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69" r:id="rId5"/>
    <p:sldId id="556" r:id="rId6"/>
    <p:sldId id="551" r:id="rId7"/>
    <p:sldId id="552" r:id="rId8"/>
    <p:sldId id="554" r:id="rId9"/>
    <p:sldId id="458" r:id="rId10"/>
    <p:sldId id="538" r:id="rId11"/>
    <p:sldId id="508" r:id="rId12"/>
    <p:sldId id="526" r:id="rId13"/>
    <p:sldId id="524" r:id="rId14"/>
    <p:sldId id="520" r:id="rId15"/>
    <p:sldId id="501" r:id="rId16"/>
    <p:sldId id="562" r:id="rId17"/>
    <p:sldId id="557" r:id="rId18"/>
    <p:sldId id="561" r:id="rId19"/>
    <p:sldId id="550" r:id="rId20"/>
    <p:sldId id="41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33"/>
    <a:srgbClr val="336666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777" autoAdjust="0"/>
    <p:restoredTop sz="68814" autoAdjust="0"/>
  </p:normalViewPr>
  <p:slideViewPr>
    <p:cSldViewPr>
      <p:cViewPr varScale="1">
        <p:scale>
          <a:sx n="77" d="100"/>
          <a:sy n="77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74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1\shared\Transmission%20Planning\Promod%20Files\Run%20Results\2022%20Dataset\Other%20Results%20+%20Reports\2022%20Common%20Case\2022%20PC1%20Common%20Case%20Results\UPDATE%202022%20Renewable%20Energy%20Generation%20(by%20state)\FINAL%20Annual%20Generation%20Summary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algn="ctr" rtl="0">
              <a:defRPr/>
            </a:pPr>
            <a:r>
              <a:rPr lang="en-US"/>
              <a:t>WECC 2022 Energy Generation by Type</a:t>
            </a:r>
          </a:p>
          <a:p>
            <a:pPr algn="ctr" rtl="0">
              <a:defRPr/>
            </a:pPr>
            <a:endParaRPr lang="en-US"/>
          </a:p>
        </c:rich>
      </c:tx>
      <c:layout/>
    </c:title>
    <c:plotArea>
      <c:layout/>
      <c:ofPieChart>
        <c:ofPieType val="bar"/>
        <c:varyColors val="1"/>
        <c:ser>
          <c:idx val="0"/>
          <c:order val="0"/>
          <c:tx>
            <c:strRef>
              <c:f>'2022 E Gen by Type '!$C$4</c:f>
              <c:strCache>
                <c:ptCount val="1"/>
                <c:pt idx="0">
                  <c:v>WECC Annual Energy by Type : 2022 Common Case
</c:v>
                </c:pt>
              </c:strCache>
            </c:strRef>
          </c:tx>
          <c:dPt>
            <c:idx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3"/>
            <c:spPr>
              <a:solidFill>
                <a:schemeClr val="bg1">
                  <a:lumMod val="65000"/>
                </a:schemeClr>
              </a:solidFill>
            </c:spPr>
          </c:dPt>
          <c:dPt>
            <c:idx val="4"/>
            <c:spPr>
              <a:solidFill>
                <a:schemeClr val="accent2"/>
              </a:solidFill>
            </c:spPr>
          </c:dPt>
          <c:dPt>
            <c:idx val="5"/>
            <c:spPr>
              <a:solidFill>
                <a:schemeClr val="bg2">
                  <a:lumMod val="50000"/>
                </a:schemeClr>
              </a:solidFill>
            </c:spPr>
          </c:dPt>
          <c:dPt>
            <c:idx val="6"/>
            <c:spPr>
              <a:solidFill>
                <a:srgbClr val="7030A0"/>
              </a:solidFill>
            </c:spPr>
          </c:dPt>
          <c:dPt>
            <c:idx val="7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8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9"/>
            <c:spPr>
              <a:solidFill>
                <a:srgbClr val="0070C0"/>
              </a:solidFill>
            </c:spPr>
          </c:dPt>
          <c:dPt>
            <c:idx val="10"/>
            <c:spPr>
              <a:solidFill>
                <a:srgbClr val="FFFF00"/>
              </a:solidFill>
            </c:spPr>
          </c:dPt>
          <c:dPt>
            <c:idx val="11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12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8.9335558598653872E-2"/>
                  <c:y val="-0.16203054163684089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0.14388622617824945"/>
                  <c:y val="-4.6983814523184585E-2"/>
                </c:manualLayout>
              </c:layout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2.3423370991669589E-2"/>
                  <c:y val="6.4157321243935627E-3"/>
                </c:manualLayout>
              </c:layout>
              <c:dLblPos val="bestFit"/>
              <c:showCatName val="1"/>
              <c:showPercent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Biomass RPS 1%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Geothermal 4%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9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Small Hydro RPS 1%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10"/>
              <c:layout>
                <c:manualLayout>
                  <c:x val="5.434782608695652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Solar 3%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11"/>
              <c:layout>
                <c:manualLayout>
                  <c:x val="5.4347826086956529E-3"/>
                  <c:y val="-2.074286168774364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Wind 8%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12"/>
              <c:layout>
                <c:manualLayout>
                  <c:x val="-0.12921636425881547"/>
                  <c:y val="6.5656565656565724E-3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>
                        <a:solidFill>
                          <a:schemeClr val="tx1"/>
                        </a:solidFill>
                      </a:rPr>
                      <a:t>R</a:t>
                    </a:r>
                    <a:r>
                      <a:rPr lang="en-US" b="1" dirty="0">
                        <a:solidFill>
                          <a:schemeClr val="tx1"/>
                        </a:solidFill>
                      </a:rPr>
                      <a:t>ene</a:t>
                    </a:r>
                    <a:r>
                      <a:rPr lang="en-US" b="1" dirty="0"/>
                      <a:t>wables 
17%</a:t>
                    </a:r>
                  </a:p>
                </c:rich>
              </c:tx>
              <c:dLblPos val="bestFit"/>
              <c:showCatName val="1"/>
              <c:showPercent val="1"/>
            </c:dLbl>
            <c:dLblPos val="bestFit"/>
            <c:showCatName val="1"/>
            <c:showPercent val="1"/>
            <c:showLeaderLines val="1"/>
          </c:dLbls>
          <c:cat>
            <c:strRef>
              <c:f>'2022 E Gen by Type '!$C$6:$C$17</c:f>
              <c:strCache>
                <c:ptCount val="12"/>
                <c:pt idx="0">
                  <c:v>Conventional Hydro</c:v>
                </c:pt>
                <c:pt idx="1">
                  <c:v>Steam - Coal</c:v>
                </c:pt>
                <c:pt idx="2">
                  <c:v>Nuclear</c:v>
                </c:pt>
                <c:pt idx="3">
                  <c:v>Combined Cycle</c:v>
                </c:pt>
                <c:pt idx="4">
                  <c:v>Combustion Turbine</c:v>
                </c:pt>
                <c:pt idx="5">
                  <c:v>Cogeneration</c:v>
                </c:pt>
                <c:pt idx="6">
                  <c:v>Other</c:v>
                </c:pt>
                <c:pt idx="7">
                  <c:v>Biomass RPS</c:v>
                </c:pt>
                <c:pt idx="8">
                  <c:v>Geothermal</c:v>
                </c:pt>
                <c:pt idx="9">
                  <c:v>Small Hydro RPS</c:v>
                </c:pt>
                <c:pt idx="10">
                  <c:v>Solar</c:v>
                </c:pt>
                <c:pt idx="11">
                  <c:v>Wind</c:v>
                </c:pt>
              </c:strCache>
            </c:strRef>
          </c:cat>
          <c:val>
            <c:numRef>
              <c:f>'2022 E Gen by Type '!$D$6:$D$17</c:f>
              <c:numCache>
                <c:formatCode>General</c:formatCode>
                <c:ptCount val="12"/>
                <c:pt idx="0">
                  <c:v>246880120.90000004</c:v>
                </c:pt>
                <c:pt idx="1">
                  <c:v>267206911.62</c:v>
                </c:pt>
                <c:pt idx="2">
                  <c:v>74864399.190000013</c:v>
                </c:pt>
                <c:pt idx="3">
                  <c:v>156894160.56999996</c:v>
                </c:pt>
                <c:pt idx="4">
                  <c:v>5272143.6499999994</c:v>
                </c:pt>
                <c:pt idx="5">
                  <c:v>86065920.450000003</c:v>
                </c:pt>
                <c:pt idx="6">
                  <c:v>10401614.039999979</c:v>
                </c:pt>
                <c:pt idx="7">
                  <c:v>13557401.199999981</c:v>
                </c:pt>
                <c:pt idx="8">
                  <c:v>33452733.889999993</c:v>
                </c:pt>
                <c:pt idx="9">
                  <c:v>7150889.96</c:v>
                </c:pt>
                <c:pt idx="10">
                  <c:v>23616313.550000008</c:v>
                </c:pt>
                <c:pt idx="11">
                  <c:v>91205619.490000024</c:v>
                </c:pt>
              </c:numCache>
            </c:numRef>
          </c:val>
        </c:ser>
        <c:dLbls>
          <c:showCatName val="1"/>
          <c:showPercent val="1"/>
        </c:dLbls>
        <c:gapWidth val="100"/>
        <c:splitType val="pos"/>
        <c:splitPos val="5"/>
        <c:secondPieSize val="75"/>
        <c:serLines/>
      </c:ofPieChart>
    </c:plotArea>
    <c:plotVisOnly val="1"/>
  </c:chart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Resource Additions</a:t>
            </a:r>
            <a:r>
              <a:rPr lang="en-US" baseline="0" dirty="0"/>
              <a:t> </a:t>
            </a:r>
            <a:r>
              <a:rPr lang="en-US" baseline="0" dirty="0" smtClean="0"/>
              <a:t> </a:t>
            </a:r>
            <a:r>
              <a:rPr lang="en-US" baseline="0" dirty="0"/>
              <a:t>12</a:t>
            </a:r>
            <a:r>
              <a:rPr lang="en-US" dirty="0"/>
              <a:t>,000 GWh</a:t>
            </a:r>
          </a:p>
        </c:rich>
      </c:tx>
      <c:layout/>
    </c:title>
    <c:plotArea>
      <c:layout/>
      <c:barChart>
        <c:barDir val="col"/>
        <c:grouping val="percentStacked"/>
        <c:ser>
          <c:idx val="0"/>
          <c:order val="0"/>
          <c:tx>
            <c:strRef>
              <c:f>'PC20 Southwest'!$B$4</c:f>
              <c:strCache>
                <c:ptCount val="1"/>
                <c:pt idx="0">
                  <c:v>Biomass RPS</c:v>
                </c:pt>
              </c:strCache>
            </c:strRef>
          </c:tx>
          <c:spPr>
            <a:solidFill>
              <a:schemeClr val="accent1"/>
            </a:solidFill>
          </c:spPr>
          <c:dLbls>
            <c:showSerName val="1"/>
          </c:dLbls>
          <c:val>
            <c:numRef>
              <c:f>'PC20 Southwest'!$E$4</c:f>
              <c:numCache>
                <c:formatCode>_(* #,##0_);_(* \(#,##0\);_(* "-"??_);_(@_)</c:formatCode>
                <c:ptCount val="1"/>
                <c:pt idx="0">
                  <c:v>819.63144457641829</c:v>
                </c:pt>
              </c:numCache>
            </c:numRef>
          </c:val>
        </c:ser>
        <c:ser>
          <c:idx val="1"/>
          <c:order val="1"/>
          <c:tx>
            <c:strRef>
              <c:f>'PC20 Southwest'!$B$5</c:f>
              <c:strCache>
                <c:ptCount val="1"/>
                <c:pt idx="0">
                  <c:v>Geothermal</c:v>
                </c:pt>
              </c:strCache>
            </c:strRef>
          </c:tx>
          <c:spPr>
            <a:solidFill>
              <a:schemeClr val="accent2"/>
            </a:solidFill>
          </c:spPr>
          <c:val>
            <c:numRef>
              <c:f>'PC20 Southwest'!$E$5</c:f>
              <c:numCache>
                <c:formatCode>_(* #,##0_);_(* \(#,##0\);_(* "-"??_);_(@_)</c:formatCode>
                <c:ptCount val="1"/>
                <c:pt idx="0">
                  <c:v>284.52413393018543</c:v>
                </c:pt>
              </c:numCache>
            </c:numRef>
          </c:val>
        </c:ser>
        <c:ser>
          <c:idx val="2"/>
          <c:order val="2"/>
          <c:tx>
            <c:strRef>
              <c:f>'PC20 Southwest'!$B$6</c:f>
              <c:strCache>
                <c:ptCount val="1"/>
                <c:pt idx="0">
                  <c:v>Small Hydro RPS</c:v>
                </c:pt>
              </c:strCache>
            </c:strRef>
          </c:tx>
          <c:spPr>
            <a:solidFill>
              <a:srgbClr val="002060"/>
            </a:solidFill>
          </c:spPr>
          <c:val>
            <c:numRef>
              <c:f>'PC20 Southwest'!$E$6</c:f>
              <c:numCache>
                <c:formatCode>_(* #,##0_);_(* \(#,##0\);_(* "-"??_);_(@_)</c:formatCode>
                <c:ptCount val="1"/>
                <c:pt idx="0">
                  <c:v>8.5334917505254051</c:v>
                </c:pt>
              </c:numCache>
            </c:numRef>
          </c:val>
        </c:ser>
        <c:ser>
          <c:idx val="3"/>
          <c:order val="3"/>
          <c:tx>
            <c:strRef>
              <c:f>'PC20 Southwest'!$B$7</c:f>
              <c:strCache>
                <c:ptCount val="1"/>
                <c:pt idx="0">
                  <c:v>Solar CSP0</c:v>
                </c:pt>
              </c:strCache>
            </c:strRef>
          </c:tx>
          <c:spPr>
            <a:solidFill>
              <a:schemeClr val="accent5"/>
            </a:solidFill>
          </c:spPr>
          <c:val>
            <c:numRef>
              <c:f>'PC20 Southwest'!$E$7</c:f>
              <c:numCache>
                <c:formatCode>_(* #,##0_);_(* \(#,##0\);_(* "-"??_);_(@_)</c:formatCode>
                <c:ptCount val="1"/>
                <c:pt idx="0">
                  <c:v>80.305467016837426</c:v>
                </c:pt>
              </c:numCache>
            </c:numRef>
          </c:val>
        </c:ser>
        <c:ser>
          <c:idx val="4"/>
          <c:order val="4"/>
          <c:tx>
            <c:strRef>
              <c:f>'PC20 Southwest'!$B$8</c:f>
              <c:strCache>
                <c:ptCount val="1"/>
                <c:pt idx="0">
                  <c:v>Solar CSP6</c:v>
                </c:pt>
              </c:strCache>
            </c:strRef>
          </c:tx>
          <c:spPr>
            <a:solidFill>
              <a:schemeClr val="accent5"/>
            </a:solidFill>
          </c:spPr>
          <c:dLbls>
            <c:showSerName val="1"/>
          </c:dLbls>
          <c:val>
            <c:numRef>
              <c:f>'PC20 Southwest'!$E$8</c:f>
              <c:numCache>
                <c:formatCode>_(* #,##0_);_(* \(#,##0\);_(* "-"??_);_(@_)</c:formatCode>
                <c:ptCount val="1"/>
                <c:pt idx="0">
                  <c:v>2039.2601428201544</c:v>
                </c:pt>
              </c:numCache>
            </c:numRef>
          </c:val>
        </c:ser>
        <c:ser>
          <c:idx val="5"/>
          <c:order val="5"/>
          <c:tx>
            <c:strRef>
              <c:f>'PC20 Southwest'!$B$9</c:f>
              <c:strCache>
                <c:ptCount val="1"/>
                <c:pt idx="0">
                  <c:v>Solar PV</c:v>
                </c:pt>
              </c:strCache>
            </c:strRef>
          </c:tx>
          <c:spPr>
            <a:solidFill>
              <a:schemeClr val="accent4"/>
            </a:solidFill>
          </c:spPr>
          <c:dLbls>
            <c:showSerName val="1"/>
          </c:dLbls>
          <c:val>
            <c:numRef>
              <c:f>'PC20 Southwest'!$E$9</c:f>
              <c:numCache>
                <c:formatCode>_(* #,##0_);_(* \(#,##0\);_(* "-"??_);_(@_)</c:formatCode>
                <c:ptCount val="1"/>
                <c:pt idx="0">
                  <c:v>3362.9474441719467</c:v>
                </c:pt>
              </c:numCache>
            </c:numRef>
          </c:val>
        </c:ser>
        <c:ser>
          <c:idx val="6"/>
          <c:order val="6"/>
          <c:tx>
            <c:strRef>
              <c:f>'PC20 Southwest'!$B$10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accent6"/>
            </a:solidFill>
          </c:spPr>
          <c:dLbls>
            <c:showSerName val="1"/>
          </c:dLbls>
          <c:val>
            <c:numRef>
              <c:f>'PC20 Southwest'!$E$10</c:f>
              <c:numCache>
                <c:formatCode>_(* #,##0_);_(* \(#,##0\);_(* "-"??_);_(@_)</c:formatCode>
                <c:ptCount val="1"/>
                <c:pt idx="0">
                  <c:v>5404.7978757339315</c:v>
                </c:pt>
              </c:numCache>
            </c:numRef>
          </c:val>
        </c:ser>
        <c:gapWidth val="55"/>
        <c:overlap val="100"/>
        <c:axId val="81247232"/>
        <c:axId val="81261312"/>
      </c:barChart>
      <c:catAx>
        <c:axId val="81247232"/>
        <c:scaling>
          <c:orientation val="minMax"/>
        </c:scaling>
        <c:delete val="1"/>
        <c:axPos val="b"/>
        <c:majorTickMark val="none"/>
        <c:tickLblPos val="none"/>
        <c:crossAx val="81261312"/>
        <c:crosses val="autoZero"/>
        <c:auto val="1"/>
        <c:lblAlgn val="ctr"/>
        <c:lblOffset val="100"/>
      </c:catAx>
      <c:valAx>
        <c:axId val="81261312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81247232"/>
        <c:crosses val="autoZero"/>
        <c:crossBetween val="between"/>
      </c:valAx>
    </c:plotArea>
    <c:plotVisOnly val="1"/>
  </c:chart>
  <c:spPr>
    <a:solidFill>
      <a:sysClr val="window" lastClr="FFFFFF"/>
    </a:solidFill>
  </c:sp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22479D-E17C-4FAD-BA4C-8551BA1BFCFE}" type="doc">
      <dgm:prSet loTypeId="urn:microsoft.com/office/officeart/2005/8/layout/matrix1" loCatId="matrix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FED8CFF-097E-4418-BA53-CC0EBA14E7D0}">
      <dgm:prSet phldrT="[Text]"/>
      <dgm:spPr/>
      <dgm:t>
        <a:bodyPr/>
        <a:lstStyle/>
        <a:p>
          <a:pPr algn="ctr"/>
          <a:r>
            <a:rPr lang="en-US" dirty="0"/>
            <a:t>Plan Summary</a:t>
          </a:r>
        </a:p>
      </dgm:t>
    </dgm:pt>
    <dgm:pt modelId="{B07CAE0A-EA4B-4982-84AD-5CD4A0B53DB4}" type="parTrans" cxnId="{51D36347-F17D-41AC-982B-F457AC46EB05}">
      <dgm:prSet/>
      <dgm:spPr/>
      <dgm:t>
        <a:bodyPr/>
        <a:lstStyle/>
        <a:p>
          <a:pPr algn="ctr"/>
          <a:endParaRPr lang="en-US"/>
        </a:p>
      </dgm:t>
    </dgm:pt>
    <dgm:pt modelId="{2DEE498D-7271-4240-BAFB-46434F396E74}" type="sibTrans" cxnId="{51D36347-F17D-41AC-982B-F457AC46EB05}">
      <dgm:prSet/>
      <dgm:spPr/>
      <dgm:t>
        <a:bodyPr/>
        <a:lstStyle/>
        <a:p>
          <a:pPr algn="ctr"/>
          <a:endParaRPr lang="en-US"/>
        </a:p>
      </dgm:t>
    </dgm:pt>
    <dgm:pt modelId="{A5167215-62F7-4E2C-808E-8DD34A03480B}">
      <dgm:prSet phldrT="[Text]"/>
      <dgm:spPr>
        <a:solidFill>
          <a:srgbClr val="336666"/>
        </a:solidFill>
      </dgm:spPr>
      <dgm:t>
        <a:bodyPr/>
        <a:lstStyle/>
        <a:p>
          <a:pPr algn="ctr"/>
          <a:r>
            <a:rPr lang="en-US" dirty="0"/>
            <a:t>Background and Context</a:t>
          </a:r>
        </a:p>
      </dgm:t>
    </dgm:pt>
    <dgm:pt modelId="{4C103976-11D9-4512-8417-C8D9F005C0B0}" type="parTrans" cxnId="{7A940A82-1BC2-4AB3-8DEA-E3D4E8868B4C}">
      <dgm:prSet/>
      <dgm:spPr/>
      <dgm:t>
        <a:bodyPr/>
        <a:lstStyle/>
        <a:p>
          <a:pPr algn="ctr"/>
          <a:endParaRPr lang="en-US"/>
        </a:p>
      </dgm:t>
    </dgm:pt>
    <dgm:pt modelId="{3AF6EDB2-A22C-40ED-BEB4-3EC674CBB6A0}" type="sibTrans" cxnId="{7A940A82-1BC2-4AB3-8DEA-E3D4E8868B4C}">
      <dgm:prSet/>
      <dgm:spPr/>
      <dgm:t>
        <a:bodyPr/>
        <a:lstStyle/>
        <a:p>
          <a:pPr algn="ctr"/>
          <a:endParaRPr lang="en-US"/>
        </a:p>
      </dgm:t>
    </dgm:pt>
    <dgm:pt modelId="{E457945D-1769-4C2C-99DA-A3333AE75E4F}">
      <dgm:prSet phldrT="[Text]"/>
      <dgm:spPr>
        <a:solidFill>
          <a:srgbClr val="336666"/>
        </a:solidFill>
      </dgm:spPr>
      <dgm:t>
        <a:bodyPr/>
        <a:lstStyle/>
        <a:p>
          <a:pPr algn="ctr"/>
          <a:r>
            <a:rPr lang="en-US" dirty="0"/>
            <a:t>Data and Assumptions</a:t>
          </a:r>
        </a:p>
      </dgm:t>
    </dgm:pt>
    <dgm:pt modelId="{3EE780C1-BAD8-45D6-B6D0-A806A959424A}" type="parTrans" cxnId="{045B418F-8271-4EF4-AAF0-202A6651A820}">
      <dgm:prSet/>
      <dgm:spPr/>
      <dgm:t>
        <a:bodyPr/>
        <a:lstStyle/>
        <a:p>
          <a:pPr algn="ctr"/>
          <a:endParaRPr lang="en-US"/>
        </a:p>
      </dgm:t>
    </dgm:pt>
    <dgm:pt modelId="{F79B8A23-78F7-4BD1-8DED-6A903CF83ABA}" type="sibTrans" cxnId="{045B418F-8271-4EF4-AAF0-202A6651A820}">
      <dgm:prSet/>
      <dgm:spPr/>
      <dgm:t>
        <a:bodyPr/>
        <a:lstStyle/>
        <a:p>
          <a:pPr algn="ctr"/>
          <a:endParaRPr lang="en-US"/>
        </a:p>
      </dgm:t>
    </dgm:pt>
    <dgm:pt modelId="{22343086-141B-4DD2-85CC-6CBD8F596D8D}">
      <dgm:prSet phldrT="[Text]"/>
      <dgm:spPr>
        <a:solidFill>
          <a:srgbClr val="336666"/>
        </a:solidFill>
      </dgm:spPr>
      <dgm:t>
        <a:bodyPr/>
        <a:lstStyle/>
        <a:p>
          <a:pPr algn="ctr"/>
          <a:r>
            <a:rPr lang="en-US" dirty="0"/>
            <a:t>10-Year Horizon</a:t>
          </a:r>
        </a:p>
      </dgm:t>
    </dgm:pt>
    <dgm:pt modelId="{5A3EEE76-5C61-4628-99CD-DFB00E35835A}" type="parTrans" cxnId="{4556813E-6E91-4712-B3A8-F8E1D8F0472C}">
      <dgm:prSet/>
      <dgm:spPr/>
      <dgm:t>
        <a:bodyPr/>
        <a:lstStyle/>
        <a:p>
          <a:pPr algn="ctr"/>
          <a:endParaRPr lang="en-US"/>
        </a:p>
      </dgm:t>
    </dgm:pt>
    <dgm:pt modelId="{B4C67279-8200-48C2-A706-9DEE57E48559}" type="sibTrans" cxnId="{4556813E-6E91-4712-B3A8-F8E1D8F0472C}">
      <dgm:prSet/>
      <dgm:spPr/>
      <dgm:t>
        <a:bodyPr/>
        <a:lstStyle/>
        <a:p>
          <a:pPr algn="ctr"/>
          <a:endParaRPr lang="en-US"/>
        </a:p>
      </dgm:t>
    </dgm:pt>
    <dgm:pt modelId="{52DBB15D-948A-4C84-A734-6D14E9F7CC28}">
      <dgm:prSet phldrT="[Text]"/>
      <dgm:spPr>
        <a:solidFill>
          <a:srgbClr val="336666"/>
        </a:solidFill>
      </dgm:spPr>
      <dgm:t>
        <a:bodyPr/>
        <a:lstStyle/>
        <a:p>
          <a:pPr algn="ctr"/>
          <a:r>
            <a:rPr lang="en-US" dirty="0"/>
            <a:t>20-Year Horizon</a:t>
          </a:r>
        </a:p>
      </dgm:t>
    </dgm:pt>
    <dgm:pt modelId="{0AB97F1F-D10D-4C8B-BCE0-FEB9D50917E5}" type="parTrans" cxnId="{4ED019FA-0773-41F0-A2F0-514C69328209}">
      <dgm:prSet/>
      <dgm:spPr/>
      <dgm:t>
        <a:bodyPr/>
        <a:lstStyle/>
        <a:p>
          <a:pPr algn="ctr"/>
          <a:endParaRPr lang="en-US"/>
        </a:p>
      </dgm:t>
    </dgm:pt>
    <dgm:pt modelId="{76F1F288-2D02-42E3-A7FA-2FCA5D234EF0}" type="sibTrans" cxnId="{4ED019FA-0773-41F0-A2F0-514C69328209}">
      <dgm:prSet/>
      <dgm:spPr/>
      <dgm:t>
        <a:bodyPr/>
        <a:lstStyle/>
        <a:p>
          <a:pPr algn="ctr"/>
          <a:endParaRPr lang="en-US"/>
        </a:p>
      </dgm:t>
    </dgm:pt>
    <dgm:pt modelId="{F84BDAB5-CF62-46C3-91DF-2FF3588DFB57}" type="pres">
      <dgm:prSet presAssocID="{4222479D-E17C-4FAD-BA4C-8551BA1BFCF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713674-7163-48AA-BE30-F943EC19C92A}" type="pres">
      <dgm:prSet presAssocID="{4222479D-E17C-4FAD-BA4C-8551BA1BFCFE}" presName="matrix" presStyleCnt="0"/>
      <dgm:spPr/>
    </dgm:pt>
    <dgm:pt modelId="{5CC5EBBB-CCD6-4972-8605-FC80C10E9DF8}" type="pres">
      <dgm:prSet presAssocID="{4222479D-E17C-4FAD-BA4C-8551BA1BFCFE}" presName="tile1" presStyleLbl="node1" presStyleIdx="0" presStyleCnt="4"/>
      <dgm:spPr/>
      <dgm:t>
        <a:bodyPr/>
        <a:lstStyle/>
        <a:p>
          <a:endParaRPr lang="en-US"/>
        </a:p>
      </dgm:t>
    </dgm:pt>
    <dgm:pt modelId="{F95367FC-9F4E-4628-8C96-67151281029E}" type="pres">
      <dgm:prSet presAssocID="{4222479D-E17C-4FAD-BA4C-8551BA1BFCF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F02C96-DA24-4C68-BDA6-D4762531DF39}" type="pres">
      <dgm:prSet presAssocID="{4222479D-E17C-4FAD-BA4C-8551BA1BFCFE}" presName="tile2" presStyleLbl="node1" presStyleIdx="1" presStyleCnt="4"/>
      <dgm:spPr/>
      <dgm:t>
        <a:bodyPr/>
        <a:lstStyle/>
        <a:p>
          <a:endParaRPr lang="en-US"/>
        </a:p>
      </dgm:t>
    </dgm:pt>
    <dgm:pt modelId="{1F8E7929-55F2-4712-A03E-A259594E8C41}" type="pres">
      <dgm:prSet presAssocID="{4222479D-E17C-4FAD-BA4C-8551BA1BFCF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4C95E-19F0-4538-AF0A-4AB43D7EEFF2}" type="pres">
      <dgm:prSet presAssocID="{4222479D-E17C-4FAD-BA4C-8551BA1BFCFE}" presName="tile3" presStyleLbl="node1" presStyleIdx="2" presStyleCnt="4"/>
      <dgm:spPr/>
      <dgm:t>
        <a:bodyPr/>
        <a:lstStyle/>
        <a:p>
          <a:endParaRPr lang="en-US"/>
        </a:p>
      </dgm:t>
    </dgm:pt>
    <dgm:pt modelId="{78E2A8E6-1BDE-49F1-9407-E8B3E3C92389}" type="pres">
      <dgm:prSet presAssocID="{4222479D-E17C-4FAD-BA4C-8551BA1BFCF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7FDA9-02E9-438B-806A-61E74F174986}" type="pres">
      <dgm:prSet presAssocID="{4222479D-E17C-4FAD-BA4C-8551BA1BFCFE}" presName="tile4" presStyleLbl="node1" presStyleIdx="3" presStyleCnt="4"/>
      <dgm:spPr/>
      <dgm:t>
        <a:bodyPr/>
        <a:lstStyle/>
        <a:p>
          <a:endParaRPr lang="en-US"/>
        </a:p>
      </dgm:t>
    </dgm:pt>
    <dgm:pt modelId="{2D0970FD-FE38-455E-AC09-D3CABB1C36A1}" type="pres">
      <dgm:prSet presAssocID="{4222479D-E17C-4FAD-BA4C-8551BA1BFCF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1448B-EEC8-4BF3-9B40-3D3844C591B3}" type="pres">
      <dgm:prSet presAssocID="{4222479D-E17C-4FAD-BA4C-8551BA1BFCF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B6EDD1F5-7DAA-44DF-99E1-31309C7B18A6}" type="presOf" srcId="{3FED8CFF-097E-4418-BA53-CC0EBA14E7D0}" destId="{71C1448B-EEC8-4BF3-9B40-3D3844C591B3}" srcOrd="0" destOrd="0" presId="urn:microsoft.com/office/officeart/2005/8/layout/matrix1"/>
    <dgm:cxn modelId="{F1175E7A-332D-4DB6-936A-184AE9625E22}" type="presOf" srcId="{22343086-141B-4DD2-85CC-6CBD8F596D8D}" destId="{78E2A8E6-1BDE-49F1-9407-E8B3E3C92389}" srcOrd="1" destOrd="0" presId="urn:microsoft.com/office/officeart/2005/8/layout/matrix1"/>
    <dgm:cxn modelId="{51D36347-F17D-41AC-982B-F457AC46EB05}" srcId="{4222479D-E17C-4FAD-BA4C-8551BA1BFCFE}" destId="{3FED8CFF-097E-4418-BA53-CC0EBA14E7D0}" srcOrd="0" destOrd="0" parTransId="{B07CAE0A-EA4B-4982-84AD-5CD4A0B53DB4}" sibTransId="{2DEE498D-7271-4240-BAFB-46434F396E74}"/>
    <dgm:cxn modelId="{7A940A82-1BC2-4AB3-8DEA-E3D4E8868B4C}" srcId="{3FED8CFF-097E-4418-BA53-CC0EBA14E7D0}" destId="{A5167215-62F7-4E2C-808E-8DD34A03480B}" srcOrd="0" destOrd="0" parTransId="{4C103976-11D9-4512-8417-C8D9F005C0B0}" sibTransId="{3AF6EDB2-A22C-40ED-BEB4-3EC674CBB6A0}"/>
    <dgm:cxn modelId="{E2A6A1F0-5EB1-48BD-AC9C-BE166730D355}" type="presOf" srcId="{52DBB15D-948A-4C84-A734-6D14E9F7CC28}" destId="{2D0970FD-FE38-455E-AC09-D3CABB1C36A1}" srcOrd="1" destOrd="0" presId="urn:microsoft.com/office/officeart/2005/8/layout/matrix1"/>
    <dgm:cxn modelId="{94AC2E24-779C-40B5-8584-3CC24B31F802}" type="presOf" srcId="{A5167215-62F7-4E2C-808E-8DD34A03480B}" destId="{5CC5EBBB-CCD6-4972-8605-FC80C10E9DF8}" srcOrd="0" destOrd="0" presId="urn:microsoft.com/office/officeart/2005/8/layout/matrix1"/>
    <dgm:cxn modelId="{E49E8195-4E3F-44A7-AC69-4573ABF56CB5}" type="presOf" srcId="{E457945D-1769-4C2C-99DA-A3333AE75E4F}" destId="{17F02C96-DA24-4C68-BDA6-D4762531DF39}" srcOrd="0" destOrd="0" presId="urn:microsoft.com/office/officeart/2005/8/layout/matrix1"/>
    <dgm:cxn modelId="{6D7B43BF-C2F0-43DC-B951-379DD0418347}" type="presOf" srcId="{A5167215-62F7-4E2C-808E-8DD34A03480B}" destId="{F95367FC-9F4E-4628-8C96-67151281029E}" srcOrd="1" destOrd="0" presId="urn:microsoft.com/office/officeart/2005/8/layout/matrix1"/>
    <dgm:cxn modelId="{01C2A599-EC2C-409D-A53A-A710983C0A6E}" type="presOf" srcId="{22343086-141B-4DD2-85CC-6CBD8F596D8D}" destId="{3574C95E-19F0-4538-AF0A-4AB43D7EEFF2}" srcOrd="0" destOrd="0" presId="urn:microsoft.com/office/officeart/2005/8/layout/matrix1"/>
    <dgm:cxn modelId="{49D2028A-C95B-43AF-B0D3-971DAF5B58BF}" type="presOf" srcId="{52DBB15D-948A-4C84-A734-6D14E9F7CC28}" destId="{A6C7FDA9-02E9-438B-806A-61E74F174986}" srcOrd="0" destOrd="0" presId="urn:microsoft.com/office/officeart/2005/8/layout/matrix1"/>
    <dgm:cxn modelId="{4556813E-6E91-4712-B3A8-F8E1D8F0472C}" srcId="{3FED8CFF-097E-4418-BA53-CC0EBA14E7D0}" destId="{22343086-141B-4DD2-85CC-6CBD8F596D8D}" srcOrd="2" destOrd="0" parTransId="{5A3EEE76-5C61-4628-99CD-DFB00E35835A}" sibTransId="{B4C67279-8200-48C2-A706-9DEE57E48559}"/>
    <dgm:cxn modelId="{5C4EF763-41A2-49DF-A281-2F602324765C}" type="presOf" srcId="{E457945D-1769-4C2C-99DA-A3333AE75E4F}" destId="{1F8E7929-55F2-4712-A03E-A259594E8C41}" srcOrd="1" destOrd="0" presId="urn:microsoft.com/office/officeart/2005/8/layout/matrix1"/>
    <dgm:cxn modelId="{045B418F-8271-4EF4-AAF0-202A6651A820}" srcId="{3FED8CFF-097E-4418-BA53-CC0EBA14E7D0}" destId="{E457945D-1769-4C2C-99DA-A3333AE75E4F}" srcOrd="1" destOrd="0" parTransId="{3EE780C1-BAD8-45D6-B6D0-A806A959424A}" sibTransId="{F79B8A23-78F7-4BD1-8DED-6A903CF83ABA}"/>
    <dgm:cxn modelId="{B462AFCB-483E-4FEE-BE28-73862126AAB0}" type="presOf" srcId="{4222479D-E17C-4FAD-BA4C-8551BA1BFCFE}" destId="{F84BDAB5-CF62-46C3-91DF-2FF3588DFB57}" srcOrd="0" destOrd="0" presId="urn:microsoft.com/office/officeart/2005/8/layout/matrix1"/>
    <dgm:cxn modelId="{4ED019FA-0773-41F0-A2F0-514C69328209}" srcId="{3FED8CFF-097E-4418-BA53-CC0EBA14E7D0}" destId="{52DBB15D-948A-4C84-A734-6D14E9F7CC28}" srcOrd="3" destOrd="0" parTransId="{0AB97F1F-D10D-4C8B-BCE0-FEB9D50917E5}" sibTransId="{76F1F288-2D02-42E3-A7FA-2FCA5D234EF0}"/>
    <dgm:cxn modelId="{9547AA25-2469-4D47-A99B-870CCE8E43DB}" type="presParOf" srcId="{F84BDAB5-CF62-46C3-91DF-2FF3588DFB57}" destId="{7E713674-7163-48AA-BE30-F943EC19C92A}" srcOrd="0" destOrd="0" presId="urn:microsoft.com/office/officeart/2005/8/layout/matrix1"/>
    <dgm:cxn modelId="{51F48405-9D32-4144-9F2A-EB2542024FED}" type="presParOf" srcId="{7E713674-7163-48AA-BE30-F943EC19C92A}" destId="{5CC5EBBB-CCD6-4972-8605-FC80C10E9DF8}" srcOrd="0" destOrd="0" presId="urn:microsoft.com/office/officeart/2005/8/layout/matrix1"/>
    <dgm:cxn modelId="{D9111321-7001-4101-ACBB-605363806256}" type="presParOf" srcId="{7E713674-7163-48AA-BE30-F943EC19C92A}" destId="{F95367FC-9F4E-4628-8C96-67151281029E}" srcOrd="1" destOrd="0" presId="urn:microsoft.com/office/officeart/2005/8/layout/matrix1"/>
    <dgm:cxn modelId="{67FB9247-7B2B-43B2-9CD7-2600AF755898}" type="presParOf" srcId="{7E713674-7163-48AA-BE30-F943EC19C92A}" destId="{17F02C96-DA24-4C68-BDA6-D4762531DF39}" srcOrd="2" destOrd="0" presId="urn:microsoft.com/office/officeart/2005/8/layout/matrix1"/>
    <dgm:cxn modelId="{38C19606-FBCB-416D-8E8E-B39EF26788CD}" type="presParOf" srcId="{7E713674-7163-48AA-BE30-F943EC19C92A}" destId="{1F8E7929-55F2-4712-A03E-A259594E8C41}" srcOrd="3" destOrd="0" presId="urn:microsoft.com/office/officeart/2005/8/layout/matrix1"/>
    <dgm:cxn modelId="{FE9A79ED-5DE8-48AE-9525-52B9AAD27E31}" type="presParOf" srcId="{7E713674-7163-48AA-BE30-F943EC19C92A}" destId="{3574C95E-19F0-4538-AF0A-4AB43D7EEFF2}" srcOrd="4" destOrd="0" presId="urn:microsoft.com/office/officeart/2005/8/layout/matrix1"/>
    <dgm:cxn modelId="{3F346F2F-554F-405E-A27D-421B2C200E99}" type="presParOf" srcId="{7E713674-7163-48AA-BE30-F943EC19C92A}" destId="{78E2A8E6-1BDE-49F1-9407-E8B3E3C92389}" srcOrd="5" destOrd="0" presId="urn:microsoft.com/office/officeart/2005/8/layout/matrix1"/>
    <dgm:cxn modelId="{82807AE6-F7B3-4EB4-9030-23BCC80EC329}" type="presParOf" srcId="{7E713674-7163-48AA-BE30-F943EC19C92A}" destId="{A6C7FDA9-02E9-438B-806A-61E74F174986}" srcOrd="6" destOrd="0" presId="urn:microsoft.com/office/officeart/2005/8/layout/matrix1"/>
    <dgm:cxn modelId="{875D8944-9843-435F-BE93-8EF590C36FF5}" type="presParOf" srcId="{7E713674-7163-48AA-BE30-F943EC19C92A}" destId="{2D0970FD-FE38-455E-AC09-D3CABB1C36A1}" srcOrd="7" destOrd="0" presId="urn:microsoft.com/office/officeart/2005/8/layout/matrix1"/>
    <dgm:cxn modelId="{35EE3E94-8AFF-43D0-86A5-F45CC37F4641}" type="presParOf" srcId="{F84BDAB5-CF62-46C3-91DF-2FF3588DFB57}" destId="{71C1448B-EEC8-4BF3-9B40-3D3844C591B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F5A2C8-731D-4200-B973-E3939909D1A4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60E721-DDF1-4E2A-999D-3D7872CCEDC5}">
      <dgm:prSet phldrT="[Text]"/>
      <dgm:spPr>
        <a:solidFill>
          <a:srgbClr val="336666"/>
        </a:solidFill>
      </dgm:spPr>
      <dgm:t>
        <a:bodyPr/>
        <a:lstStyle/>
        <a:p>
          <a:r>
            <a:rPr lang="en-US" dirty="0"/>
            <a:t>Tools and Models</a:t>
          </a:r>
        </a:p>
      </dgm:t>
    </dgm:pt>
    <dgm:pt modelId="{4B74AA2A-8341-4806-8964-3B5909EEA6B8}" type="parTrans" cxnId="{1676922A-24DB-43AB-BE04-08FAA3E20E5A}">
      <dgm:prSet/>
      <dgm:spPr/>
      <dgm:t>
        <a:bodyPr/>
        <a:lstStyle/>
        <a:p>
          <a:endParaRPr lang="en-US"/>
        </a:p>
      </dgm:t>
    </dgm:pt>
    <dgm:pt modelId="{EB8AB2A0-69A1-4A5D-B0F6-9D7B6FEEFFBB}" type="sibTrans" cxnId="{1676922A-24DB-43AB-BE04-08FAA3E20E5A}">
      <dgm:prSet/>
      <dgm:spPr/>
      <dgm:t>
        <a:bodyPr/>
        <a:lstStyle/>
        <a:p>
          <a:endParaRPr lang="en-US"/>
        </a:p>
      </dgm:t>
    </dgm:pt>
    <dgm:pt modelId="{CF1472CA-AF29-4E61-A4C8-B0AFA495997D}">
      <dgm:prSet phldrT="[Text]"/>
      <dgm:spPr>
        <a:solidFill>
          <a:srgbClr val="336666"/>
        </a:solidFill>
      </dgm:spPr>
      <dgm:t>
        <a:bodyPr/>
        <a:lstStyle/>
        <a:p>
          <a:r>
            <a:rPr lang="en-US" dirty="0"/>
            <a:t>WECC Path Reports</a:t>
          </a:r>
        </a:p>
      </dgm:t>
    </dgm:pt>
    <dgm:pt modelId="{EAA454C5-772B-49E1-9324-D5F566836B99}" type="parTrans" cxnId="{CAB396E8-B645-4425-B15F-EC06BD901999}">
      <dgm:prSet/>
      <dgm:spPr/>
      <dgm:t>
        <a:bodyPr/>
        <a:lstStyle/>
        <a:p>
          <a:endParaRPr lang="en-US"/>
        </a:p>
      </dgm:t>
    </dgm:pt>
    <dgm:pt modelId="{9DA8737F-12F6-4F9F-8A1A-594ECF10393D}" type="sibTrans" cxnId="{CAB396E8-B645-4425-B15F-EC06BD901999}">
      <dgm:prSet/>
      <dgm:spPr/>
      <dgm:t>
        <a:bodyPr/>
        <a:lstStyle/>
        <a:p>
          <a:endParaRPr lang="en-US"/>
        </a:p>
      </dgm:t>
    </dgm:pt>
    <dgm:pt modelId="{B7026E83-55E4-4E20-AB0F-1E1E81A3F267}">
      <dgm:prSet phldrT="[Text]"/>
      <dgm:spPr>
        <a:solidFill>
          <a:srgbClr val="336666"/>
        </a:solidFill>
      </dgm:spPr>
      <dgm:t>
        <a:bodyPr/>
        <a:lstStyle/>
        <a:p>
          <a:r>
            <a:rPr lang="en-US" dirty="0"/>
            <a:t>Appendices</a:t>
          </a:r>
        </a:p>
      </dgm:t>
    </dgm:pt>
    <dgm:pt modelId="{26A03E63-7551-4D35-957A-82F8307FEF47}" type="parTrans" cxnId="{15477745-4753-4C8D-ACD9-313A8A769F72}">
      <dgm:prSet/>
      <dgm:spPr/>
      <dgm:t>
        <a:bodyPr/>
        <a:lstStyle/>
        <a:p>
          <a:endParaRPr lang="en-US"/>
        </a:p>
      </dgm:t>
    </dgm:pt>
    <dgm:pt modelId="{42DF3F07-0FE9-4F00-9523-AEFCDBD666D6}" type="sibTrans" cxnId="{15477745-4753-4C8D-ACD9-313A8A769F72}">
      <dgm:prSet/>
      <dgm:spPr/>
      <dgm:t>
        <a:bodyPr/>
        <a:lstStyle/>
        <a:p>
          <a:endParaRPr lang="en-US"/>
        </a:p>
      </dgm:t>
    </dgm:pt>
    <dgm:pt modelId="{882BA3CE-0643-4461-87BA-48681B9EA409}" type="pres">
      <dgm:prSet presAssocID="{A1F5A2C8-731D-4200-B973-E3939909D1A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54E25D1-56D8-44AC-B413-C27D4C9615E5}" type="pres">
      <dgm:prSet presAssocID="{4160E721-DDF1-4E2A-999D-3D7872CCEDC5}" presName="vertOne" presStyleCnt="0"/>
      <dgm:spPr/>
    </dgm:pt>
    <dgm:pt modelId="{36C6E633-1F3A-4F3F-A060-5DDC21D8DF3A}" type="pres">
      <dgm:prSet presAssocID="{4160E721-DDF1-4E2A-999D-3D7872CCEDC5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3310AC-D05F-4E85-A6D0-B17C3015AE4A}" type="pres">
      <dgm:prSet presAssocID="{4160E721-DDF1-4E2A-999D-3D7872CCEDC5}" presName="horzOne" presStyleCnt="0"/>
      <dgm:spPr/>
    </dgm:pt>
    <dgm:pt modelId="{B95C5991-8BFB-45D5-9157-16EADC4AD620}" type="pres">
      <dgm:prSet presAssocID="{EB8AB2A0-69A1-4A5D-B0F6-9D7B6FEEFFBB}" presName="sibSpaceOne" presStyleCnt="0"/>
      <dgm:spPr/>
    </dgm:pt>
    <dgm:pt modelId="{0B62A936-2CB9-4969-A703-5336C2228AF9}" type="pres">
      <dgm:prSet presAssocID="{CF1472CA-AF29-4E61-A4C8-B0AFA495997D}" presName="vertOne" presStyleCnt="0"/>
      <dgm:spPr/>
    </dgm:pt>
    <dgm:pt modelId="{A34B78A5-C20D-4FEF-A559-7BAAA66262DA}" type="pres">
      <dgm:prSet presAssocID="{CF1472CA-AF29-4E61-A4C8-B0AFA495997D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E25E13-10BB-4F45-A4F1-BA7AA54339C9}" type="pres">
      <dgm:prSet presAssocID="{CF1472CA-AF29-4E61-A4C8-B0AFA495997D}" presName="horzOne" presStyleCnt="0"/>
      <dgm:spPr/>
    </dgm:pt>
    <dgm:pt modelId="{2532D871-69E0-43FA-8D93-6A3BF8C2E33D}" type="pres">
      <dgm:prSet presAssocID="{9DA8737F-12F6-4F9F-8A1A-594ECF10393D}" presName="sibSpaceOne" presStyleCnt="0"/>
      <dgm:spPr/>
    </dgm:pt>
    <dgm:pt modelId="{188F02B1-9BF2-4275-AF10-BCBBCB7B9551}" type="pres">
      <dgm:prSet presAssocID="{B7026E83-55E4-4E20-AB0F-1E1E81A3F267}" presName="vertOne" presStyleCnt="0"/>
      <dgm:spPr/>
    </dgm:pt>
    <dgm:pt modelId="{20F13F5D-CB20-4042-B791-BC3DEE1E27D6}" type="pres">
      <dgm:prSet presAssocID="{B7026E83-55E4-4E20-AB0F-1E1E81A3F267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365DEF-33C0-4312-BB25-09BCBBF0137B}" type="pres">
      <dgm:prSet presAssocID="{B7026E83-55E4-4E20-AB0F-1E1E81A3F267}" presName="horzOne" presStyleCnt="0"/>
      <dgm:spPr/>
    </dgm:pt>
  </dgm:ptLst>
  <dgm:cxnLst>
    <dgm:cxn modelId="{BDBAE08F-04E7-4091-90AF-9F7548C2A00E}" type="presOf" srcId="{B7026E83-55E4-4E20-AB0F-1E1E81A3F267}" destId="{20F13F5D-CB20-4042-B791-BC3DEE1E27D6}" srcOrd="0" destOrd="0" presId="urn:microsoft.com/office/officeart/2005/8/layout/hierarchy4"/>
    <dgm:cxn modelId="{800A6B6A-E654-42FE-8AA1-E3ADEC86D546}" type="presOf" srcId="{A1F5A2C8-731D-4200-B973-E3939909D1A4}" destId="{882BA3CE-0643-4461-87BA-48681B9EA409}" srcOrd="0" destOrd="0" presId="urn:microsoft.com/office/officeart/2005/8/layout/hierarchy4"/>
    <dgm:cxn modelId="{59A16FB3-220B-412C-B185-07EBA9E1D313}" type="presOf" srcId="{CF1472CA-AF29-4E61-A4C8-B0AFA495997D}" destId="{A34B78A5-C20D-4FEF-A559-7BAAA66262DA}" srcOrd="0" destOrd="0" presId="urn:microsoft.com/office/officeart/2005/8/layout/hierarchy4"/>
    <dgm:cxn modelId="{CAB396E8-B645-4425-B15F-EC06BD901999}" srcId="{A1F5A2C8-731D-4200-B973-E3939909D1A4}" destId="{CF1472CA-AF29-4E61-A4C8-B0AFA495997D}" srcOrd="1" destOrd="0" parTransId="{EAA454C5-772B-49E1-9324-D5F566836B99}" sibTransId="{9DA8737F-12F6-4F9F-8A1A-594ECF10393D}"/>
    <dgm:cxn modelId="{1676922A-24DB-43AB-BE04-08FAA3E20E5A}" srcId="{A1F5A2C8-731D-4200-B973-E3939909D1A4}" destId="{4160E721-DDF1-4E2A-999D-3D7872CCEDC5}" srcOrd="0" destOrd="0" parTransId="{4B74AA2A-8341-4806-8964-3B5909EEA6B8}" sibTransId="{EB8AB2A0-69A1-4A5D-B0F6-9D7B6FEEFFBB}"/>
    <dgm:cxn modelId="{CA6579AB-6E95-4F68-8B3A-8C1BE9D70BAB}" type="presOf" srcId="{4160E721-DDF1-4E2A-999D-3D7872CCEDC5}" destId="{36C6E633-1F3A-4F3F-A060-5DDC21D8DF3A}" srcOrd="0" destOrd="0" presId="urn:microsoft.com/office/officeart/2005/8/layout/hierarchy4"/>
    <dgm:cxn modelId="{15477745-4753-4C8D-ACD9-313A8A769F72}" srcId="{A1F5A2C8-731D-4200-B973-E3939909D1A4}" destId="{B7026E83-55E4-4E20-AB0F-1E1E81A3F267}" srcOrd="2" destOrd="0" parTransId="{26A03E63-7551-4D35-957A-82F8307FEF47}" sibTransId="{42DF3F07-0FE9-4F00-9523-AEFCDBD666D6}"/>
    <dgm:cxn modelId="{0574FDB2-A73C-4E42-BF82-39D913C29308}" type="presParOf" srcId="{882BA3CE-0643-4461-87BA-48681B9EA409}" destId="{854E25D1-56D8-44AC-B413-C27D4C9615E5}" srcOrd="0" destOrd="0" presId="urn:microsoft.com/office/officeart/2005/8/layout/hierarchy4"/>
    <dgm:cxn modelId="{B427C4C3-4FBE-4B07-A851-1B135109E4F9}" type="presParOf" srcId="{854E25D1-56D8-44AC-B413-C27D4C9615E5}" destId="{36C6E633-1F3A-4F3F-A060-5DDC21D8DF3A}" srcOrd="0" destOrd="0" presId="urn:microsoft.com/office/officeart/2005/8/layout/hierarchy4"/>
    <dgm:cxn modelId="{7CDEB412-02AA-4479-AAF1-0C5B603145E3}" type="presParOf" srcId="{854E25D1-56D8-44AC-B413-C27D4C9615E5}" destId="{223310AC-D05F-4E85-A6D0-B17C3015AE4A}" srcOrd="1" destOrd="0" presId="urn:microsoft.com/office/officeart/2005/8/layout/hierarchy4"/>
    <dgm:cxn modelId="{915BCB2F-E1D1-4113-B1F2-CDB399991462}" type="presParOf" srcId="{882BA3CE-0643-4461-87BA-48681B9EA409}" destId="{B95C5991-8BFB-45D5-9157-16EADC4AD620}" srcOrd="1" destOrd="0" presId="urn:microsoft.com/office/officeart/2005/8/layout/hierarchy4"/>
    <dgm:cxn modelId="{C8009E77-591C-4125-AF98-EDF28D993219}" type="presParOf" srcId="{882BA3CE-0643-4461-87BA-48681B9EA409}" destId="{0B62A936-2CB9-4969-A703-5336C2228AF9}" srcOrd="2" destOrd="0" presId="urn:microsoft.com/office/officeart/2005/8/layout/hierarchy4"/>
    <dgm:cxn modelId="{054B263D-C681-4A18-9E8D-2142D864B055}" type="presParOf" srcId="{0B62A936-2CB9-4969-A703-5336C2228AF9}" destId="{A34B78A5-C20D-4FEF-A559-7BAAA66262DA}" srcOrd="0" destOrd="0" presId="urn:microsoft.com/office/officeart/2005/8/layout/hierarchy4"/>
    <dgm:cxn modelId="{6197D8BC-A337-43A2-BF1E-7D6A5F1606DB}" type="presParOf" srcId="{0B62A936-2CB9-4969-A703-5336C2228AF9}" destId="{2FE25E13-10BB-4F45-A4F1-BA7AA54339C9}" srcOrd="1" destOrd="0" presId="urn:microsoft.com/office/officeart/2005/8/layout/hierarchy4"/>
    <dgm:cxn modelId="{4E4674DF-F8AC-40DF-B5AB-47710ECBDBAC}" type="presParOf" srcId="{882BA3CE-0643-4461-87BA-48681B9EA409}" destId="{2532D871-69E0-43FA-8D93-6A3BF8C2E33D}" srcOrd="3" destOrd="0" presId="urn:microsoft.com/office/officeart/2005/8/layout/hierarchy4"/>
    <dgm:cxn modelId="{3BC5DF24-9D6C-452E-90EB-926BC7147558}" type="presParOf" srcId="{882BA3CE-0643-4461-87BA-48681B9EA409}" destId="{188F02B1-9BF2-4275-AF10-BCBBCB7B9551}" srcOrd="4" destOrd="0" presId="urn:microsoft.com/office/officeart/2005/8/layout/hierarchy4"/>
    <dgm:cxn modelId="{60167639-7E7C-4FA6-8086-ECB86E186790}" type="presParOf" srcId="{188F02B1-9BF2-4275-AF10-BCBBCB7B9551}" destId="{20F13F5D-CB20-4042-B791-BC3DEE1E27D6}" srcOrd="0" destOrd="0" presId="urn:microsoft.com/office/officeart/2005/8/layout/hierarchy4"/>
    <dgm:cxn modelId="{BDBE349F-0BD0-4AFB-A394-90ED78D28C29}" type="presParOf" srcId="{188F02B1-9BF2-4275-AF10-BCBBCB7B9551}" destId="{F8365DEF-33C0-4312-BB25-09BCBBF0137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C5EBBB-CCD6-4972-8605-FC80C10E9DF8}">
      <dsp:nvSpPr>
        <dsp:cNvPr id="0" name=""/>
        <dsp:cNvSpPr/>
      </dsp:nvSpPr>
      <dsp:spPr>
        <a:xfrm rot="16200000">
          <a:off x="1376966" y="-1376966"/>
          <a:ext cx="1188132" cy="3942063"/>
        </a:xfrm>
        <a:prstGeom prst="round1Rect">
          <a:avLst/>
        </a:prstGeom>
        <a:solidFill>
          <a:srgbClr val="33666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Background and Context</a:t>
          </a:r>
        </a:p>
      </dsp:txBody>
      <dsp:txXfrm rot="16200000">
        <a:off x="1525482" y="-1525482"/>
        <a:ext cx="891099" cy="3942063"/>
      </dsp:txXfrm>
    </dsp:sp>
    <dsp:sp modelId="{17F02C96-DA24-4C68-BDA6-D4762531DF39}">
      <dsp:nvSpPr>
        <dsp:cNvPr id="0" name=""/>
        <dsp:cNvSpPr/>
      </dsp:nvSpPr>
      <dsp:spPr>
        <a:xfrm>
          <a:off x="3942063" y="0"/>
          <a:ext cx="3942063" cy="1188132"/>
        </a:xfrm>
        <a:prstGeom prst="round1Rect">
          <a:avLst/>
        </a:prstGeom>
        <a:solidFill>
          <a:srgbClr val="33666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Data and Assumptions</a:t>
          </a:r>
        </a:p>
      </dsp:txBody>
      <dsp:txXfrm>
        <a:off x="3942063" y="0"/>
        <a:ext cx="3942063" cy="891099"/>
      </dsp:txXfrm>
    </dsp:sp>
    <dsp:sp modelId="{3574C95E-19F0-4538-AF0A-4AB43D7EEFF2}">
      <dsp:nvSpPr>
        <dsp:cNvPr id="0" name=""/>
        <dsp:cNvSpPr/>
      </dsp:nvSpPr>
      <dsp:spPr>
        <a:xfrm rot="10800000">
          <a:off x="0" y="1188132"/>
          <a:ext cx="3942063" cy="1188132"/>
        </a:xfrm>
        <a:prstGeom prst="round1Rect">
          <a:avLst/>
        </a:prstGeom>
        <a:solidFill>
          <a:srgbClr val="33666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10-Year Horizon</a:t>
          </a:r>
        </a:p>
      </dsp:txBody>
      <dsp:txXfrm rot="10800000">
        <a:off x="0" y="1485164"/>
        <a:ext cx="3942063" cy="891099"/>
      </dsp:txXfrm>
    </dsp:sp>
    <dsp:sp modelId="{A6C7FDA9-02E9-438B-806A-61E74F174986}">
      <dsp:nvSpPr>
        <dsp:cNvPr id="0" name=""/>
        <dsp:cNvSpPr/>
      </dsp:nvSpPr>
      <dsp:spPr>
        <a:xfrm rot="5400000">
          <a:off x="5319029" y="-188833"/>
          <a:ext cx="1188132" cy="3942063"/>
        </a:xfrm>
        <a:prstGeom prst="round1Rect">
          <a:avLst/>
        </a:prstGeom>
        <a:solidFill>
          <a:srgbClr val="33666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20-Year Horizon</a:t>
          </a:r>
        </a:p>
      </dsp:txBody>
      <dsp:txXfrm rot="5400000">
        <a:off x="5467546" y="-40317"/>
        <a:ext cx="891099" cy="3942063"/>
      </dsp:txXfrm>
    </dsp:sp>
    <dsp:sp modelId="{71C1448B-EEC8-4BF3-9B40-3D3844C591B3}">
      <dsp:nvSpPr>
        <dsp:cNvPr id="0" name=""/>
        <dsp:cNvSpPr/>
      </dsp:nvSpPr>
      <dsp:spPr>
        <a:xfrm>
          <a:off x="2759444" y="891098"/>
          <a:ext cx="2365238" cy="594066"/>
        </a:xfrm>
        <a:prstGeom prst="round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Plan Summary</a:t>
          </a:r>
        </a:p>
      </dsp:txBody>
      <dsp:txXfrm>
        <a:off x="2759444" y="891098"/>
        <a:ext cx="2365238" cy="59406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C6E633-1F3A-4F3F-A060-5DDC21D8DF3A}">
      <dsp:nvSpPr>
        <dsp:cNvPr id="0" name=""/>
        <dsp:cNvSpPr/>
      </dsp:nvSpPr>
      <dsp:spPr>
        <a:xfrm>
          <a:off x="5706" y="0"/>
          <a:ext cx="2307575" cy="936104"/>
        </a:xfrm>
        <a:prstGeom prst="roundRect">
          <a:avLst>
            <a:gd name="adj" fmla="val 10000"/>
          </a:avLst>
        </a:prstGeom>
        <a:solidFill>
          <a:srgbClr val="3366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Tools and Models</a:t>
          </a:r>
        </a:p>
      </dsp:txBody>
      <dsp:txXfrm>
        <a:off x="5706" y="0"/>
        <a:ext cx="2307575" cy="936104"/>
      </dsp:txXfrm>
    </dsp:sp>
    <dsp:sp modelId="{A34B78A5-C20D-4FEF-A559-7BAAA66262DA}">
      <dsp:nvSpPr>
        <dsp:cNvPr id="0" name=""/>
        <dsp:cNvSpPr/>
      </dsp:nvSpPr>
      <dsp:spPr>
        <a:xfrm>
          <a:off x="2700954" y="0"/>
          <a:ext cx="2307575" cy="936104"/>
        </a:xfrm>
        <a:prstGeom prst="roundRect">
          <a:avLst>
            <a:gd name="adj" fmla="val 10000"/>
          </a:avLst>
        </a:prstGeom>
        <a:solidFill>
          <a:srgbClr val="3366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WECC Path Reports</a:t>
          </a:r>
        </a:p>
      </dsp:txBody>
      <dsp:txXfrm>
        <a:off x="2700954" y="0"/>
        <a:ext cx="2307575" cy="936104"/>
      </dsp:txXfrm>
    </dsp:sp>
    <dsp:sp modelId="{20F13F5D-CB20-4042-B791-BC3DEE1E27D6}">
      <dsp:nvSpPr>
        <dsp:cNvPr id="0" name=""/>
        <dsp:cNvSpPr/>
      </dsp:nvSpPr>
      <dsp:spPr>
        <a:xfrm>
          <a:off x="5396202" y="0"/>
          <a:ext cx="2307575" cy="936104"/>
        </a:xfrm>
        <a:prstGeom prst="roundRect">
          <a:avLst>
            <a:gd name="adj" fmla="val 10000"/>
          </a:avLst>
        </a:prstGeom>
        <a:solidFill>
          <a:srgbClr val="3366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Appendices</a:t>
          </a:r>
        </a:p>
      </dsp:txBody>
      <dsp:txXfrm>
        <a:off x="5396202" y="0"/>
        <a:ext cx="2307575" cy="936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1BE4756-C256-4596-A64B-67889CDCE402}" type="datetimeFigureOut">
              <a:rPr lang="en-US"/>
              <a:pPr>
                <a:defRPr/>
              </a:pPr>
              <a:t>4/1/2013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93DF01-BB58-463E-9079-CD17A8221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6E43D9-4C7F-4319-905A-0FBA161CA503}" type="datetimeFigureOut">
              <a:rPr lang="en-US"/>
              <a:pPr>
                <a:defRPr/>
              </a:pPr>
              <a:t>4/1/2013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3CCC0F-F3B8-48F6-9B7A-36B772A7A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CCC0F-F3B8-48F6-9B7A-36B772A7AA9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~77 M people</a:t>
            </a:r>
          </a:p>
          <a:p>
            <a:r>
              <a:rPr lang="en-US" dirty="0" smtClean="0"/>
              <a:t>~ 20% of the net energy to load in NERC</a:t>
            </a:r>
          </a:p>
          <a:p>
            <a:r>
              <a:rPr lang="en-US" dirty="0" smtClean="0"/>
              <a:t>~1.2M square miles = roughly ½ the size of the U.S.</a:t>
            </a:r>
          </a:p>
          <a:p>
            <a:endParaRPr lang="en-US" dirty="0" smtClean="0"/>
          </a:p>
          <a:p>
            <a:r>
              <a:rPr lang="en-US" dirty="0" smtClean="0"/>
              <a:t>About WECC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/>
              <a:t>Compliance</a:t>
            </a:r>
            <a:r>
              <a:rPr lang="en-US" dirty="0" smtClean="0"/>
              <a:t> </a:t>
            </a:r>
            <a:r>
              <a:rPr lang="en-US" sz="2600" dirty="0" smtClean="0"/>
              <a:t>monitoring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900" dirty="0" smtClean="0">
                <a:solidFill>
                  <a:srgbClr val="000000"/>
                </a:solidFill>
              </a:rPr>
              <a:t>Monitor compliance by users, owners and operators of the bulk power system in the United States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/>
              <a:t>Compliance enforcement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900" dirty="0" smtClean="0">
                <a:solidFill>
                  <a:srgbClr val="000000"/>
                </a:solidFill>
              </a:rPr>
              <a:t>Violation mitigation and settlement negotiation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/>
              <a:t>Standards development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900" dirty="0" smtClean="0">
                <a:solidFill>
                  <a:srgbClr val="000000"/>
                </a:solidFill>
              </a:rPr>
              <a:t>Forum and support for the development of NERC and WECC Reliability Standards </a:t>
            </a:r>
            <a:r>
              <a:rPr lang="en-US" sz="2600" dirty="0" smtClean="0"/>
              <a:t>Reliability coordination</a:t>
            </a:r>
          </a:p>
          <a:p>
            <a:pPr lvl="1" eaLnBrk="1" hangingPunct="1">
              <a:defRPr/>
            </a:pPr>
            <a:r>
              <a:rPr lang="en-US" sz="2300" dirty="0" smtClean="0">
                <a:solidFill>
                  <a:srgbClr val="000000"/>
                </a:solidFill>
              </a:rPr>
              <a:t>Operate two Reliability Coordination Offices located in Vancouver, Washington and Loveland, Colorado that provide situational awareness and real-time supervision of the entire Western Interconnection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600" dirty="0" smtClean="0">
                <a:solidFill>
                  <a:srgbClr val="000000"/>
                </a:solidFill>
              </a:rPr>
              <a:t>Operator training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300" dirty="0" smtClean="0">
                <a:solidFill>
                  <a:srgbClr val="000000"/>
                </a:solidFill>
              </a:rPr>
              <a:t>Provide training sessions for operators, schedulers and dispatchers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600" dirty="0" smtClean="0">
                <a:solidFill>
                  <a:srgbClr val="000000"/>
                </a:solidFill>
              </a:rPr>
              <a:t>WREGIS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300" dirty="0" smtClean="0">
                <a:solidFill>
                  <a:srgbClr val="000000"/>
                </a:solidFill>
              </a:rPr>
              <a:t>Hosts the Western Renewable Energy Generation Information System, which creates and tracks renewable energy certificates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600" dirty="0" smtClean="0">
                <a:solidFill>
                  <a:srgbClr val="000000"/>
                </a:solidFill>
              </a:rPr>
              <a:t>Loads and Resources Assessments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300" dirty="0" smtClean="0">
                <a:solidFill>
                  <a:srgbClr val="000000"/>
                </a:solidFill>
              </a:rPr>
              <a:t>Perform annual assessment of 10-year loads and resources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300" dirty="0" smtClean="0">
                <a:solidFill>
                  <a:srgbClr val="000000"/>
                </a:solidFill>
              </a:rPr>
              <a:t>Provide information to NERC for summer and winter assessments of the reliability and adequacy of the bulk electric system</a:t>
            </a:r>
          </a:p>
          <a:p>
            <a:pPr eaLnBrk="1" hangingPunct="1">
              <a:defRPr/>
            </a:pPr>
            <a:r>
              <a:rPr lang="en-US" sz="2600" dirty="0" smtClean="0">
                <a:solidFill>
                  <a:srgbClr val="000000"/>
                </a:solidFill>
              </a:rPr>
              <a:t>Market-Operations interface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Ensure that competitive power markets do not negatively impact reliability</a:t>
            </a:r>
          </a:p>
          <a:p>
            <a:pPr eaLnBrk="1" hangingPunct="1">
              <a:defRPr/>
            </a:pPr>
            <a:r>
              <a:rPr lang="en-US" sz="2600" dirty="0" smtClean="0">
                <a:solidFill>
                  <a:srgbClr val="000000"/>
                </a:solidFill>
              </a:rPr>
              <a:t>Transmission Expansion Planning</a:t>
            </a:r>
          </a:p>
          <a:p>
            <a:pPr lvl="1" eaLnBrk="1" hangingPunct="1">
              <a:defRPr/>
            </a:pPr>
            <a:r>
              <a:rPr lang="en-US" sz="2300" dirty="0" smtClean="0">
                <a:solidFill>
                  <a:srgbClr val="000000"/>
                </a:solidFill>
              </a:rPr>
              <a:t>Management of a comprehensive planning database</a:t>
            </a:r>
          </a:p>
          <a:p>
            <a:pPr lvl="1" eaLnBrk="1" hangingPunct="1">
              <a:defRPr/>
            </a:pPr>
            <a:r>
              <a:rPr lang="en-US" sz="2300" dirty="0" smtClean="0">
                <a:solidFill>
                  <a:srgbClr val="000000"/>
                </a:solidFill>
              </a:rPr>
              <a:t>Coordination of subregional planning processes</a:t>
            </a:r>
          </a:p>
          <a:p>
            <a:pPr lvl="1" eaLnBrk="1" hangingPunct="1">
              <a:defRPr/>
            </a:pPr>
            <a:r>
              <a:rPr lang="en-US" sz="2300" dirty="0" smtClean="0">
                <a:solidFill>
                  <a:srgbClr val="000000"/>
                </a:solidFill>
              </a:rPr>
              <a:t>Analyses and modeling</a:t>
            </a:r>
          </a:p>
          <a:p>
            <a:pPr eaLnBrk="1" hangingPunct="1">
              <a:defRPr/>
            </a:pPr>
            <a:r>
              <a:rPr lang="en-US" sz="2600" dirty="0" smtClean="0">
                <a:solidFill>
                  <a:srgbClr val="000000"/>
                </a:solidFill>
              </a:rPr>
              <a:t>Reliability studies</a:t>
            </a:r>
          </a:p>
          <a:p>
            <a:pPr lvl="1" eaLnBrk="1" hangingPunct="1">
              <a:defRPr/>
            </a:pPr>
            <a:r>
              <a:rPr lang="en-US" sz="2300" dirty="0" smtClean="0">
                <a:solidFill>
                  <a:srgbClr val="000000"/>
                </a:solidFill>
              </a:rPr>
              <a:t>System modeling and studies performed under a variety of scenarios to set operating policies and limits</a:t>
            </a:r>
          </a:p>
          <a:p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933"/>
            <a:fld id="{8D92F699-5C61-4C30-9E57-7E15A85DC7F0}" type="slidenum">
              <a:rPr lang="en-US" smtClean="0"/>
              <a:pPr defTabSz="912933"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2000-01 – California Energy Crisis</a:t>
            </a:r>
          </a:p>
          <a:p>
            <a:r>
              <a:rPr lang="en-US" dirty="0" smtClean="0"/>
              <a:t>2002-05 – SSG-WI </a:t>
            </a:r>
          </a:p>
          <a:p>
            <a:pPr lvl="1"/>
            <a:r>
              <a:rPr lang="en-US" sz="2400" dirty="0" smtClean="0"/>
              <a:t>Seams Steering Group – Western Interconnection</a:t>
            </a:r>
          </a:p>
          <a:p>
            <a:r>
              <a:rPr lang="en-US" dirty="0" smtClean="0"/>
              <a:t>2005 – TEPPC created by WECC</a:t>
            </a:r>
          </a:p>
          <a:p>
            <a:pPr lvl="1"/>
            <a:r>
              <a:rPr lang="en-US" dirty="0" smtClean="0"/>
              <a:t>Took over work being performed by SSG-WI</a:t>
            </a:r>
          </a:p>
          <a:p>
            <a:r>
              <a:rPr lang="en-US" dirty="0" smtClean="0"/>
              <a:t>2010 – DOE Grant to TEPPC</a:t>
            </a:r>
          </a:p>
          <a:p>
            <a:pPr lvl="1"/>
            <a:r>
              <a:rPr lang="en-US" dirty="0" smtClean="0"/>
              <a:t>Expand scope of Interconnection-wide planning</a:t>
            </a:r>
          </a:p>
          <a:p>
            <a:pPr lvl="1"/>
            <a:endParaRPr lang="en-US" dirty="0" smtClean="0"/>
          </a:p>
          <a:p>
            <a:r>
              <a:rPr lang="en-US" baseline="0" dirty="0" smtClean="0"/>
              <a:t>TEPPC created in 2005 to continue the work started under SSG-WI.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CCC0F-F3B8-48F6-9B7A-36B772A7AA9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Multi-function objective</a:t>
            </a:r>
          </a:p>
          <a:p>
            <a:endParaRPr lang="en-US" dirty="0" smtClean="0"/>
          </a:p>
          <a:p>
            <a:r>
              <a:rPr lang="en-US" dirty="0" smtClean="0"/>
              <a:t>Not</a:t>
            </a:r>
            <a:r>
              <a:rPr lang="en-US" baseline="0" dirty="0" smtClean="0"/>
              <a:t> a crystal ball. Rather, an understanding of the regional impacts of state- and provincial-centered decisions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CCC0F-F3B8-48F6-9B7A-36B772A7AA9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Close coordination between WECC and WGA/WIEB</a:t>
            </a:r>
          </a:p>
          <a:p>
            <a:endParaRPr lang="en-US" dirty="0" smtClean="0"/>
          </a:p>
          <a:p>
            <a:r>
              <a:rPr lang="en-US" dirty="0" smtClean="0"/>
              <a:t>Expand the breadth and depth of WECC’s existing Regional Transmission Planning process (TEPPC)</a:t>
            </a:r>
          </a:p>
          <a:p>
            <a:r>
              <a:rPr lang="en-US" dirty="0" smtClean="0"/>
              <a:t>$14.5M DOE grant</a:t>
            </a:r>
          </a:p>
          <a:p>
            <a:r>
              <a:rPr lang="en-US" dirty="0" smtClean="0"/>
              <a:t>Deliverables (2011)</a:t>
            </a:r>
          </a:p>
          <a:p>
            <a:pPr lvl="1"/>
            <a:r>
              <a:rPr lang="en-US" dirty="0" smtClean="0"/>
              <a:t>10-Year Plan</a:t>
            </a:r>
          </a:p>
          <a:p>
            <a:pPr lvl="1"/>
            <a:r>
              <a:rPr lang="en-US" dirty="0" smtClean="0"/>
              <a:t>Acquire new planning tools</a:t>
            </a:r>
          </a:p>
          <a:p>
            <a:pPr lvl="1"/>
            <a:r>
              <a:rPr lang="en-US" dirty="0" smtClean="0"/>
              <a:t>Create educational materials</a:t>
            </a:r>
          </a:p>
          <a:p>
            <a:r>
              <a:rPr lang="en-US" dirty="0" smtClean="0"/>
              <a:t>Deliverables (2013)</a:t>
            </a:r>
          </a:p>
          <a:p>
            <a:pPr lvl="1"/>
            <a:r>
              <a:rPr lang="en-US" dirty="0" smtClean="0"/>
              <a:t>10- and 20-Year Plans</a:t>
            </a:r>
          </a:p>
          <a:p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933"/>
            <a:fld id="{04D5159D-EA57-4117-BFFB-C577FD6054AA}" type="slidenum">
              <a:rPr lang="en-US" smtClean="0"/>
              <a:pPr defTabSz="912933"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CO2 = 359 Metric tons</a:t>
            </a:r>
          </a:p>
          <a:p>
            <a:endParaRPr lang="en-US" dirty="0" smtClean="0"/>
          </a:p>
          <a:p>
            <a:r>
              <a:rPr lang="en-US" dirty="0" smtClean="0"/>
              <a:t>Variable Cost = 14,851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D42BD-2998-4F59-A315-7FBD34F6820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of “hubs” as a proxy tool to represent locations</a:t>
            </a:r>
            <a:r>
              <a:rPr lang="en-US" baseline="0" dirty="0" smtClean="0"/>
              <a:t> of WREZ zones and TEPPC load areas where new regional backbone transmission may need to be built.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Water availability incorporated into the Long-term Planning tool.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D42BD-2998-4F59-A315-7FBD34F6820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Transmission</a:t>
            </a:r>
            <a:r>
              <a:rPr lang="en-US" baseline="0" dirty="0" smtClean="0"/>
              <a:t> Plan will be over 1000 pages, plus 700+ page appendix</a:t>
            </a:r>
          </a:p>
          <a:p>
            <a:pPr marL="457175" lvl="1" defTabSz="914350">
              <a:buFont typeface="Arial" pitchFamily="34" charset="0"/>
              <a:buChar char="•"/>
              <a:defRPr/>
            </a:pPr>
            <a:r>
              <a:rPr lang="en-US" dirty="0" smtClean="0"/>
              <a:t>Background and Context – 50 pages	</a:t>
            </a:r>
          </a:p>
          <a:p>
            <a:pPr marL="457175" lvl="1" defTabSz="914350">
              <a:buFont typeface="Arial" pitchFamily="34" charset="0"/>
              <a:buChar char="•"/>
              <a:defRPr/>
            </a:pPr>
            <a:r>
              <a:rPr lang="en-US" dirty="0" smtClean="0"/>
              <a:t>Plan Summary – 100 pages	</a:t>
            </a:r>
          </a:p>
          <a:p>
            <a:pPr marL="457175" lvl="1" defTabSz="914350">
              <a:buFont typeface="Arial" pitchFamily="34" charset="0"/>
              <a:buChar char="•"/>
              <a:defRPr/>
            </a:pPr>
            <a:r>
              <a:rPr lang="en-US" dirty="0" smtClean="0"/>
              <a:t>Data and Assumptions – 150 pages	</a:t>
            </a:r>
          </a:p>
          <a:p>
            <a:pPr marL="457175" lvl="1" defTabSz="914350">
              <a:buFont typeface="Arial" pitchFamily="34" charset="0"/>
              <a:buChar char="•"/>
              <a:defRPr/>
            </a:pPr>
            <a:r>
              <a:rPr lang="en-US" dirty="0" smtClean="0"/>
              <a:t>Tools and Models – 150 pages	</a:t>
            </a:r>
          </a:p>
          <a:p>
            <a:pPr marL="457175" lvl="1" defTabSz="914350">
              <a:buFont typeface="Arial" pitchFamily="34" charset="0"/>
              <a:buChar char="•"/>
              <a:defRPr/>
            </a:pPr>
            <a:r>
              <a:rPr lang="en-US" dirty="0" smtClean="0"/>
              <a:t>10-Year Study Report – 250 pages	</a:t>
            </a:r>
          </a:p>
          <a:p>
            <a:pPr marL="457175" lvl="1" defTabSz="914350">
              <a:buFont typeface="Arial" pitchFamily="34" charset="0"/>
              <a:buChar char="•"/>
              <a:defRPr/>
            </a:pPr>
            <a:r>
              <a:rPr lang="en-US" dirty="0" smtClean="0"/>
              <a:t>20-Year Study Report – 200 pages	</a:t>
            </a:r>
          </a:p>
          <a:p>
            <a:pPr marL="457175" lvl="1" defTabSz="914350">
              <a:buFont typeface="Arial" pitchFamily="34" charset="0"/>
              <a:buChar char="•"/>
              <a:defRPr/>
            </a:pPr>
            <a:r>
              <a:rPr lang="en-US" dirty="0" smtClean="0"/>
              <a:t>WECC Path Report – 250 pages 	</a:t>
            </a:r>
          </a:p>
          <a:p>
            <a:pPr marL="457175" lvl="1" defTabSz="914350">
              <a:buFont typeface="Arial" pitchFamily="34" charset="0"/>
              <a:buChar char="•"/>
              <a:defRPr/>
            </a:pPr>
            <a:r>
              <a:rPr lang="en-US" dirty="0" smtClean="0"/>
              <a:t>Appendices – 700+ pages</a:t>
            </a:r>
          </a:p>
          <a:p>
            <a:pPr defTabSz="914350">
              <a:buFont typeface="Arial" pitchFamily="34" charset="0"/>
              <a:buChar char="•"/>
              <a:defRPr/>
            </a:pPr>
            <a:r>
              <a:rPr lang="en-US" dirty="0" smtClean="0"/>
              <a:t>Plan layered into </a:t>
            </a:r>
            <a:r>
              <a:rPr lang="en-US" baseline="0" dirty="0" smtClean="0"/>
              <a:t>modules – Broad to detailed</a:t>
            </a:r>
            <a:endParaRPr lang="en-US" dirty="0" smtClean="0"/>
          </a:p>
          <a:p>
            <a:pPr defTabSz="914350">
              <a:buFont typeface="Arial" pitchFamily="34" charset="0"/>
              <a:buChar char="•"/>
              <a:defRPr/>
            </a:pPr>
            <a:r>
              <a:rPr lang="en-US" dirty="0" smtClean="0"/>
              <a:t>Three</a:t>
            </a:r>
            <a:r>
              <a:rPr lang="en-US" baseline="0" dirty="0" smtClean="0"/>
              <a:t> printed brochures – Executive Summary, Plan Summary, Policy-makers’ Guide</a:t>
            </a:r>
            <a:r>
              <a:rPr lang="en-US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D42BD-2998-4F59-A315-7FBD34F6820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1144">
              <a:defRPr/>
            </a:pPr>
            <a:fld id="{5A074B31-EEAC-4370-A9AB-99DFA412E40C}" type="slidenum">
              <a:rPr lang="en-US" smtClean="0"/>
              <a:pPr defTabSz="911144">
                <a:defRPr/>
              </a:pPr>
              <a:t>17</a:t>
            </a:fld>
            <a:endParaRPr lang="en-US" dirty="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ramey\My Documents\My Pictures\WECCOfficialLogo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57200"/>
            <a:ext cx="5913438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419600"/>
            <a:ext cx="7772400" cy="1676400"/>
          </a:xfrm>
          <a:prstGeom prst="rect">
            <a:avLst/>
          </a:prstGeom>
          <a:ln>
            <a:solidFill>
              <a:srgbClr val="336666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3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CCOfficialLogo2.jpg"/>
          <p:cNvPicPr>
            <a:picLocks noChangeAspect="1"/>
          </p:cNvPicPr>
          <p:nvPr userDrawn="1"/>
        </p:nvPicPr>
        <p:blipFill>
          <a:blip r:embed="rId2" cstate="print"/>
          <a:srcRect b="3548"/>
          <a:stretch>
            <a:fillRect/>
          </a:stretch>
        </p:blipFill>
        <p:spPr>
          <a:xfrm>
            <a:off x="6577584" y="6019799"/>
            <a:ext cx="2414016" cy="6766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>
            <a:solidFill>
              <a:srgbClr val="33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3" descr="WECCOfficialLogo2.jpg"/>
          <p:cNvPicPr>
            <a:picLocks noChangeAspect="1"/>
          </p:cNvPicPr>
          <p:nvPr userDrawn="1"/>
        </p:nvPicPr>
        <p:blipFill>
          <a:blip r:embed="rId2" cstate="print"/>
          <a:srcRect b="3548"/>
          <a:stretch>
            <a:fillRect/>
          </a:stretch>
        </p:blipFill>
        <p:spPr bwMode="auto">
          <a:xfrm>
            <a:off x="6577013" y="6019800"/>
            <a:ext cx="24145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>
            <a:off x="590550" y="1371600"/>
            <a:ext cx="8001000" cy="0"/>
          </a:xfrm>
          <a:prstGeom prst="line">
            <a:avLst/>
          </a:prstGeom>
          <a:ln w="19050">
            <a:solidFill>
              <a:srgbClr val="33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381000" y="1600200"/>
            <a:ext cx="8458200" cy="42672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pitchFamily="34" charset="0"/>
                <a:cs typeface="Arial" pitchFamily="34" charset="0"/>
              </a:defRPr>
            </a:lvl1pPr>
            <a:lvl2pPr>
              <a:buFont typeface="Courier New" pitchFamily="49" charset="0"/>
              <a:buChar char="o"/>
              <a:defRPr sz="2800">
                <a:latin typeface="Arial" pitchFamily="34" charset="0"/>
                <a:cs typeface="Arial" pitchFamily="34" charset="0"/>
              </a:defRPr>
            </a:lvl2pPr>
            <a:lvl3pPr>
              <a:buFont typeface="Wingdings" pitchFamily="2" charset="2"/>
              <a:buChar char="§"/>
              <a:defRPr sz="2400" baseline="0">
                <a:latin typeface="Arial" pitchFamily="34" charset="0"/>
                <a:cs typeface="Arial" pitchFamily="34" charset="0"/>
              </a:defRPr>
            </a:lvl3pPr>
            <a:lvl4pPr>
              <a:buNone/>
              <a:defRPr sz="3200"/>
            </a:lvl4pPr>
            <a:lvl5pPr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>
            <a:solidFill>
              <a:srgbClr val="33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90550" y="1371600"/>
            <a:ext cx="8001000" cy="0"/>
          </a:xfrm>
          <a:prstGeom prst="line">
            <a:avLst/>
          </a:prstGeom>
          <a:ln w="19050">
            <a:solidFill>
              <a:srgbClr val="33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3" descr="WECCOfficialLogo2.jpg"/>
          <p:cNvPicPr>
            <a:picLocks noChangeAspect="1"/>
          </p:cNvPicPr>
          <p:nvPr userDrawn="1"/>
        </p:nvPicPr>
        <p:blipFill>
          <a:blip r:embed="rId2" cstate="print"/>
          <a:srcRect b="3548"/>
          <a:stretch>
            <a:fillRect/>
          </a:stretch>
        </p:blipFill>
        <p:spPr bwMode="auto">
          <a:xfrm>
            <a:off x="6577013" y="6019800"/>
            <a:ext cx="24145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>
            <a:solidFill>
              <a:srgbClr val="33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90550" y="1371600"/>
            <a:ext cx="8001000" cy="0"/>
          </a:xfrm>
          <a:prstGeom prst="line">
            <a:avLst/>
          </a:prstGeom>
          <a:ln w="19050">
            <a:solidFill>
              <a:srgbClr val="33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52400" y="6324600"/>
            <a:ext cx="5334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5546FDE-C026-4985-97AA-AD5D05DA2C56}" type="slidenum">
              <a:rPr lang="en-US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Pj03155980000[1]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62100"/>
            <a:ext cx="8485188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>
            <a:off x="590550" y="1371600"/>
            <a:ext cx="8001000" cy="0"/>
          </a:xfrm>
          <a:prstGeom prst="line">
            <a:avLst/>
          </a:prstGeom>
          <a:ln w="19050">
            <a:solidFill>
              <a:srgbClr val="33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180114" y="4678878"/>
            <a:ext cx="4583876" cy="1507610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31788" y="249238"/>
            <a:ext cx="8456612" cy="973137"/>
          </a:xfrm>
          <a:prstGeom prst="rect">
            <a:avLst/>
          </a:prstGeom>
        </p:spPr>
        <p:txBody>
          <a:bodyPr/>
          <a:lstStyle>
            <a:lvl1pPr>
              <a:buNone/>
              <a:defRPr sz="4000" i="1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021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021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" name="Picture 5" descr="WECCOfficialLogo2.jpg"/>
          <p:cNvPicPr>
            <a:picLocks noChangeAspect="1"/>
          </p:cNvPicPr>
          <p:nvPr userDrawn="1"/>
        </p:nvPicPr>
        <p:blipFill>
          <a:blip r:embed="rId2" cstate="print"/>
          <a:srcRect b="3548"/>
          <a:stretch>
            <a:fillRect/>
          </a:stretch>
        </p:blipFill>
        <p:spPr>
          <a:xfrm>
            <a:off x="6577584" y="6019799"/>
            <a:ext cx="2414016" cy="676656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590550" y="1371600"/>
            <a:ext cx="8001000" cy="0"/>
          </a:xfrm>
          <a:prstGeom prst="line">
            <a:avLst/>
          </a:prstGeom>
          <a:ln w="19050">
            <a:solidFill>
              <a:srgbClr val="33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1"/>
            <a:ext cx="4038600" cy="2971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1"/>
            <a:ext cx="4038600" cy="2971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descr="WECCOfficialLogo2.jpg"/>
          <p:cNvPicPr>
            <a:picLocks noChangeAspect="1"/>
          </p:cNvPicPr>
          <p:nvPr userDrawn="1"/>
        </p:nvPicPr>
        <p:blipFill>
          <a:blip r:embed="rId2" cstate="print"/>
          <a:srcRect b="3548"/>
          <a:stretch>
            <a:fillRect/>
          </a:stretch>
        </p:blipFill>
        <p:spPr>
          <a:xfrm>
            <a:off x="6577584" y="6019799"/>
            <a:ext cx="2414016" cy="676656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590550" y="1371600"/>
            <a:ext cx="8001000" cy="0"/>
          </a:xfrm>
          <a:prstGeom prst="line">
            <a:avLst/>
          </a:prstGeom>
          <a:ln w="19050">
            <a:solidFill>
              <a:srgbClr val="33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381000" y="1600200"/>
            <a:ext cx="8458200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91440">
              <a:defRPr sz="3200" b="0" cap="none" spc="0" baseline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>
              <a:buFont typeface="Courier New" pitchFamily="49" charset="0"/>
              <a:buChar char="o"/>
              <a:defRPr sz="2800" b="0" cap="none" spc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2pPr>
            <a:lvl3pPr>
              <a:buFont typeface="Wingdings" pitchFamily="2" charset="2"/>
              <a:buNone/>
              <a:defRPr sz="2400" b="1" cap="none" spc="0" baseline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>
              <a:buNone/>
              <a:defRPr sz="3200" b="1" cap="none" spc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4pPr>
            <a:lvl5pPr>
              <a:buNone/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>
            <a:solidFill>
              <a:srgbClr val="33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90550" y="1371600"/>
            <a:ext cx="8001000" cy="0"/>
          </a:xfrm>
          <a:prstGeom prst="line">
            <a:avLst/>
          </a:prstGeom>
          <a:ln w="19050">
            <a:solidFill>
              <a:srgbClr val="33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>
            <a:solidFill>
              <a:srgbClr val="33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6324600"/>
            <a:ext cx="5334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5546FDE-C026-4985-97AA-AD5D05DA2C56}" type="slidenum">
              <a:rPr lang="en-US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91" r:id="rId4"/>
    <p:sldLayoutId id="2147483689" r:id="rId5"/>
    <p:sldLayoutId id="2147483690" r:id="rId6"/>
    <p:sldLayoutId id="2147483708" r:id="rId7"/>
    <p:sldLayoutId id="2147483709" r:id="rId8"/>
    <p:sldLayoutId id="2147483694" r:id="rId9"/>
    <p:sldLayoutId id="2147483711" r:id="rId1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cott.cauchois@comcast.ne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Bradley Nickell</a:t>
            </a:r>
            <a:br>
              <a:rPr lang="en-US" dirty="0" smtClean="0"/>
            </a:br>
            <a:r>
              <a:rPr lang="en-US" sz="2400" dirty="0" smtClean="0"/>
              <a:t>Director of Transmission Planning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419600"/>
            <a:ext cx="80010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Incorporation of Water in Transmission Planning</a:t>
            </a:r>
          </a:p>
          <a:p>
            <a:r>
              <a:rPr lang="en-US" dirty="0" smtClean="0"/>
              <a:t>April 2, 2013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00175"/>
            <a:ext cx="67818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TEPPC Products – Tools and Models</a:t>
            </a:r>
            <a:br>
              <a:rPr lang="en-US" dirty="0" smtClean="0"/>
            </a:br>
            <a:r>
              <a:rPr lang="en-US" sz="3100" b="1" dirty="0" smtClean="0"/>
              <a:t>Long-term Planning Tool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5460593"/>
            <a:ext cx="6096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i="1" dirty="0" smtClean="0"/>
              <a:t>Capital Expansion model that co-optimizes generation and transmission expansion</a:t>
            </a:r>
          </a:p>
          <a:p>
            <a:pPr algn="ctr">
              <a:spcAft>
                <a:spcPts val="600"/>
              </a:spcAft>
            </a:pPr>
            <a:r>
              <a:rPr lang="en-US" sz="2000" i="1" dirty="0" smtClean="0"/>
              <a:t>Considers policy, cost, and environmental factors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r="3248"/>
          <a:stretch>
            <a:fillRect/>
          </a:stretch>
        </p:blipFill>
        <p:spPr bwMode="auto">
          <a:xfrm>
            <a:off x="381000" y="1905000"/>
            <a:ext cx="5572259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3429000" y="2819400"/>
            <a:ext cx="762000" cy="53340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DDC62D"/>
                </a:solidFill>
              </a:rPr>
              <a:t>+ 166</a:t>
            </a:r>
          </a:p>
          <a:p>
            <a:r>
              <a:rPr lang="en-US" sz="1600" b="1" dirty="0" smtClean="0">
                <a:solidFill>
                  <a:srgbClr val="99CC33"/>
                </a:solidFill>
              </a:rPr>
              <a:t>+ 92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72000" y="2590800"/>
            <a:ext cx="990600" cy="53340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77CFE6"/>
                </a:solidFill>
              </a:rPr>
              <a:t>+ 1318</a:t>
            </a:r>
          </a:p>
          <a:p>
            <a:r>
              <a:rPr lang="en-US" sz="1600" b="1" dirty="0" smtClean="0">
                <a:solidFill>
                  <a:srgbClr val="4683BE"/>
                </a:solidFill>
              </a:rPr>
              <a:t>+ 1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2000" y="3276600"/>
            <a:ext cx="914400" cy="53340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DDC62D"/>
                </a:solidFill>
              </a:rPr>
              <a:t>+ 1360</a:t>
            </a:r>
          </a:p>
          <a:p>
            <a:r>
              <a:rPr lang="en-US" sz="1600" b="1" dirty="0" smtClean="0">
                <a:solidFill>
                  <a:srgbClr val="F15A22"/>
                </a:solidFill>
              </a:rPr>
              <a:t>+ 599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76600" y="4267200"/>
            <a:ext cx="7620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C93534"/>
                </a:solidFill>
              </a:rPr>
              <a:t>+ 38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981200" y="2362200"/>
            <a:ext cx="838200" cy="53340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77CFE6"/>
                </a:solidFill>
              </a:rPr>
              <a:t>+767</a:t>
            </a:r>
          </a:p>
          <a:p>
            <a:r>
              <a:rPr lang="en-US" sz="1600" b="1" dirty="0" smtClean="0">
                <a:solidFill>
                  <a:srgbClr val="99CC33"/>
                </a:solidFill>
              </a:rPr>
              <a:t>+ 18</a:t>
            </a:r>
          </a:p>
        </p:txBody>
      </p:sp>
      <p:graphicFrame>
        <p:nvGraphicFramePr>
          <p:cNvPr id="20" name="Chart 19"/>
          <p:cNvGraphicFramePr/>
          <p:nvPr/>
        </p:nvGraphicFramePr>
        <p:xfrm>
          <a:off x="6248400" y="914400"/>
          <a:ext cx="2600325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8600" y="5026223"/>
            <a:ext cx="6019800" cy="307777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77CFE6"/>
                </a:solidFill>
              </a:rPr>
              <a:t>Wind </a:t>
            </a:r>
            <a:r>
              <a:rPr lang="en-US" sz="1400" b="1" dirty="0" smtClean="0">
                <a:solidFill>
                  <a:srgbClr val="DDC62D"/>
                </a:solidFill>
              </a:rPr>
              <a:t>Solar PV </a:t>
            </a:r>
            <a:r>
              <a:rPr lang="en-US" sz="1400" b="1" dirty="0" smtClean="0">
                <a:solidFill>
                  <a:srgbClr val="F15A22"/>
                </a:solidFill>
              </a:rPr>
              <a:t>Solar Thermal </a:t>
            </a:r>
            <a:r>
              <a:rPr lang="en-US" sz="1400" b="1" dirty="0" smtClean="0">
                <a:solidFill>
                  <a:srgbClr val="4683BE"/>
                </a:solidFill>
              </a:rPr>
              <a:t>Small Hydro </a:t>
            </a:r>
            <a:r>
              <a:rPr lang="en-US" sz="1400" b="1" dirty="0" smtClean="0">
                <a:solidFill>
                  <a:srgbClr val="C93534"/>
                </a:solidFill>
              </a:rPr>
              <a:t>Geothermal </a:t>
            </a:r>
            <a:r>
              <a:rPr lang="en-US" sz="1400" b="1" dirty="0" smtClean="0">
                <a:solidFill>
                  <a:srgbClr val="ABD038"/>
                </a:solidFill>
              </a:rPr>
              <a:t>Biomass RPS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TEPPC Products – Data 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sz="3100" b="1" dirty="0" smtClean="0">
                <a:solidFill>
                  <a:prstClr val="black"/>
                </a:solidFill>
              </a:rPr>
              <a:t>Generation Resource Availability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5410201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Map excerpt - WREZ Phase I report, Numbers – WECC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21" t="13251" r="8621" b="11150"/>
          <a:stretch>
            <a:fillRect/>
          </a:stretch>
        </p:blipFill>
        <p:spPr>
          <a:xfrm>
            <a:off x="755576" y="1412776"/>
            <a:ext cx="7344816" cy="518457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TEPPC Products – Data</a:t>
            </a:r>
            <a:br>
              <a:rPr lang="en-US" dirty="0" smtClean="0"/>
            </a:br>
            <a:r>
              <a:rPr lang="en-US" sz="3100" b="1" dirty="0" smtClean="0"/>
              <a:t>Water Availability for Future Generation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6083474"/>
            <a:ext cx="4038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Sandia National Laboratory, Resource Constraint and Cost Maps for WECC 20-yr Planning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TEPPC Products – Data 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sz="3100" b="1" dirty="0" smtClean="0">
                <a:solidFill>
                  <a:prstClr val="black"/>
                </a:solidFill>
              </a:rPr>
              <a:t>Generation Heat Rates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1981200"/>
          <a:ext cx="8077201" cy="3886202"/>
        </p:xfrm>
        <a:graphic>
          <a:graphicData uri="http://schemas.openxmlformats.org/drawingml/2006/table">
            <a:tbl>
              <a:tblPr/>
              <a:tblGrid>
                <a:gridCol w="1704289"/>
                <a:gridCol w="1576670"/>
                <a:gridCol w="1576670"/>
                <a:gridCol w="1576670"/>
                <a:gridCol w="1642902"/>
              </a:tblGrid>
              <a:tr h="1042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</a:rPr>
                        <a:t>Source</a:t>
                      </a:r>
                      <a:endParaRPr lang="en-US" sz="28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Arial"/>
                          <a:ea typeface="Calibri"/>
                        </a:rPr>
                        <a:t>Location</a:t>
                      </a:r>
                      <a:endParaRPr lang="en-US" sz="28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Arial"/>
                          <a:ea typeface="Calibri"/>
                        </a:rPr>
                        <a:t>Wet Cooling</a:t>
                      </a:r>
                      <a:endParaRPr lang="en-US" sz="28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Arial"/>
                          <a:ea typeface="Calibri"/>
                        </a:rPr>
                        <a:t>(Btu/kWh)</a:t>
                      </a:r>
                      <a:endParaRPr lang="en-US" sz="28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Arial"/>
                          <a:ea typeface="Calibri"/>
                        </a:rPr>
                        <a:t>Dry Cooling</a:t>
                      </a:r>
                      <a:endParaRPr lang="en-US" sz="28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Arial"/>
                          <a:ea typeface="Calibri"/>
                        </a:rPr>
                        <a:t>(Btu/kWh)</a:t>
                      </a:r>
                      <a:endParaRPr lang="en-US" sz="28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Arial"/>
                          <a:ea typeface="Calibri"/>
                        </a:rPr>
                        <a:t>Penalty</a:t>
                      </a:r>
                      <a:endParaRPr lang="en-US" sz="28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Arial"/>
                          <a:ea typeface="Calibri"/>
                        </a:rPr>
                        <a:t>(Btu/kWh)</a:t>
                      </a:r>
                      <a:endParaRPr lang="en-US" sz="28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66"/>
                    </a:solidFill>
                  </a:tcPr>
                </a:tc>
              </a:tr>
              <a:tr h="47392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APS</a:t>
                      </a:r>
                      <a:endParaRPr lang="en-US" sz="28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AZ</a:t>
                      </a:r>
                      <a:endParaRPr lang="en-US" sz="28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6,473</a:t>
                      </a:r>
                      <a:endParaRPr lang="en-US" sz="28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7,311</a:t>
                      </a:r>
                      <a:endParaRPr lang="en-US" sz="28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838</a:t>
                      </a:r>
                      <a:endParaRPr lang="en-US" sz="28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92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Avista</a:t>
                      </a:r>
                      <a:endParaRPr lang="en-US" sz="28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NW</a:t>
                      </a:r>
                      <a:endParaRPr lang="en-US" sz="28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6,722</a:t>
                      </a:r>
                      <a:endParaRPr lang="en-US" sz="28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6,856</a:t>
                      </a:r>
                      <a:endParaRPr lang="en-US" sz="28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134</a:t>
                      </a:r>
                      <a:endParaRPr lang="en-US" sz="28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92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Pacificorp</a:t>
                      </a:r>
                      <a:endParaRPr lang="en-US" sz="28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UT</a:t>
                      </a:r>
                      <a:endParaRPr lang="en-US" sz="28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6,885</a:t>
                      </a:r>
                      <a:endParaRPr lang="en-US" sz="28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6,963</a:t>
                      </a:r>
                      <a:endParaRPr lang="en-US" sz="28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78</a:t>
                      </a:r>
                      <a:endParaRPr lang="en-US" sz="28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92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Xcel</a:t>
                      </a:r>
                      <a:endParaRPr lang="en-US" sz="28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CO </a:t>
                      </a:r>
                      <a:endParaRPr lang="en-US" sz="28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6,947</a:t>
                      </a:r>
                      <a:endParaRPr lang="en-US" sz="28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7,143</a:t>
                      </a:r>
                      <a:endParaRPr lang="en-US" sz="28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196</a:t>
                      </a:r>
                      <a:endParaRPr lang="en-US" sz="28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92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CEC</a:t>
                      </a:r>
                      <a:endParaRPr lang="en-US" sz="28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CA (Desert)</a:t>
                      </a:r>
                      <a:endParaRPr lang="en-US" sz="28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6,596</a:t>
                      </a:r>
                      <a:endParaRPr lang="en-US" sz="28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6,795</a:t>
                      </a:r>
                      <a:endParaRPr lang="en-US" sz="28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199</a:t>
                      </a:r>
                      <a:endParaRPr lang="en-US" sz="28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92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CEC</a:t>
                      </a:r>
                      <a:endParaRPr lang="en-US" sz="28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CA (Coast)</a:t>
                      </a:r>
                      <a:endParaRPr lang="en-US" sz="28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6,573</a:t>
                      </a:r>
                      <a:endParaRPr lang="en-US" sz="28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6.596</a:t>
                      </a:r>
                      <a:endParaRPr lang="en-US" sz="28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23</a:t>
                      </a:r>
                      <a:endParaRPr lang="en-US" sz="28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" y="1524000"/>
            <a:ext cx="868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i="1" dirty="0" smtClean="0"/>
              <a:t>Combined Cycle Heat Rate Comparison for Wet and Dry Cooling</a:t>
            </a:r>
            <a:endParaRPr lang="en-US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6096001"/>
            <a:ext cx="5638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smtClean="0"/>
              <a:t>E3 </a:t>
            </a:r>
            <a:r>
              <a:rPr lang="en-US" sz="1200" dirty="0" smtClean="0"/>
              <a:t>Cost </a:t>
            </a:r>
            <a:r>
              <a:rPr lang="en-US" sz="1200" dirty="0" smtClean="0"/>
              <a:t>and Performance Review of Generation </a:t>
            </a:r>
            <a:r>
              <a:rPr lang="en-US" sz="1200" dirty="0" smtClean="0"/>
              <a:t>Technologies, Recommendations for WECC.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58" b="5556"/>
          <a:stretch>
            <a:fillRect/>
          </a:stretch>
        </p:blipFill>
        <p:spPr>
          <a:xfrm>
            <a:off x="0" y="0"/>
            <a:ext cx="8839200" cy="68302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4800" y="5867400"/>
            <a:ext cx="4038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Sandia National Laboratory, Resource Constraint and Cost Maps for WECC 20-yr Planning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50902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2013 Interconnection-wide Plan</a:t>
            </a:r>
            <a:br>
              <a:rPr lang="en-US" dirty="0" smtClean="0"/>
            </a:br>
            <a:r>
              <a:rPr lang="en-US" sz="3100" b="1" dirty="0" smtClean="0"/>
              <a:t>Plan Organization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611560" y="1916832"/>
          <a:ext cx="7884128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755576" y="4653136"/>
          <a:ext cx="7709485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594928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Sections are layered from broad to detailed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Water usage in Production Cost Modeling</a:t>
            </a:r>
          </a:p>
          <a:p>
            <a:r>
              <a:rPr lang="en-US" dirty="0" smtClean="0"/>
              <a:t>Water </a:t>
            </a:r>
            <a:r>
              <a:rPr lang="en-US" dirty="0" smtClean="0"/>
              <a:t>cost</a:t>
            </a:r>
          </a:p>
          <a:p>
            <a:r>
              <a:rPr lang="en-US" dirty="0" smtClean="0"/>
              <a:t>Additional comparisons</a:t>
            </a:r>
          </a:p>
          <a:p>
            <a:pPr lvl="1"/>
            <a:r>
              <a:rPr lang="en-US" dirty="0" smtClean="0"/>
              <a:t>Drought</a:t>
            </a:r>
          </a:p>
          <a:p>
            <a:pPr lvl="1"/>
            <a:r>
              <a:rPr lang="en-US" dirty="0" smtClean="0"/>
              <a:t>Water withdraw and consumption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85800" y="1082219"/>
            <a:ext cx="312333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6666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?</a:t>
            </a:r>
            <a:endParaRPr lang="en-US" sz="3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6666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153275" y="6705600"/>
            <a:ext cx="1838325" cy="1588"/>
          </a:xfrm>
          <a:prstGeom prst="line">
            <a:avLst/>
          </a:prstGeom>
          <a:ln w="63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162" name="Text Box 5"/>
          <p:cNvSpPr txBox="1">
            <a:spLocks noChangeArrowheads="1"/>
          </p:cNvSpPr>
          <p:nvPr/>
        </p:nvSpPr>
        <p:spPr bwMode="auto">
          <a:xfrm>
            <a:off x="4191000" y="3124200"/>
            <a:ext cx="3962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Brad Nickell</a:t>
            </a:r>
          </a:p>
          <a:p>
            <a:r>
              <a:rPr lang="en-US" sz="1600" b="1" dirty="0">
                <a:solidFill>
                  <a:srgbClr val="000000"/>
                </a:solidFill>
              </a:rPr>
              <a:t>Director of Transmission Planning</a:t>
            </a:r>
            <a:endParaRPr lang="en-US" sz="1600" b="1" dirty="0"/>
          </a:p>
          <a:p>
            <a:r>
              <a:rPr lang="en-US" sz="1400" b="1" dirty="0"/>
              <a:t>Western Electricity Coordinating Council</a:t>
            </a:r>
            <a:br>
              <a:rPr lang="en-US" sz="1400" b="1" dirty="0"/>
            </a:br>
            <a:r>
              <a:rPr lang="en-US" sz="1400" b="1" dirty="0"/>
              <a:t>155 North 400 West, Suite 200</a:t>
            </a:r>
          </a:p>
          <a:p>
            <a:r>
              <a:rPr lang="en-US" sz="1400" b="1" dirty="0"/>
              <a:t>Salt Lake City, Utah 84103</a:t>
            </a:r>
          </a:p>
          <a:p>
            <a:r>
              <a:rPr lang="en-US" sz="1400" b="1" dirty="0">
                <a:hlinkClick r:id="rId3"/>
              </a:rPr>
              <a:t>bnickell@wecc.biz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WECC Background</a:t>
            </a:r>
          </a:p>
          <a:p>
            <a:r>
              <a:rPr lang="en-US" dirty="0" smtClean="0"/>
              <a:t>Transmission Expansion Planning</a:t>
            </a:r>
          </a:p>
          <a:p>
            <a:r>
              <a:rPr lang="en-US" dirty="0" smtClean="0"/>
              <a:t>Incorporation of Water </a:t>
            </a:r>
            <a:r>
              <a:rPr lang="en-US" dirty="0" smtClean="0"/>
              <a:t>Information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RTEP Update</a:t>
            </a:r>
            <a:br>
              <a:rPr lang="en-US" dirty="0" smtClean="0"/>
            </a:br>
            <a:r>
              <a:rPr lang="en-US" sz="3100" b="1" dirty="0" smtClean="0"/>
              <a:t>Today’s Discussion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Interconnections_col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831" r="68136"/>
          <a:stretch>
            <a:fillRect/>
          </a:stretch>
        </p:blipFill>
        <p:spPr bwMode="auto">
          <a:xfrm>
            <a:off x="5724128" y="548680"/>
            <a:ext cx="2610656" cy="572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/>
          <p:nvPr/>
        </p:nvGrpSpPr>
        <p:grpSpPr>
          <a:xfrm>
            <a:off x="251520" y="404664"/>
            <a:ext cx="5040560" cy="6195660"/>
            <a:chOff x="228600" y="1676400"/>
            <a:chExt cx="6075363" cy="746760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0700" y="1676400"/>
              <a:ext cx="5783263" cy="746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1711325" y="6708775"/>
              <a:ext cx="752475" cy="209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1854200" y="7000875"/>
              <a:ext cx="746125" cy="1651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1730375" y="6915150"/>
              <a:ext cx="10493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i="1" dirty="0" err="1">
                  <a:solidFill>
                    <a:srgbClr val="532E9E"/>
                  </a:solidFill>
                </a:rPr>
                <a:t>C</a:t>
              </a:r>
              <a:r>
                <a:rPr lang="en-US" sz="1400" b="1" i="1" dirty="0" err="1">
                  <a:solidFill>
                    <a:srgbClr val="532E9E"/>
                  </a:solidFill>
                </a:rPr>
                <a:t>aISO</a:t>
              </a:r>
              <a:r>
                <a:rPr lang="en-US" sz="1200" b="1" i="1" dirty="0">
                  <a:solidFill>
                    <a:srgbClr val="532E9E"/>
                  </a:solidFill>
                </a:rPr>
                <a:t> and</a:t>
              </a: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952625" y="7229475"/>
              <a:ext cx="923925" cy="1619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2305050" y="7448550"/>
              <a:ext cx="561975" cy="1619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533650" y="7686675"/>
              <a:ext cx="657225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1939925" y="7100888"/>
              <a:ext cx="1336675" cy="94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i="1">
                  <a:solidFill>
                    <a:srgbClr val="532E9E"/>
                  </a:solidFill>
                </a:rPr>
                <a:t>California</a:t>
              </a:r>
            </a:p>
            <a:p>
              <a:r>
                <a:rPr lang="en-US" sz="1400" b="1" i="1">
                  <a:solidFill>
                    <a:srgbClr val="532E9E"/>
                  </a:solidFill>
                </a:rPr>
                <a:t>Transmission</a:t>
              </a:r>
            </a:p>
            <a:p>
              <a:r>
                <a:rPr lang="en-US" sz="1400" b="1" i="1">
                  <a:solidFill>
                    <a:srgbClr val="532E9E"/>
                  </a:solidFill>
                </a:rPr>
                <a:t>        Planning</a:t>
              </a:r>
            </a:p>
            <a:p>
              <a:r>
                <a:rPr lang="en-US" sz="1400" b="1" i="1">
                  <a:solidFill>
                    <a:srgbClr val="532E9E"/>
                  </a:solidFill>
                </a:rPr>
                <a:t>           Group</a:t>
              </a: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2486025" y="6667500"/>
              <a:ext cx="19050" cy="381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2292350" y="7610475"/>
              <a:ext cx="98425" cy="4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9"/>
                </a:cxn>
                <a:cxn ang="0">
                  <a:pos x="62" y="30"/>
                </a:cxn>
              </a:cxnLst>
              <a:rect l="0" t="0" r="r" b="b"/>
              <a:pathLst>
                <a:path w="62" h="30">
                  <a:moveTo>
                    <a:pt x="0" y="0"/>
                  </a:moveTo>
                  <a:lnTo>
                    <a:pt x="41" y="9"/>
                  </a:lnTo>
                  <a:lnTo>
                    <a:pt x="62" y="30"/>
                  </a:lnTo>
                </a:path>
              </a:pathLst>
            </a:custGeom>
            <a:noFill/>
            <a:ln w="28575" cmpd="sng">
              <a:solidFill>
                <a:srgbClr val="532E9E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1909763" y="7277100"/>
              <a:ext cx="66675" cy="1270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220913" y="7394575"/>
              <a:ext cx="82550" cy="11113"/>
            </a:xfrm>
            <a:custGeom>
              <a:avLst/>
              <a:gdLst/>
              <a:ahLst/>
              <a:cxnLst>
                <a:cxn ang="0">
                  <a:pos x="22" y="7"/>
                </a:cxn>
                <a:cxn ang="0">
                  <a:pos x="46" y="4"/>
                </a:cxn>
                <a:cxn ang="0">
                  <a:pos x="50" y="1"/>
                </a:cxn>
                <a:cxn ang="0">
                  <a:pos x="40" y="3"/>
                </a:cxn>
                <a:cxn ang="0">
                  <a:pos x="44" y="6"/>
                </a:cxn>
              </a:cxnLst>
              <a:rect l="0" t="0" r="r" b="b"/>
              <a:pathLst>
                <a:path w="52" h="7">
                  <a:moveTo>
                    <a:pt x="22" y="7"/>
                  </a:moveTo>
                  <a:cubicBezTo>
                    <a:pt x="30" y="6"/>
                    <a:pt x="38" y="6"/>
                    <a:pt x="46" y="4"/>
                  </a:cubicBezTo>
                  <a:cubicBezTo>
                    <a:pt x="48" y="4"/>
                    <a:pt x="52" y="1"/>
                    <a:pt x="50" y="1"/>
                  </a:cubicBezTo>
                  <a:cubicBezTo>
                    <a:pt x="47" y="0"/>
                    <a:pt x="43" y="2"/>
                    <a:pt x="40" y="3"/>
                  </a:cubicBezTo>
                  <a:cubicBezTo>
                    <a:pt x="17" y="1"/>
                    <a:pt x="0" y="6"/>
                    <a:pt x="44" y="6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60613" y="7599363"/>
              <a:ext cx="76200" cy="33337"/>
            </a:xfrm>
            <a:custGeom>
              <a:avLst/>
              <a:gdLst/>
              <a:ahLst/>
              <a:cxnLst>
                <a:cxn ang="0">
                  <a:pos x="22" y="21"/>
                </a:cxn>
                <a:cxn ang="0">
                  <a:pos x="46" y="9"/>
                </a:cxn>
                <a:cxn ang="0">
                  <a:pos x="37" y="4"/>
                </a:cxn>
                <a:cxn ang="0">
                  <a:pos x="33" y="16"/>
                </a:cxn>
                <a:cxn ang="0">
                  <a:pos x="44" y="17"/>
                </a:cxn>
              </a:cxnLst>
              <a:rect l="0" t="0" r="r" b="b"/>
              <a:pathLst>
                <a:path w="48" h="21">
                  <a:moveTo>
                    <a:pt x="22" y="21"/>
                  </a:moveTo>
                  <a:cubicBezTo>
                    <a:pt x="30" y="17"/>
                    <a:pt x="38" y="17"/>
                    <a:pt x="46" y="9"/>
                  </a:cubicBezTo>
                  <a:cubicBezTo>
                    <a:pt x="48" y="9"/>
                    <a:pt x="39" y="4"/>
                    <a:pt x="37" y="4"/>
                  </a:cubicBezTo>
                  <a:cubicBezTo>
                    <a:pt x="34" y="0"/>
                    <a:pt x="36" y="12"/>
                    <a:pt x="33" y="16"/>
                  </a:cubicBezTo>
                  <a:cubicBezTo>
                    <a:pt x="10" y="8"/>
                    <a:pt x="0" y="17"/>
                    <a:pt x="44" y="17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493963" y="7718425"/>
              <a:ext cx="119062" cy="136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3"/>
                </a:cxn>
                <a:cxn ang="0">
                  <a:pos x="24" y="37"/>
                </a:cxn>
                <a:cxn ang="0">
                  <a:pos x="39" y="61"/>
                </a:cxn>
                <a:cxn ang="0">
                  <a:pos x="58" y="73"/>
                </a:cxn>
                <a:cxn ang="0">
                  <a:pos x="75" y="82"/>
                </a:cxn>
              </a:cxnLst>
              <a:rect l="0" t="0" r="r" b="b"/>
              <a:pathLst>
                <a:path w="75" h="86">
                  <a:moveTo>
                    <a:pt x="0" y="0"/>
                  </a:moveTo>
                  <a:cubicBezTo>
                    <a:pt x="3" y="7"/>
                    <a:pt x="6" y="7"/>
                    <a:pt x="9" y="13"/>
                  </a:cubicBezTo>
                  <a:cubicBezTo>
                    <a:pt x="12" y="26"/>
                    <a:pt x="13" y="30"/>
                    <a:pt x="24" y="37"/>
                  </a:cubicBezTo>
                  <a:cubicBezTo>
                    <a:pt x="29" y="45"/>
                    <a:pt x="35" y="52"/>
                    <a:pt x="39" y="61"/>
                  </a:cubicBezTo>
                  <a:cubicBezTo>
                    <a:pt x="41" y="69"/>
                    <a:pt x="51" y="68"/>
                    <a:pt x="58" y="73"/>
                  </a:cubicBezTo>
                  <a:cubicBezTo>
                    <a:pt x="59" y="75"/>
                    <a:pt x="71" y="86"/>
                    <a:pt x="75" y="82"/>
                  </a:cubicBezTo>
                </a:path>
              </a:pathLst>
            </a:custGeom>
            <a:noFill/>
            <a:ln w="38100" cmpd="sng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Oval 26"/>
            <p:cNvSpPr>
              <a:spLocks noChangeArrowheads="1"/>
            </p:cNvSpPr>
            <p:nvPr/>
          </p:nvSpPr>
          <p:spPr bwMode="auto">
            <a:xfrm>
              <a:off x="1727200" y="6667500"/>
              <a:ext cx="190500" cy="2032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1635125" y="6599238"/>
              <a:ext cx="8763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>
                  <a:solidFill>
                    <a:srgbClr val="532E9E"/>
                  </a:solidFill>
                </a:rPr>
                <a:t>C</a:t>
              </a:r>
              <a:r>
                <a:rPr lang="en-US" b="1" i="1" dirty="0">
                  <a:solidFill>
                    <a:srgbClr val="532E9E"/>
                  </a:solidFill>
                </a:rPr>
                <a:t>ALIF</a:t>
              </a: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228600" y="4495800"/>
              <a:ext cx="1219200" cy="279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Western Interconnection includes two Canadian provinces, a portion of Baja California Norte, Mexico, and all or part of the 14 Western states</a:t>
            </a:r>
          </a:p>
          <a:p>
            <a:pPr lvl="1">
              <a:defRPr/>
            </a:pPr>
            <a:r>
              <a:rPr lang="en-US" dirty="0" smtClean="0"/>
              <a:t>~78 million people</a:t>
            </a:r>
          </a:p>
          <a:p>
            <a:pPr lvl="1">
              <a:defRPr/>
            </a:pPr>
            <a:r>
              <a:rPr lang="en-US" dirty="0" smtClean="0"/>
              <a:t>~229 GW of Generation</a:t>
            </a:r>
          </a:p>
          <a:p>
            <a:pPr lvl="1">
              <a:defRPr/>
            </a:pPr>
            <a:r>
              <a:rPr lang="en-US" dirty="0" smtClean="0"/>
              <a:t>~122 Thousand miles of Transmission lines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prstClr val="black"/>
                </a:solidFill>
              </a:rPr>
              <a:t>The Future of Electric Transmission in the West</a:t>
            </a:r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sz="3100" b="1" dirty="0" smtClean="0">
                <a:solidFill>
                  <a:prstClr val="black"/>
                </a:solidFill>
              </a:rPr>
              <a:t>Western Interconnection Facts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81000" y="1600200"/>
            <a:ext cx="84582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Planning cooperation among Western Interconnection entities</a:t>
            </a:r>
          </a:p>
          <a:p>
            <a:pPr lvl="1"/>
            <a:r>
              <a:rPr lang="en-US" dirty="0" smtClean="0"/>
              <a:t>Create economic planning data sets</a:t>
            </a:r>
          </a:p>
          <a:p>
            <a:pPr lvl="1"/>
            <a:r>
              <a:rPr lang="en-US" dirty="0" smtClean="0"/>
              <a:t>Perform interconnection-wide transmission expansion studies</a:t>
            </a:r>
          </a:p>
          <a:p>
            <a:pPr lvl="1"/>
            <a:r>
              <a:rPr lang="en-US" dirty="0" smtClean="0"/>
              <a:t>Process consistent with applicable FERC Order 890 planning principles</a:t>
            </a:r>
          </a:p>
          <a:p>
            <a:r>
              <a:rPr lang="en-US" dirty="0" smtClean="0"/>
              <a:t>Governed by the WECC Transmission Expansion Planning Policy Committee (TEPPC)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mtClean="0"/>
              <a:t>Transmission </a:t>
            </a:r>
            <a:r>
              <a:rPr lang="en-US" sz="3200" dirty="0" smtClean="0"/>
              <a:t>Expansion Planning</a:t>
            </a:r>
            <a:br>
              <a:rPr lang="en-US" sz="3200" dirty="0" smtClean="0"/>
            </a:br>
            <a:r>
              <a:rPr lang="en-US" sz="2400" b="1" dirty="0" smtClean="0"/>
              <a:t>History of Interconnection-wide planning in the West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Transmission Expansion Planning</a:t>
            </a:r>
            <a:br>
              <a:rPr lang="en-US" dirty="0" smtClean="0"/>
            </a:br>
            <a:r>
              <a:rPr lang="en-US" sz="3100" b="1" dirty="0" smtClean="0"/>
              <a:t>What are we planning for?</a:t>
            </a:r>
            <a:endParaRPr 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524000"/>
            <a:ext cx="8607425" cy="46021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Identify future infrastructure needs to 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Serve the expected load reliably 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Meet public policy directives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Minimize cost and environmental impact</a:t>
            </a:r>
          </a:p>
          <a:p>
            <a:pPr marL="344488" indent="-287338">
              <a:defRPr/>
            </a:pPr>
            <a:r>
              <a:rPr lang="en-US" dirty="0" smtClean="0"/>
              <a:t>Accomplished by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Maintaining a database of planning data and models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Facilitating an Interconnection-wide planning process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Performing economic analysis 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Preparing Interconnection-wide transmission plans</a:t>
            </a:r>
          </a:p>
          <a:p>
            <a:pPr marL="971550" lvl="1" indent="-514350">
              <a:buFont typeface="+mj-lt"/>
              <a:buAutoNum type="arabicPeriod"/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Transmission Expansion Planning </a:t>
            </a:r>
            <a:r>
              <a:rPr lang="en-US" sz="2800" b="1" dirty="0" smtClean="0">
                <a:solidFill>
                  <a:prstClr val="black"/>
                </a:solidFill>
              </a:rPr>
              <a:t>Organizational Framework </a:t>
            </a:r>
            <a:endParaRPr lang="en-US" sz="2400" dirty="0" smtClean="0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46088" y="1814513"/>
          <a:ext cx="8437562" cy="3990975"/>
        </p:xfrm>
        <a:graphic>
          <a:graphicData uri="http://schemas.openxmlformats.org/presentationml/2006/ole">
            <p:oleObj spid="_x0000_s115714" name="Visio" r:id="rId4" imgW="8603452" imgH="4082374" progId="Visio.Drawing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2819400"/>
            <a:ext cx="4038600" cy="2971800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smtClean="0"/>
              <a:t>Data – Tools – Models </a:t>
            </a:r>
          </a:p>
          <a:p>
            <a:r>
              <a:rPr lang="en-US" sz="2400" dirty="0" smtClean="0"/>
              <a:t>Transmission Planners and Developers</a:t>
            </a:r>
          </a:p>
          <a:p>
            <a:r>
              <a:rPr lang="en-US" sz="2400" dirty="0" smtClean="0"/>
              <a:t>Generation Planners and Developers</a:t>
            </a:r>
          </a:p>
          <a:p>
            <a:r>
              <a:rPr lang="en-US" sz="2400" dirty="0" smtClean="0"/>
              <a:t>States and Provinces</a:t>
            </a:r>
          </a:p>
          <a:p>
            <a:r>
              <a:rPr lang="en-US" sz="2400" dirty="0" smtClean="0"/>
              <a:t>Environmental groups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2819400"/>
            <a:ext cx="4038600" cy="2971800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smtClean="0"/>
              <a:t>Analysis – Results – Plans </a:t>
            </a:r>
          </a:p>
          <a:p>
            <a:r>
              <a:rPr lang="en-US" sz="2400" dirty="0" smtClean="0"/>
              <a:t>States and Provinces</a:t>
            </a:r>
          </a:p>
          <a:p>
            <a:r>
              <a:rPr lang="en-US" sz="2400" dirty="0" smtClean="0"/>
              <a:t>Environmental groups</a:t>
            </a:r>
          </a:p>
          <a:p>
            <a:r>
              <a:rPr lang="en-US" sz="2400" dirty="0" smtClean="0"/>
              <a:t>Advocacy Groups</a:t>
            </a:r>
            <a:endParaRPr lang="en-US" sz="2000" dirty="0" smtClean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TEPPC Stakeholders </a:t>
            </a:r>
            <a:br>
              <a:rPr lang="en-US" sz="3600" dirty="0" smtClean="0">
                <a:solidFill>
                  <a:prstClr val="black"/>
                </a:solidFill>
              </a:rPr>
            </a:br>
            <a:r>
              <a:rPr lang="en-US" sz="2800" b="1" dirty="0" smtClean="0">
                <a:solidFill>
                  <a:prstClr val="black"/>
                </a:solidFill>
              </a:rPr>
              <a:t>What do they value?</a:t>
            </a:r>
            <a:endParaRPr lang="en-US" sz="3200" b="1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TEPPC’s diverse stakeholders value different products and processes</a:t>
            </a:r>
            <a:endParaRPr lang="en-US" b="0" dirty="0"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5867400"/>
            <a:ext cx="594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i="1" dirty="0" smtClean="0"/>
              <a:t>All Value the Information Sharing</a:t>
            </a:r>
            <a:endParaRPr lang="en-US" sz="28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TEPPC Products – Analysis</a:t>
            </a:r>
            <a:br>
              <a:rPr lang="en-US" dirty="0" smtClean="0"/>
            </a:br>
            <a:r>
              <a:rPr lang="en-US" sz="3100" b="1" dirty="0" smtClean="0"/>
              <a:t>2022 expected generation resource mix</a:t>
            </a:r>
            <a:endParaRPr lang="en-US" b="1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52400" y="1447800"/>
          <a:ext cx="8763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" y="6172200"/>
            <a:ext cx="594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i="1" dirty="0" smtClean="0"/>
              <a:t>~60% use water for cooling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CC PowerPoint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ECC Gen Color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ABD038"/>
    </a:accent1>
    <a:accent2>
      <a:srgbClr val="C93534"/>
    </a:accent2>
    <a:accent3>
      <a:srgbClr val="4683BE"/>
    </a:accent3>
    <a:accent4>
      <a:srgbClr val="DDC62D"/>
    </a:accent4>
    <a:accent5>
      <a:srgbClr val="F15A22"/>
    </a:accent5>
    <a:accent6>
      <a:srgbClr val="77CFE6"/>
    </a:accent6>
    <a:hlink>
      <a:srgbClr val="4E514D"/>
    </a:hlink>
    <a:folHlink>
      <a:srgbClr val="E02F83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38A1F3F77CA344B7D19DB56FF70540" ma:contentTypeVersion="0" ma:contentTypeDescription="Create a new document." ma:contentTypeScope="" ma:versionID="d31b5c844231599e20f6af06cc444f9e">
  <xsd:schema xmlns:xsd="http://www.w3.org/2001/XMLSchema" xmlns:p="http://schemas.microsoft.com/office/2006/metadata/properties" targetNamespace="http://schemas.microsoft.com/office/2006/metadata/properties" ma:root="true" ma:fieldsID="1753fbbde9330abe1d2837bddce4124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5580B78-0D2E-44FC-BAA0-49295F6D8A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0AB71F-B965-4538-860E-6B051DA0F3AA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AABBD7A5-9B7C-4422-AD99-F1982E66B1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4257</TotalTime>
  <Words>898</Words>
  <Application>Microsoft Office PowerPoint</Application>
  <PresentationFormat>On-screen Show (4:3)</PresentationFormat>
  <Paragraphs>219</Paragraphs>
  <Slides>17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WECC PowerPointMaster</vt:lpstr>
      <vt:lpstr>Visio</vt:lpstr>
      <vt:lpstr>Bradley Nickell Director of Transmission Planning</vt:lpstr>
      <vt:lpstr>RTEP Update Today’s Discussion</vt:lpstr>
      <vt:lpstr>Slide 3</vt:lpstr>
      <vt:lpstr>The Future of Electric Transmission in the West Western Interconnection Facts</vt:lpstr>
      <vt:lpstr>Transmission Expansion Planning History of Interconnection-wide planning in the West </vt:lpstr>
      <vt:lpstr>Transmission Expansion Planning What are we planning for?</vt:lpstr>
      <vt:lpstr>Transmission Expansion Planning Organizational Framework </vt:lpstr>
      <vt:lpstr>TEPPC Stakeholders  What do they value?</vt:lpstr>
      <vt:lpstr>TEPPC Products – Analysis 2022 expected generation resource mix</vt:lpstr>
      <vt:lpstr>TEPPC Products – Tools and Models Long-term Planning Tool</vt:lpstr>
      <vt:lpstr>TEPPC Products – Data  Generation Resource Availability</vt:lpstr>
      <vt:lpstr>TEPPC Products – Data Water Availability for Future Generation</vt:lpstr>
      <vt:lpstr>TEPPC Products – Data  Generation Heat Rates</vt:lpstr>
      <vt:lpstr>Slide 14</vt:lpstr>
      <vt:lpstr>2013 Interconnection-wide Plan Plan Organization</vt:lpstr>
      <vt:lpstr>Opportunities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Bradley Nickell Director of Transmission Planning</dc:title>
  <dc:creator>rsherrard</dc:creator>
  <cp:lastModifiedBy>bnickell</cp:lastModifiedBy>
  <cp:revision>319</cp:revision>
  <dcterms:created xsi:type="dcterms:W3CDTF">2011-02-04T22:58:54Z</dcterms:created>
  <dcterms:modified xsi:type="dcterms:W3CDTF">2013-04-01T14:02:19Z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0x0101003038A1F3F77CA344B7D19DB56FF70540</vt:lpwstr>
  </property>
  <property fmtid="{D5CDD505-2E9C-101B-9397-08002B2CF9AE}" pid="3" name="_dlc_DocIdItemGuid">
    <vt:lpwstr>dbbe8453-c3dd-4965-880a-612d23893b8a</vt:lpwstr>
  </property>
  <property fmtid="{D5CDD505-2E9C-101B-9397-08002B2CF9AE}" pid="4" name="_dlc_DocId">
    <vt:lpwstr>6WX55FZVFCVT-110-42</vt:lpwstr>
  </property>
  <property fmtid="{D5CDD505-2E9C-101B-9397-08002B2CF9AE}" pid="5" name="_dlc_DocIdUrl">
    <vt:lpwstr>http://wise/_layouts/DocIdRedir.aspx?ID=6WX55FZVFCVT-110-42, 6WX55FZVFCVT-110-42</vt:lpwstr>
  </property>
</Properties>
</file>