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477" r:id="rId2"/>
    <p:sldId id="503" r:id="rId3"/>
    <p:sldId id="504" r:id="rId4"/>
    <p:sldId id="506" r:id="rId5"/>
    <p:sldId id="505" r:id="rId6"/>
    <p:sldId id="502" r:id="rId7"/>
    <p:sldId id="498" r:id="rId8"/>
    <p:sldId id="470" r:id="rId9"/>
    <p:sldId id="469" r:id="rId10"/>
    <p:sldId id="500" r:id="rId11"/>
    <p:sldId id="496" r:id="rId12"/>
    <p:sldId id="497" r:id="rId13"/>
    <p:sldId id="501" r:id="rId14"/>
    <p:sldId id="482" r:id="rId15"/>
    <p:sldId id="495" r:id="rId16"/>
    <p:sldId id="494" r:id="rId17"/>
    <p:sldId id="449" r:id="rId18"/>
    <p:sldId id="447" r:id="rId19"/>
    <p:sldId id="446" r:id="rId20"/>
    <p:sldId id="448" r:id="rId21"/>
    <p:sldId id="452" r:id="rId22"/>
    <p:sldId id="442" r:id="rId23"/>
    <p:sldId id="440" r:id="rId24"/>
    <p:sldId id="444" r:id="rId25"/>
    <p:sldId id="441" r:id="rId26"/>
    <p:sldId id="443" r:id="rId27"/>
    <p:sldId id="445" r:id="rId28"/>
    <p:sldId id="499" r:id="rId29"/>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charset="0"/>
        <a:ea typeface="+mn-ea"/>
        <a:cs typeface="Arial" charset="0"/>
      </a:defRPr>
    </a:lvl1pPr>
    <a:lvl2pPr marL="457200" algn="l" rtl="0" fontAlgn="base">
      <a:spcBef>
        <a:spcPct val="0"/>
      </a:spcBef>
      <a:spcAft>
        <a:spcPct val="0"/>
      </a:spcAft>
      <a:defRPr sz="2000" kern="1200">
        <a:solidFill>
          <a:schemeClr val="tx1"/>
        </a:solidFill>
        <a:latin typeface="Arial" charset="0"/>
        <a:ea typeface="+mn-ea"/>
        <a:cs typeface="Arial" charset="0"/>
      </a:defRPr>
    </a:lvl2pPr>
    <a:lvl3pPr marL="914400" algn="l" rtl="0" fontAlgn="base">
      <a:spcBef>
        <a:spcPct val="0"/>
      </a:spcBef>
      <a:spcAft>
        <a:spcPct val="0"/>
      </a:spcAft>
      <a:defRPr sz="2000" kern="1200">
        <a:solidFill>
          <a:schemeClr val="tx1"/>
        </a:solidFill>
        <a:latin typeface="Arial" charset="0"/>
        <a:ea typeface="+mn-ea"/>
        <a:cs typeface="Arial" charset="0"/>
      </a:defRPr>
    </a:lvl3pPr>
    <a:lvl4pPr marL="1371600" algn="l" rtl="0" fontAlgn="base">
      <a:spcBef>
        <a:spcPct val="0"/>
      </a:spcBef>
      <a:spcAft>
        <a:spcPct val="0"/>
      </a:spcAft>
      <a:defRPr sz="2000" kern="1200">
        <a:solidFill>
          <a:schemeClr val="tx1"/>
        </a:solidFill>
        <a:latin typeface="Arial" charset="0"/>
        <a:ea typeface="+mn-ea"/>
        <a:cs typeface="Arial" charset="0"/>
      </a:defRPr>
    </a:lvl4pPr>
    <a:lvl5pPr marL="1828800" algn="l" rtl="0" fontAlgn="base">
      <a:spcBef>
        <a:spcPct val="0"/>
      </a:spcBef>
      <a:spcAft>
        <a:spcPct val="0"/>
      </a:spcAft>
      <a:defRPr sz="2000" kern="1200">
        <a:solidFill>
          <a:schemeClr val="tx1"/>
        </a:solidFill>
        <a:latin typeface="Arial" charset="0"/>
        <a:ea typeface="+mn-ea"/>
        <a:cs typeface="Arial" charset="0"/>
      </a:defRPr>
    </a:lvl5pPr>
    <a:lvl6pPr marL="2286000" algn="l" defTabSz="914400" rtl="0" eaLnBrk="1" latinLnBrk="0" hangingPunct="1">
      <a:defRPr sz="2000" kern="1200">
        <a:solidFill>
          <a:schemeClr val="tx1"/>
        </a:solidFill>
        <a:latin typeface="Arial" charset="0"/>
        <a:ea typeface="+mn-ea"/>
        <a:cs typeface="Arial" charset="0"/>
      </a:defRPr>
    </a:lvl6pPr>
    <a:lvl7pPr marL="2743200" algn="l" defTabSz="914400" rtl="0" eaLnBrk="1" latinLnBrk="0" hangingPunct="1">
      <a:defRPr sz="2000" kern="1200">
        <a:solidFill>
          <a:schemeClr val="tx1"/>
        </a:solidFill>
        <a:latin typeface="Arial" charset="0"/>
        <a:ea typeface="+mn-ea"/>
        <a:cs typeface="Arial" charset="0"/>
      </a:defRPr>
    </a:lvl7pPr>
    <a:lvl8pPr marL="3200400" algn="l" defTabSz="914400" rtl="0" eaLnBrk="1" latinLnBrk="0" hangingPunct="1">
      <a:defRPr sz="2000" kern="1200">
        <a:solidFill>
          <a:schemeClr val="tx1"/>
        </a:solidFill>
        <a:latin typeface="Arial" charset="0"/>
        <a:ea typeface="+mn-ea"/>
        <a:cs typeface="Arial" charset="0"/>
      </a:defRPr>
    </a:lvl8pPr>
    <a:lvl9pPr marL="3657600" algn="l" defTabSz="914400" rtl="0" eaLnBrk="1" latinLnBrk="0" hangingPunct="1">
      <a:defRPr sz="2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FF"/>
    <a:srgbClr val="33CCCC"/>
    <a:srgbClr val="3366FF"/>
    <a:srgbClr val="0099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5" autoAdjust="0"/>
    <p:restoredTop sz="90848" autoAdjust="0"/>
  </p:normalViewPr>
  <p:slideViewPr>
    <p:cSldViewPr>
      <p:cViewPr varScale="1">
        <p:scale>
          <a:sx n="76" d="100"/>
          <a:sy n="76" d="100"/>
        </p:scale>
        <p:origin x="-109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B2E6BA1-1922-4221-9BE9-8EA830F3A939}" type="datetimeFigureOut">
              <a:rPr lang="en-US"/>
              <a:pPr>
                <a:defRPr/>
              </a:pPr>
              <a:t>3/29/2013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C4AAC83-5A7E-4F26-8B9C-31242E5D62F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953F1E9-C32B-4723-BB2F-1A07A0649C64}" type="slidenum">
              <a:rPr lang="en-US" sz="1200"/>
              <a:pPr algn="r"/>
              <a:t>1</a:t>
            </a:fld>
            <a:endParaRPr lang="en-US" sz="120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Work toward a common quality standard for data</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method for verifying and rectifying the points is as follows.</a:t>
            </a:r>
          </a:p>
          <a:p>
            <a:r>
              <a:rPr lang="en-US" dirty="0" smtClean="0"/>
              <a:t>Step 1 From spreadsheet, divide records into 6 layers by agency</a:t>
            </a:r>
          </a:p>
          <a:p>
            <a:pPr defTabSz="900593" eaLnBrk="1" fontAlgn="auto" hangingPunct="1">
              <a:spcBef>
                <a:spcPts val="0"/>
              </a:spcBef>
              <a:spcAft>
                <a:spcPts val="0"/>
              </a:spcAft>
              <a:defRPr/>
            </a:pPr>
            <a:r>
              <a:rPr lang="en-US" dirty="0" smtClean="0"/>
              <a:t>Step 2. Definition query by EIA plant code isolates that plant code only</a:t>
            </a:r>
          </a:p>
          <a:p>
            <a:r>
              <a:rPr lang="en-US" dirty="0" smtClean="0"/>
              <a:t>Step 3.  Merge 6 layers into one coverage for the one plant code.</a:t>
            </a:r>
          </a:p>
          <a:p>
            <a:r>
              <a:rPr lang="en-US" dirty="0" smtClean="0"/>
              <a:t>Step 4.</a:t>
            </a:r>
            <a:r>
              <a:rPr lang="en-US" baseline="0" dirty="0" smtClean="0"/>
              <a:t> </a:t>
            </a:r>
            <a:r>
              <a:rPr lang="en-US" dirty="0" smtClean="0"/>
              <a:t> By plant code,</a:t>
            </a:r>
            <a:r>
              <a:rPr lang="en-US" baseline="0" dirty="0" smtClean="0"/>
              <a:t> GIS routine c</a:t>
            </a:r>
            <a:r>
              <a:rPr lang="en-US" dirty="0" smtClean="0"/>
              <a:t>reates mean center layer</a:t>
            </a:r>
          </a:p>
          <a:p>
            <a:r>
              <a:rPr lang="en-US" dirty="0" smtClean="0"/>
              <a:t>Step 5. Zoom to spatial extent of points including mean central point.</a:t>
            </a:r>
          </a:p>
          <a:p>
            <a:r>
              <a:rPr lang="en-US" dirty="0" smtClean="0"/>
              <a:t>Step 6.</a:t>
            </a:r>
            <a:r>
              <a:rPr lang="en-US" baseline="0" dirty="0" smtClean="0"/>
              <a:t> </a:t>
            </a:r>
            <a:r>
              <a:rPr lang="en-US" dirty="0" smtClean="0"/>
              <a:t>Apply reference layers to help locate plants</a:t>
            </a:r>
          </a:p>
          <a:p>
            <a:r>
              <a:rPr lang="en-US" dirty="0" smtClean="0"/>
              <a:t>Step 7. Include HSIP layer for verification.</a:t>
            </a:r>
          </a:p>
          <a:p>
            <a:r>
              <a:rPr lang="en-US" dirty="0" smtClean="0"/>
              <a:t>Step 8. Verify</a:t>
            </a:r>
            <a:r>
              <a:rPr lang="en-US" baseline="0" dirty="0" smtClean="0"/>
              <a:t> or rectify point location.</a:t>
            </a:r>
          </a:p>
          <a:p>
            <a:r>
              <a:rPr lang="en-US" baseline="0" dirty="0" smtClean="0"/>
              <a:t>Step 9. Move point to plant location.</a:t>
            </a:r>
            <a:endParaRPr lang="en-US" dirty="0" smtClean="0"/>
          </a:p>
          <a:p>
            <a:endParaRPr lang="en-US" dirty="0" smtClean="0"/>
          </a:p>
          <a:p>
            <a:r>
              <a:rPr lang="en-US" dirty="0" smtClean="0"/>
              <a:t>Investigate various GIS techniques to verify and rectify the location of selected set of power plant locations</a:t>
            </a:r>
          </a:p>
          <a:p>
            <a:endParaRPr lang="en-US" dirty="0" smtClean="0"/>
          </a:p>
          <a:p>
            <a:r>
              <a:rPr lang="en-US" dirty="0" smtClean="0"/>
              <a:t>A definition query creates</a:t>
            </a:r>
            <a:r>
              <a:rPr lang="en-US" baseline="0" dirty="0" smtClean="0"/>
              <a:t> a subset of points  from the database for an individual power plant. </a:t>
            </a:r>
            <a:endParaRPr lang="en-US"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E8A5CC6-EFD9-4191-82B3-143AD5EA028D}" type="slidenum">
              <a:rPr lang="en-US" smtClean="0"/>
              <a:pPr/>
              <a:t>11</a:t>
            </a:fld>
            <a:endParaRPr lang="en-US"/>
          </a:p>
        </p:txBody>
      </p:sp>
    </p:spTree>
    <p:extLst>
      <p:ext uri="{BB962C8B-B14F-4D97-AF65-F5344CB8AC3E}">
        <p14:creationId xmlns:p14="http://schemas.microsoft.com/office/powerpoint/2010/main" xmlns="" val="2356428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8A5CC6-EFD9-4191-82B3-143AD5EA028D}" type="slidenum">
              <a:rPr lang="en-US" smtClean="0"/>
              <a:pPr/>
              <a:t>12</a:t>
            </a:fld>
            <a:endParaRPr lang="en-US"/>
          </a:p>
        </p:txBody>
      </p:sp>
    </p:spTree>
    <p:extLst>
      <p:ext uri="{BB962C8B-B14F-4D97-AF65-F5344CB8AC3E}">
        <p14:creationId xmlns:p14="http://schemas.microsoft.com/office/powerpoint/2010/main" xmlns="" val="3422922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Issues:</a:t>
            </a:r>
          </a:p>
          <a:p>
            <a:pPr eaLnBrk="1" hangingPunct="1">
              <a:spcBef>
                <a:spcPct val="0"/>
              </a:spcBef>
            </a:pPr>
            <a:endParaRPr lang="en-US" smtClean="0"/>
          </a:p>
        </p:txBody>
      </p:sp>
      <p:sp>
        <p:nvSpPr>
          <p:cNvPr id="1945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08DD945E-B313-4708-A344-E4170DE64311}" type="slidenum">
              <a:rPr lang="en-US" sz="1200">
                <a:latin typeface="+mn-lt"/>
                <a:cs typeface="+mn-cs"/>
              </a:rPr>
              <a:pPr algn="r">
                <a:defRPr/>
              </a:pPr>
              <a:t>13</a:t>
            </a:fld>
            <a:endParaRPr lang="en-US" sz="1200">
              <a:latin typeface="+mn-lt"/>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Issues:</a:t>
            </a:r>
          </a:p>
          <a:p>
            <a:pPr eaLnBrk="1" hangingPunct="1">
              <a:spcBef>
                <a:spcPct val="0"/>
              </a:spcBef>
            </a:pPr>
            <a:endParaRPr lang="en-US" smtClean="0"/>
          </a:p>
        </p:txBody>
      </p:sp>
      <p:sp>
        <p:nvSpPr>
          <p:cNvPr id="1945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08DD945E-B313-4708-A344-E4170DE64311}" type="slidenum">
              <a:rPr lang="en-US" sz="1200">
                <a:latin typeface="+mn-lt"/>
                <a:cs typeface="+mn-cs"/>
              </a:rPr>
              <a:pPr algn="r">
                <a:defRPr/>
              </a:pPr>
              <a:t>14</a:t>
            </a:fld>
            <a:endParaRPr lang="en-US" sz="1200">
              <a:latin typeface="+mn-lt"/>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D05D3EA-D10F-4AA6-B051-D564E0A945A3}" type="slidenum">
              <a:rPr lang="en-US" sz="1200"/>
              <a:pPr algn="r"/>
              <a:t>15</a:t>
            </a:fld>
            <a:endParaRPr lang="en-US" sz="1200"/>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That corresponds to an exact amount of water evaporating.  So this is very similar to what was happening in the block diagram I showed you before.  Withdrawal – consumption – return flow to the environment.</a:t>
            </a:r>
          </a:p>
          <a:p>
            <a:pPr eaLnBrk="1" hangingPunct="1"/>
            <a:endParaRPr lang="en-US" smtClean="0"/>
          </a:p>
          <a:p>
            <a:pPr eaLnBrk="1" hangingPunct="1"/>
            <a:r>
              <a:rPr lang="en-US" smtClean="0"/>
              <a:t>These are hot summer conditions – a cooler wet bulb temperature would lower evaporation percentage.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4E86D79-DFDA-413B-B82B-00C2E084FC71}" type="slidenum">
              <a:rPr lang="en-US" sz="1200"/>
              <a:pPr algn="r"/>
              <a:t>16</a:t>
            </a:fld>
            <a:endParaRPr lang="en-US" sz="1200"/>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If we had no cooling tower, and we had a nice cold lake to dump our heat into, much more heat would be conducted into the air, and much less would be evaporated.  On the other hand, If this lake were very warm due to a heat wave and drought, the evaporation would be almost as much as in the previous slide.</a:t>
            </a:r>
          </a:p>
          <a:p>
            <a:pPr eaLnBrk="1" hangingPunct="1"/>
            <a:r>
              <a:rPr lang="en-US" smtClean="0"/>
              <a:t>Temperature sensitivity is strong – this is winter – warm lake 60% evap, cooling pond 75% evap</a:t>
            </a:r>
          </a:p>
          <a:p>
            <a:pPr eaLnBrk="1" hangingPunct="1"/>
            <a:r>
              <a:rPr lang="en-US" smtClean="0"/>
              <a:t>This is a simplistic model, but it has about the right sensitivity to environmental conditions.  Utilities have access to much more precise proprietary models.</a:t>
            </a:r>
          </a:p>
          <a:p>
            <a:pPr eaLnBrk="1" hangingPunct="1"/>
            <a:r>
              <a:rPr lang="en-US" smtClean="0"/>
              <a:t>My position is that this is a water “use” even though it happens outside the plant.  Some in the USGS might disagree.  In any case, it happens.</a:t>
            </a:r>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Issue</a:t>
            </a:r>
          </a:p>
          <a:p>
            <a:pPr marL="228600" indent="-228600" eaLnBrk="1" fontAlgn="auto" hangingPunct="1">
              <a:spcBef>
                <a:spcPts val="0"/>
              </a:spcBef>
              <a:spcAft>
                <a:spcPts val="0"/>
              </a:spcAft>
              <a:buFontTx/>
              <a:buAutoNum type="arabicPeriod"/>
              <a:defRPr/>
            </a:pPr>
            <a:r>
              <a:rPr lang="en-US" dirty="0" smtClean="0"/>
              <a:t>Understand the in-plant water management factors that determine how water flow is reported for a power plant </a:t>
            </a:r>
          </a:p>
          <a:p>
            <a:pPr marL="228600" indent="-228600" eaLnBrk="1" fontAlgn="auto" hangingPunct="1">
              <a:spcBef>
                <a:spcPts val="0"/>
              </a:spcBef>
              <a:spcAft>
                <a:spcPts val="0"/>
              </a:spcAft>
              <a:buFontTx/>
              <a:buAutoNum type="arabicPeriod"/>
              <a:defRPr/>
            </a:pPr>
            <a:r>
              <a:rPr lang="en-US" dirty="0" smtClean="0"/>
              <a:t>How is water withdrawal determined</a:t>
            </a:r>
          </a:p>
          <a:p>
            <a:pPr marL="228600" indent="-228600" eaLnBrk="1" fontAlgn="auto" hangingPunct="1">
              <a:spcBef>
                <a:spcPts val="0"/>
              </a:spcBef>
              <a:spcAft>
                <a:spcPts val="0"/>
              </a:spcAft>
              <a:buFontTx/>
              <a:buAutoNum type="arabicPeriod"/>
              <a:defRPr/>
            </a:pPr>
            <a:r>
              <a:rPr lang="en-US" dirty="0" smtClean="0"/>
              <a:t>How is return flow determined</a:t>
            </a:r>
          </a:p>
          <a:p>
            <a:pPr marL="228600" indent="-228600" eaLnBrk="1" fontAlgn="auto" hangingPunct="1">
              <a:spcBef>
                <a:spcPts val="0"/>
              </a:spcBef>
              <a:spcAft>
                <a:spcPts val="0"/>
              </a:spcAft>
              <a:buFontTx/>
              <a:buAutoNum type="arabicPeriod"/>
              <a:defRPr/>
            </a:pPr>
            <a:r>
              <a:rPr lang="en-US" dirty="0" smtClean="0"/>
              <a:t>Example of the worst case scenario--TX</a:t>
            </a:r>
            <a:endParaRPr lang="en-US" dirty="0"/>
          </a:p>
        </p:txBody>
      </p:sp>
      <p:sp>
        <p:nvSpPr>
          <p:cNvPr id="2150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7060D305-CB85-4AEF-868B-208C420C94E8}" type="slidenum">
              <a:rPr lang="en-US" sz="1200">
                <a:latin typeface="+mn-lt"/>
                <a:cs typeface="+mn-cs"/>
              </a:rPr>
              <a:pPr algn="r">
                <a:defRPr/>
              </a:pPr>
              <a:t>17</a:t>
            </a:fld>
            <a:endParaRPr lang="en-US" sz="1200">
              <a:latin typeface="+mn-lt"/>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Issue</a:t>
            </a:r>
          </a:p>
          <a:p>
            <a:pPr marL="228600" indent="-228600" eaLnBrk="1" fontAlgn="auto" hangingPunct="1">
              <a:spcBef>
                <a:spcPts val="0"/>
              </a:spcBef>
              <a:spcAft>
                <a:spcPts val="0"/>
              </a:spcAft>
              <a:buFontTx/>
              <a:buAutoNum type="arabicPeriod"/>
              <a:defRPr/>
            </a:pPr>
            <a:r>
              <a:rPr lang="en-US" dirty="0" smtClean="0"/>
              <a:t>Understand the in-plant water management factors that determine how water flow is reported for a power plant </a:t>
            </a:r>
          </a:p>
          <a:p>
            <a:pPr marL="228600" indent="-228600" eaLnBrk="1" fontAlgn="auto" hangingPunct="1">
              <a:spcBef>
                <a:spcPts val="0"/>
              </a:spcBef>
              <a:spcAft>
                <a:spcPts val="0"/>
              </a:spcAft>
              <a:buFontTx/>
              <a:buAutoNum type="arabicPeriod"/>
              <a:defRPr/>
            </a:pPr>
            <a:r>
              <a:rPr lang="en-US" dirty="0" smtClean="0"/>
              <a:t>How is water withdrawal determined</a:t>
            </a:r>
          </a:p>
          <a:p>
            <a:pPr marL="228600" indent="-228600" eaLnBrk="1" fontAlgn="auto" hangingPunct="1">
              <a:spcBef>
                <a:spcPts val="0"/>
              </a:spcBef>
              <a:spcAft>
                <a:spcPts val="0"/>
              </a:spcAft>
              <a:buFontTx/>
              <a:buAutoNum type="arabicPeriod"/>
              <a:defRPr/>
            </a:pPr>
            <a:r>
              <a:rPr lang="en-US" dirty="0" smtClean="0"/>
              <a:t>How is return flow determined</a:t>
            </a:r>
          </a:p>
          <a:p>
            <a:pPr marL="228600" indent="-228600" eaLnBrk="1" fontAlgn="auto" hangingPunct="1">
              <a:spcBef>
                <a:spcPts val="0"/>
              </a:spcBef>
              <a:spcAft>
                <a:spcPts val="0"/>
              </a:spcAft>
              <a:buFontTx/>
              <a:buAutoNum type="arabicPeriod"/>
              <a:defRPr/>
            </a:pPr>
            <a:r>
              <a:rPr lang="en-US" dirty="0" smtClean="0"/>
              <a:t>Example of the worst case scenario--TX</a:t>
            </a:r>
            <a:endParaRPr lang="en-US" dirty="0"/>
          </a:p>
        </p:txBody>
      </p:sp>
      <p:sp>
        <p:nvSpPr>
          <p:cNvPr id="2150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D187B1A8-0D52-4501-AAAD-A5BDA0CD4760}" type="slidenum">
              <a:rPr lang="en-US" sz="1200">
                <a:latin typeface="+mn-lt"/>
                <a:cs typeface="+mn-cs"/>
              </a:rPr>
              <a:pPr algn="r">
                <a:defRPr/>
              </a:pPr>
              <a:t>18</a:t>
            </a:fld>
            <a:endParaRPr lang="en-US" sz="1200">
              <a:latin typeface="+mn-lt"/>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Issue</a:t>
            </a:r>
          </a:p>
          <a:p>
            <a:pPr marL="228600" indent="-228600" eaLnBrk="1" fontAlgn="auto" hangingPunct="1">
              <a:spcBef>
                <a:spcPts val="0"/>
              </a:spcBef>
              <a:spcAft>
                <a:spcPts val="0"/>
              </a:spcAft>
              <a:buFontTx/>
              <a:buAutoNum type="arabicPeriod"/>
              <a:defRPr/>
            </a:pPr>
            <a:r>
              <a:rPr lang="en-US" dirty="0" smtClean="0"/>
              <a:t>Understand the in-plant water management factors that determine how water flow is reported for a power plant </a:t>
            </a:r>
          </a:p>
          <a:p>
            <a:pPr marL="228600" indent="-228600" eaLnBrk="1" fontAlgn="auto" hangingPunct="1">
              <a:spcBef>
                <a:spcPts val="0"/>
              </a:spcBef>
              <a:spcAft>
                <a:spcPts val="0"/>
              </a:spcAft>
              <a:buFontTx/>
              <a:buAutoNum type="arabicPeriod"/>
              <a:defRPr/>
            </a:pPr>
            <a:r>
              <a:rPr lang="en-US" dirty="0" smtClean="0"/>
              <a:t>How is water withdrawal determined</a:t>
            </a:r>
          </a:p>
          <a:p>
            <a:pPr marL="228600" indent="-228600" eaLnBrk="1" fontAlgn="auto" hangingPunct="1">
              <a:spcBef>
                <a:spcPts val="0"/>
              </a:spcBef>
              <a:spcAft>
                <a:spcPts val="0"/>
              </a:spcAft>
              <a:buFontTx/>
              <a:buAutoNum type="arabicPeriod"/>
              <a:defRPr/>
            </a:pPr>
            <a:r>
              <a:rPr lang="en-US" dirty="0" smtClean="0"/>
              <a:t>How is return flow determined</a:t>
            </a:r>
          </a:p>
          <a:p>
            <a:pPr marL="228600" indent="-228600" eaLnBrk="1" fontAlgn="auto" hangingPunct="1">
              <a:spcBef>
                <a:spcPts val="0"/>
              </a:spcBef>
              <a:spcAft>
                <a:spcPts val="0"/>
              </a:spcAft>
              <a:buFontTx/>
              <a:buAutoNum type="arabicPeriod"/>
              <a:defRPr/>
            </a:pPr>
            <a:r>
              <a:rPr lang="en-US" dirty="0" smtClean="0"/>
              <a:t>Example of the worst case scenario--TX</a:t>
            </a:r>
            <a:endParaRPr lang="en-US" dirty="0"/>
          </a:p>
        </p:txBody>
      </p:sp>
      <p:sp>
        <p:nvSpPr>
          <p:cNvPr id="2150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FE49ADF3-A6D3-4C33-B23F-2A78DFB156CC}" type="slidenum">
              <a:rPr lang="en-US" sz="1200">
                <a:latin typeface="+mn-lt"/>
                <a:cs typeface="+mn-cs"/>
              </a:rPr>
              <a:pPr algn="r">
                <a:defRPr/>
              </a:pPr>
              <a:t>19</a:t>
            </a:fld>
            <a:endParaRPr lang="en-US" sz="1200">
              <a:latin typeface="+mn-lt"/>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Issue</a:t>
            </a:r>
          </a:p>
          <a:p>
            <a:pPr marL="228600" indent="-228600" eaLnBrk="1" fontAlgn="auto" hangingPunct="1">
              <a:spcBef>
                <a:spcPts val="0"/>
              </a:spcBef>
              <a:spcAft>
                <a:spcPts val="0"/>
              </a:spcAft>
              <a:buFontTx/>
              <a:buAutoNum type="arabicPeriod"/>
              <a:defRPr/>
            </a:pPr>
            <a:r>
              <a:rPr lang="en-US" dirty="0" smtClean="0"/>
              <a:t>Understand the in-plant water management factors that determine how water flow is reported for a power plant </a:t>
            </a:r>
          </a:p>
          <a:p>
            <a:pPr marL="228600" indent="-228600" eaLnBrk="1" fontAlgn="auto" hangingPunct="1">
              <a:spcBef>
                <a:spcPts val="0"/>
              </a:spcBef>
              <a:spcAft>
                <a:spcPts val="0"/>
              </a:spcAft>
              <a:buFontTx/>
              <a:buAutoNum type="arabicPeriod"/>
              <a:defRPr/>
            </a:pPr>
            <a:r>
              <a:rPr lang="en-US" dirty="0" smtClean="0"/>
              <a:t>How is water withdrawal determined</a:t>
            </a:r>
          </a:p>
          <a:p>
            <a:pPr marL="228600" indent="-228600" eaLnBrk="1" fontAlgn="auto" hangingPunct="1">
              <a:spcBef>
                <a:spcPts val="0"/>
              </a:spcBef>
              <a:spcAft>
                <a:spcPts val="0"/>
              </a:spcAft>
              <a:buFontTx/>
              <a:buAutoNum type="arabicPeriod"/>
              <a:defRPr/>
            </a:pPr>
            <a:r>
              <a:rPr lang="en-US" dirty="0" smtClean="0"/>
              <a:t>How is return flow determined</a:t>
            </a:r>
          </a:p>
          <a:p>
            <a:pPr marL="228600" indent="-228600" eaLnBrk="1" fontAlgn="auto" hangingPunct="1">
              <a:spcBef>
                <a:spcPts val="0"/>
              </a:spcBef>
              <a:spcAft>
                <a:spcPts val="0"/>
              </a:spcAft>
              <a:buFontTx/>
              <a:buAutoNum type="arabicPeriod"/>
              <a:defRPr/>
            </a:pPr>
            <a:r>
              <a:rPr lang="en-US" dirty="0" smtClean="0"/>
              <a:t>Example of the worst case scenario--TX</a:t>
            </a:r>
            <a:endParaRPr lang="en-US" dirty="0"/>
          </a:p>
        </p:txBody>
      </p:sp>
      <p:sp>
        <p:nvSpPr>
          <p:cNvPr id="2150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79B25917-6911-4114-89B9-FAC1C4935747}" type="slidenum">
              <a:rPr lang="en-US" sz="1200">
                <a:latin typeface="+mn-lt"/>
                <a:cs typeface="+mn-cs"/>
              </a:rPr>
              <a:pPr algn="r">
                <a:defRPr/>
              </a:pPr>
              <a:t>20</a:t>
            </a:fld>
            <a:endParaRPr lang="en-US" sz="1200">
              <a:latin typeface="+mn-lt"/>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953F1E9-C32B-4723-BB2F-1A07A0649C64}" type="slidenum">
              <a:rPr lang="en-US" sz="1200"/>
              <a:pPr algn="r"/>
              <a:t>2</a:t>
            </a:fld>
            <a:endParaRPr lang="en-US" sz="120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Work toward a common quality standard for data</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Issue</a:t>
            </a:r>
          </a:p>
          <a:p>
            <a:pPr marL="228600" indent="-228600" eaLnBrk="1" fontAlgn="auto" hangingPunct="1">
              <a:spcBef>
                <a:spcPts val="0"/>
              </a:spcBef>
              <a:spcAft>
                <a:spcPts val="0"/>
              </a:spcAft>
              <a:buFontTx/>
              <a:buAutoNum type="arabicPeriod"/>
              <a:defRPr/>
            </a:pPr>
            <a:r>
              <a:rPr lang="en-US" dirty="0" smtClean="0"/>
              <a:t>Understand the in-plant water management factors that determine how water flow is reported for a power plant </a:t>
            </a:r>
          </a:p>
          <a:p>
            <a:pPr marL="228600" indent="-228600" eaLnBrk="1" fontAlgn="auto" hangingPunct="1">
              <a:spcBef>
                <a:spcPts val="0"/>
              </a:spcBef>
              <a:spcAft>
                <a:spcPts val="0"/>
              </a:spcAft>
              <a:buFontTx/>
              <a:buAutoNum type="arabicPeriod"/>
              <a:defRPr/>
            </a:pPr>
            <a:r>
              <a:rPr lang="en-US" dirty="0" smtClean="0"/>
              <a:t>How is water withdrawal determined</a:t>
            </a:r>
          </a:p>
          <a:p>
            <a:pPr marL="228600" indent="-228600" eaLnBrk="1" fontAlgn="auto" hangingPunct="1">
              <a:spcBef>
                <a:spcPts val="0"/>
              </a:spcBef>
              <a:spcAft>
                <a:spcPts val="0"/>
              </a:spcAft>
              <a:buFontTx/>
              <a:buAutoNum type="arabicPeriod"/>
              <a:defRPr/>
            </a:pPr>
            <a:r>
              <a:rPr lang="en-US" dirty="0" smtClean="0"/>
              <a:t>How is return flow determined</a:t>
            </a:r>
          </a:p>
          <a:p>
            <a:pPr marL="228600" indent="-228600" eaLnBrk="1" fontAlgn="auto" hangingPunct="1">
              <a:spcBef>
                <a:spcPts val="0"/>
              </a:spcBef>
              <a:spcAft>
                <a:spcPts val="0"/>
              </a:spcAft>
              <a:buFontTx/>
              <a:buAutoNum type="arabicPeriod"/>
              <a:defRPr/>
            </a:pPr>
            <a:r>
              <a:rPr lang="en-US" dirty="0" smtClean="0"/>
              <a:t>Example of the worst case scenario--TX</a:t>
            </a:r>
            <a:endParaRPr lang="en-US" dirty="0"/>
          </a:p>
        </p:txBody>
      </p:sp>
      <p:sp>
        <p:nvSpPr>
          <p:cNvPr id="2150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0E762646-CEC6-4CE6-9C25-2080D3DD9A1A}" type="slidenum">
              <a:rPr lang="en-US" sz="1200">
                <a:latin typeface="+mn-lt"/>
                <a:cs typeface="+mn-cs"/>
              </a:rPr>
              <a:pPr algn="r">
                <a:defRPr/>
              </a:pPr>
              <a:t>21</a:t>
            </a:fld>
            <a:endParaRPr lang="en-US" sz="1200">
              <a:latin typeface="+mn-lt"/>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Issue</a:t>
            </a:r>
          </a:p>
          <a:p>
            <a:pPr marL="228600" indent="-228600" eaLnBrk="1" fontAlgn="auto" hangingPunct="1">
              <a:spcBef>
                <a:spcPts val="0"/>
              </a:spcBef>
              <a:spcAft>
                <a:spcPts val="0"/>
              </a:spcAft>
              <a:buFontTx/>
              <a:buAutoNum type="arabicPeriod"/>
              <a:defRPr/>
            </a:pPr>
            <a:r>
              <a:rPr lang="en-US" dirty="0" smtClean="0"/>
              <a:t>Understand the in-plant water management factors that determine how water flow is reported for a power plant </a:t>
            </a:r>
          </a:p>
          <a:p>
            <a:pPr marL="228600" indent="-228600" eaLnBrk="1" fontAlgn="auto" hangingPunct="1">
              <a:spcBef>
                <a:spcPts val="0"/>
              </a:spcBef>
              <a:spcAft>
                <a:spcPts val="0"/>
              </a:spcAft>
              <a:buFontTx/>
              <a:buAutoNum type="arabicPeriod"/>
              <a:defRPr/>
            </a:pPr>
            <a:r>
              <a:rPr lang="en-US" dirty="0" smtClean="0"/>
              <a:t>How is water withdrawal determined</a:t>
            </a:r>
          </a:p>
          <a:p>
            <a:pPr marL="228600" indent="-228600" eaLnBrk="1" fontAlgn="auto" hangingPunct="1">
              <a:spcBef>
                <a:spcPts val="0"/>
              </a:spcBef>
              <a:spcAft>
                <a:spcPts val="0"/>
              </a:spcAft>
              <a:buFontTx/>
              <a:buAutoNum type="arabicPeriod"/>
              <a:defRPr/>
            </a:pPr>
            <a:r>
              <a:rPr lang="en-US" dirty="0" smtClean="0"/>
              <a:t>How is return flow determined</a:t>
            </a:r>
          </a:p>
          <a:p>
            <a:pPr marL="228600" indent="-228600" eaLnBrk="1" fontAlgn="auto" hangingPunct="1">
              <a:spcBef>
                <a:spcPts val="0"/>
              </a:spcBef>
              <a:spcAft>
                <a:spcPts val="0"/>
              </a:spcAft>
              <a:buFontTx/>
              <a:buAutoNum type="arabicPeriod"/>
              <a:defRPr/>
            </a:pPr>
            <a:r>
              <a:rPr lang="en-US" dirty="0" smtClean="0"/>
              <a:t>Example of the worst case scenario--TX</a:t>
            </a:r>
            <a:endParaRPr lang="en-US" dirty="0"/>
          </a:p>
        </p:txBody>
      </p:sp>
      <p:sp>
        <p:nvSpPr>
          <p:cNvPr id="2150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A4070D4B-D99B-45CA-BBEE-44841DC36A38}" type="slidenum">
              <a:rPr lang="en-US" sz="1200">
                <a:latin typeface="+mn-lt"/>
                <a:cs typeface="+mn-cs"/>
              </a:rPr>
              <a:pPr algn="r">
                <a:defRPr/>
              </a:pPr>
              <a:t>22</a:t>
            </a:fld>
            <a:endParaRPr lang="en-US" sz="1200">
              <a:latin typeface="+mn-lt"/>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Issue</a:t>
            </a:r>
          </a:p>
          <a:p>
            <a:pPr marL="228600" indent="-228600" eaLnBrk="1" fontAlgn="auto" hangingPunct="1">
              <a:spcBef>
                <a:spcPts val="0"/>
              </a:spcBef>
              <a:spcAft>
                <a:spcPts val="0"/>
              </a:spcAft>
              <a:buFontTx/>
              <a:buAutoNum type="arabicPeriod"/>
              <a:defRPr/>
            </a:pPr>
            <a:r>
              <a:rPr lang="en-US" dirty="0" smtClean="0"/>
              <a:t>Understand the in-plant water management factors that determine how water flow is reported for a power plant </a:t>
            </a:r>
          </a:p>
          <a:p>
            <a:pPr marL="228600" indent="-228600" eaLnBrk="1" fontAlgn="auto" hangingPunct="1">
              <a:spcBef>
                <a:spcPts val="0"/>
              </a:spcBef>
              <a:spcAft>
                <a:spcPts val="0"/>
              </a:spcAft>
              <a:buFontTx/>
              <a:buAutoNum type="arabicPeriod"/>
              <a:defRPr/>
            </a:pPr>
            <a:r>
              <a:rPr lang="en-US" dirty="0" smtClean="0"/>
              <a:t>How is water withdrawal determined</a:t>
            </a:r>
          </a:p>
          <a:p>
            <a:pPr marL="228600" indent="-228600" eaLnBrk="1" fontAlgn="auto" hangingPunct="1">
              <a:spcBef>
                <a:spcPts val="0"/>
              </a:spcBef>
              <a:spcAft>
                <a:spcPts val="0"/>
              </a:spcAft>
              <a:buFontTx/>
              <a:buAutoNum type="arabicPeriod"/>
              <a:defRPr/>
            </a:pPr>
            <a:r>
              <a:rPr lang="en-US" dirty="0" smtClean="0"/>
              <a:t>How is return flow determined</a:t>
            </a:r>
          </a:p>
          <a:p>
            <a:pPr marL="228600" indent="-228600" eaLnBrk="1" fontAlgn="auto" hangingPunct="1">
              <a:spcBef>
                <a:spcPts val="0"/>
              </a:spcBef>
              <a:spcAft>
                <a:spcPts val="0"/>
              </a:spcAft>
              <a:buFontTx/>
              <a:buAutoNum type="arabicPeriod"/>
              <a:defRPr/>
            </a:pPr>
            <a:r>
              <a:rPr lang="en-US" dirty="0" smtClean="0"/>
              <a:t>Example of the worst case scenario--TX</a:t>
            </a:r>
            <a:endParaRPr lang="en-US" dirty="0"/>
          </a:p>
        </p:txBody>
      </p:sp>
      <p:sp>
        <p:nvSpPr>
          <p:cNvPr id="2150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FC45EDCC-5651-413A-960F-759A85301FBD}" type="slidenum">
              <a:rPr lang="en-US" sz="1200">
                <a:latin typeface="+mn-lt"/>
                <a:cs typeface="+mn-cs"/>
              </a:rPr>
              <a:pPr algn="r">
                <a:defRPr/>
              </a:pPr>
              <a:t>23</a:t>
            </a:fld>
            <a:endParaRPr lang="en-US" sz="1200">
              <a:latin typeface="+mn-lt"/>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Issue</a:t>
            </a:r>
          </a:p>
          <a:p>
            <a:pPr marL="228600" indent="-228600" eaLnBrk="1" fontAlgn="auto" hangingPunct="1">
              <a:spcBef>
                <a:spcPts val="0"/>
              </a:spcBef>
              <a:spcAft>
                <a:spcPts val="0"/>
              </a:spcAft>
              <a:buFontTx/>
              <a:buAutoNum type="arabicPeriod"/>
              <a:defRPr/>
            </a:pPr>
            <a:r>
              <a:rPr lang="en-US" dirty="0" smtClean="0"/>
              <a:t>Understand the in-plant water management factors that determine how water flow is reported for a power plant </a:t>
            </a:r>
          </a:p>
          <a:p>
            <a:pPr marL="228600" indent="-228600" eaLnBrk="1" fontAlgn="auto" hangingPunct="1">
              <a:spcBef>
                <a:spcPts val="0"/>
              </a:spcBef>
              <a:spcAft>
                <a:spcPts val="0"/>
              </a:spcAft>
              <a:buFontTx/>
              <a:buAutoNum type="arabicPeriod"/>
              <a:defRPr/>
            </a:pPr>
            <a:r>
              <a:rPr lang="en-US" dirty="0" smtClean="0"/>
              <a:t>How is water withdrawal determined</a:t>
            </a:r>
          </a:p>
          <a:p>
            <a:pPr marL="228600" indent="-228600" eaLnBrk="1" fontAlgn="auto" hangingPunct="1">
              <a:spcBef>
                <a:spcPts val="0"/>
              </a:spcBef>
              <a:spcAft>
                <a:spcPts val="0"/>
              </a:spcAft>
              <a:buFontTx/>
              <a:buAutoNum type="arabicPeriod"/>
              <a:defRPr/>
            </a:pPr>
            <a:r>
              <a:rPr lang="en-US" dirty="0" smtClean="0"/>
              <a:t>How is return flow determined</a:t>
            </a:r>
          </a:p>
          <a:p>
            <a:pPr marL="228600" indent="-228600" eaLnBrk="1" fontAlgn="auto" hangingPunct="1">
              <a:spcBef>
                <a:spcPts val="0"/>
              </a:spcBef>
              <a:spcAft>
                <a:spcPts val="0"/>
              </a:spcAft>
              <a:buFontTx/>
              <a:buAutoNum type="arabicPeriod"/>
              <a:defRPr/>
            </a:pPr>
            <a:r>
              <a:rPr lang="en-US" dirty="0" smtClean="0"/>
              <a:t>Example of the worst case scenario--TX</a:t>
            </a:r>
            <a:endParaRPr lang="en-US" dirty="0"/>
          </a:p>
        </p:txBody>
      </p:sp>
      <p:sp>
        <p:nvSpPr>
          <p:cNvPr id="2150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24DF3EE9-9B32-4023-9641-BB0BA3BC167D}" type="slidenum">
              <a:rPr lang="en-US" sz="1200">
                <a:latin typeface="+mn-lt"/>
                <a:cs typeface="+mn-cs"/>
              </a:rPr>
              <a:pPr algn="r">
                <a:defRPr/>
              </a:pPr>
              <a:t>24</a:t>
            </a:fld>
            <a:endParaRPr lang="en-US" sz="1200">
              <a:latin typeface="+mn-lt"/>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Issue</a:t>
            </a:r>
          </a:p>
          <a:p>
            <a:pPr marL="228600" indent="-228600" eaLnBrk="1" fontAlgn="auto" hangingPunct="1">
              <a:spcBef>
                <a:spcPts val="0"/>
              </a:spcBef>
              <a:spcAft>
                <a:spcPts val="0"/>
              </a:spcAft>
              <a:buFontTx/>
              <a:buAutoNum type="arabicPeriod"/>
              <a:defRPr/>
            </a:pPr>
            <a:r>
              <a:rPr lang="en-US" dirty="0" smtClean="0"/>
              <a:t>Understand the in-plant water management factors that determine how water flow is reported for a power plant </a:t>
            </a:r>
          </a:p>
          <a:p>
            <a:pPr marL="228600" indent="-228600" eaLnBrk="1" fontAlgn="auto" hangingPunct="1">
              <a:spcBef>
                <a:spcPts val="0"/>
              </a:spcBef>
              <a:spcAft>
                <a:spcPts val="0"/>
              </a:spcAft>
              <a:buFontTx/>
              <a:buAutoNum type="arabicPeriod"/>
              <a:defRPr/>
            </a:pPr>
            <a:r>
              <a:rPr lang="en-US" dirty="0" smtClean="0"/>
              <a:t>How is water withdrawal determined</a:t>
            </a:r>
          </a:p>
          <a:p>
            <a:pPr marL="228600" indent="-228600" eaLnBrk="1" fontAlgn="auto" hangingPunct="1">
              <a:spcBef>
                <a:spcPts val="0"/>
              </a:spcBef>
              <a:spcAft>
                <a:spcPts val="0"/>
              </a:spcAft>
              <a:buFontTx/>
              <a:buAutoNum type="arabicPeriod"/>
              <a:defRPr/>
            </a:pPr>
            <a:r>
              <a:rPr lang="en-US" dirty="0" smtClean="0"/>
              <a:t>How is return flow determined</a:t>
            </a:r>
          </a:p>
          <a:p>
            <a:pPr marL="228600" indent="-228600" eaLnBrk="1" fontAlgn="auto" hangingPunct="1">
              <a:spcBef>
                <a:spcPts val="0"/>
              </a:spcBef>
              <a:spcAft>
                <a:spcPts val="0"/>
              </a:spcAft>
              <a:buFontTx/>
              <a:buAutoNum type="arabicPeriod"/>
              <a:defRPr/>
            </a:pPr>
            <a:r>
              <a:rPr lang="en-US" dirty="0" smtClean="0"/>
              <a:t>Example of the worst case scenario--TX</a:t>
            </a:r>
            <a:endParaRPr lang="en-US" dirty="0"/>
          </a:p>
        </p:txBody>
      </p:sp>
      <p:sp>
        <p:nvSpPr>
          <p:cNvPr id="2150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F673156B-5E6F-48A4-9623-AD6C5CFED743}" type="slidenum">
              <a:rPr lang="en-US" sz="1200">
                <a:latin typeface="+mn-lt"/>
                <a:cs typeface="+mn-cs"/>
              </a:rPr>
              <a:pPr algn="r">
                <a:defRPr/>
              </a:pPr>
              <a:t>25</a:t>
            </a:fld>
            <a:endParaRPr lang="en-US" sz="1200">
              <a:latin typeface="+mn-lt"/>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Issue</a:t>
            </a:r>
          </a:p>
          <a:p>
            <a:pPr marL="228600" indent="-228600" eaLnBrk="1" fontAlgn="auto" hangingPunct="1">
              <a:spcBef>
                <a:spcPts val="0"/>
              </a:spcBef>
              <a:spcAft>
                <a:spcPts val="0"/>
              </a:spcAft>
              <a:buFontTx/>
              <a:buAutoNum type="arabicPeriod"/>
              <a:defRPr/>
            </a:pPr>
            <a:r>
              <a:rPr lang="en-US" dirty="0" smtClean="0"/>
              <a:t>Understand the in-plant water management factors that determine how water flow is reported for a power plant </a:t>
            </a:r>
          </a:p>
          <a:p>
            <a:pPr marL="228600" indent="-228600" eaLnBrk="1" fontAlgn="auto" hangingPunct="1">
              <a:spcBef>
                <a:spcPts val="0"/>
              </a:spcBef>
              <a:spcAft>
                <a:spcPts val="0"/>
              </a:spcAft>
              <a:buFontTx/>
              <a:buAutoNum type="arabicPeriod"/>
              <a:defRPr/>
            </a:pPr>
            <a:r>
              <a:rPr lang="en-US" dirty="0" smtClean="0"/>
              <a:t>How is water withdrawal determined</a:t>
            </a:r>
          </a:p>
          <a:p>
            <a:pPr marL="228600" indent="-228600" eaLnBrk="1" fontAlgn="auto" hangingPunct="1">
              <a:spcBef>
                <a:spcPts val="0"/>
              </a:spcBef>
              <a:spcAft>
                <a:spcPts val="0"/>
              </a:spcAft>
              <a:buFontTx/>
              <a:buAutoNum type="arabicPeriod"/>
              <a:defRPr/>
            </a:pPr>
            <a:r>
              <a:rPr lang="en-US" dirty="0" smtClean="0"/>
              <a:t>How is return flow determined</a:t>
            </a:r>
          </a:p>
          <a:p>
            <a:pPr marL="228600" indent="-228600" eaLnBrk="1" fontAlgn="auto" hangingPunct="1">
              <a:spcBef>
                <a:spcPts val="0"/>
              </a:spcBef>
              <a:spcAft>
                <a:spcPts val="0"/>
              </a:spcAft>
              <a:buFontTx/>
              <a:buAutoNum type="arabicPeriod"/>
              <a:defRPr/>
            </a:pPr>
            <a:r>
              <a:rPr lang="en-US" dirty="0" smtClean="0"/>
              <a:t>Example of the worst case scenario--TX</a:t>
            </a:r>
            <a:endParaRPr lang="en-US" dirty="0"/>
          </a:p>
        </p:txBody>
      </p:sp>
      <p:sp>
        <p:nvSpPr>
          <p:cNvPr id="2150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3FB2CAA-058D-4772-8A5C-C75E58015D26}" type="slidenum">
              <a:rPr lang="en-US" sz="1200">
                <a:latin typeface="+mn-lt"/>
                <a:cs typeface="+mn-cs"/>
              </a:rPr>
              <a:pPr algn="r">
                <a:defRPr/>
              </a:pPr>
              <a:t>26</a:t>
            </a:fld>
            <a:endParaRPr lang="en-US" sz="1200">
              <a:latin typeface="+mn-lt"/>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Issue</a:t>
            </a:r>
          </a:p>
          <a:p>
            <a:pPr marL="228600" indent="-228600" eaLnBrk="1" fontAlgn="auto" hangingPunct="1">
              <a:spcBef>
                <a:spcPts val="0"/>
              </a:spcBef>
              <a:spcAft>
                <a:spcPts val="0"/>
              </a:spcAft>
              <a:buFontTx/>
              <a:buAutoNum type="arabicPeriod"/>
              <a:defRPr/>
            </a:pPr>
            <a:r>
              <a:rPr lang="en-US" dirty="0" smtClean="0"/>
              <a:t>Understand the in-plant water management factors that determine how water flow is reported for a power plant </a:t>
            </a:r>
          </a:p>
          <a:p>
            <a:pPr marL="228600" indent="-228600" eaLnBrk="1" fontAlgn="auto" hangingPunct="1">
              <a:spcBef>
                <a:spcPts val="0"/>
              </a:spcBef>
              <a:spcAft>
                <a:spcPts val="0"/>
              </a:spcAft>
              <a:buFontTx/>
              <a:buAutoNum type="arabicPeriod"/>
              <a:defRPr/>
            </a:pPr>
            <a:r>
              <a:rPr lang="en-US" dirty="0" smtClean="0"/>
              <a:t>How is water withdrawal determined</a:t>
            </a:r>
          </a:p>
          <a:p>
            <a:pPr marL="228600" indent="-228600" eaLnBrk="1" fontAlgn="auto" hangingPunct="1">
              <a:spcBef>
                <a:spcPts val="0"/>
              </a:spcBef>
              <a:spcAft>
                <a:spcPts val="0"/>
              </a:spcAft>
              <a:buFontTx/>
              <a:buAutoNum type="arabicPeriod"/>
              <a:defRPr/>
            </a:pPr>
            <a:r>
              <a:rPr lang="en-US" dirty="0" smtClean="0"/>
              <a:t>How is return flow determined</a:t>
            </a:r>
          </a:p>
          <a:p>
            <a:pPr marL="228600" indent="-228600" eaLnBrk="1" fontAlgn="auto" hangingPunct="1">
              <a:spcBef>
                <a:spcPts val="0"/>
              </a:spcBef>
              <a:spcAft>
                <a:spcPts val="0"/>
              </a:spcAft>
              <a:buFontTx/>
              <a:buAutoNum type="arabicPeriod"/>
              <a:defRPr/>
            </a:pPr>
            <a:r>
              <a:rPr lang="en-US" dirty="0" smtClean="0"/>
              <a:t>Example of the worst case scenario--TX</a:t>
            </a:r>
            <a:endParaRPr lang="en-US" dirty="0"/>
          </a:p>
        </p:txBody>
      </p:sp>
      <p:sp>
        <p:nvSpPr>
          <p:cNvPr id="2150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A675D151-4D23-40F2-86AC-E75BD377897E}" type="slidenum">
              <a:rPr lang="en-US" sz="1200">
                <a:latin typeface="+mn-lt"/>
                <a:cs typeface="+mn-cs"/>
              </a:rPr>
              <a:pPr algn="r">
                <a:defRPr/>
              </a:pPr>
              <a:t>27</a:t>
            </a:fld>
            <a:endParaRPr lang="en-US" sz="1200">
              <a:latin typeface="+mn-lt"/>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8037D95-8561-4228-9557-713BECE49CF5}" type="slidenum">
              <a:rPr lang="en-US" smtClean="0"/>
              <a:pPr>
                <a:defRPr/>
              </a:pPr>
              <a:t>28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953F1E9-C32B-4723-BB2F-1A07A0649C64}" type="slidenum">
              <a:rPr lang="en-US" sz="1200"/>
              <a:pPr algn="r"/>
              <a:t>3</a:t>
            </a:fld>
            <a:endParaRPr lang="en-US" sz="120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Work toward a common quality standard for data</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953F1E9-C32B-4723-BB2F-1A07A0649C64}" type="slidenum">
              <a:rPr lang="en-US" sz="1200"/>
              <a:pPr algn="r"/>
              <a:t>4</a:t>
            </a:fld>
            <a:endParaRPr lang="en-US" sz="120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Work toward a common quality standard for data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953F1E9-C32B-4723-BB2F-1A07A0649C64}" type="slidenum">
              <a:rPr lang="en-US" sz="1200"/>
              <a:pPr algn="r"/>
              <a:t>5</a:t>
            </a:fld>
            <a:endParaRPr lang="en-US" sz="120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Work toward a common quality standard for data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953F1E9-C32B-4723-BB2F-1A07A0649C64}" type="slidenum">
              <a:rPr lang="en-US" sz="1200"/>
              <a:pPr algn="r"/>
              <a:t>6</a:t>
            </a:fld>
            <a:endParaRPr lang="en-US" sz="120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Work toward a common quality standard for data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Issues:</a:t>
            </a:r>
          </a:p>
          <a:p>
            <a:pPr eaLnBrk="1" hangingPunct="1">
              <a:spcBef>
                <a:spcPct val="0"/>
              </a:spcBef>
            </a:pPr>
            <a:endParaRPr lang="en-US" smtClean="0"/>
          </a:p>
        </p:txBody>
      </p:sp>
      <p:sp>
        <p:nvSpPr>
          <p:cNvPr id="1945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987C278E-5AEE-4521-8B62-CA0CF635BB54}" type="slidenum">
              <a:rPr lang="en-US" sz="1200">
                <a:latin typeface="+mn-lt"/>
                <a:cs typeface="+mn-cs"/>
              </a:rPr>
              <a:pPr algn="r">
                <a:defRPr/>
              </a:pPr>
              <a:t>8</a:t>
            </a:fld>
            <a:endParaRPr lang="en-US" sz="1200">
              <a:latin typeface="+mn-lt"/>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Issues:</a:t>
            </a:r>
          </a:p>
          <a:p>
            <a:pPr eaLnBrk="1" hangingPunct="1">
              <a:spcBef>
                <a:spcPct val="0"/>
              </a:spcBef>
            </a:pPr>
            <a:endParaRPr lang="en-US" smtClean="0"/>
          </a:p>
        </p:txBody>
      </p:sp>
      <p:sp>
        <p:nvSpPr>
          <p:cNvPr id="1945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E3F214FF-59B2-49D4-8DBB-3BF289453FDE}" type="slidenum">
              <a:rPr lang="en-US" sz="1200">
                <a:latin typeface="+mn-lt"/>
                <a:cs typeface="+mn-cs"/>
              </a:rPr>
              <a:pPr algn="r">
                <a:defRPr/>
              </a:pPr>
              <a:t>9</a:t>
            </a:fld>
            <a:endParaRPr lang="en-US" sz="1200">
              <a:latin typeface="+mn-lt"/>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8037D95-8561-4228-9557-713BECE49CF5}"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1420638-B79F-4A50-855C-CD0C464FC6B6}" type="datetimeFigureOut">
              <a:rPr lang="en-US"/>
              <a:pPr>
                <a:defRPr/>
              </a:pPr>
              <a:t>3/29/2013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10131E-AC47-4BA3-930F-CCF094E0E69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4F84C5-BC2A-41B7-BBE1-F293273FD009}" type="datetimeFigureOut">
              <a:rPr lang="en-US"/>
              <a:pPr>
                <a:defRPr/>
              </a:pPr>
              <a:t>3/29/2013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1EA8D2-84E4-40B2-BB8E-5CF5C7C4A6D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62AAB8-D6AF-4955-8657-2FBF04F37287}" type="datetimeFigureOut">
              <a:rPr lang="en-US"/>
              <a:pPr>
                <a:defRPr/>
              </a:pPr>
              <a:t>3/29/2013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20366B-B909-4FCD-B72A-6BA2B227B49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75E859A-048D-4B77-8D85-E2BBDC14DCF7}" type="datetimeFigureOut">
              <a:rPr lang="en-US"/>
              <a:pPr>
                <a:defRPr/>
              </a:pPr>
              <a:t>3/29/2013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CC74C6-E6EE-418F-B5AE-8427D8E8F7D3}"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522288"/>
            <a:ext cx="8226425" cy="7254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77988"/>
            <a:ext cx="4038600" cy="1192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77988"/>
            <a:ext cx="4038600" cy="1192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022600"/>
            <a:ext cx="4038600" cy="119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022600"/>
            <a:ext cx="4038600" cy="119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483AB8-710B-4AD6-84A2-88FA64409503}" type="datetimeFigureOut">
              <a:rPr lang="en-US"/>
              <a:pPr>
                <a:defRPr/>
              </a:pPr>
              <a:t>3/29/2013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0D5B1C-5FC0-469D-8D82-E50B2D3DC02B}"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1EB9AF4-149B-4A20-B7B6-504F76A1F1D7}" type="datetimeFigureOut">
              <a:rPr lang="en-US"/>
              <a:pPr>
                <a:defRPr/>
              </a:pPr>
              <a:t>3/29/2013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874AB9-578C-4E85-B81F-C38054F537EB}"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0E6BB97-FD53-479C-A6BC-03D08CB3B862}" type="datetimeFigureOut">
              <a:rPr lang="en-US"/>
              <a:pPr>
                <a:defRPr/>
              </a:pPr>
              <a:t>3/29/2013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759B85E-8268-400E-8039-BC842C6FEA2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8C3C6CC-52E4-4EE5-B6B9-84FC303D3E17}" type="datetimeFigureOut">
              <a:rPr lang="en-US"/>
              <a:pPr>
                <a:defRPr/>
              </a:pPr>
              <a:t>3/29/2013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B5942DA-5AFD-4AB3-947E-3A89B4B97EA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3A55327-B932-4891-BA03-84DBC179D3AC}" type="datetimeFigureOut">
              <a:rPr lang="en-US"/>
              <a:pPr>
                <a:defRPr/>
              </a:pPr>
              <a:t>3/29/2013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8E26D22-AA2C-49E0-8439-26C2C850490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2A5331-C5D5-42E4-AB10-5433585F2031}" type="datetimeFigureOut">
              <a:rPr lang="en-US"/>
              <a:pPr>
                <a:defRPr/>
              </a:pPr>
              <a:t>3/29/2013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00AC7AD-9510-4593-8300-2B2AADE4BA8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B02DD96-F8C8-4E3E-BE6B-F2B0520D0566}" type="datetimeFigureOut">
              <a:rPr lang="en-US"/>
              <a:pPr>
                <a:defRPr/>
              </a:pPr>
              <a:t>3/29/2013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D00128-9B1C-4EC5-987B-6249829B65E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CE2BB7-DB92-4DD1-A16B-9F8B1BC1D398}" type="datetimeFigureOut">
              <a:rPr lang="en-US"/>
              <a:pPr>
                <a:defRPr/>
              </a:pPr>
              <a:t>3/29/2013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15DE5B-EFD2-4D4A-8D17-9AA066F46E0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E1D4A49-43DB-4C24-AE39-2954CCCAD4F6}" type="datetimeFigureOut">
              <a:rPr lang="en-US"/>
              <a:pPr>
                <a:defRPr/>
              </a:pPr>
              <a:t>3/29/2013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85A2B55-9988-487B-8E96-B87E418D8AC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4.gif"/></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12.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p:txBody>
          <a:bodyPr/>
          <a:lstStyle/>
          <a:p>
            <a:pPr eaLnBrk="1" hangingPunct="1"/>
            <a:r>
              <a:rPr lang="en-US" sz="4000" dirty="0" smtClean="0"/>
              <a:t/>
            </a:r>
            <a:br>
              <a:rPr lang="en-US" sz="4000" dirty="0" smtClean="0"/>
            </a:br>
            <a:r>
              <a:rPr lang="en-US" sz="4000" dirty="0" smtClean="0"/>
              <a:t/>
            </a:r>
            <a:br>
              <a:rPr lang="en-US" sz="4000" dirty="0" smtClean="0"/>
            </a:br>
            <a:endParaRPr lang="en-US" sz="3200" dirty="0" smtClean="0"/>
          </a:p>
        </p:txBody>
      </p:sp>
      <p:pic>
        <p:nvPicPr>
          <p:cNvPr id="2052" name="Picture 2" descr="USGS"/>
          <p:cNvPicPr>
            <a:picLocks noChangeAspect="1" noChangeArrowheads="1"/>
          </p:cNvPicPr>
          <p:nvPr/>
        </p:nvPicPr>
        <p:blipFill>
          <a:blip r:embed="rId3" cstate="email"/>
          <a:srcRect/>
          <a:stretch>
            <a:fillRect/>
          </a:stretch>
        </p:blipFill>
        <p:spPr bwMode="auto">
          <a:xfrm>
            <a:off x="228600" y="6248400"/>
            <a:ext cx="977900" cy="381000"/>
          </a:xfrm>
          <a:prstGeom prst="rect">
            <a:avLst/>
          </a:prstGeom>
          <a:noFill/>
          <a:ln w="9525">
            <a:noFill/>
            <a:miter lim="800000"/>
            <a:headEnd/>
            <a:tailEnd/>
          </a:ln>
        </p:spPr>
      </p:pic>
      <p:sp>
        <p:nvSpPr>
          <p:cNvPr id="2053" name="Text Box 4"/>
          <p:cNvSpPr txBox="1">
            <a:spLocks noChangeArrowheads="1"/>
          </p:cNvSpPr>
          <p:nvPr/>
        </p:nvSpPr>
        <p:spPr bwMode="auto">
          <a:xfrm>
            <a:off x="1295400" y="6240463"/>
            <a:ext cx="7162800" cy="366712"/>
          </a:xfrm>
          <a:prstGeom prst="rect">
            <a:avLst/>
          </a:prstGeom>
          <a:gradFill rotWithShape="1">
            <a:gsLst>
              <a:gs pos="0">
                <a:srgbClr val="3366FF">
                  <a:alpha val="62999"/>
                </a:srgbClr>
              </a:gs>
              <a:gs pos="100000">
                <a:srgbClr val="182F76"/>
              </a:gs>
            </a:gsLst>
            <a:path path="rect">
              <a:fillToRect l="100000" t="100000"/>
            </a:path>
          </a:gradFill>
          <a:ln w="9525">
            <a:noFill/>
            <a:miter lim="800000"/>
            <a:headEnd/>
            <a:tailEnd/>
          </a:ln>
        </p:spPr>
        <p:txBody>
          <a:bodyPr>
            <a:spAutoFit/>
          </a:bodyPr>
          <a:lstStyle/>
          <a:p>
            <a:pPr>
              <a:spcBef>
                <a:spcPct val="50000"/>
              </a:spcBef>
            </a:pPr>
            <a:endParaRPr lang="en-US" sz="1800"/>
          </a:p>
        </p:txBody>
      </p:sp>
      <p:sp>
        <p:nvSpPr>
          <p:cNvPr id="8" name="Title 1"/>
          <p:cNvSpPr txBox="1">
            <a:spLocks/>
          </p:cNvSpPr>
          <p:nvPr/>
        </p:nvSpPr>
        <p:spPr bwMode="auto">
          <a:xfrm>
            <a:off x="304800" y="685800"/>
            <a:ext cx="7924800" cy="3733800"/>
          </a:xfrm>
          <a:prstGeom prst="rect">
            <a:avLst/>
          </a:prstGeom>
          <a:noFill/>
          <a:ln w="9525">
            <a:noFill/>
            <a:miter lim="800000"/>
            <a:headEnd/>
            <a:tailEnd/>
          </a:ln>
        </p:spPr>
        <p:txBody>
          <a:bodyPr anchor="ctr"/>
          <a:lstStyle/>
          <a:p>
            <a:pPr algn="ctr">
              <a:defRPr/>
            </a:pPr>
            <a:r>
              <a:rPr lang="en-US" sz="4000" b="1" dirty="0" smtClean="0">
                <a:solidFill>
                  <a:srgbClr val="003399"/>
                </a:solidFill>
                <a:effectLst>
                  <a:outerShdw blurRad="38100" dist="38100" dir="2700000" algn="tl">
                    <a:srgbClr val="C0C0C0"/>
                  </a:outerShdw>
                </a:effectLst>
                <a:latin typeface="Calibri" pitchFamily="34" charset="0"/>
              </a:rPr>
              <a:t>A Hydrologist national perspective on the Energy-Water Nexus</a:t>
            </a:r>
            <a:endParaRPr lang="en-US" sz="4000" b="1" dirty="0">
              <a:solidFill>
                <a:srgbClr val="003399"/>
              </a:solidFill>
              <a:effectLst>
                <a:outerShdw blurRad="38100" dist="38100" dir="2700000" algn="tl">
                  <a:srgbClr val="C0C0C0"/>
                </a:outerShdw>
              </a:effectLst>
              <a:latin typeface="Calibri" pitchFamily="34" charset="0"/>
            </a:endParaRPr>
          </a:p>
        </p:txBody>
      </p:sp>
      <p:sp>
        <p:nvSpPr>
          <p:cNvPr id="10" name="TextBox 9"/>
          <p:cNvSpPr txBox="1"/>
          <p:nvPr/>
        </p:nvSpPr>
        <p:spPr>
          <a:xfrm>
            <a:off x="4953000" y="5105400"/>
            <a:ext cx="3533169" cy="954107"/>
          </a:xfrm>
          <a:prstGeom prst="rect">
            <a:avLst/>
          </a:prstGeom>
          <a:noFill/>
        </p:spPr>
        <p:txBody>
          <a:bodyPr wrap="square" rtlCol="0">
            <a:spAutoFit/>
          </a:bodyPr>
          <a:lstStyle/>
          <a:p>
            <a:r>
              <a:rPr lang="en-US" sz="2800" b="1" dirty="0">
                <a:solidFill>
                  <a:srgbClr val="003399"/>
                </a:solidFill>
                <a:effectLst>
                  <a:outerShdw blurRad="38100" dist="38100" dir="2700000" algn="tl">
                    <a:srgbClr val="C0C0C0"/>
                  </a:outerShdw>
                </a:effectLst>
                <a:latin typeface="Calibri" pitchFamily="34" charset="0"/>
              </a:rPr>
              <a:t>Eric J. </a:t>
            </a:r>
            <a:r>
              <a:rPr lang="en-US" sz="2800" b="1" dirty="0" err="1">
                <a:solidFill>
                  <a:srgbClr val="003399"/>
                </a:solidFill>
                <a:effectLst>
                  <a:outerShdw blurRad="38100" dist="38100" dir="2700000" algn="tl">
                    <a:srgbClr val="C0C0C0"/>
                  </a:outerShdw>
                </a:effectLst>
                <a:latin typeface="Calibri" pitchFamily="34" charset="0"/>
              </a:rPr>
              <a:t>Evenson</a:t>
            </a:r>
            <a:endParaRPr lang="en-US" sz="2800" b="1" dirty="0">
              <a:solidFill>
                <a:srgbClr val="003399"/>
              </a:solidFill>
              <a:effectLst>
                <a:outerShdw blurRad="38100" dist="38100" dir="2700000" algn="tl">
                  <a:srgbClr val="C0C0C0"/>
                </a:outerShdw>
              </a:effectLst>
              <a:latin typeface="Calibri" pitchFamily="34" charset="0"/>
            </a:endParaRPr>
          </a:p>
          <a:p>
            <a:r>
              <a:rPr lang="en-US" sz="2800" b="1" dirty="0">
                <a:solidFill>
                  <a:srgbClr val="003399"/>
                </a:solidFill>
                <a:effectLst>
                  <a:outerShdw blurRad="38100" dist="38100" dir="2700000" algn="tl">
                    <a:srgbClr val="C0C0C0"/>
                  </a:outerShdw>
                </a:effectLst>
                <a:latin typeface="Calibri" pitchFamily="34" charset="0"/>
              </a:rPr>
              <a:t>US Geological Survey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pic>
        <p:nvPicPr>
          <p:cNvPr id="2051" name="Picture 3" descr="Image of large USGS Identifier"/>
          <p:cNvPicPr>
            <a:picLocks noChangeAspect="1" noChangeArrowheads="1"/>
          </p:cNvPicPr>
          <p:nvPr/>
        </p:nvPicPr>
        <p:blipFill>
          <a:blip r:embed="rId3" cstate="email">
            <a:lum bright="100000"/>
          </a:blip>
          <a:srcRect/>
          <a:stretch>
            <a:fillRect/>
          </a:stretch>
        </p:blipFill>
        <p:spPr bwMode="black">
          <a:xfrm>
            <a:off x="990600" y="2971800"/>
            <a:ext cx="2057400" cy="757238"/>
          </a:xfrm>
          <a:prstGeom prst="rect">
            <a:avLst/>
          </a:prstGeom>
          <a:noFill/>
          <a:ln w="9525">
            <a:noFill/>
            <a:miter lim="800000"/>
            <a:headEnd/>
            <a:tailEnd/>
          </a:ln>
        </p:spPr>
      </p:pic>
      <p:sp>
        <p:nvSpPr>
          <p:cNvPr id="2052" name="Rectangle 5"/>
          <p:cNvSpPr>
            <a:spLocks noChangeArrowheads="1"/>
          </p:cNvSpPr>
          <p:nvPr/>
        </p:nvSpPr>
        <p:spPr bwMode="auto">
          <a:xfrm>
            <a:off x="533400" y="4267200"/>
            <a:ext cx="3048000" cy="335989"/>
          </a:xfrm>
          <a:prstGeom prst="rect">
            <a:avLst/>
          </a:prstGeom>
          <a:noFill/>
          <a:ln w="12700">
            <a:noFill/>
            <a:miter lim="800000"/>
            <a:headEnd/>
            <a:tailEnd/>
          </a:ln>
        </p:spPr>
        <p:txBody>
          <a:bodyPr wrap="square" lIns="88900" tIns="44450" rIns="88900" bIns="44450">
            <a:spAutoFit/>
          </a:bodyPr>
          <a:lstStyle/>
          <a:p>
            <a:pPr defTabSz="885825" eaLnBrk="0" hangingPunct="0"/>
            <a:r>
              <a:rPr lang="en-US" sz="1600" dirty="0">
                <a:solidFill>
                  <a:schemeClr val="bg1"/>
                </a:solidFill>
              </a:rPr>
              <a:t>U.S. Department of the </a:t>
            </a:r>
            <a:r>
              <a:rPr lang="en-US" sz="1600" dirty="0" smtClean="0">
                <a:solidFill>
                  <a:schemeClr val="bg1"/>
                </a:solidFill>
              </a:rPr>
              <a:t>Interior</a:t>
            </a:r>
            <a:endParaRPr lang="en-US" sz="1600" dirty="0">
              <a:solidFill>
                <a:schemeClr val="bg1"/>
              </a:solidFill>
            </a:endParaRPr>
          </a:p>
        </p:txBody>
      </p:sp>
      <p:sp>
        <p:nvSpPr>
          <p:cNvPr id="5" name="Rectangle 5"/>
          <p:cNvSpPr>
            <a:spLocks noChangeArrowheads="1"/>
          </p:cNvSpPr>
          <p:nvPr/>
        </p:nvSpPr>
        <p:spPr bwMode="auto">
          <a:xfrm>
            <a:off x="5029200" y="4267200"/>
            <a:ext cx="2702663" cy="335989"/>
          </a:xfrm>
          <a:prstGeom prst="rect">
            <a:avLst/>
          </a:prstGeom>
          <a:noFill/>
          <a:ln w="12700">
            <a:noFill/>
            <a:miter lim="800000"/>
            <a:headEnd/>
            <a:tailEnd/>
          </a:ln>
        </p:spPr>
        <p:txBody>
          <a:bodyPr wrap="none" lIns="88900" tIns="44450" rIns="88900" bIns="44450">
            <a:spAutoFit/>
          </a:bodyPr>
          <a:lstStyle/>
          <a:p>
            <a:pPr defTabSz="885825" eaLnBrk="0" hangingPunct="0"/>
            <a:r>
              <a:rPr lang="en-US" sz="1600" dirty="0">
                <a:solidFill>
                  <a:schemeClr val="bg1"/>
                </a:solidFill>
              </a:rPr>
              <a:t>U.S. Department of  Energy</a:t>
            </a:r>
          </a:p>
        </p:txBody>
      </p:sp>
      <p:pic>
        <p:nvPicPr>
          <p:cNvPr id="6" name="Picture 5" descr="eia.gif"/>
          <p:cNvPicPr>
            <a:picLocks noChangeAspect="1"/>
          </p:cNvPicPr>
          <p:nvPr/>
        </p:nvPicPr>
        <p:blipFill>
          <a:blip r:embed="rId4" cstate="email"/>
          <a:stretch>
            <a:fillRect/>
          </a:stretch>
        </p:blipFill>
        <p:spPr>
          <a:xfrm>
            <a:off x="3886200" y="3048000"/>
            <a:ext cx="5045015" cy="553844"/>
          </a:xfrm>
          <a:prstGeom prst="rect">
            <a:avLst/>
          </a:prstGeom>
        </p:spPr>
      </p:pic>
      <p:sp>
        <p:nvSpPr>
          <p:cNvPr id="7" name="Title 6"/>
          <p:cNvSpPr>
            <a:spLocks noGrp="1"/>
          </p:cNvSpPr>
          <p:nvPr>
            <p:ph type="ctrTitle"/>
          </p:nvPr>
        </p:nvSpPr>
        <p:spPr>
          <a:xfrm>
            <a:off x="685800" y="685800"/>
            <a:ext cx="7772400" cy="1470025"/>
          </a:xfrm>
        </p:spPr>
        <p:txBody>
          <a:bodyPr/>
          <a:lstStyle/>
          <a:p>
            <a:r>
              <a:rPr lang="en-US" dirty="0" smtClean="0">
                <a:solidFill>
                  <a:schemeClr val="bg1"/>
                </a:solidFill>
              </a:rPr>
              <a:t>USGS and EIA working together</a:t>
            </a:r>
            <a:endParaRPr lang="en-US" dirty="0">
              <a:solidFill>
                <a:schemeClr val="bg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Picture5.jpg"/>
          <p:cNvPicPr>
            <a:picLocks noChangeAspect="1"/>
          </p:cNvPicPr>
          <p:nvPr/>
        </p:nvPicPr>
        <p:blipFill>
          <a:blip r:embed="rId3" cstate="email"/>
          <a:stretch>
            <a:fillRect/>
          </a:stretch>
        </p:blipFill>
        <p:spPr>
          <a:xfrm>
            <a:off x="5486400" y="1752600"/>
            <a:ext cx="3304032" cy="2852928"/>
          </a:xfrm>
          <a:prstGeom prst="rect">
            <a:avLst/>
          </a:prstGeom>
        </p:spPr>
      </p:pic>
      <p:sp>
        <p:nvSpPr>
          <p:cNvPr id="5" name="Title 4"/>
          <p:cNvSpPr>
            <a:spLocks noGrp="1"/>
          </p:cNvSpPr>
          <p:nvPr>
            <p:ph type="title"/>
          </p:nvPr>
        </p:nvSpPr>
        <p:spPr/>
        <p:txBody>
          <a:bodyPr>
            <a:normAutofit/>
          </a:bodyPr>
          <a:lstStyle/>
          <a:p>
            <a:r>
              <a:rPr lang="en-US" dirty="0" smtClean="0">
                <a:solidFill>
                  <a:srgbClr val="003399"/>
                </a:solidFill>
              </a:rPr>
              <a:t>Investigate Various GIS Techniques</a:t>
            </a:r>
            <a:endParaRPr lang="en-US" dirty="0">
              <a:solidFill>
                <a:srgbClr val="003399"/>
              </a:solidFill>
            </a:endParaRPr>
          </a:p>
        </p:txBody>
      </p:sp>
      <p:pic>
        <p:nvPicPr>
          <p:cNvPr id="9" name="Content Placeholder 8"/>
          <p:cNvPicPr>
            <a:picLocks noGrp="1" noChangeAspect="1"/>
          </p:cNvPicPr>
          <p:nvPr>
            <p:ph idx="1"/>
          </p:nvPr>
        </p:nvPicPr>
        <p:blipFill>
          <a:blip r:embed="rId4" cstate="email">
            <a:extLst>
              <a:ext uri="{28A0092B-C50C-407E-A947-70E740481C1C}">
                <a14:useLocalDpi xmlns:a14="http://schemas.microsoft.com/office/drawing/2010/main" xmlns="" val="0"/>
              </a:ext>
            </a:extLst>
          </a:blip>
          <a:stretch>
            <a:fillRect/>
          </a:stretch>
        </p:blipFill>
        <p:spPr>
          <a:xfrm>
            <a:off x="396875" y="2121108"/>
            <a:ext cx="1619250" cy="2819400"/>
          </a:xfrm>
        </p:spPr>
      </p:pic>
      <p:pic>
        <p:nvPicPr>
          <p:cNvPr id="10" name="Picture 9"/>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2743200" y="2209800"/>
            <a:ext cx="1952625" cy="2333625"/>
          </a:xfrm>
          <a:prstGeom prst="rect">
            <a:avLst/>
          </a:prstGeom>
        </p:spPr>
      </p:pic>
      <p:sp>
        <p:nvSpPr>
          <p:cNvPr id="20" name="TextBox 19"/>
          <p:cNvSpPr txBox="1"/>
          <p:nvPr/>
        </p:nvSpPr>
        <p:spPr>
          <a:xfrm>
            <a:off x="304800" y="4800600"/>
            <a:ext cx="2133600" cy="369332"/>
          </a:xfrm>
          <a:prstGeom prst="rect">
            <a:avLst/>
          </a:prstGeom>
          <a:noFill/>
        </p:spPr>
        <p:txBody>
          <a:bodyPr wrap="square" rtlCol="0">
            <a:spAutoFit/>
          </a:bodyPr>
          <a:lstStyle/>
          <a:p>
            <a:r>
              <a:rPr lang="en-US" dirty="0" smtClean="0"/>
              <a:t>Definition Query</a:t>
            </a:r>
            <a:endParaRPr lang="en-US" dirty="0"/>
          </a:p>
        </p:txBody>
      </p:sp>
      <p:sp>
        <p:nvSpPr>
          <p:cNvPr id="21" name="Right Arrow 20"/>
          <p:cNvSpPr/>
          <p:nvPr/>
        </p:nvSpPr>
        <p:spPr>
          <a:xfrm>
            <a:off x="2057400" y="3048000"/>
            <a:ext cx="533400" cy="3286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895600" y="4800600"/>
            <a:ext cx="2133600" cy="1200329"/>
          </a:xfrm>
          <a:prstGeom prst="rect">
            <a:avLst/>
          </a:prstGeom>
          <a:noFill/>
        </p:spPr>
        <p:txBody>
          <a:bodyPr wrap="square" rtlCol="0">
            <a:spAutoFit/>
          </a:bodyPr>
          <a:lstStyle/>
          <a:p>
            <a:r>
              <a:rPr lang="en-US" dirty="0"/>
              <a:t>M</a:t>
            </a:r>
            <a:r>
              <a:rPr lang="en-US" dirty="0" smtClean="0"/>
              <a:t>ultipoint Layer</a:t>
            </a:r>
          </a:p>
          <a:p>
            <a:r>
              <a:rPr lang="en-US" dirty="0" smtClean="0"/>
              <a:t>Mean center point</a:t>
            </a:r>
          </a:p>
          <a:p>
            <a:r>
              <a:rPr lang="en-US" dirty="0" smtClean="0"/>
              <a:t>Reference layers</a:t>
            </a:r>
          </a:p>
          <a:p>
            <a:endParaRPr lang="en-US" dirty="0"/>
          </a:p>
        </p:txBody>
      </p:sp>
      <p:sp>
        <p:nvSpPr>
          <p:cNvPr id="24" name="Flowchart: Connector 23"/>
          <p:cNvSpPr>
            <a:spLocks noChangeAspect="1"/>
          </p:cNvSpPr>
          <p:nvPr/>
        </p:nvSpPr>
        <p:spPr>
          <a:xfrm>
            <a:off x="6623858" y="2967081"/>
            <a:ext cx="274320" cy="274320"/>
          </a:xfrm>
          <a:prstGeom prst="flowChartConnector">
            <a:avLst/>
          </a:prstGeom>
          <a:solidFill>
            <a:srgbClr val="66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p:cNvSpPr/>
          <p:nvPr/>
        </p:nvSpPr>
        <p:spPr>
          <a:xfrm>
            <a:off x="4876800" y="3116716"/>
            <a:ext cx="533400" cy="3286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019800" y="4824153"/>
            <a:ext cx="2286000" cy="369332"/>
          </a:xfrm>
          <a:prstGeom prst="rect">
            <a:avLst/>
          </a:prstGeom>
          <a:noFill/>
        </p:spPr>
        <p:txBody>
          <a:bodyPr wrap="square" rtlCol="0">
            <a:spAutoFit/>
          </a:bodyPr>
          <a:lstStyle/>
          <a:p>
            <a:r>
              <a:rPr lang="en-US" dirty="0" smtClean="0"/>
              <a:t>Verify or Rectify Point</a:t>
            </a:r>
            <a:endParaRPr lang="en-US" dirty="0"/>
          </a:p>
        </p:txBody>
      </p:sp>
      <p:pic>
        <p:nvPicPr>
          <p:cNvPr id="30" name="Picture 2" descr="USGS"/>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228600" y="6248400"/>
            <a:ext cx="9779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 name="Text Box 4"/>
          <p:cNvSpPr txBox="1">
            <a:spLocks noChangeArrowheads="1"/>
          </p:cNvSpPr>
          <p:nvPr/>
        </p:nvSpPr>
        <p:spPr bwMode="auto">
          <a:xfrm>
            <a:off x="1295400" y="6240463"/>
            <a:ext cx="7162800" cy="366712"/>
          </a:xfrm>
          <a:prstGeom prst="rect">
            <a:avLst/>
          </a:prstGeom>
          <a:gradFill rotWithShape="1">
            <a:gsLst>
              <a:gs pos="0">
                <a:srgbClr val="3366FF">
                  <a:alpha val="62999"/>
                </a:srgbClr>
              </a:gs>
              <a:gs pos="100000">
                <a:srgbClr val="182F76"/>
              </a:gs>
            </a:gsLst>
            <a:path path="rect">
              <a:fillToRect l="100000" t="10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endParaRPr lang="en-US" sz="1800"/>
          </a:p>
        </p:txBody>
      </p:sp>
      <p:sp>
        <p:nvSpPr>
          <p:cNvPr id="2" name="Freeform 1"/>
          <p:cNvSpPr/>
          <p:nvPr/>
        </p:nvSpPr>
        <p:spPr>
          <a:xfrm>
            <a:off x="1184223" y="4359698"/>
            <a:ext cx="359764" cy="137351"/>
          </a:xfrm>
          <a:custGeom>
            <a:avLst/>
            <a:gdLst>
              <a:gd name="connsiteX0" fmla="*/ 0 w 359764"/>
              <a:gd name="connsiteY0" fmla="*/ 137351 h 137351"/>
              <a:gd name="connsiteX1" fmla="*/ 89941 w 359764"/>
              <a:gd name="connsiteY1" fmla="*/ 122361 h 137351"/>
              <a:gd name="connsiteX2" fmla="*/ 104931 w 359764"/>
              <a:gd name="connsiteY2" fmla="*/ 77391 h 137351"/>
              <a:gd name="connsiteX3" fmla="*/ 224852 w 359764"/>
              <a:gd name="connsiteY3" fmla="*/ 62400 h 137351"/>
              <a:gd name="connsiteX4" fmla="*/ 299803 w 359764"/>
              <a:gd name="connsiteY4" fmla="*/ 2440 h 137351"/>
              <a:gd name="connsiteX5" fmla="*/ 359764 w 359764"/>
              <a:gd name="connsiteY5" fmla="*/ 2440 h 13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764" h="137351">
                <a:moveTo>
                  <a:pt x="0" y="137351"/>
                </a:moveTo>
                <a:cubicBezTo>
                  <a:pt x="29980" y="132354"/>
                  <a:pt x="63552" y="137440"/>
                  <a:pt x="89941" y="122361"/>
                </a:cubicBezTo>
                <a:cubicBezTo>
                  <a:pt x="103660" y="114522"/>
                  <a:pt x="90492" y="83808"/>
                  <a:pt x="104931" y="77391"/>
                </a:cubicBezTo>
                <a:cubicBezTo>
                  <a:pt x="141744" y="61030"/>
                  <a:pt x="184878" y="67397"/>
                  <a:pt x="224852" y="62400"/>
                </a:cubicBezTo>
                <a:cubicBezTo>
                  <a:pt x="243836" y="43416"/>
                  <a:pt x="273331" y="10003"/>
                  <a:pt x="299803" y="2440"/>
                </a:cubicBezTo>
                <a:cubicBezTo>
                  <a:pt x="319021" y="-3051"/>
                  <a:pt x="339777" y="2440"/>
                  <a:pt x="359764" y="2440"/>
                </a:cubicBezTo>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2"/>
          <p:cNvSpPr/>
          <p:nvPr/>
        </p:nvSpPr>
        <p:spPr>
          <a:xfrm>
            <a:off x="479217" y="4332157"/>
            <a:ext cx="1394553" cy="539646"/>
          </a:xfrm>
          <a:custGeom>
            <a:avLst/>
            <a:gdLst>
              <a:gd name="connsiteX0" fmla="*/ 360232 w 1394553"/>
              <a:gd name="connsiteY0" fmla="*/ 0 h 539646"/>
              <a:gd name="connsiteX1" fmla="*/ 420193 w 1394553"/>
              <a:gd name="connsiteY1" fmla="*/ 74951 h 539646"/>
              <a:gd name="connsiteX2" fmla="*/ 435183 w 1394553"/>
              <a:gd name="connsiteY2" fmla="*/ 119922 h 539646"/>
              <a:gd name="connsiteX3" fmla="*/ 570094 w 1394553"/>
              <a:gd name="connsiteY3" fmla="*/ 134912 h 539646"/>
              <a:gd name="connsiteX4" fmla="*/ 615065 w 1394553"/>
              <a:gd name="connsiteY4" fmla="*/ 149902 h 539646"/>
              <a:gd name="connsiteX5" fmla="*/ 660035 w 1394553"/>
              <a:gd name="connsiteY5" fmla="*/ 179882 h 539646"/>
              <a:gd name="connsiteX6" fmla="*/ 899878 w 1394553"/>
              <a:gd name="connsiteY6" fmla="*/ 164892 h 539646"/>
              <a:gd name="connsiteX7" fmla="*/ 914868 w 1394553"/>
              <a:gd name="connsiteY7" fmla="*/ 119922 h 539646"/>
              <a:gd name="connsiteX8" fmla="*/ 1034790 w 1394553"/>
              <a:gd name="connsiteY8" fmla="*/ 74951 h 539646"/>
              <a:gd name="connsiteX9" fmla="*/ 1049780 w 1394553"/>
              <a:gd name="connsiteY9" fmla="*/ 29981 h 539646"/>
              <a:gd name="connsiteX10" fmla="*/ 1214672 w 1394553"/>
              <a:gd name="connsiteY10" fmla="*/ 59961 h 539646"/>
              <a:gd name="connsiteX11" fmla="*/ 1394553 w 1394553"/>
              <a:gd name="connsiteY11" fmla="*/ 74951 h 539646"/>
              <a:gd name="connsiteX12" fmla="*/ 1379563 w 1394553"/>
              <a:gd name="connsiteY12" fmla="*/ 119922 h 539646"/>
              <a:gd name="connsiteX13" fmla="*/ 1199681 w 1394553"/>
              <a:gd name="connsiteY13" fmla="*/ 254833 h 539646"/>
              <a:gd name="connsiteX14" fmla="*/ 1154711 w 1394553"/>
              <a:gd name="connsiteY14" fmla="*/ 269823 h 539646"/>
              <a:gd name="connsiteX15" fmla="*/ 1139721 w 1394553"/>
              <a:gd name="connsiteY15" fmla="*/ 314794 h 539646"/>
              <a:gd name="connsiteX16" fmla="*/ 1019799 w 1394553"/>
              <a:gd name="connsiteY16" fmla="*/ 404735 h 539646"/>
              <a:gd name="connsiteX17" fmla="*/ 809937 w 1394553"/>
              <a:gd name="connsiteY17" fmla="*/ 419725 h 539646"/>
              <a:gd name="connsiteX18" fmla="*/ 734986 w 1394553"/>
              <a:gd name="connsiteY18" fmla="*/ 479686 h 539646"/>
              <a:gd name="connsiteX19" fmla="*/ 719996 w 1394553"/>
              <a:gd name="connsiteY19" fmla="*/ 539646 h 539646"/>
              <a:gd name="connsiteX20" fmla="*/ 615065 w 1394553"/>
              <a:gd name="connsiteY20" fmla="*/ 524656 h 539646"/>
              <a:gd name="connsiteX21" fmla="*/ 540114 w 1394553"/>
              <a:gd name="connsiteY21" fmla="*/ 464695 h 539646"/>
              <a:gd name="connsiteX22" fmla="*/ 495144 w 1394553"/>
              <a:gd name="connsiteY22" fmla="*/ 434715 h 539646"/>
              <a:gd name="connsiteX23" fmla="*/ 345242 w 1394553"/>
              <a:gd name="connsiteY23" fmla="*/ 389745 h 539646"/>
              <a:gd name="connsiteX24" fmla="*/ 315262 w 1394553"/>
              <a:gd name="connsiteY24" fmla="*/ 359764 h 539646"/>
              <a:gd name="connsiteX25" fmla="*/ 285281 w 1394553"/>
              <a:gd name="connsiteY25" fmla="*/ 314794 h 539646"/>
              <a:gd name="connsiteX26" fmla="*/ 225321 w 1394553"/>
              <a:gd name="connsiteY26" fmla="*/ 284813 h 539646"/>
              <a:gd name="connsiteX27" fmla="*/ 195340 w 1394553"/>
              <a:gd name="connsiteY27" fmla="*/ 254833 h 539646"/>
              <a:gd name="connsiteX28" fmla="*/ 150370 w 1394553"/>
              <a:gd name="connsiteY28" fmla="*/ 239843 h 539646"/>
              <a:gd name="connsiteX29" fmla="*/ 105399 w 1394553"/>
              <a:gd name="connsiteY29" fmla="*/ 209863 h 539646"/>
              <a:gd name="connsiteX30" fmla="*/ 15458 w 1394553"/>
              <a:gd name="connsiteY30" fmla="*/ 179882 h 539646"/>
              <a:gd name="connsiteX31" fmla="*/ 468 w 1394553"/>
              <a:gd name="connsiteY31" fmla="*/ 134912 h 539646"/>
              <a:gd name="connsiteX32" fmla="*/ 135380 w 1394553"/>
              <a:gd name="connsiteY32" fmla="*/ 89941 h 539646"/>
              <a:gd name="connsiteX33" fmla="*/ 180350 w 1394553"/>
              <a:gd name="connsiteY33" fmla="*/ 74951 h 539646"/>
              <a:gd name="connsiteX34" fmla="*/ 195340 w 1394553"/>
              <a:gd name="connsiteY34" fmla="*/ 29981 h 539646"/>
              <a:gd name="connsiteX35" fmla="*/ 225321 w 1394553"/>
              <a:gd name="connsiteY35" fmla="*/ 0 h 539646"/>
              <a:gd name="connsiteX36" fmla="*/ 270291 w 1394553"/>
              <a:gd name="connsiteY36" fmla="*/ 14991 h 539646"/>
              <a:gd name="connsiteX37" fmla="*/ 375222 w 1394553"/>
              <a:gd name="connsiteY37" fmla="*/ 44971 h 539646"/>
              <a:gd name="connsiteX38" fmla="*/ 510134 w 1394553"/>
              <a:gd name="connsiteY38" fmla="*/ 149902 h 539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394553" h="539646">
                <a:moveTo>
                  <a:pt x="360232" y="0"/>
                </a:moveTo>
                <a:cubicBezTo>
                  <a:pt x="380219" y="24984"/>
                  <a:pt x="403236" y="47819"/>
                  <a:pt x="420193" y="74951"/>
                </a:cubicBezTo>
                <a:cubicBezTo>
                  <a:pt x="428568" y="88350"/>
                  <a:pt x="420512" y="114054"/>
                  <a:pt x="435183" y="119922"/>
                </a:cubicBezTo>
                <a:cubicBezTo>
                  <a:pt x="477194" y="136726"/>
                  <a:pt x="525124" y="129915"/>
                  <a:pt x="570094" y="134912"/>
                </a:cubicBezTo>
                <a:cubicBezTo>
                  <a:pt x="585084" y="139909"/>
                  <a:pt x="600932" y="142836"/>
                  <a:pt x="615065" y="149902"/>
                </a:cubicBezTo>
                <a:cubicBezTo>
                  <a:pt x="631179" y="157959"/>
                  <a:pt x="642044" y="178935"/>
                  <a:pt x="660035" y="179882"/>
                </a:cubicBezTo>
                <a:lnTo>
                  <a:pt x="899878" y="164892"/>
                </a:lnTo>
                <a:cubicBezTo>
                  <a:pt x="904875" y="149902"/>
                  <a:pt x="906738" y="133471"/>
                  <a:pt x="914868" y="119922"/>
                </a:cubicBezTo>
                <a:cubicBezTo>
                  <a:pt x="943464" y="72262"/>
                  <a:pt x="980105" y="84065"/>
                  <a:pt x="1034790" y="74951"/>
                </a:cubicBezTo>
                <a:cubicBezTo>
                  <a:pt x="1039787" y="59961"/>
                  <a:pt x="1034355" y="33409"/>
                  <a:pt x="1049780" y="29981"/>
                </a:cubicBezTo>
                <a:cubicBezTo>
                  <a:pt x="1172255" y="2765"/>
                  <a:pt x="1136632" y="49556"/>
                  <a:pt x="1214672" y="59961"/>
                </a:cubicBezTo>
                <a:cubicBezTo>
                  <a:pt x="1274312" y="67913"/>
                  <a:pt x="1334593" y="69954"/>
                  <a:pt x="1394553" y="74951"/>
                </a:cubicBezTo>
                <a:cubicBezTo>
                  <a:pt x="1389556" y="89941"/>
                  <a:pt x="1389044" y="107281"/>
                  <a:pt x="1379563" y="119922"/>
                </a:cubicBezTo>
                <a:cubicBezTo>
                  <a:pt x="1333139" y="181821"/>
                  <a:pt x="1269741" y="224808"/>
                  <a:pt x="1199681" y="254833"/>
                </a:cubicBezTo>
                <a:cubicBezTo>
                  <a:pt x="1185158" y="261057"/>
                  <a:pt x="1169701" y="264826"/>
                  <a:pt x="1154711" y="269823"/>
                </a:cubicBezTo>
                <a:cubicBezTo>
                  <a:pt x="1149714" y="284813"/>
                  <a:pt x="1149202" y="302153"/>
                  <a:pt x="1139721" y="314794"/>
                </a:cubicBezTo>
                <a:cubicBezTo>
                  <a:pt x="1108349" y="356623"/>
                  <a:pt x="1073803" y="398382"/>
                  <a:pt x="1019799" y="404735"/>
                </a:cubicBezTo>
                <a:cubicBezTo>
                  <a:pt x="950147" y="412929"/>
                  <a:pt x="879891" y="414728"/>
                  <a:pt x="809937" y="419725"/>
                </a:cubicBezTo>
                <a:cubicBezTo>
                  <a:pt x="794049" y="430317"/>
                  <a:pt x="745666" y="458326"/>
                  <a:pt x="734986" y="479686"/>
                </a:cubicBezTo>
                <a:cubicBezTo>
                  <a:pt x="725773" y="498113"/>
                  <a:pt x="724993" y="519659"/>
                  <a:pt x="719996" y="539646"/>
                </a:cubicBezTo>
                <a:cubicBezTo>
                  <a:pt x="685019" y="534649"/>
                  <a:pt x="648907" y="534808"/>
                  <a:pt x="615065" y="524656"/>
                </a:cubicBezTo>
                <a:cubicBezTo>
                  <a:pt x="578150" y="513582"/>
                  <a:pt x="567288" y="486435"/>
                  <a:pt x="540114" y="464695"/>
                </a:cubicBezTo>
                <a:cubicBezTo>
                  <a:pt x="526046" y="453441"/>
                  <a:pt x="511607" y="442032"/>
                  <a:pt x="495144" y="434715"/>
                </a:cubicBezTo>
                <a:cubicBezTo>
                  <a:pt x="448221" y="413861"/>
                  <a:pt x="395075" y="402203"/>
                  <a:pt x="345242" y="389745"/>
                </a:cubicBezTo>
                <a:cubicBezTo>
                  <a:pt x="335249" y="379751"/>
                  <a:pt x="324091" y="370800"/>
                  <a:pt x="315262" y="359764"/>
                </a:cubicBezTo>
                <a:cubicBezTo>
                  <a:pt x="304008" y="345696"/>
                  <a:pt x="299121" y="326328"/>
                  <a:pt x="285281" y="314794"/>
                </a:cubicBezTo>
                <a:cubicBezTo>
                  <a:pt x="268114" y="300488"/>
                  <a:pt x="243914" y="297208"/>
                  <a:pt x="225321" y="284813"/>
                </a:cubicBezTo>
                <a:cubicBezTo>
                  <a:pt x="213562" y="276973"/>
                  <a:pt x="207459" y="262104"/>
                  <a:pt x="195340" y="254833"/>
                </a:cubicBezTo>
                <a:cubicBezTo>
                  <a:pt x="181791" y="246704"/>
                  <a:pt x="164503" y="246909"/>
                  <a:pt x="150370" y="239843"/>
                </a:cubicBezTo>
                <a:cubicBezTo>
                  <a:pt x="134256" y="231786"/>
                  <a:pt x="121862" y="217180"/>
                  <a:pt x="105399" y="209863"/>
                </a:cubicBezTo>
                <a:cubicBezTo>
                  <a:pt x="76521" y="197028"/>
                  <a:pt x="15458" y="179882"/>
                  <a:pt x="15458" y="179882"/>
                </a:cubicBezTo>
                <a:cubicBezTo>
                  <a:pt x="10461" y="164892"/>
                  <a:pt x="-2631" y="150406"/>
                  <a:pt x="468" y="134912"/>
                </a:cubicBezTo>
                <a:cubicBezTo>
                  <a:pt x="10168" y="86416"/>
                  <a:pt x="129620" y="90764"/>
                  <a:pt x="135380" y="89941"/>
                </a:cubicBezTo>
                <a:cubicBezTo>
                  <a:pt x="150370" y="84944"/>
                  <a:pt x="169177" y="86124"/>
                  <a:pt x="180350" y="74951"/>
                </a:cubicBezTo>
                <a:cubicBezTo>
                  <a:pt x="191523" y="63778"/>
                  <a:pt x="187210" y="43530"/>
                  <a:pt x="195340" y="29981"/>
                </a:cubicBezTo>
                <a:cubicBezTo>
                  <a:pt x="202612" y="17862"/>
                  <a:pt x="215327" y="9994"/>
                  <a:pt x="225321" y="0"/>
                </a:cubicBezTo>
                <a:cubicBezTo>
                  <a:pt x="240311" y="4997"/>
                  <a:pt x="255156" y="10451"/>
                  <a:pt x="270291" y="14991"/>
                </a:cubicBezTo>
                <a:cubicBezTo>
                  <a:pt x="305133" y="25444"/>
                  <a:pt x="351055" y="17783"/>
                  <a:pt x="375222" y="44971"/>
                </a:cubicBezTo>
                <a:cubicBezTo>
                  <a:pt x="503670" y="189474"/>
                  <a:pt x="232915" y="149902"/>
                  <a:pt x="510134" y="149902"/>
                </a:cubicBezTo>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1094282" y="4317167"/>
            <a:ext cx="532394" cy="349534"/>
          </a:xfrm>
          <a:custGeom>
            <a:avLst/>
            <a:gdLst>
              <a:gd name="connsiteX0" fmla="*/ 74951 w 532394"/>
              <a:gd name="connsiteY0" fmla="*/ 179882 h 349534"/>
              <a:gd name="connsiteX1" fmla="*/ 149902 w 532394"/>
              <a:gd name="connsiteY1" fmla="*/ 164892 h 349534"/>
              <a:gd name="connsiteX2" fmla="*/ 209862 w 532394"/>
              <a:gd name="connsiteY2" fmla="*/ 89941 h 349534"/>
              <a:gd name="connsiteX3" fmla="*/ 359764 w 532394"/>
              <a:gd name="connsiteY3" fmla="*/ 74951 h 349534"/>
              <a:gd name="connsiteX4" fmla="*/ 404734 w 532394"/>
              <a:gd name="connsiteY4" fmla="*/ 59961 h 349534"/>
              <a:gd name="connsiteX5" fmla="*/ 464695 w 532394"/>
              <a:gd name="connsiteY5" fmla="*/ 0 h 349534"/>
              <a:gd name="connsiteX6" fmla="*/ 479685 w 532394"/>
              <a:gd name="connsiteY6" fmla="*/ 329784 h 349534"/>
              <a:gd name="connsiteX7" fmla="*/ 359764 w 532394"/>
              <a:gd name="connsiteY7" fmla="*/ 344774 h 349534"/>
              <a:gd name="connsiteX8" fmla="*/ 164892 w 532394"/>
              <a:gd name="connsiteY8" fmla="*/ 299803 h 349534"/>
              <a:gd name="connsiteX9" fmla="*/ 134911 w 532394"/>
              <a:gd name="connsiteY9" fmla="*/ 269823 h 349534"/>
              <a:gd name="connsiteX10" fmla="*/ 104931 w 532394"/>
              <a:gd name="connsiteY10" fmla="*/ 179882 h 349534"/>
              <a:gd name="connsiteX11" fmla="*/ 74951 w 532394"/>
              <a:gd name="connsiteY11" fmla="*/ 209863 h 349534"/>
              <a:gd name="connsiteX12" fmla="*/ 0 w 532394"/>
              <a:gd name="connsiteY12" fmla="*/ 209863 h 349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394" h="349534">
                <a:moveTo>
                  <a:pt x="74951" y="179882"/>
                </a:moveTo>
                <a:cubicBezTo>
                  <a:pt x="99935" y="174885"/>
                  <a:pt x="127780" y="177533"/>
                  <a:pt x="149902" y="164892"/>
                </a:cubicBezTo>
                <a:cubicBezTo>
                  <a:pt x="169911" y="153458"/>
                  <a:pt x="181115" y="97128"/>
                  <a:pt x="209862" y="89941"/>
                </a:cubicBezTo>
                <a:cubicBezTo>
                  <a:pt x="258579" y="77762"/>
                  <a:pt x="309797" y="79948"/>
                  <a:pt x="359764" y="74951"/>
                </a:cubicBezTo>
                <a:cubicBezTo>
                  <a:pt x="374754" y="69954"/>
                  <a:pt x="391876" y="69145"/>
                  <a:pt x="404734" y="59961"/>
                </a:cubicBezTo>
                <a:cubicBezTo>
                  <a:pt x="427735" y="43532"/>
                  <a:pt x="464695" y="0"/>
                  <a:pt x="464695" y="0"/>
                </a:cubicBezTo>
                <a:cubicBezTo>
                  <a:pt x="533796" y="103654"/>
                  <a:pt x="567457" y="134735"/>
                  <a:pt x="479685" y="329784"/>
                </a:cubicBezTo>
                <a:cubicBezTo>
                  <a:pt x="463154" y="366521"/>
                  <a:pt x="399738" y="339777"/>
                  <a:pt x="359764" y="344774"/>
                </a:cubicBezTo>
                <a:cubicBezTo>
                  <a:pt x="237987" y="332596"/>
                  <a:pt x="235123" y="355988"/>
                  <a:pt x="164892" y="299803"/>
                </a:cubicBezTo>
                <a:cubicBezTo>
                  <a:pt x="153856" y="290974"/>
                  <a:pt x="144905" y="279816"/>
                  <a:pt x="134911" y="269823"/>
                </a:cubicBezTo>
                <a:cubicBezTo>
                  <a:pt x="124918" y="239843"/>
                  <a:pt x="127277" y="157536"/>
                  <a:pt x="104931" y="179882"/>
                </a:cubicBezTo>
                <a:cubicBezTo>
                  <a:pt x="94938" y="189876"/>
                  <a:pt x="88540" y="205980"/>
                  <a:pt x="74951" y="209863"/>
                </a:cubicBezTo>
                <a:cubicBezTo>
                  <a:pt x="50929" y="216727"/>
                  <a:pt x="24984" y="209863"/>
                  <a:pt x="0" y="209863"/>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597807" y="4306186"/>
            <a:ext cx="946572" cy="265814"/>
          </a:xfrm>
          <a:custGeom>
            <a:avLst/>
            <a:gdLst>
              <a:gd name="connsiteX0" fmla="*/ 906700 w 946572"/>
              <a:gd name="connsiteY0" fmla="*/ 42530 h 265814"/>
              <a:gd name="connsiteX1" fmla="*/ 938598 w 946572"/>
              <a:gd name="connsiteY1" fmla="*/ 23923 h 265814"/>
              <a:gd name="connsiteX2" fmla="*/ 941256 w 946572"/>
              <a:gd name="connsiteY2" fmla="*/ 15949 h 265814"/>
              <a:gd name="connsiteX3" fmla="*/ 946572 w 946572"/>
              <a:gd name="connsiteY3" fmla="*/ 7974 h 265814"/>
              <a:gd name="connsiteX4" fmla="*/ 938598 w 946572"/>
              <a:gd name="connsiteY4" fmla="*/ 5316 h 265814"/>
              <a:gd name="connsiteX5" fmla="*/ 922649 w 946572"/>
              <a:gd name="connsiteY5" fmla="*/ 10633 h 265814"/>
              <a:gd name="connsiteX6" fmla="*/ 898726 w 946572"/>
              <a:gd name="connsiteY6" fmla="*/ 13291 h 265814"/>
              <a:gd name="connsiteX7" fmla="*/ 893409 w 946572"/>
              <a:gd name="connsiteY7" fmla="*/ 18607 h 265814"/>
              <a:gd name="connsiteX8" fmla="*/ 885435 w 946572"/>
              <a:gd name="connsiteY8" fmla="*/ 21265 h 265814"/>
              <a:gd name="connsiteX9" fmla="*/ 882777 w 946572"/>
              <a:gd name="connsiteY9" fmla="*/ 29240 h 265814"/>
              <a:gd name="connsiteX10" fmla="*/ 880119 w 946572"/>
              <a:gd name="connsiteY10" fmla="*/ 50505 h 265814"/>
              <a:gd name="connsiteX11" fmla="*/ 869486 w 946572"/>
              <a:gd name="connsiteY11" fmla="*/ 47847 h 265814"/>
              <a:gd name="connsiteX12" fmla="*/ 872144 w 946572"/>
              <a:gd name="connsiteY12" fmla="*/ 31898 h 265814"/>
              <a:gd name="connsiteX13" fmla="*/ 869486 w 946572"/>
              <a:gd name="connsiteY13" fmla="*/ 42530 h 265814"/>
              <a:gd name="connsiteX14" fmla="*/ 858853 w 946572"/>
              <a:gd name="connsiteY14" fmla="*/ 45188 h 265814"/>
              <a:gd name="connsiteX15" fmla="*/ 848221 w 946572"/>
              <a:gd name="connsiteY15" fmla="*/ 50505 h 265814"/>
              <a:gd name="connsiteX16" fmla="*/ 789742 w 946572"/>
              <a:gd name="connsiteY16" fmla="*/ 55821 h 265814"/>
              <a:gd name="connsiteX17" fmla="*/ 776451 w 946572"/>
              <a:gd name="connsiteY17" fmla="*/ 66454 h 265814"/>
              <a:gd name="connsiteX18" fmla="*/ 771135 w 946572"/>
              <a:gd name="connsiteY18" fmla="*/ 82402 h 265814"/>
              <a:gd name="connsiteX19" fmla="*/ 765819 w 946572"/>
              <a:gd name="connsiteY19" fmla="*/ 87719 h 265814"/>
              <a:gd name="connsiteX20" fmla="*/ 709998 w 946572"/>
              <a:gd name="connsiteY20" fmla="*/ 95693 h 265814"/>
              <a:gd name="connsiteX21" fmla="*/ 702023 w 946572"/>
              <a:gd name="connsiteY21" fmla="*/ 98351 h 265814"/>
              <a:gd name="connsiteX22" fmla="*/ 686074 w 946572"/>
              <a:gd name="connsiteY22" fmla="*/ 101009 h 265814"/>
              <a:gd name="connsiteX23" fmla="*/ 680758 w 946572"/>
              <a:gd name="connsiteY23" fmla="*/ 106326 h 265814"/>
              <a:gd name="connsiteX24" fmla="*/ 670126 w 946572"/>
              <a:gd name="connsiteY24" fmla="*/ 130249 h 265814"/>
              <a:gd name="connsiteX25" fmla="*/ 667467 w 946572"/>
              <a:gd name="connsiteY25" fmla="*/ 140881 h 265814"/>
              <a:gd name="connsiteX26" fmla="*/ 659493 w 946572"/>
              <a:gd name="connsiteY26" fmla="*/ 146198 h 265814"/>
              <a:gd name="connsiteX27" fmla="*/ 640886 w 946572"/>
              <a:gd name="connsiteY27" fmla="*/ 154172 h 265814"/>
              <a:gd name="connsiteX28" fmla="*/ 624937 w 946572"/>
              <a:gd name="connsiteY28" fmla="*/ 156830 h 265814"/>
              <a:gd name="connsiteX29" fmla="*/ 611646 w 946572"/>
              <a:gd name="connsiteY29" fmla="*/ 159488 h 265814"/>
              <a:gd name="connsiteX30" fmla="*/ 606330 w 946572"/>
              <a:gd name="connsiteY30" fmla="*/ 164805 h 265814"/>
              <a:gd name="connsiteX31" fmla="*/ 587723 w 946572"/>
              <a:gd name="connsiteY31" fmla="*/ 167463 h 265814"/>
              <a:gd name="connsiteX32" fmla="*/ 579749 w 946572"/>
              <a:gd name="connsiteY32" fmla="*/ 170121 h 265814"/>
              <a:gd name="connsiteX33" fmla="*/ 513295 w 946572"/>
              <a:gd name="connsiteY33" fmla="*/ 167463 h 265814"/>
              <a:gd name="connsiteX34" fmla="*/ 502663 w 946572"/>
              <a:gd name="connsiteY34" fmla="*/ 156830 h 265814"/>
              <a:gd name="connsiteX35" fmla="*/ 497346 w 946572"/>
              <a:gd name="connsiteY35" fmla="*/ 151514 h 265814"/>
              <a:gd name="connsiteX36" fmla="*/ 478740 w 946572"/>
              <a:gd name="connsiteY36" fmla="*/ 143540 h 265814"/>
              <a:gd name="connsiteX37" fmla="*/ 473423 w 946572"/>
              <a:gd name="connsiteY37" fmla="*/ 138223 h 265814"/>
              <a:gd name="connsiteX38" fmla="*/ 457474 w 946572"/>
              <a:gd name="connsiteY38" fmla="*/ 132907 h 265814"/>
              <a:gd name="connsiteX39" fmla="*/ 449500 w 946572"/>
              <a:gd name="connsiteY39" fmla="*/ 127591 h 265814"/>
              <a:gd name="connsiteX40" fmla="*/ 444184 w 946572"/>
              <a:gd name="connsiteY40" fmla="*/ 122274 h 265814"/>
              <a:gd name="connsiteX41" fmla="*/ 436209 w 946572"/>
              <a:gd name="connsiteY41" fmla="*/ 119616 h 265814"/>
              <a:gd name="connsiteX42" fmla="*/ 412286 w 946572"/>
              <a:gd name="connsiteY42" fmla="*/ 106326 h 265814"/>
              <a:gd name="connsiteX43" fmla="*/ 398995 w 946572"/>
              <a:gd name="connsiteY43" fmla="*/ 98351 h 265814"/>
              <a:gd name="connsiteX44" fmla="*/ 353807 w 946572"/>
              <a:gd name="connsiteY44" fmla="*/ 85061 h 265814"/>
              <a:gd name="connsiteX45" fmla="*/ 343174 w 946572"/>
              <a:gd name="connsiteY45" fmla="*/ 77086 h 265814"/>
              <a:gd name="connsiteX46" fmla="*/ 335200 w 946572"/>
              <a:gd name="connsiteY46" fmla="*/ 74428 h 265814"/>
              <a:gd name="connsiteX47" fmla="*/ 329884 w 946572"/>
              <a:gd name="connsiteY47" fmla="*/ 66454 h 265814"/>
              <a:gd name="connsiteX48" fmla="*/ 324567 w 946572"/>
              <a:gd name="connsiteY48" fmla="*/ 61137 h 265814"/>
              <a:gd name="connsiteX49" fmla="*/ 316593 w 946572"/>
              <a:gd name="connsiteY49" fmla="*/ 55821 h 265814"/>
              <a:gd name="connsiteX50" fmla="*/ 300644 w 946572"/>
              <a:gd name="connsiteY50" fmla="*/ 47847 h 265814"/>
              <a:gd name="connsiteX51" fmla="*/ 295328 w 946572"/>
              <a:gd name="connsiteY51" fmla="*/ 42530 h 265814"/>
              <a:gd name="connsiteX52" fmla="*/ 279379 w 946572"/>
              <a:gd name="connsiteY52" fmla="*/ 31898 h 265814"/>
              <a:gd name="connsiteX53" fmla="*/ 268746 w 946572"/>
              <a:gd name="connsiteY53" fmla="*/ 21265 h 265814"/>
              <a:gd name="connsiteX54" fmla="*/ 236849 w 946572"/>
              <a:gd name="connsiteY54" fmla="*/ 18607 h 265814"/>
              <a:gd name="connsiteX55" fmla="*/ 178370 w 946572"/>
              <a:gd name="connsiteY55" fmla="*/ 21265 h 265814"/>
              <a:gd name="connsiteX56" fmla="*/ 173053 w 946572"/>
              <a:gd name="connsiteY56" fmla="*/ 37214 h 265814"/>
              <a:gd name="connsiteX57" fmla="*/ 175712 w 946572"/>
              <a:gd name="connsiteY57" fmla="*/ 85061 h 265814"/>
              <a:gd name="connsiteX58" fmla="*/ 181028 w 946572"/>
              <a:gd name="connsiteY58" fmla="*/ 106326 h 265814"/>
              <a:gd name="connsiteX59" fmla="*/ 183686 w 946572"/>
              <a:gd name="connsiteY59" fmla="*/ 98351 h 265814"/>
              <a:gd name="connsiteX60" fmla="*/ 181028 w 946572"/>
              <a:gd name="connsiteY60" fmla="*/ 90377 h 265814"/>
              <a:gd name="connsiteX61" fmla="*/ 165079 w 946572"/>
              <a:gd name="connsiteY61" fmla="*/ 69112 h 265814"/>
              <a:gd name="connsiteX62" fmla="*/ 162421 w 946572"/>
              <a:gd name="connsiteY62" fmla="*/ 61137 h 265814"/>
              <a:gd name="connsiteX63" fmla="*/ 154446 w 946572"/>
              <a:gd name="connsiteY63" fmla="*/ 42530 h 265814"/>
              <a:gd name="connsiteX64" fmla="*/ 157105 w 946572"/>
              <a:gd name="connsiteY64" fmla="*/ 26581 h 265814"/>
              <a:gd name="connsiteX65" fmla="*/ 175712 w 946572"/>
              <a:gd name="connsiteY65" fmla="*/ 18607 h 265814"/>
              <a:gd name="connsiteX66" fmla="*/ 183686 w 946572"/>
              <a:gd name="connsiteY66" fmla="*/ 13291 h 265814"/>
              <a:gd name="connsiteX67" fmla="*/ 173053 w 946572"/>
              <a:gd name="connsiteY67" fmla="*/ 0 h 265814"/>
              <a:gd name="connsiteX68" fmla="*/ 154446 w 946572"/>
              <a:gd name="connsiteY68" fmla="*/ 10633 h 265814"/>
              <a:gd name="connsiteX69" fmla="*/ 146472 w 946572"/>
              <a:gd name="connsiteY69" fmla="*/ 13291 h 265814"/>
              <a:gd name="connsiteX70" fmla="*/ 133181 w 946572"/>
              <a:gd name="connsiteY70" fmla="*/ 23923 h 265814"/>
              <a:gd name="connsiteX71" fmla="*/ 127865 w 946572"/>
              <a:gd name="connsiteY71" fmla="*/ 39872 h 265814"/>
              <a:gd name="connsiteX72" fmla="*/ 133181 w 946572"/>
              <a:gd name="connsiteY72" fmla="*/ 77086 h 265814"/>
              <a:gd name="connsiteX73" fmla="*/ 138498 w 946572"/>
              <a:gd name="connsiteY73" fmla="*/ 87719 h 265814"/>
              <a:gd name="connsiteX74" fmla="*/ 141156 w 946572"/>
              <a:gd name="connsiteY74" fmla="*/ 95693 h 265814"/>
              <a:gd name="connsiteX75" fmla="*/ 114574 w 946572"/>
              <a:gd name="connsiteY75" fmla="*/ 77086 h 265814"/>
              <a:gd name="connsiteX76" fmla="*/ 80019 w 946572"/>
              <a:gd name="connsiteY76" fmla="*/ 63795 h 265814"/>
              <a:gd name="connsiteX77" fmla="*/ 56095 w 946572"/>
              <a:gd name="connsiteY77" fmla="*/ 66454 h 265814"/>
              <a:gd name="connsiteX78" fmla="*/ 8249 w 946572"/>
              <a:gd name="connsiteY78" fmla="*/ 74428 h 265814"/>
              <a:gd name="connsiteX79" fmla="*/ 274 w 946572"/>
              <a:gd name="connsiteY79" fmla="*/ 101009 h 265814"/>
              <a:gd name="connsiteX80" fmla="*/ 16223 w 946572"/>
              <a:gd name="connsiteY80" fmla="*/ 132907 h 265814"/>
              <a:gd name="connsiteX81" fmla="*/ 26856 w 946572"/>
              <a:gd name="connsiteY81" fmla="*/ 138223 h 265814"/>
              <a:gd name="connsiteX82" fmla="*/ 64070 w 946572"/>
              <a:gd name="connsiteY82" fmla="*/ 156830 h 265814"/>
              <a:gd name="connsiteX83" fmla="*/ 95967 w 946572"/>
              <a:gd name="connsiteY83" fmla="*/ 162147 h 265814"/>
              <a:gd name="connsiteX84" fmla="*/ 114574 w 946572"/>
              <a:gd name="connsiteY84" fmla="*/ 167463 h 265814"/>
              <a:gd name="connsiteX85" fmla="*/ 162421 w 946572"/>
              <a:gd name="connsiteY85" fmla="*/ 164805 h 265814"/>
              <a:gd name="connsiteX86" fmla="*/ 173053 w 946572"/>
              <a:gd name="connsiteY86" fmla="*/ 162147 h 265814"/>
              <a:gd name="connsiteX87" fmla="*/ 191660 w 946572"/>
              <a:gd name="connsiteY87" fmla="*/ 154172 h 265814"/>
              <a:gd name="connsiteX88" fmla="*/ 199635 w 946572"/>
              <a:gd name="connsiteY88" fmla="*/ 148856 h 265814"/>
              <a:gd name="connsiteX89" fmla="*/ 210267 w 946572"/>
              <a:gd name="connsiteY89" fmla="*/ 146198 h 265814"/>
              <a:gd name="connsiteX90" fmla="*/ 242165 w 946572"/>
              <a:gd name="connsiteY90" fmla="*/ 148856 h 265814"/>
              <a:gd name="connsiteX91" fmla="*/ 260772 w 946572"/>
              <a:gd name="connsiteY91" fmla="*/ 154172 h 265814"/>
              <a:gd name="connsiteX92" fmla="*/ 297986 w 946572"/>
              <a:gd name="connsiteY92" fmla="*/ 159488 h 265814"/>
              <a:gd name="connsiteX93" fmla="*/ 311277 w 946572"/>
              <a:gd name="connsiteY93" fmla="*/ 167463 h 265814"/>
              <a:gd name="connsiteX94" fmla="*/ 329884 w 946572"/>
              <a:gd name="connsiteY94" fmla="*/ 178095 h 265814"/>
              <a:gd name="connsiteX95" fmla="*/ 335200 w 946572"/>
              <a:gd name="connsiteY95" fmla="*/ 186070 h 265814"/>
              <a:gd name="connsiteX96" fmla="*/ 353807 w 946572"/>
              <a:gd name="connsiteY96" fmla="*/ 196702 h 265814"/>
              <a:gd name="connsiteX97" fmla="*/ 367098 w 946572"/>
              <a:gd name="connsiteY97" fmla="*/ 220626 h 265814"/>
              <a:gd name="connsiteX98" fmla="*/ 391021 w 946572"/>
              <a:gd name="connsiteY98" fmla="*/ 241891 h 265814"/>
              <a:gd name="connsiteX99" fmla="*/ 433551 w 946572"/>
              <a:gd name="connsiteY99" fmla="*/ 265814 h 265814"/>
              <a:gd name="connsiteX100" fmla="*/ 500005 w 946572"/>
              <a:gd name="connsiteY100" fmla="*/ 260498 h 265814"/>
              <a:gd name="connsiteX101" fmla="*/ 529244 w 946572"/>
              <a:gd name="connsiteY101" fmla="*/ 247207 h 265814"/>
              <a:gd name="connsiteX102" fmla="*/ 590381 w 946572"/>
              <a:gd name="connsiteY102" fmla="*/ 225942 h 265814"/>
              <a:gd name="connsiteX103" fmla="*/ 664809 w 946572"/>
              <a:gd name="connsiteY103" fmla="*/ 196702 h 265814"/>
              <a:gd name="connsiteX104" fmla="*/ 683416 w 946572"/>
              <a:gd name="connsiteY104" fmla="*/ 183412 h 265814"/>
              <a:gd name="connsiteX105" fmla="*/ 694049 w 946572"/>
              <a:gd name="connsiteY105" fmla="*/ 172779 h 265814"/>
              <a:gd name="connsiteX106" fmla="*/ 702023 w 946572"/>
              <a:gd name="connsiteY106" fmla="*/ 175437 h 265814"/>
              <a:gd name="connsiteX107" fmla="*/ 709998 w 946572"/>
              <a:gd name="connsiteY107" fmla="*/ 186070 h 265814"/>
              <a:gd name="connsiteX108" fmla="*/ 723288 w 946572"/>
              <a:gd name="connsiteY108" fmla="*/ 188728 h 265814"/>
              <a:gd name="connsiteX109" fmla="*/ 803033 w 946572"/>
              <a:gd name="connsiteY109" fmla="*/ 186070 h 265814"/>
              <a:gd name="connsiteX110" fmla="*/ 834930 w 946572"/>
              <a:gd name="connsiteY110" fmla="*/ 172779 h 265814"/>
              <a:gd name="connsiteX111" fmla="*/ 848221 w 946572"/>
              <a:gd name="connsiteY111" fmla="*/ 167463 h 265814"/>
              <a:gd name="connsiteX112" fmla="*/ 864170 w 946572"/>
              <a:gd name="connsiteY112" fmla="*/ 159488 h 265814"/>
              <a:gd name="connsiteX113" fmla="*/ 874802 w 946572"/>
              <a:gd name="connsiteY113" fmla="*/ 151514 h 265814"/>
              <a:gd name="connsiteX114" fmla="*/ 893409 w 946572"/>
              <a:gd name="connsiteY114" fmla="*/ 143540 h 265814"/>
              <a:gd name="connsiteX115" fmla="*/ 909358 w 946572"/>
              <a:gd name="connsiteY115" fmla="*/ 119616 h 265814"/>
              <a:gd name="connsiteX116" fmla="*/ 914674 w 946572"/>
              <a:gd name="connsiteY116" fmla="*/ 108984 h 265814"/>
              <a:gd name="connsiteX117" fmla="*/ 919991 w 946572"/>
              <a:gd name="connsiteY117" fmla="*/ 103667 h 265814"/>
              <a:gd name="connsiteX118" fmla="*/ 906700 w 946572"/>
              <a:gd name="connsiteY118" fmla="*/ 42530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946572" h="265814">
                <a:moveTo>
                  <a:pt x="906700" y="42530"/>
                </a:moveTo>
                <a:cubicBezTo>
                  <a:pt x="909801" y="29239"/>
                  <a:pt x="926817" y="35704"/>
                  <a:pt x="938598" y="23923"/>
                </a:cubicBezTo>
                <a:cubicBezTo>
                  <a:pt x="940579" y="21942"/>
                  <a:pt x="940003" y="18455"/>
                  <a:pt x="941256" y="15949"/>
                </a:cubicBezTo>
                <a:cubicBezTo>
                  <a:pt x="942685" y="13091"/>
                  <a:pt x="944800" y="10632"/>
                  <a:pt x="946572" y="7974"/>
                </a:cubicBezTo>
                <a:cubicBezTo>
                  <a:pt x="943914" y="7088"/>
                  <a:pt x="941383" y="5006"/>
                  <a:pt x="938598" y="5316"/>
                </a:cubicBezTo>
                <a:cubicBezTo>
                  <a:pt x="933028" y="5935"/>
                  <a:pt x="928219" y="10014"/>
                  <a:pt x="922649" y="10633"/>
                </a:cubicBezTo>
                <a:lnTo>
                  <a:pt x="898726" y="13291"/>
                </a:lnTo>
                <a:cubicBezTo>
                  <a:pt x="896954" y="15063"/>
                  <a:pt x="895558" y="17318"/>
                  <a:pt x="893409" y="18607"/>
                </a:cubicBezTo>
                <a:cubicBezTo>
                  <a:pt x="891006" y="20048"/>
                  <a:pt x="887416" y="19284"/>
                  <a:pt x="885435" y="21265"/>
                </a:cubicBezTo>
                <a:cubicBezTo>
                  <a:pt x="883454" y="23246"/>
                  <a:pt x="883663" y="26582"/>
                  <a:pt x="882777" y="29240"/>
                </a:cubicBezTo>
                <a:cubicBezTo>
                  <a:pt x="881891" y="36328"/>
                  <a:pt x="884271" y="44692"/>
                  <a:pt x="880119" y="50505"/>
                </a:cubicBezTo>
                <a:cubicBezTo>
                  <a:pt x="877995" y="53478"/>
                  <a:pt x="870925" y="51205"/>
                  <a:pt x="869486" y="47847"/>
                </a:cubicBezTo>
                <a:cubicBezTo>
                  <a:pt x="867363" y="42893"/>
                  <a:pt x="872144" y="31898"/>
                  <a:pt x="872144" y="31898"/>
                </a:cubicBezTo>
                <a:cubicBezTo>
                  <a:pt x="871258" y="35442"/>
                  <a:pt x="872069" y="39947"/>
                  <a:pt x="869486" y="42530"/>
                </a:cubicBezTo>
                <a:cubicBezTo>
                  <a:pt x="866903" y="45113"/>
                  <a:pt x="862274" y="43905"/>
                  <a:pt x="858853" y="45188"/>
                </a:cubicBezTo>
                <a:cubicBezTo>
                  <a:pt x="855143" y="46579"/>
                  <a:pt x="852044" y="49462"/>
                  <a:pt x="848221" y="50505"/>
                </a:cubicBezTo>
                <a:cubicBezTo>
                  <a:pt x="836468" y="53711"/>
                  <a:pt x="793260" y="55586"/>
                  <a:pt x="789742" y="55821"/>
                </a:cubicBezTo>
                <a:cubicBezTo>
                  <a:pt x="786922" y="57701"/>
                  <a:pt x="778346" y="62664"/>
                  <a:pt x="776451" y="66454"/>
                </a:cubicBezTo>
                <a:cubicBezTo>
                  <a:pt x="773945" y="71466"/>
                  <a:pt x="775097" y="78439"/>
                  <a:pt x="771135" y="82402"/>
                </a:cubicBezTo>
                <a:cubicBezTo>
                  <a:pt x="769363" y="84174"/>
                  <a:pt x="768061" y="86598"/>
                  <a:pt x="765819" y="87719"/>
                </a:cubicBezTo>
                <a:cubicBezTo>
                  <a:pt x="748230" y="96514"/>
                  <a:pt x="729323" y="94405"/>
                  <a:pt x="709998" y="95693"/>
                </a:cubicBezTo>
                <a:cubicBezTo>
                  <a:pt x="707340" y="96579"/>
                  <a:pt x="704758" y="97743"/>
                  <a:pt x="702023" y="98351"/>
                </a:cubicBezTo>
                <a:cubicBezTo>
                  <a:pt x="696762" y="99520"/>
                  <a:pt x="691120" y="99116"/>
                  <a:pt x="686074" y="101009"/>
                </a:cubicBezTo>
                <a:cubicBezTo>
                  <a:pt x="683727" y="101889"/>
                  <a:pt x="682324" y="104369"/>
                  <a:pt x="680758" y="106326"/>
                </a:cubicBezTo>
                <a:cubicBezTo>
                  <a:pt x="674409" y="114262"/>
                  <a:pt x="672811" y="119515"/>
                  <a:pt x="670126" y="130249"/>
                </a:cubicBezTo>
                <a:cubicBezTo>
                  <a:pt x="669240" y="133793"/>
                  <a:pt x="669493" y="137841"/>
                  <a:pt x="667467" y="140881"/>
                </a:cubicBezTo>
                <a:cubicBezTo>
                  <a:pt x="665695" y="143539"/>
                  <a:pt x="662267" y="144613"/>
                  <a:pt x="659493" y="146198"/>
                </a:cubicBezTo>
                <a:cubicBezTo>
                  <a:pt x="654324" y="149152"/>
                  <a:pt x="646984" y="152817"/>
                  <a:pt x="640886" y="154172"/>
                </a:cubicBezTo>
                <a:cubicBezTo>
                  <a:pt x="635625" y="155341"/>
                  <a:pt x="630240" y="155866"/>
                  <a:pt x="624937" y="156830"/>
                </a:cubicBezTo>
                <a:cubicBezTo>
                  <a:pt x="620492" y="157638"/>
                  <a:pt x="616076" y="158602"/>
                  <a:pt x="611646" y="159488"/>
                </a:cubicBezTo>
                <a:cubicBezTo>
                  <a:pt x="609874" y="161260"/>
                  <a:pt x="608708" y="164012"/>
                  <a:pt x="606330" y="164805"/>
                </a:cubicBezTo>
                <a:cubicBezTo>
                  <a:pt x="600386" y="166786"/>
                  <a:pt x="593867" y="166234"/>
                  <a:pt x="587723" y="167463"/>
                </a:cubicBezTo>
                <a:cubicBezTo>
                  <a:pt x="584976" y="168012"/>
                  <a:pt x="582407" y="169235"/>
                  <a:pt x="579749" y="170121"/>
                </a:cubicBezTo>
                <a:cubicBezTo>
                  <a:pt x="557598" y="169235"/>
                  <a:pt x="535408" y="169042"/>
                  <a:pt x="513295" y="167463"/>
                </a:cubicBezTo>
                <a:cubicBezTo>
                  <a:pt x="501446" y="166617"/>
                  <a:pt x="507424" y="164765"/>
                  <a:pt x="502663" y="156830"/>
                </a:cubicBezTo>
                <a:cubicBezTo>
                  <a:pt x="501374" y="154681"/>
                  <a:pt x="499303" y="153080"/>
                  <a:pt x="497346" y="151514"/>
                </a:cubicBezTo>
                <a:cubicBezTo>
                  <a:pt x="489001" y="144839"/>
                  <a:pt x="489419" y="146210"/>
                  <a:pt x="478740" y="143540"/>
                </a:cubicBezTo>
                <a:cubicBezTo>
                  <a:pt x="476968" y="141768"/>
                  <a:pt x="475665" y="139344"/>
                  <a:pt x="473423" y="138223"/>
                </a:cubicBezTo>
                <a:cubicBezTo>
                  <a:pt x="468411" y="135717"/>
                  <a:pt x="457474" y="132907"/>
                  <a:pt x="457474" y="132907"/>
                </a:cubicBezTo>
                <a:cubicBezTo>
                  <a:pt x="454816" y="131135"/>
                  <a:pt x="451994" y="129587"/>
                  <a:pt x="449500" y="127591"/>
                </a:cubicBezTo>
                <a:cubicBezTo>
                  <a:pt x="447543" y="126025"/>
                  <a:pt x="446333" y="123563"/>
                  <a:pt x="444184" y="122274"/>
                </a:cubicBezTo>
                <a:cubicBezTo>
                  <a:pt x="441781" y="120832"/>
                  <a:pt x="438867" y="120502"/>
                  <a:pt x="436209" y="119616"/>
                </a:cubicBezTo>
                <a:cubicBezTo>
                  <a:pt x="417929" y="107430"/>
                  <a:pt x="426321" y="111004"/>
                  <a:pt x="412286" y="106326"/>
                </a:cubicBezTo>
                <a:cubicBezTo>
                  <a:pt x="400362" y="94399"/>
                  <a:pt x="414521" y="106976"/>
                  <a:pt x="398995" y="98351"/>
                </a:cubicBezTo>
                <a:cubicBezTo>
                  <a:pt x="369141" y="81767"/>
                  <a:pt x="398235" y="89100"/>
                  <a:pt x="353807" y="85061"/>
                </a:cubicBezTo>
                <a:cubicBezTo>
                  <a:pt x="350263" y="82403"/>
                  <a:pt x="347021" y="79284"/>
                  <a:pt x="343174" y="77086"/>
                </a:cubicBezTo>
                <a:cubicBezTo>
                  <a:pt x="340741" y="75696"/>
                  <a:pt x="337388" y="76178"/>
                  <a:pt x="335200" y="74428"/>
                </a:cubicBezTo>
                <a:cubicBezTo>
                  <a:pt x="332706" y="72432"/>
                  <a:pt x="331880" y="68948"/>
                  <a:pt x="329884" y="66454"/>
                </a:cubicBezTo>
                <a:cubicBezTo>
                  <a:pt x="328318" y="64497"/>
                  <a:pt x="326524" y="62703"/>
                  <a:pt x="324567" y="61137"/>
                </a:cubicBezTo>
                <a:cubicBezTo>
                  <a:pt x="322073" y="59141"/>
                  <a:pt x="319450" y="57250"/>
                  <a:pt x="316593" y="55821"/>
                </a:cubicBezTo>
                <a:cubicBezTo>
                  <a:pt x="303495" y="49272"/>
                  <a:pt x="313338" y="58002"/>
                  <a:pt x="300644" y="47847"/>
                </a:cubicBezTo>
                <a:cubicBezTo>
                  <a:pt x="298687" y="46281"/>
                  <a:pt x="297333" y="44034"/>
                  <a:pt x="295328" y="42530"/>
                </a:cubicBezTo>
                <a:cubicBezTo>
                  <a:pt x="290217" y="38696"/>
                  <a:pt x="283897" y="36416"/>
                  <a:pt x="279379" y="31898"/>
                </a:cubicBezTo>
                <a:cubicBezTo>
                  <a:pt x="275835" y="28354"/>
                  <a:pt x="273741" y="21681"/>
                  <a:pt x="268746" y="21265"/>
                </a:cubicBezTo>
                <a:lnTo>
                  <a:pt x="236849" y="18607"/>
                </a:lnTo>
                <a:cubicBezTo>
                  <a:pt x="217356" y="19493"/>
                  <a:pt x="197103" y="15801"/>
                  <a:pt x="178370" y="21265"/>
                </a:cubicBezTo>
                <a:cubicBezTo>
                  <a:pt x="172990" y="22834"/>
                  <a:pt x="173053" y="37214"/>
                  <a:pt x="173053" y="37214"/>
                </a:cubicBezTo>
                <a:cubicBezTo>
                  <a:pt x="173939" y="53163"/>
                  <a:pt x="173881" y="69193"/>
                  <a:pt x="175712" y="85061"/>
                </a:cubicBezTo>
                <a:cubicBezTo>
                  <a:pt x="176550" y="92319"/>
                  <a:pt x="181028" y="106326"/>
                  <a:pt x="181028" y="106326"/>
                </a:cubicBezTo>
                <a:cubicBezTo>
                  <a:pt x="181914" y="103668"/>
                  <a:pt x="183686" y="101153"/>
                  <a:pt x="183686" y="98351"/>
                </a:cubicBezTo>
                <a:cubicBezTo>
                  <a:pt x="183686" y="95549"/>
                  <a:pt x="182281" y="92883"/>
                  <a:pt x="181028" y="90377"/>
                </a:cubicBezTo>
                <a:cubicBezTo>
                  <a:pt x="174422" y="77166"/>
                  <a:pt x="174303" y="78336"/>
                  <a:pt x="165079" y="69112"/>
                </a:cubicBezTo>
                <a:cubicBezTo>
                  <a:pt x="164193" y="66454"/>
                  <a:pt x="163525" y="63713"/>
                  <a:pt x="162421" y="61137"/>
                </a:cubicBezTo>
                <a:cubicBezTo>
                  <a:pt x="152562" y="38131"/>
                  <a:pt x="160685" y="61243"/>
                  <a:pt x="154446" y="42530"/>
                </a:cubicBezTo>
                <a:cubicBezTo>
                  <a:pt x="155332" y="37214"/>
                  <a:pt x="154248" y="31151"/>
                  <a:pt x="157105" y="26581"/>
                </a:cubicBezTo>
                <a:cubicBezTo>
                  <a:pt x="158834" y="23814"/>
                  <a:pt x="172046" y="19829"/>
                  <a:pt x="175712" y="18607"/>
                </a:cubicBezTo>
                <a:cubicBezTo>
                  <a:pt x="178370" y="16835"/>
                  <a:pt x="182500" y="16257"/>
                  <a:pt x="183686" y="13291"/>
                </a:cubicBezTo>
                <a:cubicBezTo>
                  <a:pt x="186389" y="6532"/>
                  <a:pt x="176095" y="2028"/>
                  <a:pt x="173053" y="0"/>
                </a:cubicBezTo>
                <a:cubicBezTo>
                  <a:pt x="150567" y="5621"/>
                  <a:pt x="173450" y="-2036"/>
                  <a:pt x="154446" y="10633"/>
                </a:cubicBezTo>
                <a:cubicBezTo>
                  <a:pt x="152115" y="12187"/>
                  <a:pt x="148978" y="12038"/>
                  <a:pt x="146472" y="13291"/>
                </a:cubicBezTo>
                <a:cubicBezTo>
                  <a:pt x="139767" y="16643"/>
                  <a:pt x="138125" y="18979"/>
                  <a:pt x="133181" y="23923"/>
                </a:cubicBezTo>
                <a:cubicBezTo>
                  <a:pt x="131409" y="29239"/>
                  <a:pt x="127307" y="34296"/>
                  <a:pt x="127865" y="39872"/>
                </a:cubicBezTo>
                <a:cubicBezTo>
                  <a:pt x="128751" y="48734"/>
                  <a:pt x="129239" y="66575"/>
                  <a:pt x="133181" y="77086"/>
                </a:cubicBezTo>
                <a:cubicBezTo>
                  <a:pt x="134573" y="80796"/>
                  <a:pt x="136937" y="84077"/>
                  <a:pt x="138498" y="87719"/>
                </a:cubicBezTo>
                <a:cubicBezTo>
                  <a:pt x="139602" y="90294"/>
                  <a:pt x="143716" y="96831"/>
                  <a:pt x="141156" y="95693"/>
                </a:cubicBezTo>
                <a:cubicBezTo>
                  <a:pt x="131272" y="91300"/>
                  <a:pt x="124616" y="81103"/>
                  <a:pt x="114574" y="77086"/>
                </a:cubicBezTo>
                <a:cubicBezTo>
                  <a:pt x="85392" y="65413"/>
                  <a:pt x="97046" y="69473"/>
                  <a:pt x="80019" y="63795"/>
                </a:cubicBezTo>
                <a:cubicBezTo>
                  <a:pt x="72044" y="64681"/>
                  <a:pt x="64091" y="65788"/>
                  <a:pt x="56095" y="66454"/>
                </a:cubicBezTo>
                <a:cubicBezTo>
                  <a:pt x="11804" y="70145"/>
                  <a:pt x="27601" y="61526"/>
                  <a:pt x="8249" y="74428"/>
                </a:cubicBezTo>
                <a:cubicBezTo>
                  <a:pt x="4102" y="82723"/>
                  <a:pt x="-1283" y="90889"/>
                  <a:pt x="274" y="101009"/>
                </a:cubicBezTo>
                <a:cubicBezTo>
                  <a:pt x="888" y="105000"/>
                  <a:pt x="11971" y="128655"/>
                  <a:pt x="16223" y="132907"/>
                </a:cubicBezTo>
                <a:cubicBezTo>
                  <a:pt x="19025" y="135709"/>
                  <a:pt x="23377" y="136326"/>
                  <a:pt x="26856" y="138223"/>
                </a:cubicBezTo>
                <a:cubicBezTo>
                  <a:pt x="37962" y="144281"/>
                  <a:pt x="51516" y="153526"/>
                  <a:pt x="64070" y="156830"/>
                </a:cubicBezTo>
                <a:cubicBezTo>
                  <a:pt x="74494" y="159573"/>
                  <a:pt x="85419" y="159926"/>
                  <a:pt x="95967" y="162147"/>
                </a:cubicBezTo>
                <a:cubicBezTo>
                  <a:pt x="102279" y="163476"/>
                  <a:pt x="108372" y="165691"/>
                  <a:pt x="114574" y="167463"/>
                </a:cubicBezTo>
                <a:cubicBezTo>
                  <a:pt x="130523" y="166577"/>
                  <a:pt x="146513" y="166251"/>
                  <a:pt x="162421" y="164805"/>
                </a:cubicBezTo>
                <a:cubicBezTo>
                  <a:pt x="166059" y="164474"/>
                  <a:pt x="169541" y="163151"/>
                  <a:pt x="173053" y="162147"/>
                </a:cubicBezTo>
                <a:cubicBezTo>
                  <a:pt x="180506" y="160017"/>
                  <a:pt x="184574" y="158221"/>
                  <a:pt x="191660" y="154172"/>
                </a:cubicBezTo>
                <a:cubicBezTo>
                  <a:pt x="194434" y="152587"/>
                  <a:pt x="196698" y="150114"/>
                  <a:pt x="199635" y="148856"/>
                </a:cubicBezTo>
                <a:cubicBezTo>
                  <a:pt x="202993" y="147417"/>
                  <a:pt x="206723" y="147084"/>
                  <a:pt x="210267" y="146198"/>
                </a:cubicBezTo>
                <a:cubicBezTo>
                  <a:pt x="220900" y="147084"/>
                  <a:pt x="231626" y="147192"/>
                  <a:pt x="242165" y="148856"/>
                </a:cubicBezTo>
                <a:cubicBezTo>
                  <a:pt x="248537" y="149862"/>
                  <a:pt x="254514" y="152608"/>
                  <a:pt x="260772" y="154172"/>
                </a:cubicBezTo>
                <a:cubicBezTo>
                  <a:pt x="274313" y="157557"/>
                  <a:pt x="283100" y="157834"/>
                  <a:pt x="297986" y="159488"/>
                </a:cubicBezTo>
                <a:cubicBezTo>
                  <a:pt x="302416" y="162146"/>
                  <a:pt x="306761" y="164954"/>
                  <a:pt x="311277" y="167463"/>
                </a:cubicBezTo>
                <a:cubicBezTo>
                  <a:pt x="331520" y="178709"/>
                  <a:pt x="313167" y="166952"/>
                  <a:pt x="329884" y="178095"/>
                </a:cubicBezTo>
                <a:cubicBezTo>
                  <a:pt x="331656" y="180753"/>
                  <a:pt x="332941" y="183811"/>
                  <a:pt x="335200" y="186070"/>
                </a:cubicBezTo>
                <a:cubicBezTo>
                  <a:pt x="343245" y="194115"/>
                  <a:pt x="344684" y="193661"/>
                  <a:pt x="353807" y="196702"/>
                </a:cubicBezTo>
                <a:cubicBezTo>
                  <a:pt x="358237" y="204677"/>
                  <a:pt x="361299" y="213584"/>
                  <a:pt x="367098" y="220626"/>
                </a:cubicBezTo>
                <a:cubicBezTo>
                  <a:pt x="373881" y="228862"/>
                  <a:pt x="382486" y="235489"/>
                  <a:pt x="391021" y="241891"/>
                </a:cubicBezTo>
                <a:cubicBezTo>
                  <a:pt x="413487" y="258741"/>
                  <a:pt x="413994" y="257992"/>
                  <a:pt x="433551" y="265814"/>
                </a:cubicBezTo>
                <a:cubicBezTo>
                  <a:pt x="455702" y="264042"/>
                  <a:pt x="478191" y="264740"/>
                  <a:pt x="500005" y="260498"/>
                </a:cubicBezTo>
                <a:cubicBezTo>
                  <a:pt x="510514" y="258455"/>
                  <a:pt x="519244" y="251031"/>
                  <a:pt x="529244" y="247207"/>
                </a:cubicBezTo>
                <a:cubicBezTo>
                  <a:pt x="549398" y="239501"/>
                  <a:pt x="570858" y="235129"/>
                  <a:pt x="590381" y="225942"/>
                </a:cubicBezTo>
                <a:cubicBezTo>
                  <a:pt x="644711" y="200376"/>
                  <a:pt x="619509" y="209058"/>
                  <a:pt x="664809" y="196702"/>
                </a:cubicBezTo>
                <a:cubicBezTo>
                  <a:pt x="671011" y="192272"/>
                  <a:pt x="677517" y="188238"/>
                  <a:pt x="683416" y="183412"/>
                </a:cubicBezTo>
                <a:cubicBezTo>
                  <a:pt x="687295" y="180238"/>
                  <a:pt x="689442" y="174754"/>
                  <a:pt x="694049" y="172779"/>
                </a:cubicBezTo>
                <a:cubicBezTo>
                  <a:pt x="696624" y="171675"/>
                  <a:pt x="699365" y="174551"/>
                  <a:pt x="702023" y="175437"/>
                </a:cubicBezTo>
                <a:cubicBezTo>
                  <a:pt x="704681" y="178981"/>
                  <a:pt x="706241" y="183722"/>
                  <a:pt x="709998" y="186070"/>
                </a:cubicBezTo>
                <a:cubicBezTo>
                  <a:pt x="713829" y="188464"/>
                  <a:pt x="718770" y="188728"/>
                  <a:pt x="723288" y="188728"/>
                </a:cubicBezTo>
                <a:cubicBezTo>
                  <a:pt x="749884" y="188728"/>
                  <a:pt x="776451" y="186956"/>
                  <a:pt x="803033" y="186070"/>
                </a:cubicBezTo>
                <a:cubicBezTo>
                  <a:pt x="820559" y="174386"/>
                  <a:pt x="801245" y="186252"/>
                  <a:pt x="834930" y="172779"/>
                </a:cubicBezTo>
                <a:cubicBezTo>
                  <a:pt x="839360" y="171007"/>
                  <a:pt x="843953" y="169597"/>
                  <a:pt x="848221" y="167463"/>
                </a:cubicBezTo>
                <a:cubicBezTo>
                  <a:pt x="868840" y="157154"/>
                  <a:pt x="844117" y="166174"/>
                  <a:pt x="864170" y="159488"/>
                </a:cubicBezTo>
                <a:cubicBezTo>
                  <a:pt x="867714" y="156830"/>
                  <a:pt x="870913" y="153635"/>
                  <a:pt x="874802" y="151514"/>
                </a:cubicBezTo>
                <a:cubicBezTo>
                  <a:pt x="880726" y="148283"/>
                  <a:pt x="888451" y="148117"/>
                  <a:pt x="893409" y="143540"/>
                </a:cubicBezTo>
                <a:cubicBezTo>
                  <a:pt x="900452" y="137039"/>
                  <a:pt x="905072" y="128188"/>
                  <a:pt x="909358" y="119616"/>
                </a:cubicBezTo>
                <a:cubicBezTo>
                  <a:pt x="911130" y="116072"/>
                  <a:pt x="912476" y="112281"/>
                  <a:pt x="914674" y="108984"/>
                </a:cubicBezTo>
                <a:cubicBezTo>
                  <a:pt x="916064" y="106899"/>
                  <a:pt x="919764" y="106163"/>
                  <a:pt x="919991" y="103667"/>
                </a:cubicBezTo>
                <a:cubicBezTo>
                  <a:pt x="921596" y="86019"/>
                  <a:pt x="903599" y="55821"/>
                  <a:pt x="906700" y="4253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99300" y="4300393"/>
            <a:ext cx="1488662" cy="596437"/>
          </a:xfrm>
          <a:custGeom>
            <a:avLst/>
            <a:gdLst>
              <a:gd name="connsiteX0" fmla="*/ 1104801 w 1488662"/>
              <a:gd name="connsiteY0" fmla="*/ 96 h 596437"/>
              <a:gd name="connsiteX1" fmla="*/ 1120405 w 1488662"/>
              <a:gd name="connsiteY1" fmla="*/ 9458 h 596437"/>
              <a:gd name="connsiteX2" fmla="*/ 1154734 w 1488662"/>
              <a:gd name="connsiteY2" fmla="*/ 15700 h 596437"/>
              <a:gd name="connsiteX3" fmla="*/ 1164097 w 1488662"/>
              <a:gd name="connsiteY3" fmla="*/ 18821 h 596437"/>
              <a:gd name="connsiteX4" fmla="*/ 1179701 w 1488662"/>
              <a:gd name="connsiteY4" fmla="*/ 46908 h 596437"/>
              <a:gd name="connsiteX5" fmla="*/ 1198426 w 1488662"/>
              <a:gd name="connsiteY5" fmla="*/ 53150 h 596437"/>
              <a:gd name="connsiteX6" fmla="*/ 1207788 w 1488662"/>
              <a:gd name="connsiteY6" fmla="*/ 56270 h 596437"/>
              <a:gd name="connsiteX7" fmla="*/ 1310775 w 1488662"/>
              <a:gd name="connsiteY7" fmla="*/ 71875 h 596437"/>
              <a:gd name="connsiteX8" fmla="*/ 1357587 w 1488662"/>
              <a:gd name="connsiteY8" fmla="*/ 103083 h 596437"/>
              <a:gd name="connsiteX9" fmla="*/ 1398158 w 1488662"/>
              <a:gd name="connsiteY9" fmla="*/ 131170 h 596437"/>
              <a:gd name="connsiteX10" fmla="*/ 1426245 w 1488662"/>
              <a:gd name="connsiteY10" fmla="*/ 162378 h 596437"/>
              <a:gd name="connsiteX11" fmla="*/ 1444970 w 1488662"/>
              <a:gd name="connsiteY11" fmla="*/ 187345 h 596437"/>
              <a:gd name="connsiteX12" fmla="*/ 1463695 w 1488662"/>
              <a:gd name="connsiteY12" fmla="*/ 206070 h 596437"/>
              <a:gd name="connsiteX13" fmla="*/ 1469937 w 1488662"/>
              <a:gd name="connsiteY13" fmla="*/ 215432 h 596437"/>
              <a:gd name="connsiteX14" fmla="*/ 1485541 w 1488662"/>
              <a:gd name="connsiteY14" fmla="*/ 249761 h 596437"/>
              <a:gd name="connsiteX15" fmla="*/ 1488662 w 1488662"/>
              <a:gd name="connsiteY15" fmla="*/ 259124 h 596437"/>
              <a:gd name="connsiteX16" fmla="*/ 1485541 w 1488662"/>
              <a:gd name="connsiteY16" fmla="*/ 296574 h 596437"/>
              <a:gd name="connsiteX17" fmla="*/ 1466816 w 1488662"/>
              <a:gd name="connsiteY17" fmla="*/ 315298 h 596437"/>
              <a:gd name="connsiteX18" fmla="*/ 1457454 w 1488662"/>
              <a:gd name="connsiteY18" fmla="*/ 321540 h 596437"/>
              <a:gd name="connsiteX19" fmla="*/ 1423125 w 1488662"/>
              <a:gd name="connsiteY19" fmla="*/ 327782 h 596437"/>
              <a:gd name="connsiteX20" fmla="*/ 1407520 w 1488662"/>
              <a:gd name="connsiteY20" fmla="*/ 337144 h 596437"/>
              <a:gd name="connsiteX21" fmla="*/ 1395037 w 1488662"/>
              <a:gd name="connsiteY21" fmla="*/ 340265 h 596437"/>
              <a:gd name="connsiteX22" fmla="*/ 1363829 w 1488662"/>
              <a:gd name="connsiteY22" fmla="*/ 349627 h 596437"/>
              <a:gd name="connsiteX23" fmla="*/ 1354467 w 1488662"/>
              <a:gd name="connsiteY23" fmla="*/ 355869 h 596437"/>
              <a:gd name="connsiteX24" fmla="*/ 1345104 w 1488662"/>
              <a:gd name="connsiteY24" fmla="*/ 358990 h 596437"/>
              <a:gd name="connsiteX25" fmla="*/ 1335742 w 1488662"/>
              <a:gd name="connsiteY25" fmla="*/ 368352 h 596437"/>
              <a:gd name="connsiteX26" fmla="*/ 1320138 w 1488662"/>
              <a:gd name="connsiteY26" fmla="*/ 380836 h 596437"/>
              <a:gd name="connsiteX27" fmla="*/ 1310775 w 1488662"/>
              <a:gd name="connsiteY27" fmla="*/ 387077 h 596437"/>
              <a:gd name="connsiteX28" fmla="*/ 1301413 w 1488662"/>
              <a:gd name="connsiteY28" fmla="*/ 396440 h 596437"/>
              <a:gd name="connsiteX29" fmla="*/ 1254600 w 1488662"/>
              <a:gd name="connsiteY29" fmla="*/ 418285 h 596437"/>
              <a:gd name="connsiteX30" fmla="*/ 1223392 w 1488662"/>
              <a:gd name="connsiteY30" fmla="*/ 433890 h 596437"/>
              <a:gd name="connsiteX31" fmla="*/ 1214030 w 1488662"/>
              <a:gd name="connsiteY31" fmla="*/ 440131 h 596437"/>
              <a:gd name="connsiteX32" fmla="*/ 1167217 w 1488662"/>
              <a:gd name="connsiteY32" fmla="*/ 458856 h 596437"/>
              <a:gd name="connsiteX33" fmla="*/ 1132888 w 1488662"/>
              <a:gd name="connsiteY33" fmla="*/ 477581 h 596437"/>
              <a:gd name="connsiteX34" fmla="*/ 1104801 w 1488662"/>
              <a:gd name="connsiteY34" fmla="*/ 502548 h 596437"/>
              <a:gd name="connsiteX35" fmla="*/ 1073593 w 1488662"/>
              <a:gd name="connsiteY35" fmla="*/ 505668 h 596437"/>
              <a:gd name="connsiteX36" fmla="*/ 886344 w 1488662"/>
              <a:gd name="connsiteY36" fmla="*/ 508789 h 596437"/>
              <a:gd name="connsiteX37" fmla="*/ 876981 w 1488662"/>
              <a:gd name="connsiteY37" fmla="*/ 511910 h 596437"/>
              <a:gd name="connsiteX38" fmla="*/ 842652 w 1488662"/>
              <a:gd name="connsiteY38" fmla="*/ 518152 h 596437"/>
              <a:gd name="connsiteX39" fmla="*/ 833290 w 1488662"/>
              <a:gd name="connsiteY39" fmla="*/ 527514 h 596437"/>
              <a:gd name="connsiteX40" fmla="*/ 823927 w 1488662"/>
              <a:gd name="connsiteY40" fmla="*/ 530635 h 596437"/>
              <a:gd name="connsiteX41" fmla="*/ 811444 w 1488662"/>
              <a:gd name="connsiteY41" fmla="*/ 536877 h 596437"/>
              <a:gd name="connsiteX42" fmla="*/ 802082 w 1488662"/>
              <a:gd name="connsiteY42" fmla="*/ 543118 h 596437"/>
              <a:gd name="connsiteX43" fmla="*/ 755269 w 1488662"/>
              <a:gd name="connsiteY43" fmla="*/ 546239 h 596437"/>
              <a:gd name="connsiteX44" fmla="*/ 745907 w 1488662"/>
              <a:gd name="connsiteY44" fmla="*/ 552481 h 596437"/>
              <a:gd name="connsiteX45" fmla="*/ 736544 w 1488662"/>
              <a:gd name="connsiteY45" fmla="*/ 555602 h 596437"/>
              <a:gd name="connsiteX46" fmla="*/ 730303 w 1488662"/>
              <a:gd name="connsiteY46" fmla="*/ 564964 h 596437"/>
              <a:gd name="connsiteX47" fmla="*/ 711578 w 1488662"/>
              <a:gd name="connsiteY47" fmla="*/ 577447 h 596437"/>
              <a:gd name="connsiteX48" fmla="*/ 686611 w 1488662"/>
              <a:gd name="connsiteY48" fmla="*/ 589931 h 596437"/>
              <a:gd name="connsiteX49" fmla="*/ 580503 w 1488662"/>
              <a:gd name="connsiteY49" fmla="*/ 593051 h 596437"/>
              <a:gd name="connsiteX50" fmla="*/ 558658 w 1488662"/>
              <a:gd name="connsiteY50" fmla="*/ 593051 h 596437"/>
              <a:gd name="connsiteX51" fmla="*/ 549295 w 1488662"/>
              <a:gd name="connsiteY51" fmla="*/ 583689 h 596437"/>
              <a:gd name="connsiteX52" fmla="*/ 530570 w 1488662"/>
              <a:gd name="connsiteY52" fmla="*/ 574326 h 596437"/>
              <a:gd name="connsiteX53" fmla="*/ 521208 w 1488662"/>
              <a:gd name="connsiteY53" fmla="*/ 564964 h 596437"/>
              <a:gd name="connsiteX54" fmla="*/ 511845 w 1488662"/>
              <a:gd name="connsiteY54" fmla="*/ 561843 h 596437"/>
              <a:gd name="connsiteX55" fmla="*/ 480637 w 1488662"/>
              <a:gd name="connsiteY55" fmla="*/ 552481 h 596437"/>
              <a:gd name="connsiteX56" fmla="*/ 468154 w 1488662"/>
              <a:gd name="connsiteY56" fmla="*/ 546239 h 596437"/>
              <a:gd name="connsiteX57" fmla="*/ 458791 w 1488662"/>
              <a:gd name="connsiteY57" fmla="*/ 543118 h 596437"/>
              <a:gd name="connsiteX58" fmla="*/ 449429 w 1488662"/>
              <a:gd name="connsiteY58" fmla="*/ 536877 h 596437"/>
              <a:gd name="connsiteX59" fmla="*/ 430704 w 1488662"/>
              <a:gd name="connsiteY59" fmla="*/ 539997 h 596437"/>
              <a:gd name="connsiteX60" fmla="*/ 377650 w 1488662"/>
              <a:gd name="connsiteY60" fmla="*/ 524393 h 596437"/>
              <a:gd name="connsiteX61" fmla="*/ 365167 w 1488662"/>
              <a:gd name="connsiteY61" fmla="*/ 518152 h 596437"/>
              <a:gd name="connsiteX62" fmla="*/ 340200 w 1488662"/>
              <a:gd name="connsiteY62" fmla="*/ 511910 h 596437"/>
              <a:gd name="connsiteX63" fmla="*/ 315234 w 1488662"/>
              <a:gd name="connsiteY63" fmla="*/ 496306 h 596437"/>
              <a:gd name="connsiteX64" fmla="*/ 305871 w 1488662"/>
              <a:gd name="connsiteY64" fmla="*/ 493185 h 596437"/>
              <a:gd name="connsiteX65" fmla="*/ 296509 w 1488662"/>
              <a:gd name="connsiteY65" fmla="*/ 483823 h 596437"/>
              <a:gd name="connsiteX66" fmla="*/ 280905 w 1488662"/>
              <a:gd name="connsiteY66" fmla="*/ 477581 h 596437"/>
              <a:gd name="connsiteX67" fmla="*/ 268422 w 1488662"/>
              <a:gd name="connsiteY67" fmla="*/ 471339 h 596437"/>
              <a:gd name="connsiteX68" fmla="*/ 249697 w 1488662"/>
              <a:gd name="connsiteY68" fmla="*/ 465098 h 596437"/>
              <a:gd name="connsiteX69" fmla="*/ 240334 w 1488662"/>
              <a:gd name="connsiteY69" fmla="*/ 461977 h 596437"/>
              <a:gd name="connsiteX70" fmla="*/ 199763 w 1488662"/>
              <a:gd name="connsiteY70" fmla="*/ 433890 h 596437"/>
              <a:gd name="connsiteX71" fmla="*/ 181039 w 1488662"/>
              <a:gd name="connsiteY71" fmla="*/ 415165 h 596437"/>
              <a:gd name="connsiteX72" fmla="*/ 159193 w 1488662"/>
              <a:gd name="connsiteY72" fmla="*/ 396440 h 596437"/>
              <a:gd name="connsiteX73" fmla="*/ 140468 w 1488662"/>
              <a:gd name="connsiteY73" fmla="*/ 377715 h 596437"/>
              <a:gd name="connsiteX74" fmla="*/ 121743 w 1488662"/>
              <a:gd name="connsiteY74" fmla="*/ 368352 h 596437"/>
              <a:gd name="connsiteX75" fmla="*/ 81172 w 1488662"/>
              <a:gd name="connsiteY75" fmla="*/ 355869 h 596437"/>
              <a:gd name="connsiteX76" fmla="*/ 65568 w 1488662"/>
              <a:gd name="connsiteY76" fmla="*/ 340265 h 596437"/>
              <a:gd name="connsiteX77" fmla="*/ 56206 w 1488662"/>
              <a:gd name="connsiteY77" fmla="*/ 334023 h 596437"/>
              <a:gd name="connsiteX78" fmla="*/ 43723 w 1488662"/>
              <a:gd name="connsiteY78" fmla="*/ 321540 h 596437"/>
              <a:gd name="connsiteX79" fmla="*/ 37481 w 1488662"/>
              <a:gd name="connsiteY79" fmla="*/ 312178 h 596437"/>
              <a:gd name="connsiteX80" fmla="*/ 28118 w 1488662"/>
              <a:gd name="connsiteY80" fmla="*/ 305936 h 596437"/>
              <a:gd name="connsiteX81" fmla="*/ 15635 w 1488662"/>
              <a:gd name="connsiteY81" fmla="*/ 287211 h 596437"/>
              <a:gd name="connsiteX82" fmla="*/ 9394 w 1488662"/>
              <a:gd name="connsiteY82" fmla="*/ 277849 h 596437"/>
              <a:gd name="connsiteX83" fmla="*/ 3152 w 1488662"/>
              <a:gd name="connsiteY83" fmla="*/ 259124 h 596437"/>
              <a:gd name="connsiteX84" fmla="*/ 31 w 1488662"/>
              <a:gd name="connsiteY84" fmla="*/ 237278 h 596437"/>
              <a:gd name="connsiteX85" fmla="*/ 6273 w 1488662"/>
              <a:gd name="connsiteY85" fmla="*/ 190466 h 596437"/>
              <a:gd name="connsiteX86" fmla="*/ 12514 w 1488662"/>
              <a:gd name="connsiteY86" fmla="*/ 171741 h 596437"/>
              <a:gd name="connsiteX87" fmla="*/ 34360 w 1488662"/>
              <a:gd name="connsiteY87" fmla="*/ 146774 h 596437"/>
              <a:gd name="connsiteX88" fmla="*/ 43723 w 1488662"/>
              <a:gd name="connsiteY88" fmla="*/ 140533 h 596437"/>
              <a:gd name="connsiteX89" fmla="*/ 56206 w 1488662"/>
              <a:gd name="connsiteY89" fmla="*/ 121808 h 596437"/>
              <a:gd name="connsiteX90" fmla="*/ 62447 w 1488662"/>
              <a:gd name="connsiteY90" fmla="*/ 112445 h 596437"/>
              <a:gd name="connsiteX91" fmla="*/ 68689 w 1488662"/>
              <a:gd name="connsiteY91" fmla="*/ 99962 h 596437"/>
              <a:gd name="connsiteX92" fmla="*/ 87414 w 1488662"/>
              <a:gd name="connsiteY92" fmla="*/ 87479 h 596437"/>
              <a:gd name="connsiteX93" fmla="*/ 96776 w 1488662"/>
              <a:gd name="connsiteY93" fmla="*/ 78116 h 596437"/>
              <a:gd name="connsiteX94" fmla="*/ 106139 w 1488662"/>
              <a:gd name="connsiteY94" fmla="*/ 74995 h 596437"/>
              <a:gd name="connsiteX95" fmla="*/ 121743 w 1488662"/>
              <a:gd name="connsiteY95" fmla="*/ 62512 h 596437"/>
              <a:gd name="connsiteX96" fmla="*/ 146710 w 1488662"/>
              <a:gd name="connsiteY96" fmla="*/ 46908 h 596437"/>
              <a:gd name="connsiteX97" fmla="*/ 174797 w 1488662"/>
              <a:gd name="connsiteY97" fmla="*/ 31304 h 596437"/>
              <a:gd name="connsiteX98" fmla="*/ 184159 w 1488662"/>
              <a:gd name="connsiteY98" fmla="*/ 25062 h 596437"/>
              <a:gd name="connsiteX99" fmla="*/ 221609 w 1488662"/>
              <a:gd name="connsiteY99" fmla="*/ 18821 h 596437"/>
              <a:gd name="connsiteX100" fmla="*/ 302751 w 1488662"/>
              <a:gd name="connsiteY100" fmla="*/ 15700 h 596437"/>
              <a:gd name="connsiteX101" fmla="*/ 305871 w 1488662"/>
              <a:gd name="connsiteY101" fmla="*/ 34425 h 596437"/>
              <a:gd name="connsiteX102" fmla="*/ 321475 w 1488662"/>
              <a:gd name="connsiteY102" fmla="*/ 37546 h 596437"/>
              <a:gd name="connsiteX103" fmla="*/ 330838 w 1488662"/>
              <a:gd name="connsiteY103" fmla="*/ 40666 h 596437"/>
              <a:gd name="connsiteX104" fmla="*/ 349563 w 1488662"/>
              <a:gd name="connsiteY104" fmla="*/ 59391 h 596437"/>
              <a:gd name="connsiteX105" fmla="*/ 368288 w 1488662"/>
              <a:gd name="connsiteY105" fmla="*/ 71875 h 596437"/>
              <a:gd name="connsiteX106" fmla="*/ 433825 w 1488662"/>
              <a:gd name="connsiteY106" fmla="*/ 121808 h 596437"/>
              <a:gd name="connsiteX107" fmla="*/ 455671 w 1488662"/>
              <a:gd name="connsiteY107" fmla="*/ 149895 h 596437"/>
              <a:gd name="connsiteX108" fmla="*/ 483758 w 1488662"/>
              <a:gd name="connsiteY108" fmla="*/ 174862 h 596437"/>
              <a:gd name="connsiteX109" fmla="*/ 499362 w 1488662"/>
              <a:gd name="connsiteY109" fmla="*/ 190466 h 596437"/>
              <a:gd name="connsiteX110" fmla="*/ 664766 w 1488662"/>
              <a:gd name="connsiteY110" fmla="*/ 193587 h 596437"/>
              <a:gd name="connsiteX111" fmla="*/ 674128 w 1488662"/>
              <a:gd name="connsiteY111" fmla="*/ 196707 h 596437"/>
              <a:gd name="connsiteX112" fmla="*/ 708457 w 1488662"/>
              <a:gd name="connsiteY112" fmla="*/ 187345 h 596437"/>
              <a:gd name="connsiteX113" fmla="*/ 720940 w 1488662"/>
              <a:gd name="connsiteY113" fmla="*/ 181103 h 596437"/>
              <a:gd name="connsiteX114" fmla="*/ 730303 w 1488662"/>
              <a:gd name="connsiteY114" fmla="*/ 177982 h 596437"/>
              <a:gd name="connsiteX115" fmla="*/ 742786 w 1488662"/>
              <a:gd name="connsiteY115" fmla="*/ 171741 h 596437"/>
              <a:gd name="connsiteX116" fmla="*/ 761511 w 1488662"/>
              <a:gd name="connsiteY116" fmla="*/ 168620 h 596437"/>
              <a:gd name="connsiteX117" fmla="*/ 770873 w 1488662"/>
              <a:gd name="connsiteY117" fmla="*/ 165499 h 596437"/>
              <a:gd name="connsiteX118" fmla="*/ 783357 w 1488662"/>
              <a:gd name="connsiteY118" fmla="*/ 162378 h 596437"/>
              <a:gd name="connsiteX119" fmla="*/ 786477 w 1488662"/>
              <a:gd name="connsiteY119" fmla="*/ 153016 h 596437"/>
              <a:gd name="connsiteX120" fmla="*/ 789598 w 1488662"/>
              <a:gd name="connsiteY120" fmla="*/ 134291 h 596437"/>
              <a:gd name="connsiteX121" fmla="*/ 792719 w 1488662"/>
              <a:gd name="connsiteY121" fmla="*/ 121808 h 596437"/>
              <a:gd name="connsiteX122" fmla="*/ 820806 w 1488662"/>
              <a:gd name="connsiteY122" fmla="*/ 118687 h 596437"/>
              <a:gd name="connsiteX123" fmla="*/ 864498 w 1488662"/>
              <a:gd name="connsiteY123" fmla="*/ 103083 h 596437"/>
              <a:gd name="connsiteX124" fmla="*/ 867619 w 1488662"/>
              <a:gd name="connsiteY124" fmla="*/ 81237 h 596437"/>
              <a:gd name="connsiteX125" fmla="*/ 876981 w 1488662"/>
              <a:gd name="connsiteY125" fmla="*/ 78116 h 596437"/>
              <a:gd name="connsiteX126" fmla="*/ 908189 w 1488662"/>
              <a:gd name="connsiteY126" fmla="*/ 74995 h 596437"/>
              <a:gd name="connsiteX127" fmla="*/ 911310 w 1488662"/>
              <a:gd name="connsiteY127" fmla="*/ 65633 h 596437"/>
              <a:gd name="connsiteX128" fmla="*/ 955002 w 1488662"/>
              <a:gd name="connsiteY128" fmla="*/ 56270 h 596437"/>
              <a:gd name="connsiteX129" fmla="*/ 998693 w 1488662"/>
              <a:gd name="connsiteY129" fmla="*/ 37546 h 596437"/>
              <a:gd name="connsiteX130" fmla="*/ 1020539 w 1488662"/>
              <a:gd name="connsiteY130" fmla="*/ 34425 h 596437"/>
              <a:gd name="connsiteX131" fmla="*/ 1026781 w 1488662"/>
              <a:gd name="connsiteY131" fmla="*/ 25062 h 596437"/>
              <a:gd name="connsiteX132" fmla="*/ 1045505 w 1488662"/>
              <a:gd name="connsiteY132" fmla="*/ 12579 h 596437"/>
              <a:gd name="connsiteX133" fmla="*/ 1057989 w 1488662"/>
              <a:gd name="connsiteY133" fmla="*/ 3217 h 596437"/>
              <a:gd name="connsiteX134" fmla="*/ 1067351 w 1488662"/>
              <a:gd name="connsiteY134" fmla="*/ 96 h 596437"/>
              <a:gd name="connsiteX135" fmla="*/ 1101680 w 1488662"/>
              <a:gd name="connsiteY135" fmla="*/ 3217 h 596437"/>
              <a:gd name="connsiteX136" fmla="*/ 1114163 w 1488662"/>
              <a:gd name="connsiteY136" fmla="*/ 6337 h 596437"/>
              <a:gd name="connsiteX137" fmla="*/ 1120405 w 1488662"/>
              <a:gd name="connsiteY137" fmla="*/ 15700 h 596437"/>
              <a:gd name="connsiteX138" fmla="*/ 1104801 w 1488662"/>
              <a:gd name="connsiteY138" fmla="*/ 96 h 59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488662" h="596437">
                <a:moveTo>
                  <a:pt x="1104801" y="96"/>
                </a:moveTo>
                <a:cubicBezTo>
                  <a:pt x="1104801" y="-944"/>
                  <a:pt x="1114980" y="6745"/>
                  <a:pt x="1120405" y="9458"/>
                </a:cubicBezTo>
                <a:cubicBezTo>
                  <a:pt x="1130027" y="14269"/>
                  <a:pt x="1146126" y="14624"/>
                  <a:pt x="1154734" y="15700"/>
                </a:cubicBezTo>
                <a:cubicBezTo>
                  <a:pt x="1157855" y="16740"/>
                  <a:pt x="1162185" y="16144"/>
                  <a:pt x="1164097" y="18821"/>
                </a:cubicBezTo>
                <a:cubicBezTo>
                  <a:pt x="1175211" y="34381"/>
                  <a:pt x="1163353" y="37826"/>
                  <a:pt x="1179701" y="46908"/>
                </a:cubicBezTo>
                <a:cubicBezTo>
                  <a:pt x="1185452" y="50103"/>
                  <a:pt x="1192184" y="51070"/>
                  <a:pt x="1198426" y="53150"/>
                </a:cubicBezTo>
                <a:lnTo>
                  <a:pt x="1207788" y="56270"/>
                </a:lnTo>
                <a:cubicBezTo>
                  <a:pt x="1249069" y="83791"/>
                  <a:pt x="1164740" y="29687"/>
                  <a:pt x="1310775" y="71875"/>
                </a:cubicBezTo>
                <a:cubicBezTo>
                  <a:pt x="1328792" y="77080"/>
                  <a:pt x="1342069" y="92553"/>
                  <a:pt x="1357587" y="103083"/>
                </a:cubicBezTo>
                <a:cubicBezTo>
                  <a:pt x="1371198" y="112319"/>
                  <a:pt x="1388289" y="118011"/>
                  <a:pt x="1398158" y="131170"/>
                </a:cubicBezTo>
                <a:cubicBezTo>
                  <a:pt x="1419133" y="159137"/>
                  <a:pt x="1408227" y="150367"/>
                  <a:pt x="1426245" y="162378"/>
                </a:cubicBezTo>
                <a:cubicBezTo>
                  <a:pt x="1433051" y="172586"/>
                  <a:pt x="1435704" y="177153"/>
                  <a:pt x="1444970" y="187345"/>
                </a:cubicBezTo>
                <a:cubicBezTo>
                  <a:pt x="1450908" y="193877"/>
                  <a:pt x="1457831" y="199473"/>
                  <a:pt x="1463695" y="206070"/>
                </a:cubicBezTo>
                <a:cubicBezTo>
                  <a:pt x="1466187" y="208873"/>
                  <a:pt x="1468115" y="212153"/>
                  <a:pt x="1469937" y="215432"/>
                </a:cubicBezTo>
                <a:cubicBezTo>
                  <a:pt x="1476947" y="228049"/>
                  <a:pt x="1480607" y="236604"/>
                  <a:pt x="1485541" y="249761"/>
                </a:cubicBezTo>
                <a:cubicBezTo>
                  <a:pt x="1486696" y="252841"/>
                  <a:pt x="1487622" y="256003"/>
                  <a:pt x="1488662" y="259124"/>
                </a:cubicBezTo>
                <a:cubicBezTo>
                  <a:pt x="1487622" y="271607"/>
                  <a:pt x="1490081" y="284899"/>
                  <a:pt x="1485541" y="296574"/>
                </a:cubicBezTo>
                <a:cubicBezTo>
                  <a:pt x="1482342" y="304801"/>
                  <a:pt x="1474160" y="310401"/>
                  <a:pt x="1466816" y="315298"/>
                </a:cubicBezTo>
                <a:cubicBezTo>
                  <a:pt x="1463695" y="317379"/>
                  <a:pt x="1460901" y="320062"/>
                  <a:pt x="1457454" y="321540"/>
                </a:cubicBezTo>
                <a:cubicBezTo>
                  <a:pt x="1450098" y="324693"/>
                  <a:pt x="1428186" y="327059"/>
                  <a:pt x="1423125" y="327782"/>
                </a:cubicBezTo>
                <a:cubicBezTo>
                  <a:pt x="1417923" y="330903"/>
                  <a:pt x="1413063" y="334680"/>
                  <a:pt x="1407520" y="337144"/>
                </a:cubicBezTo>
                <a:cubicBezTo>
                  <a:pt x="1403601" y="338886"/>
                  <a:pt x="1399145" y="339032"/>
                  <a:pt x="1395037" y="340265"/>
                </a:cubicBezTo>
                <a:cubicBezTo>
                  <a:pt x="1357072" y="351655"/>
                  <a:pt x="1392585" y="342440"/>
                  <a:pt x="1363829" y="349627"/>
                </a:cubicBezTo>
                <a:cubicBezTo>
                  <a:pt x="1360708" y="351708"/>
                  <a:pt x="1357822" y="354192"/>
                  <a:pt x="1354467" y="355869"/>
                </a:cubicBezTo>
                <a:cubicBezTo>
                  <a:pt x="1351525" y="357340"/>
                  <a:pt x="1347841" y="357165"/>
                  <a:pt x="1345104" y="358990"/>
                </a:cubicBezTo>
                <a:cubicBezTo>
                  <a:pt x="1341432" y="361438"/>
                  <a:pt x="1339063" y="365446"/>
                  <a:pt x="1335742" y="368352"/>
                </a:cubicBezTo>
                <a:cubicBezTo>
                  <a:pt x="1330729" y="372738"/>
                  <a:pt x="1325467" y="376839"/>
                  <a:pt x="1320138" y="380836"/>
                </a:cubicBezTo>
                <a:cubicBezTo>
                  <a:pt x="1317137" y="383086"/>
                  <a:pt x="1313656" y="384676"/>
                  <a:pt x="1310775" y="387077"/>
                </a:cubicBezTo>
                <a:cubicBezTo>
                  <a:pt x="1307384" y="389902"/>
                  <a:pt x="1305271" y="394297"/>
                  <a:pt x="1301413" y="396440"/>
                </a:cubicBezTo>
                <a:cubicBezTo>
                  <a:pt x="1286360" y="404803"/>
                  <a:pt x="1270002" y="410584"/>
                  <a:pt x="1254600" y="418285"/>
                </a:cubicBezTo>
                <a:cubicBezTo>
                  <a:pt x="1244197" y="423487"/>
                  <a:pt x="1233632" y="428376"/>
                  <a:pt x="1223392" y="433890"/>
                </a:cubicBezTo>
                <a:cubicBezTo>
                  <a:pt x="1220090" y="435668"/>
                  <a:pt x="1217385" y="438454"/>
                  <a:pt x="1214030" y="440131"/>
                </a:cubicBezTo>
                <a:cubicBezTo>
                  <a:pt x="1189435" y="452429"/>
                  <a:pt x="1193521" y="447348"/>
                  <a:pt x="1167217" y="458856"/>
                </a:cubicBezTo>
                <a:cubicBezTo>
                  <a:pt x="1167185" y="458870"/>
                  <a:pt x="1138588" y="471881"/>
                  <a:pt x="1132888" y="477581"/>
                </a:cubicBezTo>
                <a:cubicBezTo>
                  <a:pt x="1119332" y="491137"/>
                  <a:pt x="1120754" y="500094"/>
                  <a:pt x="1104801" y="502548"/>
                </a:cubicBezTo>
                <a:cubicBezTo>
                  <a:pt x="1094468" y="504138"/>
                  <a:pt x="1084043" y="505369"/>
                  <a:pt x="1073593" y="505668"/>
                </a:cubicBezTo>
                <a:cubicBezTo>
                  <a:pt x="1011193" y="507451"/>
                  <a:pt x="948760" y="507749"/>
                  <a:pt x="886344" y="508789"/>
                </a:cubicBezTo>
                <a:cubicBezTo>
                  <a:pt x="883223" y="509829"/>
                  <a:pt x="880198" y="511221"/>
                  <a:pt x="876981" y="511910"/>
                </a:cubicBezTo>
                <a:cubicBezTo>
                  <a:pt x="865609" y="514347"/>
                  <a:pt x="853605" y="514240"/>
                  <a:pt x="842652" y="518152"/>
                </a:cubicBezTo>
                <a:cubicBezTo>
                  <a:pt x="838496" y="519636"/>
                  <a:pt x="836962" y="525066"/>
                  <a:pt x="833290" y="527514"/>
                </a:cubicBezTo>
                <a:cubicBezTo>
                  <a:pt x="830553" y="529339"/>
                  <a:pt x="826951" y="529339"/>
                  <a:pt x="823927" y="530635"/>
                </a:cubicBezTo>
                <a:cubicBezTo>
                  <a:pt x="819651" y="532468"/>
                  <a:pt x="815483" y="534569"/>
                  <a:pt x="811444" y="536877"/>
                </a:cubicBezTo>
                <a:cubicBezTo>
                  <a:pt x="808188" y="538738"/>
                  <a:pt x="805781" y="542501"/>
                  <a:pt x="802082" y="543118"/>
                </a:cubicBezTo>
                <a:cubicBezTo>
                  <a:pt x="786656" y="545689"/>
                  <a:pt x="770873" y="545199"/>
                  <a:pt x="755269" y="546239"/>
                </a:cubicBezTo>
                <a:cubicBezTo>
                  <a:pt x="752148" y="548320"/>
                  <a:pt x="749262" y="550804"/>
                  <a:pt x="745907" y="552481"/>
                </a:cubicBezTo>
                <a:cubicBezTo>
                  <a:pt x="742965" y="553952"/>
                  <a:pt x="739113" y="553547"/>
                  <a:pt x="736544" y="555602"/>
                </a:cubicBezTo>
                <a:cubicBezTo>
                  <a:pt x="733615" y="557945"/>
                  <a:pt x="732704" y="562083"/>
                  <a:pt x="730303" y="564964"/>
                </a:cubicBezTo>
                <a:cubicBezTo>
                  <a:pt x="717626" y="580175"/>
                  <a:pt x="725863" y="570304"/>
                  <a:pt x="711578" y="577447"/>
                </a:cubicBezTo>
                <a:cubicBezTo>
                  <a:pt x="701790" y="582341"/>
                  <a:pt x="699371" y="588949"/>
                  <a:pt x="686611" y="589931"/>
                </a:cubicBezTo>
                <a:cubicBezTo>
                  <a:pt x="651331" y="592645"/>
                  <a:pt x="615872" y="592011"/>
                  <a:pt x="580503" y="593051"/>
                </a:cubicBezTo>
                <a:cubicBezTo>
                  <a:pt x="571342" y="596105"/>
                  <a:pt x="568765" y="598826"/>
                  <a:pt x="558658" y="593051"/>
                </a:cubicBezTo>
                <a:cubicBezTo>
                  <a:pt x="554826" y="590861"/>
                  <a:pt x="552967" y="586137"/>
                  <a:pt x="549295" y="583689"/>
                </a:cubicBezTo>
                <a:cubicBezTo>
                  <a:pt x="521149" y="564926"/>
                  <a:pt x="560031" y="598877"/>
                  <a:pt x="530570" y="574326"/>
                </a:cubicBezTo>
                <a:cubicBezTo>
                  <a:pt x="527180" y="571501"/>
                  <a:pt x="524880" y="567412"/>
                  <a:pt x="521208" y="564964"/>
                </a:cubicBezTo>
                <a:cubicBezTo>
                  <a:pt x="518471" y="563139"/>
                  <a:pt x="514788" y="563314"/>
                  <a:pt x="511845" y="561843"/>
                </a:cubicBezTo>
                <a:cubicBezTo>
                  <a:pt x="489137" y="550490"/>
                  <a:pt x="520367" y="558157"/>
                  <a:pt x="480637" y="552481"/>
                </a:cubicBezTo>
                <a:cubicBezTo>
                  <a:pt x="476476" y="550400"/>
                  <a:pt x="472430" y="548072"/>
                  <a:pt x="468154" y="546239"/>
                </a:cubicBezTo>
                <a:cubicBezTo>
                  <a:pt x="465130" y="544943"/>
                  <a:pt x="461734" y="544589"/>
                  <a:pt x="458791" y="543118"/>
                </a:cubicBezTo>
                <a:cubicBezTo>
                  <a:pt x="455436" y="541441"/>
                  <a:pt x="452550" y="538957"/>
                  <a:pt x="449429" y="536877"/>
                </a:cubicBezTo>
                <a:cubicBezTo>
                  <a:pt x="443187" y="537917"/>
                  <a:pt x="437019" y="540392"/>
                  <a:pt x="430704" y="539997"/>
                </a:cubicBezTo>
                <a:cubicBezTo>
                  <a:pt x="408196" y="538590"/>
                  <a:pt x="396948" y="533165"/>
                  <a:pt x="377650" y="524393"/>
                </a:cubicBezTo>
                <a:cubicBezTo>
                  <a:pt x="373415" y="522468"/>
                  <a:pt x="369580" y="519623"/>
                  <a:pt x="365167" y="518152"/>
                </a:cubicBezTo>
                <a:cubicBezTo>
                  <a:pt x="343196" y="510829"/>
                  <a:pt x="356543" y="518915"/>
                  <a:pt x="340200" y="511910"/>
                </a:cubicBezTo>
                <a:cubicBezTo>
                  <a:pt x="313514" y="500473"/>
                  <a:pt x="342116" y="511667"/>
                  <a:pt x="315234" y="496306"/>
                </a:cubicBezTo>
                <a:cubicBezTo>
                  <a:pt x="312378" y="494674"/>
                  <a:pt x="308992" y="494225"/>
                  <a:pt x="305871" y="493185"/>
                </a:cubicBezTo>
                <a:cubicBezTo>
                  <a:pt x="302750" y="490064"/>
                  <a:pt x="300251" y="486162"/>
                  <a:pt x="296509" y="483823"/>
                </a:cubicBezTo>
                <a:cubicBezTo>
                  <a:pt x="291758" y="480854"/>
                  <a:pt x="286024" y="479856"/>
                  <a:pt x="280905" y="477581"/>
                </a:cubicBezTo>
                <a:cubicBezTo>
                  <a:pt x="276654" y="475691"/>
                  <a:pt x="272741" y="473067"/>
                  <a:pt x="268422" y="471339"/>
                </a:cubicBezTo>
                <a:cubicBezTo>
                  <a:pt x="262313" y="468896"/>
                  <a:pt x="255939" y="467178"/>
                  <a:pt x="249697" y="465098"/>
                </a:cubicBezTo>
                <a:cubicBezTo>
                  <a:pt x="246576" y="464058"/>
                  <a:pt x="243155" y="463670"/>
                  <a:pt x="240334" y="461977"/>
                </a:cubicBezTo>
                <a:cubicBezTo>
                  <a:pt x="225611" y="453144"/>
                  <a:pt x="212603" y="445563"/>
                  <a:pt x="199763" y="433890"/>
                </a:cubicBezTo>
                <a:cubicBezTo>
                  <a:pt x="193232" y="427952"/>
                  <a:pt x="186977" y="421696"/>
                  <a:pt x="181039" y="415165"/>
                </a:cubicBezTo>
                <a:cubicBezTo>
                  <a:pt x="163657" y="396045"/>
                  <a:pt x="176278" y="402136"/>
                  <a:pt x="159193" y="396440"/>
                </a:cubicBezTo>
                <a:cubicBezTo>
                  <a:pt x="152951" y="390198"/>
                  <a:pt x="148363" y="381663"/>
                  <a:pt x="140468" y="377715"/>
                </a:cubicBezTo>
                <a:cubicBezTo>
                  <a:pt x="134226" y="374594"/>
                  <a:pt x="128185" y="371036"/>
                  <a:pt x="121743" y="368352"/>
                </a:cubicBezTo>
                <a:cubicBezTo>
                  <a:pt x="112330" y="364430"/>
                  <a:pt x="90355" y="358493"/>
                  <a:pt x="81172" y="355869"/>
                </a:cubicBezTo>
                <a:cubicBezTo>
                  <a:pt x="56207" y="339224"/>
                  <a:pt x="86373" y="361070"/>
                  <a:pt x="65568" y="340265"/>
                </a:cubicBezTo>
                <a:cubicBezTo>
                  <a:pt x="62916" y="337613"/>
                  <a:pt x="59054" y="336464"/>
                  <a:pt x="56206" y="334023"/>
                </a:cubicBezTo>
                <a:cubicBezTo>
                  <a:pt x="51738" y="330193"/>
                  <a:pt x="47553" y="326008"/>
                  <a:pt x="43723" y="321540"/>
                </a:cubicBezTo>
                <a:cubicBezTo>
                  <a:pt x="41282" y="318692"/>
                  <a:pt x="40133" y="314830"/>
                  <a:pt x="37481" y="312178"/>
                </a:cubicBezTo>
                <a:cubicBezTo>
                  <a:pt x="34829" y="309526"/>
                  <a:pt x="31239" y="308017"/>
                  <a:pt x="28118" y="305936"/>
                </a:cubicBezTo>
                <a:lnTo>
                  <a:pt x="15635" y="287211"/>
                </a:lnTo>
                <a:cubicBezTo>
                  <a:pt x="13555" y="284090"/>
                  <a:pt x="10580" y="281407"/>
                  <a:pt x="9394" y="277849"/>
                </a:cubicBezTo>
                <a:lnTo>
                  <a:pt x="3152" y="259124"/>
                </a:lnTo>
                <a:cubicBezTo>
                  <a:pt x="2112" y="251842"/>
                  <a:pt x="-303" y="244626"/>
                  <a:pt x="31" y="237278"/>
                </a:cubicBezTo>
                <a:cubicBezTo>
                  <a:pt x="746" y="221552"/>
                  <a:pt x="3328" y="205930"/>
                  <a:pt x="6273" y="190466"/>
                </a:cubicBezTo>
                <a:cubicBezTo>
                  <a:pt x="7504" y="184003"/>
                  <a:pt x="8404" y="176878"/>
                  <a:pt x="12514" y="171741"/>
                </a:cubicBezTo>
                <a:cubicBezTo>
                  <a:pt x="19253" y="163318"/>
                  <a:pt x="25922" y="153806"/>
                  <a:pt x="34360" y="146774"/>
                </a:cubicBezTo>
                <a:cubicBezTo>
                  <a:pt x="37241" y="144373"/>
                  <a:pt x="40602" y="142613"/>
                  <a:pt x="43723" y="140533"/>
                </a:cubicBezTo>
                <a:cubicBezTo>
                  <a:pt x="49206" y="124077"/>
                  <a:pt x="43218" y="137394"/>
                  <a:pt x="56206" y="121808"/>
                </a:cubicBezTo>
                <a:cubicBezTo>
                  <a:pt x="58607" y="118927"/>
                  <a:pt x="60586" y="115702"/>
                  <a:pt x="62447" y="112445"/>
                </a:cubicBezTo>
                <a:cubicBezTo>
                  <a:pt x="64755" y="108406"/>
                  <a:pt x="65399" y="103252"/>
                  <a:pt x="68689" y="99962"/>
                </a:cubicBezTo>
                <a:cubicBezTo>
                  <a:pt x="73993" y="94658"/>
                  <a:pt x="82110" y="92784"/>
                  <a:pt x="87414" y="87479"/>
                </a:cubicBezTo>
                <a:cubicBezTo>
                  <a:pt x="90535" y="84358"/>
                  <a:pt x="93104" y="80564"/>
                  <a:pt x="96776" y="78116"/>
                </a:cubicBezTo>
                <a:cubicBezTo>
                  <a:pt x="99513" y="76291"/>
                  <a:pt x="103018" y="76035"/>
                  <a:pt x="106139" y="74995"/>
                </a:cubicBezTo>
                <a:cubicBezTo>
                  <a:pt x="119117" y="55530"/>
                  <a:pt x="104516" y="73279"/>
                  <a:pt x="121743" y="62512"/>
                </a:cubicBezTo>
                <a:cubicBezTo>
                  <a:pt x="150818" y="44340"/>
                  <a:pt x="125643" y="53930"/>
                  <a:pt x="146710" y="46908"/>
                </a:cubicBezTo>
                <a:cubicBezTo>
                  <a:pt x="168171" y="32600"/>
                  <a:pt x="158318" y="36797"/>
                  <a:pt x="174797" y="31304"/>
                </a:cubicBezTo>
                <a:cubicBezTo>
                  <a:pt x="177918" y="29223"/>
                  <a:pt x="180804" y="26739"/>
                  <a:pt x="184159" y="25062"/>
                </a:cubicBezTo>
                <a:cubicBezTo>
                  <a:pt x="194616" y="19833"/>
                  <a:pt x="212709" y="19810"/>
                  <a:pt x="221609" y="18821"/>
                </a:cubicBezTo>
                <a:cubicBezTo>
                  <a:pt x="247835" y="1337"/>
                  <a:pt x="246785" y="-624"/>
                  <a:pt x="302751" y="15700"/>
                </a:cubicBezTo>
                <a:cubicBezTo>
                  <a:pt x="308826" y="17472"/>
                  <a:pt x="301753" y="29621"/>
                  <a:pt x="305871" y="34425"/>
                </a:cubicBezTo>
                <a:cubicBezTo>
                  <a:pt x="309323" y="38452"/>
                  <a:pt x="316329" y="36260"/>
                  <a:pt x="321475" y="37546"/>
                </a:cubicBezTo>
                <a:cubicBezTo>
                  <a:pt x="324667" y="38344"/>
                  <a:pt x="327717" y="39626"/>
                  <a:pt x="330838" y="40666"/>
                </a:cubicBezTo>
                <a:cubicBezTo>
                  <a:pt x="337080" y="46908"/>
                  <a:pt x="342219" y="54494"/>
                  <a:pt x="349563" y="59391"/>
                </a:cubicBezTo>
                <a:cubicBezTo>
                  <a:pt x="355805" y="63552"/>
                  <a:pt x="361855" y="68016"/>
                  <a:pt x="368288" y="71875"/>
                </a:cubicBezTo>
                <a:cubicBezTo>
                  <a:pt x="391857" y="86016"/>
                  <a:pt x="415747" y="100717"/>
                  <a:pt x="433825" y="121808"/>
                </a:cubicBezTo>
                <a:cubicBezTo>
                  <a:pt x="441544" y="130813"/>
                  <a:pt x="447600" y="141203"/>
                  <a:pt x="455671" y="149895"/>
                </a:cubicBezTo>
                <a:cubicBezTo>
                  <a:pt x="476385" y="172202"/>
                  <a:pt x="469412" y="157647"/>
                  <a:pt x="483758" y="174862"/>
                </a:cubicBezTo>
                <a:cubicBezTo>
                  <a:pt x="487581" y="179450"/>
                  <a:pt x="491379" y="190038"/>
                  <a:pt x="499362" y="190466"/>
                </a:cubicBezTo>
                <a:cubicBezTo>
                  <a:pt x="554428" y="193416"/>
                  <a:pt x="609631" y="192547"/>
                  <a:pt x="664766" y="193587"/>
                </a:cubicBezTo>
                <a:cubicBezTo>
                  <a:pt x="667887" y="194627"/>
                  <a:pt x="670839" y="196707"/>
                  <a:pt x="674128" y="196707"/>
                </a:cubicBezTo>
                <a:cubicBezTo>
                  <a:pt x="686862" y="196707"/>
                  <a:pt x="697174" y="192360"/>
                  <a:pt x="708457" y="187345"/>
                </a:cubicBezTo>
                <a:cubicBezTo>
                  <a:pt x="712708" y="185455"/>
                  <a:pt x="716664" y="182936"/>
                  <a:pt x="720940" y="181103"/>
                </a:cubicBezTo>
                <a:cubicBezTo>
                  <a:pt x="723964" y="179807"/>
                  <a:pt x="727279" y="179278"/>
                  <a:pt x="730303" y="177982"/>
                </a:cubicBezTo>
                <a:cubicBezTo>
                  <a:pt x="734579" y="176150"/>
                  <a:pt x="738330" y="173078"/>
                  <a:pt x="742786" y="171741"/>
                </a:cubicBezTo>
                <a:cubicBezTo>
                  <a:pt x="748847" y="169923"/>
                  <a:pt x="755269" y="169660"/>
                  <a:pt x="761511" y="168620"/>
                </a:cubicBezTo>
                <a:cubicBezTo>
                  <a:pt x="764632" y="167580"/>
                  <a:pt x="767710" y="166403"/>
                  <a:pt x="770873" y="165499"/>
                </a:cubicBezTo>
                <a:cubicBezTo>
                  <a:pt x="774997" y="164321"/>
                  <a:pt x="780008" y="165058"/>
                  <a:pt x="783357" y="162378"/>
                </a:cubicBezTo>
                <a:cubicBezTo>
                  <a:pt x="785926" y="160323"/>
                  <a:pt x="785763" y="156227"/>
                  <a:pt x="786477" y="153016"/>
                </a:cubicBezTo>
                <a:cubicBezTo>
                  <a:pt x="787850" y="146839"/>
                  <a:pt x="788357" y="140496"/>
                  <a:pt x="789598" y="134291"/>
                </a:cubicBezTo>
                <a:cubicBezTo>
                  <a:pt x="790439" y="130085"/>
                  <a:pt x="788883" y="123726"/>
                  <a:pt x="792719" y="121808"/>
                </a:cubicBezTo>
                <a:cubicBezTo>
                  <a:pt x="801144" y="117595"/>
                  <a:pt x="811444" y="119727"/>
                  <a:pt x="820806" y="118687"/>
                </a:cubicBezTo>
                <a:cubicBezTo>
                  <a:pt x="846510" y="101552"/>
                  <a:pt x="832087" y="107134"/>
                  <a:pt x="864498" y="103083"/>
                </a:cubicBezTo>
                <a:cubicBezTo>
                  <a:pt x="865538" y="95801"/>
                  <a:pt x="864329" y="87816"/>
                  <a:pt x="867619" y="81237"/>
                </a:cubicBezTo>
                <a:cubicBezTo>
                  <a:pt x="869090" y="78295"/>
                  <a:pt x="873730" y="78616"/>
                  <a:pt x="876981" y="78116"/>
                </a:cubicBezTo>
                <a:cubicBezTo>
                  <a:pt x="887314" y="76526"/>
                  <a:pt x="897786" y="76035"/>
                  <a:pt x="908189" y="74995"/>
                </a:cubicBezTo>
                <a:cubicBezTo>
                  <a:pt x="909229" y="71874"/>
                  <a:pt x="909255" y="68202"/>
                  <a:pt x="911310" y="65633"/>
                </a:cubicBezTo>
                <a:cubicBezTo>
                  <a:pt x="920710" y="53883"/>
                  <a:pt x="946109" y="57079"/>
                  <a:pt x="955002" y="56270"/>
                </a:cubicBezTo>
                <a:cubicBezTo>
                  <a:pt x="966884" y="50329"/>
                  <a:pt x="988747" y="38967"/>
                  <a:pt x="998693" y="37546"/>
                </a:cubicBezTo>
                <a:lnTo>
                  <a:pt x="1020539" y="34425"/>
                </a:lnTo>
                <a:cubicBezTo>
                  <a:pt x="1022620" y="31304"/>
                  <a:pt x="1023958" y="27532"/>
                  <a:pt x="1026781" y="25062"/>
                </a:cubicBezTo>
                <a:cubicBezTo>
                  <a:pt x="1032426" y="20122"/>
                  <a:pt x="1039504" y="17079"/>
                  <a:pt x="1045505" y="12579"/>
                </a:cubicBezTo>
                <a:cubicBezTo>
                  <a:pt x="1049666" y="9458"/>
                  <a:pt x="1053473" y="5798"/>
                  <a:pt x="1057989" y="3217"/>
                </a:cubicBezTo>
                <a:cubicBezTo>
                  <a:pt x="1060845" y="1585"/>
                  <a:pt x="1064230" y="1136"/>
                  <a:pt x="1067351" y="96"/>
                </a:cubicBezTo>
                <a:cubicBezTo>
                  <a:pt x="1078794" y="1136"/>
                  <a:pt x="1090291" y="1699"/>
                  <a:pt x="1101680" y="3217"/>
                </a:cubicBezTo>
                <a:cubicBezTo>
                  <a:pt x="1105931" y="3784"/>
                  <a:pt x="1110594" y="3958"/>
                  <a:pt x="1114163" y="6337"/>
                </a:cubicBezTo>
                <a:cubicBezTo>
                  <a:pt x="1117284" y="8418"/>
                  <a:pt x="1119219" y="12142"/>
                  <a:pt x="1120405" y="15700"/>
                </a:cubicBezTo>
                <a:cubicBezTo>
                  <a:pt x="1121392" y="18661"/>
                  <a:pt x="1104801" y="1136"/>
                  <a:pt x="1104801" y="96"/>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335490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3399"/>
                </a:solidFill>
              </a:rPr>
              <a:t>Results</a:t>
            </a:r>
            <a:endParaRPr lang="en-US" dirty="0">
              <a:solidFill>
                <a:srgbClr val="003399"/>
              </a:solidFill>
            </a:endParaRPr>
          </a:p>
        </p:txBody>
      </p:sp>
      <p:pic>
        <p:nvPicPr>
          <p:cNvPr id="4" name="Content Placeholder 3"/>
          <p:cNvPicPr>
            <a:picLocks noGrp="1" noChangeAspect="1"/>
          </p:cNvPicPr>
          <p:nvPr>
            <p:ph sz="half" idx="1"/>
          </p:nvPr>
        </p:nvPicPr>
        <p:blipFill>
          <a:blip r:embed="rId3" cstate="email">
            <a:extLst>
              <a:ext uri="{28A0092B-C50C-407E-A947-70E740481C1C}">
                <a14:useLocalDpi xmlns:a14="http://schemas.microsoft.com/office/drawing/2010/main" xmlns="" val="0"/>
              </a:ext>
            </a:extLst>
          </a:blip>
          <a:stretch>
            <a:fillRect/>
          </a:stretch>
        </p:blipFill>
        <p:spPr>
          <a:xfrm>
            <a:off x="609600" y="1524000"/>
            <a:ext cx="5206003" cy="4023360"/>
          </a:xfrm>
          <a:prstGeom prst="rect">
            <a:avLst/>
          </a:prstGeom>
          <a:ln>
            <a:noFill/>
          </a:ln>
          <a:effectLst>
            <a:outerShdw blurRad="292100" dist="139700" dir="2700000" algn="tl" rotWithShape="0">
              <a:srgbClr val="333333">
                <a:alpha val="65000"/>
              </a:srgbClr>
            </a:outerShdw>
          </a:effectLst>
        </p:spPr>
      </p:pic>
      <p:sp>
        <p:nvSpPr>
          <p:cNvPr id="5" name="Content Placeholder 4"/>
          <p:cNvSpPr>
            <a:spLocks noGrp="1"/>
          </p:cNvSpPr>
          <p:nvPr>
            <p:ph sz="half" idx="2"/>
          </p:nvPr>
        </p:nvSpPr>
        <p:spPr>
          <a:xfrm>
            <a:off x="6096000" y="2133600"/>
            <a:ext cx="2819400" cy="2819399"/>
          </a:xfrm>
        </p:spPr>
        <p:txBody>
          <a:bodyPr>
            <a:normAutofit lnSpcReduction="10000"/>
          </a:bodyPr>
          <a:lstStyle/>
          <a:p>
            <a:r>
              <a:rPr lang="en-US" sz="2400" dirty="0" smtClean="0">
                <a:solidFill>
                  <a:srgbClr val="003399"/>
                </a:solidFill>
              </a:rPr>
              <a:t>First comprehensive location data on all plants in a GIS format</a:t>
            </a:r>
          </a:p>
          <a:p>
            <a:r>
              <a:rPr lang="en-US" sz="2400" dirty="0" smtClean="0">
                <a:solidFill>
                  <a:srgbClr val="003399"/>
                </a:solidFill>
              </a:rPr>
              <a:t>Excludes industrial and commercial</a:t>
            </a:r>
          </a:p>
        </p:txBody>
      </p:sp>
      <p:sp>
        <p:nvSpPr>
          <p:cNvPr id="7" name="Text Box 4"/>
          <p:cNvSpPr txBox="1">
            <a:spLocks noChangeArrowheads="1"/>
          </p:cNvSpPr>
          <p:nvPr/>
        </p:nvSpPr>
        <p:spPr bwMode="auto">
          <a:xfrm>
            <a:off x="1295400" y="6240463"/>
            <a:ext cx="7162800" cy="366712"/>
          </a:xfrm>
          <a:prstGeom prst="rect">
            <a:avLst/>
          </a:prstGeom>
          <a:gradFill rotWithShape="1">
            <a:gsLst>
              <a:gs pos="0">
                <a:srgbClr val="3366FF">
                  <a:alpha val="62999"/>
                </a:srgbClr>
              </a:gs>
              <a:gs pos="100000">
                <a:srgbClr val="182F76"/>
              </a:gs>
            </a:gsLst>
            <a:path path="rect">
              <a:fillToRect l="100000" t="10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eaLnBrk="1" hangingPunct="1">
              <a:spcBef>
                <a:spcPct val="50000"/>
              </a:spcBef>
            </a:pPr>
            <a:endParaRPr lang="en-US" sz="1800"/>
          </a:p>
        </p:txBody>
      </p:sp>
      <p:pic>
        <p:nvPicPr>
          <p:cNvPr id="8" name="Picture 2" descr="USGS"/>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228600" y="6248400"/>
            <a:ext cx="9779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44762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457200" y="990600"/>
            <a:ext cx="8229600" cy="1143000"/>
          </a:xfrm>
        </p:spPr>
        <p:txBody>
          <a:bodyPr/>
          <a:lstStyle/>
          <a:p>
            <a:pPr eaLnBrk="1" hangingPunct="1"/>
            <a:r>
              <a:rPr lang="en-US" b="1" dirty="0" smtClean="0">
                <a:solidFill>
                  <a:srgbClr val="003399"/>
                </a:solidFill>
              </a:rPr>
              <a:t>Assembling the Data to Model Thermoelectric Water Use</a:t>
            </a:r>
          </a:p>
        </p:txBody>
      </p:sp>
      <p:pic>
        <p:nvPicPr>
          <p:cNvPr id="7172" name="Picture 2" descr="USGS"/>
          <p:cNvPicPr>
            <a:picLocks noChangeAspect="1" noChangeArrowheads="1"/>
          </p:cNvPicPr>
          <p:nvPr/>
        </p:nvPicPr>
        <p:blipFill>
          <a:blip r:embed="rId3" cstate="email"/>
          <a:srcRect/>
          <a:stretch>
            <a:fillRect/>
          </a:stretch>
        </p:blipFill>
        <p:spPr bwMode="auto">
          <a:xfrm>
            <a:off x="228600" y="6248400"/>
            <a:ext cx="977900" cy="381000"/>
          </a:xfrm>
          <a:prstGeom prst="rect">
            <a:avLst/>
          </a:prstGeom>
          <a:noFill/>
          <a:ln w="9525">
            <a:noFill/>
            <a:miter lim="800000"/>
            <a:headEnd/>
            <a:tailEnd/>
          </a:ln>
        </p:spPr>
      </p:pic>
      <p:sp>
        <p:nvSpPr>
          <p:cNvPr id="7173" name="Text Box 4"/>
          <p:cNvSpPr txBox="1">
            <a:spLocks noChangeArrowheads="1"/>
          </p:cNvSpPr>
          <p:nvPr/>
        </p:nvSpPr>
        <p:spPr bwMode="auto">
          <a:xfrm>
            <a:off x="1295400" y="6240463"/>
            <a:ext cx="7162800" cy="366712"/>
          </a:xfrm>
          <a:prstGeom prst="rect">
            <a:avLst/>
          </a:prstGeom>
          <a:gradFill rotWithShape="1">
            <a:gsLst>
              <a:gs pos="0">
                <a:srgbClr val="3366FF">
                  <a:alpha val="62999"/>
                </a:srgbClr>
              </a:gs>
              <a:gs pos="100000">
                <a:srgbClr val="182F76"/>
              </a:gs>
            </a:gsLst>
            <a:path path="rect">
              <a:fillToRect l="100000" t="100000"/>
            </a:path>
          </a:gradFill>
          <a:ln w="9525">
            <a:noFill/>
            <a:miter lim="800000"/>
            <a:headEnd/>
            <a:tailEnd/>
          </a:ln>
        </p:spPr>
        <p:txBody>
          <a:bodyPr>
            <a:spAutoFit/>
          </a:bodyPr>
          <a:lstStyle/>
          <a:p>
            <a:pPr>
              <a:spcBef>
                <a:spcPct val="50000"/>
              </a:spcBef>
            </a:pPr>
            <a:endParaRPr lang="en-US" sz="1800"/>
          </a:p>
        </p:txBody>
      </p:sp>
      <p:sp>
        <p:nvSpPr>
          <p:cNvPr id="6" name="TextBox 5"/>
          <p:cNvSpPr txBox="1"/>
          <p:nvPr/>
        </p:nvSpPr>
        <p:spPr>
          <a:xfrm>
            <a:off x="914400" y="2438400"/>
            <a:ext cx="6705599" cy="3477875"/>
          </a:xfrm>
          <a:prstGeom prst="rect">
            <a:avLst/>
          </a:prstGeom>
          <a:noFill/>
        </p:spPr>
        <p:txBody>
          <a:bodyPr wrap="square" rtlCol="0">
            <a:spAutoFit/>
          </a:bodyPr>
          <a:lstStyle/>
          <a:p>
            <a:r>
              <a:rPr lang="en-US" dirty="0">
                <a:solidFill>
                  <a:srgbClr val="002060"/>
                </a:solidFill>
              </a:rPr>
              <a:t>C</a:t>
            </a:r>
            <a:r>
              <a:rPr lang="en-US" dirty="0" smtClean="0">
                <a:solidFill>
                  <a:srgbClr val="002060"/>
                </a:solidFill>
              </a:rPr>
              <a:t>ategorization </a:t>
            </a:r>
            <a:r>
              <a:rPr lang="en-US" dirty="0">
                <a:solidFill>
                  <a:srgbClr val="002060"/>
                </a:solidFill>
              </a:rPr>
              <a:t>based </a:t>
            </a:r>
            <a:r>
              <a:rPr lang="en-US" dirty="0" smtClean="0">
                <a:solidFill>
                  <a:srgbClr val="002060"/>
                </a:solidFill>
              </a:rPr>
              <a:t>on</a:t>
            </a:r>
          </a:p>
          <a:p>
            <a:endParaRPr lang="en-US" dirty="0" smtClean="0">
              <a:solidFill>
                <a:srgbClr val="002060"/>
              </a:solidFill>
            </a:endParaRPr>
          </a:p>
          <a:p>
            <a:pPr marL="688975" indent="-350838">
              <a:buFont typeface="Arial" pitchFamily="34" charset="0"/>
              <a:buChar char="•"/>
            </a:pPr>
            <a:r>
              <a:rPr lang="en-US" dirty="0" smtClean="0">
                <a:solidFill>
                  <a:srgbClr val="002060"/>
                </a:solidFill>
              </a:rPr>
              <a:t>plant size</a:t>
            </a:r>
          </a:p>
          <a:p>
            <a:pPr marL="688975" indent="-350838">
              <a:buFont typeface="Arial" pitchFamily="34" charset="0"/>
              <a:buChar char="•"/>
            </a:pPr>
            <a:r>
              <a:rPr lang="en-US" dirty="0" smtClean="0">
                <a:solidFill>
                  <a:srgbClr val="002060"/>
                </a:solidFill>
              </a:rPr>
              <a:t>fuel type</a:t>
            </a:r>
          </a:p>
          <a:p>
            <a:pPr marL="688975" indent="-350838">
              <a:buFont typeface="Arial" pitchFamily="34" charset="0"/>
              <a:buChar char="•"/>
            </a:pPr>
            <a:r>
              <a:rPr lang="en-US" dirty="0" smtClean="0">
                <a:solidFill>
                  <a:srgbClr val="002060"/>
                </a:solidFill>
              </a:rPr>
              <a:t>plant configuration</a:t>
            </a:r>
          </a:p>
          <a:p>
            <a:pPr marL="688975" indent="-350838">
              <a:buFont typeface="Arial" pitchFamily="34" charset="0"/>
              <a:buChar char="•"/>
            </a:pPr>
            <a:r>
              <a:rPr lang="en-US" dirty="0" smtClean="0">
                <a:solidFill>
                  <a:srgbClr val="002060"/>
                </a:solidFill>
              </a:rPr>
              <a:t>cooling equipment</a:t>
            </a:r>
          </a:p>
          <a:p>
            <a:pPr marL="688975" indent="-350838">
              <a:buFont typeface="Arial" pitchFamily="34" charset="0"/>
              <a:buChar char="•"/>
            </a:pPr>
            <a:r>
              <a:rPr lang="en-US" dirty="0" smtClean="0">
                <a:solidFill>
                  <a:srgbClr val="002060"/>
                </a:solidFill>
              </a:rPr>
              <a:t>climatic </a:t>
            </a:r>
            <a:r>
              <a:rPr lang="en-US" dirty="0">
                <a:solidFill>
                  <a:srgbClr val="002060"/>
                </a:solidFill>
              </a:rPr>
              <a:t>data </a:t>
            </a:r>
            <a:endParaRPr lang="en-US" dirty="0" smtClean="0">
              <a:solidFill>
                <a:srgbClr val="002060"/>
              </a:solidFill>
            </a:endParaRPr>
          </a:p>
          <a:p>
            <a:endParaRPr lang="en-US" dirty="0" smtClean="0">
              <a:solidFill>
                <a:srgbClr val="002060"/>
              </a:solidFill>
            </a:endParaRPr>
          </a:p>
          <a:p>
            <a:r>
              <a:rPr lang="en-US" dirty="0" smtClean="0">
                <a:solidFill>
                  <a:srgbClr val="002060"/>
                </a:solidFill>
              </a:rPr>
              <a:t>to </a:t>
            </a:r>
            <a:r>
              <a:rPr lang="en-US" dirty="0">
                <a:solidFill>
                  <a:srgbClr val="002060"/>
                </a:solidFill>
              </a:rPr>
              <a:t>create groups of plants whose water use and consumptive use can be modeled based upon the heat budget of the plant.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lstStyle/>
          <a:p>
            <a:pPr eaLnBrk="1" hangingPunct="1"/>
            <a:r>
              <a:rPr lang="en-US" b="1" smtClean="0">
                <a:solidFill>
                  <a:srgbClr val="003399"/>
                </a:solidFill>
              </a:rPr>
              <a:t>COOLING TYPES</a:t>
            </a:r>
          </a:p>
        </p:txBody>
      </p:sp>
      <p:sp>
        <p:nvSpPr>
          <p:cNvPr id="7171" name="Content Placeholder 2"/>
          <p:cNvSpPr>
            <a:spLocks noGrp="1"/>
          </p:cNvSpPr>
          <p:nvPr>
            <p:ph idx="4294967295"/>
          </p:nvPr>
        </p:nvSpPr>
        <p:spPr/>
        <p:txBody>
          <a:bodyPr/>
          <a:lstStyle/>
          <a:p>
            <a:pPr eaLnBrk="1" hangingPunct="1"/>
            <a:r>
              <a:rPr lang="en-US" smtClean="0">
                <a:solidFill>
                  <a:srgbClr val="003399"/>
                </a:solidFill>
              </a:rPr>
              <a:t>Once through</a:t>
            </a:r>
          </a:p>
          <a:p>
            <a:pPr eaLnBrk="1" hangingPunct="1"/>
            <a:endParaRPr lang="en-US" smtClean="0">
              <a:solidFill>
                <a:srgbClr val="003399"/>
              </a:solidFill>
            </a:endParaRPr>
          </a:p>
          <a:p>
            <a:pPr eaLnBrk="1" hangingPunct="1"/>
            <a:r>
              <a:rPr lang="en-US" smtClean="0">
                <a:solidFill>
                  <a:srgbClr val="003399"/>
                </a:solidFill>
              </a:rPr>
              <a:t>Closed cycle – Wet tower</a:t>
            </a:r>
          </a:p>
          <a:p>
            <a:pPr eaLnBrk="1" hangingPunct="1"/>
            <a:endParaRPr lang="en-US" smtClean="0">
              <a:solidFill>
                <a:srgbClr val="003399"/>
              </a:solidFill>
            </a:endParaRPr>
          </a:p>
          <a:p>
            <a:pPr eaLnBrk="1" hangingPunct="1"/>
            <a:r>
              <a:rPr lang="en-US" smtClean="0">
                <a:solidFill>
                  <a:srgbClr val="003399"/>
                </a:solidFill>
              </a:rPr>
              <a:t>Closed cycle – Pond</a:t>
            </a:r>
            <a:endParaRPr lang="en-US" smtClean="0"/>
          </a:p>
        </p:txBody>
      </p:sp>
      <p:pic>
        <p:nvPicPr>
          <p:cNvPr id="7172" name="Picture 2" descr="USGS"/>
          <p:cNvPicPr>
            <a:picLocks noChangeAspect="1" noChangeArrowheads="1"/>
          </p:cNvPicPr>
          <p:nvPr/>
        </p:nvPicPr>
        <p:blipFill>
          <a:blip r:embed="rId3" cstate="email"/>
          <a:srcRect/>
          <a:stretch>
            <a:fillRect/>
          </a:stretch>
        </p:blipFill>
        <p:spPr bwMode="auto">
          <a:xfrm>
            <a:off x="228600" y="6248400"/>
            <a:ext cx="977900" cy="381000"/>
          </a:xfrm>
          <a:prstGeom prst="rect">
            <a:avLst/>
          </a:prstGeom>
          <a:noFill/>
          <a:ln w="9525">
            <a:noFill/>
            <a:miter lim="800000"/>
            <a:headEnd/>
            <a:tailEnd/>
          </a:ln>
        </p:spPr>
      </p:pic>
      <p:sp>
        <p:nvSpPr>
          <p:cNvPr id="7173" name="Text Box 4"/>
          <p:cNvSpPr txBox="1">
            <a:spLocks noChangeArrowheads="1"/>
          </p:cNvSpPr>
          <p:nvPr/>
        </p:nvSpPr>
        <p:spPr bwMode="auto">
          <a:xfrm>
            <a:off x="1295400" y="6240463"/>
            <a:ext cx="7162800" cy="366712"/>
          </a:xfrm>
          <a:prstGeom prst="rect">
            <a:avLst/>
          </a:prstGeom>
          <a:gradFill rotWithShape="1">
            <a:gsLst>
              <a:gs pos="0">
                <a:srgbClr val="3366FF">
                  <a:alpha val="62999"/>
                </a:srgbClr>
              </a:gs>
              <a:gs pos="100000">
                <a:srgbClr val="182F76"/>
              </a:gs>
            </a:gsLst>
            <a:path path="rect">
              <a:fillToRect l="100000" t="100000"/>
            </a:path>
          </a:gradFill>
          <a:ln w="9525">
            <a:noFill/>
            <a:miter lim="800000"/>
            <a:headEnd/>
            <a:tailEnd/>
          </a:ln>
        </p:spPr>
        <p:txBody>
          <a:bodyPr>
            <a:spAutoFit/>
          </a:bodyPr>
          <a:lstStyle/>
          <a:p>
            <a:pPr>
              <a:spcBef>
                <a:spcPct val="50000"/>
              </a:spcBef>
            </a:pPr>
            <a:endParaRPr lang="en-US" sz="18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sankey 15 85 tower.gif"/>
          <p:cNvPicPr>
            <a:picLocks noChangeAspect="1"/>
          </p:cNvPicPr>
          <p:nvPr/>
        </p:nvPicPr>
        <p:blipFill>
          <a:blip r:embed="rId3" cstate="email"/>
          <a:srcRect/>
          <a:stretch>
            <a:fillRect/>
          </a:stretch>
        </p:blipFill>
        <p:spPr bwMode="auto">
          <a:xfrm>
            <a:off x="228600" y="1355725"/>
            <a:ext cx="8555038" cy="5340350"/>
          </a:xfrm>
          <a:prstGeom prst="rect">
            <a:avLst/>
          </a:prstGeom>
          <a:noFill/>
          <a:ln w="9525">
            <a:noFill/>
            <a:miter lim="800000"/>
            <a:headEnd/>
            <a:tailEnd/>
          </a:ln>
        </p:spPr>
      </p:pic>
      <p:sp>
        <p:nvSpPr>
          <p:cNvPr id="26627" name="Rectangle 2"/>
          <p:cNvSpPr>
            <a:spLocks noGrp="1" noChangeArrowheads="1"/>
          </p:cNvSpPr>
          <p:nvPr>
            <p:ph type="title" idx="4294967295"/>
          </p:nvPr>
        </p:nvSpPr>
        <p:spPr>
          <a:xfrm>
            <a:off x="457200" y="868363"/>
            <a:ext cx="8229600" cy="1143000"/>
          </a:xfrm>
        </p:spPr>
        <p:txBody>
          <a:bodyPr/>
          <a:lstStyle/>
          <a:p>
            <a:pPr eaLnBrk="1" hangingPunct="1"/>
            <a:r>
              <a:rPr lang="en-US" sz="4000" smtClean="0"/>
              <a:t/>
            </a:r>
            <a:br>
              <a:rPr lang="en-US" sz="4000" smtClean="0"/>
            </a:br>
            <a:r>
              <a:rPr lang="en-US" sz="4000" smtClean="0"/>
              <a:t/>
            </a:r>
            <a:br>
              <a:rPr lang="en-US" sz="4000" smtClean="0"/>
            </a:br>
            <a:endParaRPr lang="en-US" sz="3200" smtClean="0"/>
          </a:p>
        </p:txBody>
      </p:sp>
      <p:sp>
        <p:nvSpPr>
          <p:cNvPr id="26628" name="Rectangle 3"/>
          <p:cNvSpPr>
            <a:spLocks noGrp="1" noChangeArrowheads="1"/>
          </p:cNvSpPr>
          <p:nvPr>
            <p:ph type="body" idx="4294967295"/>
          </p:nvPr>
        </p:nvSpPr>
        <p:spPr>
          <a:xfrm>
            <a:off x="457200" y="2193925"/>
            <a:ext cx="8229600" cy="4525963"/>
          </a:xfrm>
        </p:spPr>
        <p:txBody>
          <a:bodyPr/>
          <a:lstStyle/>
          <a:p>
            <a:pPr eaLnBrk="1" hangingPunct="1"/>
            <a:endParaRPr lang="en-US" smtClean="0">
              <a:solidFill>
                <a:srgbClr val="003399"/>
              </a:solidFill>
            </a:endParaRPr>
          </a:p>
          <a:p>
            <a:pPr lvl="1" eaLnBrk="1" hangingPunct="1"/>
            <a:endParaRPr lang="en-US" smtClean="0"/>
          </a:p>
          <a:p>
            <a:pPr eaLnBrk="1" hangingPunct="1">
              <a:buFont typeface="Arial" charset="0"/>
              <a:buNone/>
            </a:pPr>
            <a:endParaRPr lang="en-US" smtClean="0"/>
          </a:p>
        </p:txBody>
      </p:sp>
      <p:pic>
        <p:nvPicPr>
          <p:cNvPr id="26629" name="Picture 2" descr="USGS"/>
          <p:cNvPicPr>
            <a:picLocks noChangeAspect="1" noChangeArrowheads="1"/>
          </p:cNvPicPr>
          <p:nvPr/>
        </p:nvPicPr>
        <p:blipFill>
          <a:blip r:embed="rId4" cstate="email"/>
          <a:srcRect/>
          <a:stretch>
            <a:fillRect/>
          </a:stretch>
        </p:blipFill>
        <p:spPr bwMode="auto">
          <a:xfrm>
            <a:off x="381000" y="6019800"/>
            <a:ext cx="977900" cy="381000"/>
          </a:xfrm>
          <a:prstGeom prst="rect">
            <a:avLst/>
          </a:prstGeom>
          <a:noFill/>
          <a:ln w="9525">
            <a:noFill/>
            <a:miter lim="800000"/>
            <a:headEnd/>
            <a:tailEnd/>
          </a:ln>
        </p:spPr>
      </p:pic>
      <p:sp>
        <p:nvSpPr>
          <p:cNvPr id="26630" name="Text Box 4"/>
          <p:cNvSpPr txBox="1">
            <a:spLocks noChangeArrowheads="1"/>
          </p:cNvSpPr>
          <p:nvPr/>
        </p:nvSpPr>
        <p:spPr bwMode="auto">
          <a:xfrm>
            <a:off x="1371600" y="6019800"/>
            <a:ext cx="7162800" cy="366712"/>
          </a:xfrm>
          <a:prstGeom prst="rect">
            <a:avLst/>
          </a:prstGeom>
          <a:gradFill rotWithShape="1">
            <a:gsLst>
              <a:gs pos="0">
                <a:srgbClr val="3366FF">
                  <a:alpha val="62999"/>
                </a:srgbClr>
              </a:gs>
              <a:gs pos="100000">
                <a:srgbClr val="182F76"/>
              </a:gs>
            </a:gsLst>
            <a:path path="rect">
              <a:fillToRect l="100000" t="100000"/>
            </a:path>
          </a:gradFill>
          <a:ln w="9525">
            <a:noFill/>
            <a:miter lim="800000"/>
            <a:headEnd/>
            <a:tailEnd/>
          </a:ln>
        </p:spPr>
        <p:txBody>
          <a:bodyPr>
            <a:spAutoFit/>
          </a:bodyPr>
          <a:lstStyle/>
          <a:p>
            <a:pPr>
              <a:spcBef>
                <a:spcPct val="50000"/>
              </a:spcBef>
            </a:pPr>
            <a:endParaRPr lang="en-US" sz="1800"/>
          </a:p>
        </p:txBody>
      </p:sp>
      <p:sp>
        <p:nvSpPr>
          <p:cNvPr id="26631" name="Rectangle 3"/>
          <p:cNvSpPr txBox="1">
            <a:spLocks noChangeArrowheads="1"/>
          </p:cNvSpPr>
          <p:nvPr/>
        </p:nvSpPr>
        <p:spPr bwMode="auto">
          <a:xfrm>
            <a:off x="76200" y="1660525"/>
            <a:ext cx="1219200" cy="2057400"/>
          </a:xfrm>
          <a:prstGeom prst="rect">
            <a:avLst/>
          </a:prstGeom>
          <a:solidFill>
            <a:schemeClr val="bg1"/>
          </a:solidFill>
          <a:ln w="9525">
            <a:noFill/>
            <a:miter lim="800000"/>
            <a:headEnd/>
            <a:tailEnd/>
          </a:ln>
        </p:spPr>
        <p:txBody>
          <a:bodyPr/>
          <a:lstStyle/>
          <a:p>
            <a:pPr marL="342900" indent="-342900">
              <a:spcBef>
                <a:spcPct val="20000"/>
              </a:spcBef>
              <a:buFontTx/>
              <a:buChar char="•"/>
            </a:pPr>
            <a:endParaRPr lang="en-US" sz="3200" dirty="0">
              <a:solidFill>
                <a:srgbClr val="003399"/>
              </a:solidFill>
              <a:latin typeface="Calibri" pitchFamily="34" charset="0"/>
            </a:endParaRPr>
          </a:p>
          <a:p>
            <a:pPr marL="742950" lvl="1" indent="-285750">
              <a:spcBef>
                <a:spcPct val="20000"/>
              </a:spcBef>
              <a:buFont typeface="Arial" charset="0"/>
              <a:buChar char="–"/>
            </a:pPr>
            <a:endParaRPr lang="en-US" sz="2800" dirty="0">
              <a:latin typeface="Calibri" pitchFamily="34" charset="0"/>
            </a:endParaRPr>
          </a:p>
          <a:p>
            <a:pPr marL="342900" indent="-342900">
              <a:spcBef>
                <a:spcPct val="20000"/>
              </a:spcBef>
            </a:pPr>
            <a:endParaRPr lang="en-US" sz="3200" dirty="0">
              <a:latin typeface="Calibri" pitchFamily="34" charset="0"/>
            </a:endParaRPr>
          </a:p>
        </p:txBody>
      </p:sp>
      <p:sp>
        <p:nvSpPr>
          <p:cNvPr id="26632" name="Rectangle 3"/>
          <p:cNvSpPr txBox="1">
            <a:spLocks noChangeArrowheads="1"/>
          </p:cNvSpPr>
          <p:nvPr/>
        </p:nvSpPr>
        <p:spPr bwMode="auto">
          <a:xfrm>
            <a:off x="76200" y="3413125"/>
            <a:ext cx="1143000" cy="2057400"/>
          </a:xfrm>
          <a:prstGeom prst="rect">
            <a:avLst/>
          </a:prstGeom>
          <a:solidFill>
            <a:schemeClr val="bg1"/>
          </a:solidFill>
          <a:ln w="9525">
            <a:noFill/>
            <a:miter lim="800000"/>
            <a:headEnd/>
            <a:tailEnd/>
          </a:ln>
        </p:spPr>
        <p:txBody>
          <a:bodyPr/>
          <a:lstStyle/>
          <a:p>
            <a:pPr marL="342900" indent="-342900">
              <a:spcBef>
                <a:spcPct val="20000"/>
              </a:spcBef>
              <a:buFontTx/>
              <a:buChar char="•"/>
            </a:pPr>
            <a:endParaRPr lang="en-US" sz="3200" dirty="0">
              <a:solidFill>
                <a:srgbClr val="003399"/>
              </a:solidFill>
              <a:latin typeface="Calibri" pitchFamily="34" charset="0"/>
            </a:endParaRPr>
          </a:p>
          <a:p>
            <a:pPr marL="742950" lvl="1" indent="-285750">
              <a:spcBef>
                <a:spcPct val="20000"/>
              </a:spcBef>
              <a:buFont typeface="Arial" charset="0"/>
              <a:buChar char="–"/>
            </a:pPr>
            <a:endParaRPr lang="en-US" sz="2800" dirty="0">
              <a:latin typeface="Calibri" pitchFamily="34" charset="0"/>
            </a:endParaRPr>
          </a:p>
          <a:p>
            <a:pPr marL="342900" indent="-342900">
              <a:spcBef>
                <a:spcPct val="20000"/>
              </a:spcBef>
            </a:pPr>
            <a:endParaRPr lang="en-US" sz="3200" dirty="0">
              <a:latin typeface="Calibri" pitchFamily="34" charset="0"/>
            </a:endParaRPr>
          </a:p>
        </p:txBody>
      </p:sp>
      <p:sp>
        <p:nvSpPr>
          <p:cNvPr id="26633" name="Title 1"/>
          <p:cNvSpPr>
            <a:spLocks/>
          </p:cNvSpPr>
          <p:nvPr/>
        </p:nvSpPr>
        <p:spPr bwMode="auto">
          <a:xfrm>
            <a:off x="457200" y="228600"/>
            <a:ext cx="8229600" cy="1143000"/>
          </a:xfrm>
          <a:prstGeom prst="rect">
            <a:avLst/>
          </a:prstGeom>
          <a:noFill/>
          <a:ln w="9525">
            <a:noFill/>
            <a:miter lim="800000"/>
            <a:headEnd/>
            <a:tailEnd/>
          </a:ln>
        </p:spPr>
        <p:txBody>
          <a:bodyPr anchor="ctr"/>
          <a:lstStyle/>
          <a:p>
            <a:pPr algn="ctr"/>
            <a:r>
              <a:rPr lang="en-US" sz="4400" b="1">
                <a:solidFill>
                  <a:srgbClr val="003399"/>
                </a:solidFill>
                <a:latin typeface="Calibri" pitchFamily="34" charset="0"/>
              </a:rPr>
              <a:t>WITHDRAWAL - TOWER</a:t>
            </a:r>
          </a:p>
        </p:txBody>
      </p:sp>
      <p:sp>
        <p:nvSpPr>
          <p:cNvPr id="26634" name="Title 1"/>
          <p:cNvSpPr>
            <a:spLocks/>
          </p:cNvSpPr>
          <p:nvPr/>
        </p:nvSpPr>
        <p:spPr bwMode="auto">
          <a:xfrm>
            <a:off x="-1295400" y="3886200"/>
            <a:ext cx="8229600" cy="1143000"/>
          </a:xfrm>
          <a:prstGeom prst="rect">
            <a:avLst/>
          </a:prstGeom>
          <a:noFill/>
          <a:ln w="9525">
            <a:noFill/>
            <a:miter lim="800000"/>
            <a:headEnd/>
            <a:tailEnd/>
          </a:ln>
        </p:spPr>
        <p:txBody>
          <a:bodyPr anchor="ctr"/>
          <a:lstStyle/>
          <a:p>
            <a:pPr algn="ctr"/>
            <a:r>
              <a:rPr lang="en-US" sz="3600" b="1">
                <a:latin typeface="Calibri" pitchFamily="34" charset="0"/>
              </a:rPr>
              <a:t>WITHDRAWAL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sankey 15 85 once thru.gif"/>
          <p:cNvPicPr>
            <a:picLocks noChangeAspect="1"/>
          </p:cNvPicPr>
          <p:nvPr/>
        </p:nvPicPr>
        <p:blipFill>
          <a:blip r:embed="rId3" cstate="email"/>
          <a:srcRect/>
          <a:stretch>
            <a:fillRect/>
          </a:stretch>
        </p:blipFill>
        <p:spPr bwMode="auto">
          <a:xfrm>
            <a:off x="0" y="762000"/>
            <a:ext cx="9144000" cy="5707063"/>
          </a:xfrm>
          <a:prstGeom prst="rect">
            <a:avLst/>
          </a:prstGeom>
          <a:noFill/>
          <a:ln w="9525">
            <a:noFill/>
            <a:miter lim="800000"/>
            <a:headEnd/>
            <a:tailEnd/>
          </a:ln>
        </p:spPr>
      </p:pic>
      <p:sp>
        <p:nvSpPr>
          <p:cNvPr id="25603" name="Rectangle 2"/>
          <p:cNvSpPr>
            <a:spLocks noGrp="1" noChangeArrowheads="1"/>
          </p:cNvSpPr>
          <p:nvPr>
            <p:ph type="title" idx="4294967295"/>
          </p:nvPr>
        </p:nvSpPr>
        <p:spPr/>
        <p:txBody>
          <a:bodyPr/>
          <a:lstStyle/>
          <a:p>
            <a:pPr eaLnBrk="1" hangingPunct="1"/>
            <a:r>
              <a:rPr lang="en-US" sz="4000" smtClean="0"/>
              <a:t/>
            </a:r>
            <a:br>
              <a:rPr lang="en-US" sz="4000" smtClean="0"/>
            </a:br>
            <a:r>
              <a:rPr lang="en-US" sz="4000" smtClean="0"/>
              <a:t/>
            </a:r>
            <a:br>
              <a:rPr lang="en-US" sz="4000" smtClean="0"/>
            </a:br>
            <a:endParaRPr lang="en-US" sz="3200" smtClean="0"/>
          </a:p>
        </p:txBody>
      </p:sp>
      <p:sp>
        <p:nvSpPr>
          <p:cNvPr id="25604" name="Rectangle 3"/>
          <p:cNvSpPr>
            <a:spLocks noGrp="1" noChangeArrowheads="1"/>
          </p:cNvSpPr>
          <p:nvPr>
            <p:ph type="body" idx="4294967295"/>
          </p:nvPr>
        </p:nvSpPr>
        <p:spPr>
          <a:xfrm>
            <a:off x="0" y="1066800"/>
            <a:ext cx="1104900" cy="2057400"/>
          </a:xfrm>
          <a:solidFill>
            <a:schemeClr val="bg1"/>
          </a:solidFill>
        </p:spPr>
        <p:txBody>
          <a:bodyPr/>
          <a:lstStyle/>
          <a:p>
            <a:pPr eaLnBrk="1" hangingPunct="1"/>
            <a:endParaRPr lang="en-US" smtClean="0">
              <a:solidFill>
                <a:srgbClr val="003399"/>
              </a:solidFill>
            </a:endParaRPr>
          </a:p>
          <a:p>
            <a:pPr lvl="1" eaLnBrk="1" hangingPunct="1"/>
            <a:endParaRPr lang="en-US" smtClean="0"/>
          </a:p>
          <a:p>
            <a:pPr eaLnBrk="1" hangingPunct="1">
              <a:buFont typeface="Arial" charset="0"/>
              <a:buNone/>
            </a:pPr>
            <a:endParaRPr lang="en-US" smtClean="0"/>
          </a:p>
        </p:txBody>
      </p:sp>
      <p:pic>
        <p:nvPicPr>
          <p:cNvPr id="25605" name="Picture 2" descr="USGS"/>
          <p:cNvPicPr>
            <a:picLocks noChangeAspect="1" noChangeArrowheads="1"/>
          </p:cNvPicPr>
          <p:nvPr/>
        </p:nvPicPr>
        <p:blipFill>
          <a:blip r:embed="rId4" cstate="email"/>
          <a:srcRect/>
          <a:stretch>
            <a:fillRect/>
          </a:stretch>
        </p:blipFill>
        <p:spPr bwMode="auto">
          <a:xfrm>
            <a:off x="228600" y="6248400"/>
            <a:ext cx="977900" cy="381000"/>
          </a:xfrm>
          <a:prstGeom prst="rect">
            <a:avLst/>
          </a:prstGeom>
          <a:noFill/>
          <a:ln w="9525">
            <a:noFill/>
            <a:miter lim="800000"/>
            <a:headEnd/>
            <a:tailEnd/>
          </a:ln>
        </p:spPr>
      </p:pic>
      <p:sp>
        <p:nvSpPr>
          <p:cNvPr id="25606" name="Text Box 4"/>
          <p:cNvSpPr txBox="1">
            <a:spLocks noChangeArrowheads="1"/>
          </p:cNvSpPr>
          <p:nvPr/>
        </p:nvSpPr>
        <p:spPr bwMode="auto">
          <a:xfrm>
            <a:off x="1295400" y="6240463"/>
            <a:ext cx="7162800" cy="366712"/>
          </a:xfrm>
          <a:prstGeom prst="rect">
            <a:avLst/>
          </a:prstGeom>
          <a:gradFill rotWithShape="1">
            <a:gsLst>
              <a:gs pos="0">
                <a:srgbClr val="3366FF">
                  <a:alpha val="62999"/>
                </a:srgbClr>
              </a:gs>
              <a:gs pos="100000">
                <a:srgbClr val="182F76"/>
              </a:gs>
            </a:gsLst>
            <a:path path="rect">
              <a:fillToRect l="100000" t="100000"/>
            </a:path>
          </a:gradFill>
          <a:ln w="9525">
            <a:noFill/>
            <a:miter lim="800000"/>
            <a:headEnd/>
            <a:tailEnd/>
          </a:ln>
        </p:spPr>
        <p:txBody>
          <a:bodyPr>
            <a:spAutoFit/>
          </a:bodyPr>
          <a:lstStyle/>
          <a:p>
            <a:pPr>
              <a:spcBef>
                <a:spcPct val="50000"/>
              </a:spcBef>
            </a:pPr>
            <a:endParaRPr lang="en-US" sz="1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USGS"/>
          <p:cNvPicPr>
            <a:picLocks noChangeAspect="1" noChangeArrowheads="1"/>
          </p:cNvPicPr>
          <p:nvPr/>
        </p:nvPicPr>
        <p:blipFill>
          <a:blip r:embed="rId3" cstate="email"/>
          <a:srcRect/>
          <a:stretch>
            <a:fillRect/>
          </a:stretch>
        </p:blipFill>
        <p:spPr bwMode="auto">
          <a:xfrm>
            <a:off x="228600" y="6248400"/>
            <a:ext cx="977900" cy="381000"/>
          </a:xfrm>
          <a:prstGeom prst="rect">
            <a:avLst/>
          </a:prstGeom>
          <a:noFill/>
          <a:ln w="9525">
            <a:noFill/>
            <a:miter lim="800000"/>
            <a:headEnd/>
            <a:tailEnd/>
          </a:ln>
        </p:spPr>
      </p:pic>
      <p:sp>
        <p:nvSpPr>
          <p:cNvPr id="56323" name="Text Box 4"/>
          <p:cNvSpPr txBox="1">
            <a:spLocks noChangeArrowheads="1"/>
          </p:cNvSpPr>
          <p:nvPr/>
        </p:nvSpPr>
        <p:spPr bwMode="auto">
          <a:xfrm>
            <a:off x="1295400" y="6240463"/>
            <a:ext cx="7162800" cy="366712"/>
          </a:xfrm>
          <a:prstGeom prst="rect">
            <a:avLst/>
          </a:prstGeom>
          <a:gradFill rotWithShape="1">
            <a:gsLst>
              <a:gs pos="0">
                <a:srgbClr val="3366FF">
                  <a:alpha val="62999"/>
                </a:srgbClr>
              </a:gs>
              <a:gs pos="100000">
                <a:srgbClr val="182F76"/>
              </a:gs>
            </a:gsLst>
            <a:path path="rect">
              <a:fillToRect l="100000" t="100000"/>
            </a:path>
          </a:gradFill>
          <a:ln w="9525">
            <a:noFill/>
            <a:miter lim="800000"/>
            <a:headEnd/>
            <a:tailEnd/>
          </a:ln>
        </p:spPr>
        <p:txBody>
          <a:bodyPr>
            <a:spAutoFit/>
          </a:bodyPr>
          <a:lstStyle/>
          <a:p>
            <a:pPr>
              <a:spcBef>
                <a:spcPct val="50000"/>
              </a:spcBef>
            </a:pPr>
            <a:endParaRPr lang="en-US" sz="1800"/>
          </a:p>
        </p:txBody>
      </p:sp>
      <p:sp>
        <p:nvSpPr>
          <p:cNvPr id="7" name="Title 1"/>
          <p:cNvSpPr txBox="1">
            <a:spLocks/>
          </p:cNvSpPr>
          <p:nvPr/>
        </p:nvSpPr>
        <p:spPr bwMode="auto">
          <a:xfrm>
            <a:off x="1752600" y="1524000"/>
            <a:ext cx="8229600" cy="1143000"/>
          </a:xfrm>
          <a:prstGeom prst="rect">
            <a:avLst/>
          </a:prstGeom>
          <a:noFill/>
          <a:ln w="9525">
            <a:noFill/>
            <a:miter lim="800000"/>
            <a:headEnd/>
            <a:tailEnd/>
          </a:ln>
        </p:spPr>
        <p:txBody>
          <a:bodyPr anchor="ctr"/>
          <a:lstStyle/>
          <a:p>
            <a:pPr algn="ctr">
              <a:defRPr/>
            </a:pPr>
            <a:r>
              <a:rPr lang="en-US" sz="6400" b="1" dirty="0">
                <a:solidFill>
                  <a:schemeClr val="bg1"/>
                </a:solidFill>
                <a:latin typeface="+mj-lt"/>
                <a:ea typeface="+mj-ea"/>
                <a:cs typeface="+mj-cs"/>
              </a:rPr>
              <a:t>QUESTIONS ? </a:t>
            </a:r>
          </a:p>
        </p:txBody>
      </p:sp>
      <p:pic>
        <p:nvPicPr>
          <p:cNvPr id="56325" name="Picture 2" descr="C:\Documents and Settings\mharris\Desktop\GIFS\Uncensored_CO_tower_GIF.GIF"/>
          <p:cNvPicPr>
            <a:picLocks noChangeAspect="1" noChangeArrowheads="1"/>
          </p:cNvPicPr>
          <p:nvPr/>
        </p:nvPicPr>
        <p:blipFill>
          <a:blip r:embed="rId4" cstate="email"/>
          <a:srcRect/>
          <a:stretch>
            <a:fillRect/>
          </a:stretch>
        </p:blipFill>
        <p:spPr bwMode="auto">
          <a:xfrm>
            <a:off x="228600" y="612775"/>
            <a:ext cx="8504238" cy="601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USGS"/>
          <p:cNvPicPr>
            <a:picLocks noChangeAspect="1" noChangeArrowheads="1"/>
          </p:cNvPicPr>
          <p:nvPr/>
        </p:nvPicPr>
        <p:blipFill>
          <a:blip r:embed="rId3" cstate="email"/>
          <a:srcRect/>
          <a:stretch>
            <a:fillRect/>
          </a:stretch>
        </p:blipFill>
        <p:spPr bwMode="auto">
          <a:xfrm>
            <a:off x="228600" y="6248400"/>
            <a:ext cx="977900" cy="381000"/>
          </a:xfrm>
          <a:prstGeom prst="rect">
            <a:avLst/>
          </a:prstGeom>
          <a:noFill/>
          <a:ln w="9525">
            <a:noFill/>
            <a:miter lim="800000"/>
            <a:headEnd/>
            <a:tailEnd/>
          </a:ln>
        </p:spPr>
      </p:pic>
      <p:sp>
        <p:nvSpPr>
          <p:cNvPr id="57347" name="Text Box 4"/>
          <p:cNvSpPr txBox="1">
            <a:spLocks noChangeArrowheads="1"/>
          </p:cNvSpPr>
          <p:nvPr/>
        </p:nvSpPr>
        <p:spPr bwMode="auto">
          <a:xfrm>
            <a:off x="1295400" y="6240463"/>
            <a:ext cx="7162800" cy="366712"/>
          </a:xfrm>
          <a:prstGeom prst="rect">
            <a:avLst/>
          </a:prstGeom>
          <a:gradFill rotWithShape="1">
            <a:gsLst>
              <a:gs pos="0">
                <a:srgbClr val="3366FF">
                  <a:alpha val="62999"/>
                </a:srgbClr>
              </a:gs>
              <a:gs pos="100000">
                <a:srgbClr val="182F76"/>
              </a:gs>
            </a:gsLst>
            <a:path path="rect">
              <a:fillToRect l="100000" t="100000"/>
            </a:path>
          </a:gradFill>
          <a:ln w="9525">
            <a:noFill/>
            <a:miter lim="800000"/>
            <a:headEnd/>
            <a:tailEnd/>
          </a:ln>
        </p:spPr>
        <p:txBody>
          <a:bodyPr>
            <a:spAutoFit/>
          </a:bodyPr>
          <a:lstStyle/>
          <a:p>
            <a:pPr>
              <a:spcBef>
                <a:spcPct val="50000"/>
              </a:spcBef>
            </a:pPr>
            <a:endParaRPr lang="en-US" sz="1800"/>
          </a:p>
        </p:txBody>
      </p:sp>
      <p:sp>
        <p:nvSpPr>
          <p:cNvPr id="7" name="Title 1"/>
          <p:cNvSpPr txBox="1">
            <a:spLocks/>
          </p:cNvSpPr>
          <p:nvPr/>
        </p:nvSpPr>
        <p:spPr bwMode="auto">
          <a:xfrm>
            <a:off x="1752600" y="1524000"/>
            <a:ext cx="8229600" cy="1143000"/>
          </a:xfrm>
          <a:prstGeom prst="rect">
            <a:avLst/>
          </a:prstGeom>
          <a:noFill/>
          <a:ln w="9525">
            <a:noFill/>
            <a:miter lim="800000"/>
            <a:headEnd/>
            <a:tailEnd/>
          </a:ln>
        </p:spPr>
        <p:txBody>
          <a:bodyPr anchor="ctr"/>
          <a:lstStyle/>
          <a:p>
            <a:pPr algn="ctr">
              <a:defRPr/>
            </a:pPr>
            <a:r>
              <a:rPr lang="en-US" sz="6400" b="1" dirty="0">
                <a:solidFill>
                  <a:schemeClr val="bg1"/>
                </a:solidFill>
                <a:latin typeface="+mj-lt"/>
                <a:ea typeface="+mj-ea"/>
                <a:cs typeface="+mj-cs"/>
              </a:rPr>
              <a:t>QUESTIONS ? </a:t>
            </a:r>
          </a:p>
        </p:txBody>
      </p:sp>
      <p:pic>
        <p:nvPicPr>
          <p:cNvPr id="57349" name="Picture 2" descr="C:\Documents and Settings\mharris\Desktop\GIFS\Uncensored_CO_pond_GIF.GIF"/>
          <p:cNvPicPr>
            <a:picLocks noChangeAspect="1" noChangeArrowheads="1"/>
          </p:cNvPicPr>
          <p:nvPr/>
        </p:nvPicPr>
        <p:blipFill>
          <a:blip r:embed="rId4" cstate="email"/>
          <a:srcRect/>
          <a:stretch>
            <a:fillRect/>
          </a:stretch>
        </p:blipFill>
        <p:spPr bwMode="auto">
          <a:xfrm>
            <a:off x="228600" y="509588"/>
            <a:ext cx="8651875" cy="6119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USGS"/>
          <p:cNvPicPr>
            <a:picLocks noChangeAspect="1" noChangeArrowheads="1"/>
          </p:cNvPicPr>
          <p:nvPr/>
        </p:nvPicPr>
        <p:blipFill>
          <a:blip r:embed="rId3" cstate="email"/>
          <a:srcRect/>
          <a:stretch>
            <a:fillRect/>
          </a:stretch>
        </p:blipFill>
        <p:spPr bwMode="auto">
          <a:xfrm>
            <a:off x="228600" y="6248400"/>
            <a:ext cx="977900" cy="381000"/>
          </a:xfrm>
          <a:prstGeom prst="rect">
            <a:avLst/>
          </a:prstGeom>
          <a:noFill/>
          <a:ln w="9525">
            <a:noFill/>
            <a:miter lim="800000"/>
            <a:headEnd/>
            <a:tailEnd/>
          </a:ln>
        </p:spPr>
      </p:pic>
      <p:sp>
        <p:nvSpPr>
          <p:cNvPr id="58371" name="Text Box 4"/>
          <p:cNvSpPr txBox="1">
            <a:spLocks noChangeArrowheads="1"/>
          </p:cNvSpPr>
          <p:nvPr/>
        </p:nvSpPr>
        <p:spPr bwMode="auto">
          <a:xfrm>
            <a:off x="1295400" y="6240463"/>
            <a:ext cx="7162800" cy="366712"/>
          </a:xfrm>
          <a:prstGeom prst="rect">
            <a:avLst/>
          </a:prstGeom>
          <a:gradFill rotWithShape="1">
            <a:gsLst>
              <a:gs pos="0">
                <a:srgbClr val="3366FF">
                  <a:alpha val="62999"/>
                </a:srgbClr>
              </a:gs>
              <a:gs pos="100000">
                <a:srgbClr val="182F76"/>
              </a:gs>
            </a:gsLst>
            <a:path path="rect">
              <a:fillToRect l="100000" t="100000"/>
            </a:path>
          </a:gradFill>
          <a:ln w="9525">
            <a:noFill/>
            <a:miter lim="800000"/>
            <a:headEnd/>
            <a:tailEnd/>
          </a:ln>
        </p:spPr>
        <p:txBody>
          <a:bodyPr>
            <a:spAutoFit/>
          </a:bodyPr>
          <a:lstStyle/>
          <a:p>
            <a:pPr>
              <a:spcBef>
                <a:spcPct val="50000"/>
              </a:spcBef>
            </a:pPr>
            <a:endParaRPr lang="en-US" sz="1800"/>
          </a:p>
        </p:txBody>
      </p:sp>
      <p:sp>
        <p:nvSpPr>
          <p:cNvPr id="7" name="Title 1"/>
          <p:cNvSpPr txBox="1">
            <a:spLocks/>
          </p:cNvSpPr>
          <p:nvPr/>
        </p:nvSpPr>
        <p:spPr bwMode="auto">
          <a:xfrm>
            <a:off x="1752600" y="1524000"/>
            <a:ext cx="8229600" cy="1143000"/>
          </a:xfrm>
          <a:prstGeom prst="rect">
            <a:avLst/>
          </a:prstGeom>
          <a:noFill/>
          <a:ln w="9525">
            <a:noFill/>
            <a:miter lim="800000"/>
            <a:headEnd/>
            <a:tailEnd/>
          </a:ln>
        </p:spPr>
        <p:txBody>
          <a:bodyPr anchor="ctr"/>
          <a:lstStyle/>
          <a:p>
            <a:pPr algn="ctr">
              <a:defRPr/>
            </a:pPr>
            <a:r>
              <a:rPr lang="en-US" sz="6400" b="1" dirty="0">
                <a:solidFill>
                  <a:schemeClr val="bg1"/>
                </a:solidFill>
                <a:latin typeface="+mj-lt"/>
                <a:ea typeface="+mj-ea"/>
                <a:cs typeface="+mj-cs"/>
              </a:rPr>
              <a:t>QUESTIONS ? </a:t>
            </a:r>
          </a:p>
        </p:txBody>
      </p:sp>
      <p:pic>
        <p:nvPicPr>
          <p:cNvPr id="58373" name="Picture 2" descr="C:\Documents and Settings\mharris\Desktop\GIFS\Uncensored_CO_OT_GIF.GIF"/>
          <p:cNvPicPr>
            <a:picLocks noChangeAspect="1" noChangeArrowheads="1"/>
          </p:cNvPicPr>
          <p:nvPr/>
        </p:nvPicPr>
        <p:blipFill>
          <a:blip r:embed="rId4" cstate="email"/>
          <a:srcRect/>
          <a:stretch>
            <a:fillRect/>
          </a:stretch>
        </p:blipFill>
        <p:spPr bwMode="auto">
          <a:xfrm>
            <a:off x="228600" y="304800"/>
            <a:ext cx="8913813" cy="630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2" descr="USGS"/>
          <p:cNvPicPr>
            <a:picLocks noChangeAspect="1" noChangeArrowheads="1"/>
          </p:cNvPicPr>
          <p:nvPr/>
        </p:nvPicPr>
        <p:blipFill>
          <a:blip r:embed="rId3" cstate="email"/>
          <a:srcRect/>
          <a:stretch>
            <a:fillRect/>
          </a:stretch>
        </p:blipFill>
        <p:spPr bwMode="auto">
          <a:xfrm>
            <a:off x="228600" y="6248400"/>
            <a:ext cx="977900" cy="381000"/>
          </a:xfrm>
          <a:prstGeom prst="rect">
            <a:avLst/>
          </a:prstGeom>
          <a:noFill/>
          <a:ln w="9525">
            <a:noFill/>
            <a:miter lim="800000"/>
            <a:headEnd/>
            <a:tailEnd/>
          </a:ln>
        </p:spPr>
      </p:pic>
      <p:sp>
        <p:nvSpPr>
          <p:cNvPr id="2053" name="Text Box 4"/>
          <p:cNvSpPr txBox="1">
            <a:spLocks noChangeArrowheads="1"/>
          </p:cNvSpPr>
          <p:nvPr/>
        </p:nvSpPr>
        <p:spPr bwMode="auto">
          <a:xfrm>
            <a:off x="1295400" y="6240463"/>
            <a:ext cx="7162800" cy="366712"/>
          </a:xfrm>
          <a:prstGeom prst="rect">
            <a:avLst/>
          </a:prstGeom>
          <a:gradFill rotWithShape="1">
            <a:gsLst>
              <a:gs pos="0">
                <a:srgbClr val="3366FF">
                  <a:alpha val="62999"/>
                </a:srgbClr>
              </a:gs>
              <a:gs pos="100000">
                <a:srgbClr val="182F76"/>
              </a:gs>
            </a:gsLst>
            <a:path path="rect">
              <a:fillToRect l="100000" t="100000"/>
            </a:path>
          </a:gradFill>
          <a:ln w="9525">
            <a:noFill/>
            <a:miter lim="800000"/>
            <a:headEnd/>
            <a:tailEnd/>
          </a:ln>
        </p:spPr>
        <p:txBody>
          <a:bodyPr>
            <a:spAutoFit/>
          </a:bodyPr>
          <a:lstStyle/>
          <a:p>
            <a:pPr>
              <a:spcBef>
                <a:spcPct val="50000"/>
              </a:spcBef>
            </a:pPr>
            <a:endParaRPr lang="en-US" sz="1800"/>
          </a:p>
        </p:txBody>
      </p:sp>
      <p:sp>
        <p:nvSpPr>
          <p:cNvPr id="8" name="Title 1"/>
          <p:cNvSpPr txBox="1">
            <a:spLocks/>
          </p:cNvSpPr>
          <p:nvPr/>
        </p:nvSpPr>
        <p:spPr bwMode="auto">
          <a:xfrm>
            <a:off x="457200" y="152400"/>
            <a:ext cx="7924800" cy="914400"/>
          </a:xfrm>
          <a:prstGeom prst="rect">
            <a:avLst/>
          </a:prstGeom>
          <a:noFill/>
          <a:ln w="9525">
            <a:noFill/>
            <a:miter lim="800000"/>
            <a:headEnd/>
            <a:tailEnd/>
          </a:ln>
        </p:spPr>
        <p:txBody>
          <a:bodyPr anchor="ctr"/>
          <a:lstStyle/>
          <a:p>
            <a:pPr algn="ctr">
              <a:defRPr/>
            </a:pPr>
            <a:r>
              <a:rPr lang="en-US" sz="4000" b="1" dirty="0" smtClean="0">
                <a:solidFill>
                  <a:srgbClr val="003399"/>
                </a:solidFill>
                <a:effectLst>
                  <a:outerShdw blurRad="38100" dist="38100" dir="2700000" algn="tl">
                    <a:srgbClr val="C0C0C0"/>
                  </a:outerShdw>
                </a:effectLst>
                <a:latin typeface="Calibri" pitchFamily="34" charset="0"/>
              </a:rPr>
              <a:t>Energy         Water Nexus</a:t>
            </a:r>
            <a:endParaRPr lang="en-US" sz="4000" b="1" dirty="0">
              <a:solidFill>
                <a:srgbClr val="003399"/>
              </a:solidFill>
              <a:effectLst>
                <a:outerShdw blurRad="38100" dist="38100" dir="2700000" algn="tl">
                  <a:srgbClr val="C0C0C0"/>
                </a:outerShdw>
              </a:effectLst>
              <a:latin typeface="Calibri" pitchFamily="34" charset="0"/>
            </a:endParaRPr>
          </a:p>
        </p:txBody>
      </p:sp>
      <p:cxnSp>
        <p:nvCxnSpPr>
          <p:cNvPr id="7" name="Straight Arrow Connector 6"/>
          <p:cNvCxnSpPr/>
          <p:nvPr/>
        </p:nvCxnSpPr>
        <p:spPr>
          <a:xfrm>
            <a:off x="3402904" y="660747"/>
            <a:ext cx="838200" cy="0"/>
          </a:xfrm>
          <a:prstGeom prst="straightConnector1">
            <a:avLst/>
          </a:prstGeom>
          <a:ln w="63500">
            <a:headEnd type="arrow"/>
            <a:tailEnd type="arrow"/>
          </a:ln>
        </p:spPr>
        <p:style>
          <a:lnRef idx="1">
            <a:schemeClr val="accent1"/>
          </a:lnRef>
          <a:fillRef idx="0">
            <a:schemeClr val="accent1"/>
          </a:fillRef>
          <a:effectRef idx="0">
            <a:schemeClr val="accent1"/>
          </a:effectRef>
          <a:fontRef idx="minor">
            <a:schemeClr val="tx1"/>
          </a:fontRef>
        </p:style>
      </p:cxnSp>
      <p:pic>
        <p:nvPicPr>
          <p:cNvPr id="11" name="Picture 59" descr="shiport4125dpi"/>
          <p:cNvPicPr>
            <a:picLocks noChangeAspect="1" noChangeArrowheads="1"/>
          </p:cNvPicPr>
          <p:nvPr/>
        </p:nvPicPr>
        <p:blipFill>
          <a:blip r:embed="rId4" cstate="email"/>
          <a:srcRect/>
          <a:stretch>
            <a:fillRect/>
          </a:stretch>
        </p:blipFill>
        <p:spPr bwMode="auto">
          <a:xfrm>
            <a:off x="381000" y="1219200"/>
            <a:ext cx="2819400" cy="1779188"/>
          </a:xfrm>
          <a:prstGeom prst="rect">
            <a:avLst/>
          </a:prstGeom>
          <a:noFill/>
          <a:ln w="9525">
            <a:solidFill>
              <a:schemeClr val="tx1"/>
            </a:solidFill>
            <a:miter lim="800000"/>
            <a:headEnd/>
            <a:tailEnd/>
          </a:ln>
        </p:spPr>
      </p:pic>
      <p:pic>
        <p:nvPicPr>
          <p:cNvPr id="140290" name="Picture 2" descr="C:\eevenson\Pictures\Nat Wat Summary Watershed.jpg"/>
          <p:cNvPicPr>
            <a:picLocks noChangeAspect="1" noChangeArrowheads="1"/>
          </p:cNvPicPr>
          <p:nvPr/>
        </p:nvPicPr>
        <p:blipFill>
          <a:blip r:embed="rId5" cstate="email"/>
          <a:srcRect/>
          <a:stretch>
            <a:fillRect/>
          </a:stretch>
        </p:blipFill>
        <p:spPr bwMode="auto">
          <a:xfrm>
            <a:off x="4876800" y="990600"/>
            <a:ext cx="2590800" cy="2192896"/>
          </a:xfrm>
          <a:prstGeom prst="rect">
            <a:avLst/>
          </a:prstGeom>
          <a:noFill/>
          <a:ln>
            <a:solidFill>
              <a:schemeClr val="tx1"/>
            </a:solidFill>
          </a:ln>
        </p:spPr>
      </p:pic>
      <p:pic>
        <p:nvPicPr>
          <p:cNvPr id="140291" name="Picture 3" descr="C:\eevenson\Pictures\Water Tower.png"/>
          <p:cNvPicPr>
            <a:picLocks noChangeAspect="1" noChangeArrowheads="1"/>
          </p:cNvPicPr>
          <p:nvPr/>
        </p:nvPicPr>
        <p:blipFill>
          <a:blip r:embed="rId6" cstate="email"/>
          <a:srcRect/>
          <a:stretch>
            <a:fillRect/>
          </a:stretch>
        </p:blipFill>
        <p:spPr bwMode="auto">
          <a:xfrm>
            <a:off x="6553200" y="3810000"/>
            <a:ext cx="1568511" cy="2227986"/>
          </a:xfrm>
          <a:prstGeom prst="rect">
            <a:avLst/>
          </a:prstGeom>
          <a:noFill/>
          <a:ln>
            <a:solidFill>
              <a:schemeClr val="tx1"/>
            </a:solidFill>
          </a:ln>
        </p:spPr>
      </p:pic>
      <p:pic>
        <p:nvPicPr>
          <p:cNvPr id="13" name="Picture 12" descr="Sewer_Plant.jpg"/>
          <p:cNvPicPr>
            <a:picLocks noChangeAspect="1"/>
          </p:cNvPicPr>
          <p:nvPr/>
        </p:nvPicPr>
        <p:blipFill>
          <a:blip r:embed="rId7" cstate="email"/>
          <a:stretch>
            <a:fillRect/>
          </a:stretch>
        </p:blipFill>
        <p:spPr>
          <a:xfrm>
            <a:off x="685800" y="4038600"/>
            <a:ext cx="2536606" cy="1899284"/>
          </a:xfrm>
          <a:prstGeom prst="rect">
            <a:avLst/>
          </a:prstGeom>
          <a:ln>
            <a:solidFill>
              <a:schemeClr val="tx1"/>
            </a:solidFill>
          </a:ln>
        </p:spPr>
      </p:pic>
      <p:pic>
        <p:nvPicPr>
          <p:cNvPr id="14" name="Picture 13" descr="USBR Canal.jpg"/>
          <p:cNvPicPr>
            <a:picLocks noChangeAspect="1"/>
          </p:cNvPicPr>
          <p:nvPr/>
        </p:nvPicPr>
        <p:blipFill>
          <a:blip r:embed="rId8" cstate="email"/>
          <a:stretch>
            <a:fillRect/>
          </a:stretch>
        </p:blipFill>
        <p:spPr>
          <a:xfrm>
            <a:off x="3657600" y="4114800"/>
            <a:ext cx="2561044" cy="1728216"/>
          </a:xfrm>
          <a:prstGeom prst="rect">
            <a:avLst/>
          </a:prstGeom>
          <a:ln>
            <a:solidFill>
              <a:schemeClr val="tx1"/>
            </a:solidFill>
          </a:ln>
        </p:spPr>
      </p:pic>
      <p:cxnSp>
        <p:nvCxnSpPr>
          <p:cNvPr id="15" name="Straight Arrow Connector 14"/>
          <p:cNvCxnSpPr/>
          <p:nvPr/>
        </p:nvCxnSpPr>
        <p:spPr>
          <a:xfrm>
            <a:off x="3505200" y="1981200"/>
            <a:ext cx="1143000" cy="0"/>
          </a:xfrm>
          <a:prstGeom prst="straightConnector1">
            <a:avLst/>
          </a:prstGeom>
          <a:ln w="635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276600" y="3048000"/>
            <a:ext cx="3200400" cy="762000"/>
          </a:xfrm>
          <a:prstGeom prst="straightConnector1">
            <a:avLst/>
          </a:prstGeom>
          <a:ln w="635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200400" y="3048000"/>
            <a:ext cx="1676400" cy="990600"/>
          </a:xfrm>
          <a:prstGeom prst="straightConnector1">
            <a:avLst/>
          </a:prstGeom>
          <a:ln w="635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3200400" y="3048000"/>
            <a:ext cx="76200" cy="914400"/>
          </a:xfrm>
          <a:prstGeom prst="straightConnector1">
            <a:avLst/>
          </a:prstGeom>
          <a:ln w="635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40290" idx="2"/>
          </p:cNvCxnSpPr>
          <p:nvPr/>
        </p:nvCxnSpPr>
        <p:spPr>
          <a:xfrm>
            <a:off x="6172200" y="3183496"/>
            <a:ext cx="1012856" cy="626504"/>
          </a:xfrm>
          <a:prstGeom prst="straightConnector1">
            <a:avLst/>
          </a:prstGeom>
          <a:ln w="63500" cmpd="dbl">
            <a:solidFill>
              <a:schemeClr val="tx1">
                <a:lumMod val="50000"/>
                <a:lumOff val="50000"/>
              </a:schemeClr>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0290" idx="2"/>
          </p:cNvCxnSpPr>
          <p:nvPr/>
        </p:nvCxnSpPr>
        <p:spPr>
          <a:xfrm flipH="1">
            <a:off x="5029200" y="3183496"/>
            <a:ext cx="1143000" cy="855104"/>
          </a:xfrm>
          <a:prstGeom prst="straightConnector1">
            <a:avLst/>
          </a:prstGeom>
          <a:ln w="63500" cmpd="dbl">
            <a:solidFill>
              <a:schemeClr val="tx1">
                <a:lumMod val="50000"/>
                <a:lumOff val="50000"/>
              </a:schemeClr>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3276600" y="3200400"/>
            <a:ext cx="2819400" cy="838200"/>
          </a:xfrm>
          <a:prstGeom prst="straightConnector1">
            <a:avLst/>
          </a:prstGeom>
          <a:ln w="63500" cmpd="dbl">
            <a:solidFill>
              <a:schemeClr val="tx1">
                <a:lumMod val="50000"/>
                <a:lumOff val="50000"/>
              </a:schemeClr>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nodeType="withEffect">
                                  <p:stCondLst>
                                    <p:cond delay="0"/>
                                  </p:stCondLst>
                                  <p:childTnLst>
                                    <p:set>
                                      <p:cBhvr>
                                        <p:cTn id="12" dur="1" fill="hold">
                                          <p:stCondLst>
                                            <p:cond delay="0"/>
                                          </p:stCondLst>
                                        </p:cTn>
                                        <p:tgtEl>
                                          <p:spTgt spid="140291"/>
                                        </p:tgtEl>
                                        <p:attrNameLst>
                                          <p:attrName>style.visibility</p:attrName>
                                        </p:attrNameLst>
                                      </p:cBhvr>
                                      <p:to>
                                        <p:strVal val="visible"/>
                                      </p:to>
                                    </p:set>
                                    <p:animEffect transition="in" filter="blinds(horizontal)">
                                      <p:cBhvr>
                                        <p:cTn id="13" dur="500"/>
                                        <p:tgtEl>
                                          <p:spTgt spid="140291"/>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linds(horizontal)">
                                      <p:cBhvr>
                                        <p:cTn id="18" dur="500"/>
                                        <p:tgtEl>
                                          <p:spTgt spid="20"/>
                                        </p:tgtEl>
                                      </p:cBhvr>
                                    </p:animEffect>
                                  </p:childTnLst>
                                </p:cTn>
                              </p:par>
                              <p:par>
                                <p:cTn id="19" presetID="3" presetClass="entr" presetSubtype="1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blinds(horizontal)">
                                      <p:cBhvr>
                                        <p:cTn id="21" dur="500"/>
                                        <p:tgtEl>
                                          <p:spTgt spid="27"/>
                                        </p:tgtEl>
                                      </p:cBhvr>
                                    </p:animEffect>
                                  </p:childTnLst>
                                </p:cTn>
                              </p:par>
                              <p:par>
                                <p:cTn id="22" presetID="3" presetClass="entr" presetSubtype="1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linds(horizont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linds(horizontal)">
                                      <p:cBhvr>
                                        <p:cTn id="29" dur="500"/>
                                        <p:tgtEl>
                                          <p:spTgt spid="13"/>
                                        </p:tgtEl>
                                      </p:cBhvr>
                                    </p:animEffect>
                                  </p:childTnLst>
                                </p:cTn>
                              </p:par>
                              <p:par>
                                <p:cTn id="30" presetID="3" presetClass="entr" presetSubtype="1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par>
                                <p:cTn id="33" presetID="3" presetClass="entr" presetSubtype="1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linds(horizontal)">
                                      <p:cBhvr>
                                        <p:cTn id="3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USGS"/>
          <p:cNvPicPr>
            <a:picLocks noChangeAspect="1" noChangeArrowheads="1"/>
          </p:cNvPicPr>
          <p:nvPr/>
        </p:nvPicPr>
        <p:blipFill>
          <a:blip r:embed="rId3" cstate="email"/>
          <a:srcRect/>
          <a:stretch>
            <a:fillRect/>
          </a:stretch>
        </p:blipFill>
        <p:spPr bwMode="auto">
          <a:xfrm>
            <a:off x="228600" y="6248400"/>
            <a:ext cx="977900" cy="381000"/>
          </a:xfrm>
          <a:prstGeom prst="rect">
            <a:avLst/>
          </a:prstGeom>
          <a:noFill/>
          <a:ln w="9525">
            <a:noFill/>
            <a:miter lim="800000"/>
            <a:headEnd/>
            <a:tailEnd/>
          </a:ln>
        </p:spPr>
      </p:pic>
      <p:sp>
        <p:nvSpPr>
          <p:cNvPr id="59395" name="Text Box 4"/>
          <p:cNvSpPr txBox="1">
            <a:spLocks noChangeArrowheads="1"/>
          </p:cNvSpPr>
          <p:nvPr/>
        </p:nvSpPr>
        <p:spPr bwMode="auto">
          <a:xfrm>
            <a:off x="1295400" y="6240463"/>
            <a:ext cx="7162800" cy="366712"/>
          </a:xfrm>
          <a:prstGeom prst="rect">
            <a:avLst/>
          </a:prstGeom>
          <a:gradFill rotWithShape="1">
            <a:gsLst>
              <a:gs pos="0">
                <a:srgbClr val="3366FF">
                  <a:alpha val="62999"/>
                </a:srgbClr>
              </a:gs>
              <a:gs pos="100000">
                <a:srgbClr val="182F76"/>
              </a:gs>
            </a:gsLst>
            <a:path path="rect">
              <a:fillToRect l="100000" t="100000"/>
            </a:path>
          </a:gradFill>
          <a:ln w="9525">
            <a:noFill/>
            <a:miter lim="800000"/>
            <a:headEnd/>
            <a:tailEnd/>
          </a:ln>
        </p:spPr>
        <p:txBody>
          <a:bodyPr>
            <a:spAutoFit/>
          </a:bodyPr>
          <a:lstStyle/>
          <a:p>
            <a:pPr>
              <a:spcBef>
                <a:spcPct val="50000"/>
              </a:spcBef>
            </a:pPr>
            <a:endParaRPr lang="en-US" sz="1800"/>
          </a:p>
        </p:txBody>
      </p:sp>
      <p:sp>
        <p:nvSpPr>
          <p:cNvPr id="7" name="Title 1"/>
          <p:cNvSpPr txBox="1">
            <a:spLocks/>
          </p:cNvSpPr>
          <p:nvPr/>
        </p:nvSpPr>
        <p:spPr bwMode="auto">
          <a:xfrm>
            <a:off x="1752600" y="1524000"/>
            <a:ext cx="8229600" cy="1143000"/>
          </a:xfrm>
          <a:prstGeom prst="rect">
            <a:avLst/>
          </a:prstGeom>
          <a:noFill/>
          <a:ln w="9525">
            <a:noFill/>
            <a:miter lim="800000"/>
            <a:headEnd/>
            <a:tailEnd/>
          </a:ln>
        </p:spPr>
        <p:txBody>
          <a:bodyPr anchor="ctr"/>
          <a:lstStyle/>
          <a:p>
            <a:pPr algn="ctr">
              <a:defRPr/>
            </a:pPr>
            <a:r>
              <a:rPr lang="en-US" sz="6400" b="1" dirty="0">
                <a:solidFill>
                  <a:schemeClr val="bg1"/>
                </a:solidFill>
                <a:latin typeface="+mj-lt"/>
                <a:ea typeface="+mj-ea"/>
                <a:cs typeface="+mj-cs"/>
              </a:rPr>
              <a:t>QUESTIONS ? </a:t>
            </a:r>
          </a:p>
        </p:txBody>
      </p:sp>
      <p:pic>
        <p:nvPicPr>
          <p:cNvPr id="59397" name="Picture 2" descr="C:\Documents and Settings\mharris\Desktop\GIFS\Uncensored_CO_saline_GIF.GIF"/>
          <p:cNvPicPr>
            <a:picLocks noChangeAspect="1" noChangeArrowheads="1"/>
          </p:cNvPicPr>
          <p:nvPr/>
        </p:nvPicPr>
        <p:blipFill>
          <a:blip r:embed="rId4" cstate="email"/>
          <a:srcRect r="-56419"/>
          <a:stretch>
            <a:fillRect/>
          </a:stretch>
        </p:blipFill>
        <p:spPr bwMode="auto">
          <a:xfrm>
            <a:off x="0" y="525463"/>
            <a:ext cx="13925550" cy="6332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USGS"/>
          <p:cNvPicPr>
            <a:picLocks noChangeAspect="1" noChangeArrowheads="1"/>
          </p:cNvPicPr>
          <p:nvPr/>
        </p:nvPicPr>
        <p:blipFill>
          <a:blip r:embed="rId3" cstate="email"/>
          <a:srcRect/>
          <a:stretch>
            <a:fillRect/>
          </a:stretch>
        </p:blipFill>
        <p:spPr bwMode="auto">
          <a:xfrm>
            <a:off x="228600" y="6248400"/>
            <a:ext cx="977900" cy="381000"/>
          </a:xfrm>
          <a:prstGeom prst="rect">
            <a:avLst/>
          </a:prstGeom>
          <a:noFill/>
          <a:ln w="9525">
            <a:noFill/>
            <a:miter lim="800000"/>
            <a:headEnd/>
            <a:tailEnd/>
          </a:ln>
        </p:spPr>
      </p:pic>
      <p:sp>
        <p:nvSpPr>
          <p:cNvPr id="63491" name="Text Box 4"/>
          <p:cNvSpPr txBox="1">
            <a:spLocks noChangeArrowheads="1"/>
          </p:cNvSpPr>
          <p:nvPr/>
        </p:nvSpPr>
        <p:spPr bwMode="auto">
          <a:xfrm>
            <a:off x="1295400" y="6240463"/>
            <a:ext cx="7162800" cy="366712"/>
          </a:xfrm>
          <a:prstGeom prst="rect">
            <a:avLst/>
          </a:prstGeom>
          <a:gradFill rotWithShape="1">
            <a:gsLst>
              <a:gs pos="0">
                <a:srgbClr val="3366FF">
                  <a:alpha val="62999"/>
                </a:srgbClr>
              </a:gs>
              <a:gs pos="100000">
                <a:srgbClr val="182F76"/>
              </a:gs>
            </a:gsLst>
            <a:path path="rect">
              <a:fillToRect l="100000" t="100000"/>
            </a:path>
          </a:gradFill>
          <a:ln w="9525">
            <a:noFill/>
            <a:miter lim="800000"/>
            <a:headEnd/>
            <a:tailEnd/>
          </a:ln>
        </p:spPr>
        <p:txBody>
          <a:bodyPr>
            <a:spAutoFit/>
          </a:bodyPr>
          <a:lstStyle/>
          <a:p>
            <a:pPr>
              <a:spcBef>
                <a:spcPct val="50000"/>
              </a:spcBef>
            </a:pPr>
            <a:endParaRPr lang="en-US" sz="1800"/>
          </a:p>
        </p:txBody>
      </p:sp>
      <p:sp>
        <p:nvSpPr>
          <p:cNvPr id="7" name="Title 1"/>
          <p:cNvSpPr txBox="1">
            <a:spLocks/>
          </p:cNvSpPr>
          <p:nvPr/>
        </p:nvSpPr>
        <p:spPr bwMode="auto">
          <a:xfrm>
            <a:off x="1752600" y="1524000"/>
            <a:ext cx="8229600" cy="1143000"/>
          </a:xfrm>
          <a:prstGeom prst="rect">
            <a:avLst/>
          </a:prstGeom>
          <a:noFill/>
          <a:ln w="9525">
            <a:noFill/>
            <a:miter lim="800000"/>
            <a:headEnd/>
            <a:tailEnd/>
          </a:ln>
        </p:spPr>
        <p:txBody>
          <a:bodyPr anchor="ctr"/>
          <a:lstStyle/>
          <a:p>
            <a:pPr algn="ctr">
              <a:defRPr/>
            </a:pPr>
            <a:r>
              <a:rPr lang="en-US" sz="6400" b="1" dirty="0">
                <a:solidFill>
                  <a:schemeClr val="bg1"/>
                </a:solidFill>
                <a:latin typeface="+mj-lt"/>
                <a:ea typeface="+mj-ea"/>
                <a:cs typeface="+mj-cs"/>
              </a:rPr>
              <a:t>QUESTIONS ? </a:t>
            </a:r>
          </a:p>
        </p:txBody>
      </p:sp>
      <p:pic>
        <p:nvPicPr>
          <p:cNvPr id="63493" name="Picture 2" descr="C:\Documents and Settings\mharris\Desktop\GIFS\Uncensored_WD_saline_GIF.GIF"/>
          <p:cNvPicPr>
            <a:picLocks noChangeAspect="1" noChangeArrowheads="1"/>
          </p:cNvPicPr>
          <p:nvPr/>
        </p:nvPicPr>
        <p:blipFill>
          <a:blip r:embed="rId4" cstate="email"/>
          <a:srcRect r="-58891"/>
          <a:stretch>
            <a:fillRect/>
          </a:stretch>
        </p:blipFill>
        <p:spPr bwMode="auto">
          <a:xfrm>
            <a:off x="209550" y="430213"/>
            <a:ext cx="13833475" cy="6199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USGS"/>
          <p:cNvPicPr>
            <a:picLocks noChangeAspect="1" noChangeArrowheads="1"/>
          </p:cNvPicPr>
          <p:nvPr/>
        </p:nvPicPr>
        <p:blipFill>
          <a:blip r:embed="rId3" cstate="email"/>
          <a:srcRect/>
          <a:stretch>
            <a:fillRect/>
          </a:stretch>
        </p:blipFill>
        <p:spPr bwMode="auto">
          <a:xfrm>
            <a:off x="228600" y="6248400"/>
            <a:ext cx="977900" cy="381000"/>
          </a:xfrm>
          <a:prstGeom prst="rect">
            <a:avLst/>
          </a:prstGeom>
          <a:noFill/>
          <a:ln w="9525">
            <a:noFill/>
            <a:miter lim="800000"/>
            <a:headEnd/>
            <a:tailEnd/>
          </a:ln>
        </p:spPr>
      </p:pic>
      <p:sp>
        <p:nvSpPr>
          <p:cNvPr id="43011" name="Text Box 4"/>
          <p:cNvSpPr txBox="1">
            <a:spLocks noChangeArrowheads="1"/>
          </p:cNvSpPr>
          <p:nvPr/>
        </p:nvSpPr>
        <p:spPr bwMode="auto">
          <a:xfrm>
            <a:off x="1295400" y="6240463"/>
            <a:ext cx="7162800" cy="366712"/>
          </a:xfrm>
          <a:prstGeom prst="rect">
            <a:avLst/>
          </a:prstGeom>
          <a:gradFill rotWithShape="1">
            <a:gsLst>
              <a:gs pos="0">
                <a:srgbClr val="3366FF">
                  <a:alpha val="62999"/>
                </a:srgbClr>
              </a:gs>
              <a:gs pos="100000">
                <a:srgbClr val="182F76"/>
              </a:gs>
            </a:gsLst>
            <a:path path="rect">
              <a:fillToRect l="100000" t="100000"/>
            </a:path>
          </a:gradFill>
          <a:ln w="9525">
            <a:noFill/>
            <a:miter lim="800000"/>
            <a:headEnd/>
            <a:tailEnd/>
          </a:ln>
        </p:spPr>
        <p:txBody>
          <a:bodyPr>
            <a:spAutoFit/>
          </a:bodyPr>
          <a:lstStyle/>
          <a:p>
            <a:pPr>
              <a:spcBef>
                <a:spcPct val="50000"/>
              </a:spcBef>
            </a:pPr>
            <a:endParaRPr lang="en-US" sz="1800"/>
          </a:p>
        </p:txBody>
      </p:sp>
      <p:sp>
        <p:nvSpPr>
          <p:cNvPr id="7" name="Title 1"/>
          <p:cNvSpPr txBox="1">
            <a:spLocks/>
          </p:cNvSpPr>
          <p:nvPr/>
        </p:nvSpPr>
        <p:spPr bwMode="auto">
          <a:xfrm>
            <a:off x="1752600" y="1524000"/>
            <a:ext cx="8229600" cy="1143000"/>
          </a:xfrm>
          <a:prstGeom prst="rect">
            <a:avLst/>
          </a:prstGeom>
          <a:noFill/>
          <a:ln w="9525">
            <a:noFill/>
            <a:miter lim="800000"/>
            <a:headEnd/>
            <a:tailEnd/>
          </a:ln>
        </p:spPr>
        <p:txBody>
          <a:bodyPr anchor="ctr"/>
          <a:lstStyle/>
          <a:p>
            <a:pPr algn="ctr">
              <a:defRPr/>
            </a:pPr>
            <a:r>
              <a:rPr lang="en-US" sz="6400" b="1" dirty="0">
                <a:solidFill>
                  <a:schemeClr val="bg1"/>
                </a:solidFill>
                <a:latin typeface="+mj-lt"/>
                <a:ea typeface="+mj-ea"/>
                <a:cs typeface="+mj-cs"/>
              </a:rPr>
              <a:t>QUESTIONS ? </a:t>
            </a:r>
          </a:p>
        </p:txBody>
      </p:sp>
      <p:pic>
        <p:nvPicPr>
          <p:cNvPr id="43013" name="Picture 2" descr="C:\Documents and Settings\mharris\Desktop\GIFS\Pie_WD_Conus_GIF.GIF"/>
          <p:cNvPicPr>
            <a:picLocks noChangeAspect="1" noChangeArrowheads="1"/>
          </p:cNvPicPr>
          <p:nvPr/>
        </p:nvPicPr>
        <p:blipFill>
          <a:blip r:embed="rId4" cstate="email"/>
          <a:srcRect/>
          <a:stretch>
            <a:fillRect/>
          </a:stretch>
        </p:blipFill>
        <p:spPr bwMode="auto">
          <a:xfrm>
            <a:off x="152400" y="269875"/>
            <a:ext cx="8991600" cy="6359525"/>
          </a:xfrm>
          <a:prstGeom prst="rect">
            <a:avLst/>
          </a:prstGeom>
          <a:noFill/>
          <a:ln w="9525">
            <a:noFill/>
            <a:miter lim="800000"/>
            <a:headEnd/>
            <a:tailEnd/>
          </a:ln>
        </p:spPr>
      </p:pic>
      <p:sp>
        <p:nvSpPr>
          <p:cNvPr id="6" name="Title 1"/>
          <p:cNvSpPr txBox="1">
            <a:spLocks/>
          </p:cNvSpPr>
          <p:nvPr/>
        </p:nvSpPr>
        <p:spPr bwMode="auto">
          <a:xfrm>
            <a:off x="228600" y="152400"/>
            <a:ext cx="8686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b="1" dirty="0" smtClean="0">
                <a:solidFill>
                  <a:srgbClr val="003399"/>
                </a:solidFill>
                <a:effectLst>
                  <a:outerShdw blurRad="38100" dist="38100" dir="2700000" algn="tl">
                    <a:srgbClr val="000000">
                      <a:alpha val="43137"/>
                    </a:srgbClr>
                  </a:outerShdw>
                </a:effectLst>
              </a:rPr>
              <a:t>CONUS Withdrawal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USGS"/>
          <p:cNvPicPr>
            <a:picLocks noChangeAspect="1" noChangeArrowheads="1"/>
          </p:cNvPicPr>
          <p:nvPr/>
        </p:nvPicPr>
        <p:blipFill>
          <a:blip r:embed="rId3" cstate="email"/>
          <a:srcRect/>
          <a:stretch>
            <a:fillRect/>
          </a:stretch>
        </p:blipFill>
        <p:spPr bwMode="auto">
          <a:xfrm>
            <a:off x="228600" y="6248400"/>
            <a:ext cx="977900" cy="381000"/>
          </a:xfrm>
          <a:prstGeom prst="rect">
            <a:avLst/>
          </a:prstGeom>
          <a:noFill/>
          <a:ln w="9525">
            <a:noFill/>
            <a:miter lim="800000"/>
            <a:headEnd/>
            <a:tailEnd/>
          </a:ln>
        </p:spPr>
      </p:pic>
      <p:sp>
        <p:nvSpPr>
          <p:cNvPr id="44035" name="Text Box 4"/>
          <p:cNvSpPr txBox="1">
            <a:spLocks noChangeArrowheads="1"/>
          </p:cNvSpPr>
          <p:nvPr/>
        </p:nvSpPr>
        <p:spPr bwMode="auto">
          <a:xfrm>
            <a:off x="1295400" y="6240463"/>
            <a:ext cx="7162800" cy="366712"/>
          </a:xfrm>
          <a:prstGeom prst="rect">
            <a:avLst/>
          </a:prstGeom>
          <a:gradFill rotWithShape="1">
            <a:gsLst>
              <a:gs pos="0">
                <a:srgbClr val="3366FF">
                  <a:alpha val="62999"/>
                </a:srgbClr>
              </a:gs>
              <a:gs pos="100000">
                <a:srgbClr val="182F76"/>
              </a:gs>
            </a:gsLst>
            <a:path path="rect">
              <a:fillToRect l="100000" t="100000"/>
            </a:path>
          </a:gradFill>
          <a:ln w="9525">
            <a:noFill/>
            <a:miter lim="800000"/>
            <a:headEnd/>
            <a:tailEnd/>
          </a:ln>
        </p:spPr>
        <p:txBody>
          <a:bodyPr>
            <a:spAutoFit/>
          </a:bodyPr>
          <a:lstStyle/>
          <a:p>
            <a:pPr>
              <a:spcBef>
                <a:spcPct val="50000"/>
              </a:spcBef>
            </a:pPr>
            <a:endParaRPr lang="en-US" sz="1800"/>
          </a:p>
        </p:txBody>
      </p:sp>
      <p:sp>
        <p:nvSpPr>
          <p:cNvPr id="7" name="Title 1"/>
          <p:cNvSpPr txBox="1">
            <a:spLocks/>
          </p:cNvSpPr>
          <p:nvPr/>
        </p:nvSpPr>
        <p:spPr bwMode="auto">
          <a:xfrm>
            <a:off x="1752600" y="1524000"/>
            <a:ext cx="8229600" cy="1143000"/>
          </a:xfrm>
          <a:prstGeom prst="rect">
            <a:avLst/>
          </a:prstGeom>
          <a:noFill/>
          <a:ln w="9525">
            <a:noFill/>
            <a:miter lim="800000"/>
            <a:headEnd/>
            <a:tailEnd/>
          </a:ln>
        </p:spPr>
        <p:txBody>
          <a:bodyPr anchor="ctr"/>
          <a:lstStyle/>
          <a:p>
            <a:pPr algn="ctr">
              <a:defRPr/>
            </a:pPr>
            <a:r>
              <a:rPr lang="en-US" sz="6400" b="1" dirty="0">
                <a:solidFill>
                  <a:schemeClr val="bg1"/>
                </a:solidFill>
                <a:latin typeface="+mj-lt"/>
                <a:ea typeface="+mj-ea"/>
                <a:cs typeface="+mj-cs"/>
              </a:rPr>
              <a:t>QUESTIONS ? </a:t>
            </a:r>
          </a:p>
        </p:txBody>
      </p:sp>
      <p:pic>
        <p:nvPicPr>
          <p:cNvPr id="44037" name="Picture 2" descr="C:\Documents and Settings\mharris\Desktop\GIFS\Pie_CO_Conus_GIF.GIF"/>
          <p:cNvPicPr>
            <a:picLocks noChangeAspect="1" noChangeArrowheads="1"/>
          </p:cNvPicPr>
          <p:nvPr/>
        </p:nvPicPr>
        <p:blipFill>
          <a:blip r:embed="rId4" cstate="email"/>
          <a:srcRect/>
          <a:stretch>
            <a:fillRect/>
          </a:stretch>
        </p:blipFill>
        <p:spPr bwMode="auto">
          <a:xfrm>
            <a:off x="228600" y="492125"/>
            <a:ext cx="8643938" cy="6115050"/>
          </a:xfrm>
          <a:prstGeom prst="rect">
            <a:avLst/>
          </a:prstGeom>
          <a:noFill/>
          <a:ln w="9525">
            <a:noFill/>
            <a:miter lim="800000"/>
            <a:headEnd/>
            <a:tailEnd/>
          </a:ln>
        </p:spPr>
      </p:pic>
      <p:sp>
        <p:nvSpPr>
          <p:cNvPr id="6" name="Title 1"/>
          <p:cNvSpPr txBox="1">
            <a:spLocks/>
          </p:cNvSpPr>
          <p:nvPr/>
        </p:nvSpPr>
        <p:spPr bwMode="auto">
          <a:xfrm>
            <a:off x="228600" y="228600"/>
            <a:ext cx="8686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b="1" dirty="0" smtClean="0">
                <a:solidFill>
                  <a:srgbClr val="003399"/>
                </a:solidFill>
                <a:effectLst>
                  <a:outerShdw blurRad="38100" dist="38100" dir="2700000" algn="tl">
                    <a:srgbClr val="000000">
                      <a:alpha val="43137"/>
                    </a:srgbClr>
                  </a:outerShdw>
                </a:effectLst>
              </a:rPr>
              <a:t>CONUS Consumption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USGS"/>
          <p:cNvPicPr>
            <a:picLocks noChangeAspect="1" noChangeArrowheads="1"/>
          </p:cNvPicPr>
          <p:nvPr/>
        </p:nvPicPr>
        <p:blipFill>
          <a:blip r:embed="rId3" cstate="email"/>
          <a:srcRect/>
          <a:stretch>
            <a:fillRect/>
          </a:stretch>
        </p:blipFill>
        <p:spPr bwMode="auto">
          <a:xfrm>
            <a:off x="228600" y="6248400"/>
            <a:ext cx="977900" cy="381000"/>
          </a:xfrm>
          <a:prstGeom prst="rect">
            <a:avLst/>
          </a:prstGeom>
          <a:noFill/>
          <a:ln w="9525">
            <a:noFill/>
            <a:miter lim="800000"/>
            <a:headEnd/>
            <a:tailEnd/>
          </a:ln>
        </p:spPr>
      </p:pic>
      <p:sp>
        <p:nvSpPr>
          <p:cNvPr id="45059" name="Text Box 4"/>
          <p:cNvSpPr txBox="1">
            <a:spLocks noChangeArrowheads="1"/>
          </p:cNvSpPr>
          <p:nvPr/>
        </p:nvSpPr>
        <p:spPr bwMode="auto">
          <a:xfrm>
            <a:off x="1295400" y="6240463"/>
            <a:ext cx="7162800" cy="366712"/>
          </a:xfrm>
          <a:prstGeom prst="rect">
            <a:avLst/>
          </a:prstGeom>
          <a:gradFill rotWithShape="1">
            <a:gsLst>
              <a:gs pos="0">
                <a:srgbClr val="3366FF">
                  <a:alpha val="62999"/>
                </a:srgbClr>
              </a:gs>
              <a:gs pos="100000">
                <a:srgbClr val="182F76"/>
              </a:gs>
            </a:gsLst>
            <a:path path="rect">
              <a:fillToRect l="100000" t="100000"/>
            </a:path>
          </a:gradFill>
          <a:ln w="9525">
            <a:noFill/>
            <a:miter lim="800000"/>
            <a:headEnd/>
            <a:tailEnd/>
          </a:ln>
        </p:spPr>
        <p:txBody>
          <a:bodyPr>
            <a:spAutoFit/>
          </a:bodyPr>
          <a:lstStyle/>
          <a:p>
            <a:pPr>
              <a:spcBef>
                <a:spcPct val="50000"/>
              </a:spcBef>
            </a:pPr>
            <a:endParaRPr lang="en-US" sz="1800"/>
          </a:p>
        </p:txBody>
      </p:sp>
      <p:sp>
        <p:nvSpPr>
          <p:cNvPr id="7" name="Title 1"/>
          <p:cNvSpPr txBox="1">
            <a:spLocks/>
          </p:cNvSpPr>
          <p:nvPr/>
        </p:nvSpPr>
        <p:spPr bwMode="auto">
          <a:xfrm>
            <a:off x="1752600" y="1524000"/>
            <a:ext cx="8229600" cy="1143000"/>
          </a:xfrm>
          <a:prstGeom prst="rect">
            <a:avLst/>
          </a:prstGeom>
          <a:noFill/>
          <a:ln w="9525">
            <a:noFill/>
            <a:miter lim="800000"/>
            <a:headEnd/>
            <a:tailEnd/>
          </a:ln>
        </p:spPr>
        <p:txBody>
          <a:bodyPr anchor="ctr"/>
          <a:lstStyle/>
          <a:p>
            <a:pPr algn="ctr">
              <a:defRPr/>
            </a:pPr>
            <a:r>
              <a:rPr lang="en-US" sz="6400" b="1" dirty="0">
                <a:solidFill>
                  <a:schemeClr val="bg1"/>
                </a:solidFill>
                <a:latin typeface="+mj-lt"/>
                <a:ea typeface="+mj-ea"/>
                <a:cs typeface="+mj-cs"/>
              </a:rPr>
              <a:t>QUESTIONS ? </a:t>
            </a:r>
          </a:p>
        </p:txBody>
      </p:sp>
      <p:pic>
        <p:nvPicPr>
          <p:cNvPr id="45061" name="Picture 2" descr="C:\Documents and Settings\mharris\Desktop\GIFS\Pies_Conus_GIF.GIF"/>
          <p:cNvPicPr>
            <a:picLocks noChangeAspect="1" noChangeArrowheads="1"/>
          </p:cNvPicPr>
          <p:nvPr/>
        </p:nvPicPr>
        <p:blipFill>
          <a:blip r:embed="rId4" cstate="email"/>
          <a:srcRect/>
          <a:stretch>
            <a:fillRect/>
          </a:stretch>
        </p:blipFill>
        <p:spPr bwMode="auto">
          <a:xfrm>
            <a:off x="-12700" y="190500"/>
            <a:ext cx="9156700" cy="6477000"/>
          </a:xfrm>
          <a:prstGeom prst="rect">
            <a:avLst/>
          </a:prstGeom>
          <a:noFill/>
          <a:ln w="9525">
            <a:noFill/>
            <a:miter lim="800000"/>
            <a:headEnd/>
            <a:tailEnd/>
          </a:ln>
        </p:spPr>
      </p:pic>
      <p:sp>
        <p:nvSpPr>
          <p:cNvPr id="6" name="Title 1"/>
          <p:cNvSpPr txBox="1">
            <a:spLocks/>
          </p:cNvSpPr>
          <p:nvPr/>
        </p:nvSpPr>
        <p:spPr bwMode="auto">
          <a:xfrm>
            <a:off x="838200" y="381000"/>
            <a:ext cx="8686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b="1" dirty="0" smtClean="0">
                <a:solidFill>
                  <a:srgbClr val="003399"/>
                </a:solidFill>
                <a:effectLst>
                  <a:outerShdw blurRad="38100" dist="38100" dir="2700000" algn="tl">
                    <a:srgbClr val="000000">
                      <a:alpha val="43137"/>
                    </a:srgbClr>
                  </a:outerShdw>
                </a:effectLst>
              </a:rPr>
              <a:t>CONUS Withdrawal and Consumption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USGS"/>
          <p:cNvPicPr>
            <a:picLocks noChangeAspect="1" noChangeArrowheads="1"/>
          </p:cNvPicPr>
          <p:nvPr/>
        </p:nvPicPr>
        <p:blipFill>
          <a:blip r:embed="rId3" cstate="email"/>
          <a:srcRect/>
          <a:stretch>
            <a:fillRect/>
          </a:stretch>
        </p:blipFill>
        <p:spPr bwMode="auto">
          <a:xfrm>
            <a:off x="228600" y="6248400"/>
            <a:ext cx="977900" cy="381000"/>
          </a:xfrm>
          <a:prstGeom prst="rect">
            <a:avLst/>
          </a:prstGeom>
          <a:noFill/>
          <a:ln w="9525">
            <a:noFill/>
            <a:miter lim="800000"/>
            <a:headEnd/>
            <a:tailEnd/>
          </a:ln>
        </p:spPr>
      </p:pic>
      <p:sp>
        <p:nvSpPr>
          <p:cNvPr id="46083" name="Text Box 4"/>
          <p:cNvSpPr txBox="1">
            <a:spLocks noChangeArrowheads="1"/>
          </p:cNvSpPr>
          <p:nvPr/>
        </p:nvSpPr>
        <p:spPr bwMode="auto">
          <a:xfrm>
            <a:off x="1295400" y="6240463"/>
            <a:ext cx="7162800" cy="366712"/>
          </a:xfrm>
          <a:prstGeom prst="rect">
            <a:avLst/>
          </a:prstGeom>
          <a:gradFill rotWithShape="1">
            <a:gsLst>
              <a:gs pos="0">
                <a:srgbClr val="3366FF">
                  <a:alpha val="62999"/>
                </a:srgbClr>
              </a:gs>
              <a:gs pos="100000">
                <a:srgbClr val="182F76"/>
              </a:gs>
            </a:gsLst>
            <a:path path="rect">
              <a:fillToRect l="100000" t="100000"/>
            </a:path>
          </a:gradFill>
          <a:ln w="9525">
            <a:noFill/>
            <a:miter lim="800000"/>
            <a:headEnd/>
            <a:tailEnd/>
          </a:ln>
        </p:spPr>
        <p:txBody>
          <a:bodyPr>
            <a:spAutoFit/>
          </a:bodyPr>
          <a:lstStyle/>
          <a:p>
            <a:pPr>
              <a:spcBef>
                <a:spcPct val="50000"/>
              </a:spcBef>
            </a:pPr>
            <a:endParaRPr lang="en-US" sz="1800"/>
          </a:p>
        </p:txBody>
      </p:sp>
      <p:sp>
        <p:nvSpPr>
          <p:cNvPr id="7" name="Title 1"/>
          <p:cNvSpPr txBox="1">
            <a:spLocks/>
          </p:cNvSpPr>
          <p:nvPr/>
        </p:nvSpPr>
        <p:spPr bwMode="auto">
          <a:xfrm>
            <a:off x="1752600" y="1524000"/>
            <a:ext cx="8229600" cy="1143000"/>
          </a:xfrm>
          <a:prstGeom prst="rect">
            <a:avLst/>
          </a:prstGeom>
          <a:noFill/>
          <a:ln w="9525">
            <a:noFill/>
            <a:miter lim="800000"/>
            <a:headEnd/>
            <a:tailEnd/>
          </a:ln>
        </p:spPr>
        <p:txBody>
          <a:bodyPr anchor="ctr"/>
          <a:lstStyle/>
          <a:p>
            <a:pPr algn="ctr">
              <a:defRPr/>
            </a:pPr>
            <a:r>
              <a:rPr lang="en-US" sz="6400" b="1" dirty="0">
                <a:solidFill>
                  <a:schemeClr val="bg1"/>
                </a:solidFill>
                <a:latin typeface="+mj-lt"/>
                <a:ea typeface="+mj-ea"/>
                <a:cs typeface="+mj-cs"/>
              </a:rPr>
              <a:t>QUESTIONS ? </a:t>
            </a:r>
          </a:p>
        </p:txBody>
      </p:sp>
      <p:pic>
        <p:nvPicPr>
          <p:cNvPr id="46085" name="Picture 2" descr="C:\Documents and Settings\mharris\Desktop\GIFS\Pie_CO_Regional_GIF.GIF"/>
          <p:cNvPicPr>
            <a:picLocks noChangeAspect="1" noChangeArrowheads="1"/>
          </p:cNvPicPr>
          <p:nvPr/>
        </p:nvPicPr>
        <p:blipFill>
          <a:blip r:embed="rId4" cstate="email"/>
          <a:srcRect/>
          <a:stretch>
            <a:fillRect/>
          </a:stretch>
        </p:blipFill>
        <p:spPr bwMode="auto">
          <a:xfrm>
            <a:off x="19050" y="381000"/>
            <a:ext cx="8959850" cy="63388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USGS"/>
          <p:cNvPicPr>
            <a:picLocks noChangeAspect="1" noChangeArrowheads="1"/>
          </p:cNvPicPr>
          <p:nvPr/>
        </p:nvPicPr>
        <p:blipFill>
          <a:blip r:embed="rId3" cstate="email"/>
          <a:srcRect/>
          <a:stretch>
            <a:fillRect/>
          </a:stretch>
        </p:blipFill>
        <p:spPr bwMode="auto">
          <a:xfrm>
            <a:off x="228600" y="6248400"/>
            <a:ext cx="977900" cy="381000"/>
          </a:xfrm>
          <a:prstGeom prst="rect">
            <a:avLst/>
          </a:prstGeom>
          <a:noFill/>
          <a:ln w="9525">
            <a:noFill/>
            <a:miter lim="800000"/>
            <a:headEnd/>
            <a:tailEnd/>
          </a:ln>
        </p:spPr>
      </p:pic>
      <p:sp>
        <p:nvSpPr>
          <p:cNvPr id="47107" name="Text Box 4"/>
          <p:cNvSpPr txBox="1">
            <a:spLocks noChangeArrowheads="1"/>
          </p:cNvSpPr>
          <p:nvPr/>
        </p:nvSpPr>
        <p:spPr bwMode="auto">
          <a:xfrm>
            <a:off x="1295400" y="6240463"/>
            <a:ext cx="7162800" cy="366712"/>
          </a:xfrm>
          <a:prstGeom prst="rect">
            <a:avLst/>
          </a:prstGeom>
          <a:gradFill rotWithShape="1">
            <a:gsLst>
              <a:gs pos="0">
                <a:srgbClr val="3366FF">
                  <a:alpha val="62999"/>
                </a:srgbClr>
              </a:gs>
              <a:gs pos="100000">
                <a:srgbClr val="182F76"/>
              </a:gs>
            </a:gsLst>
            <a:path path="rect">
              <a:fillToRect l="100000" t="100000"/>
            </a:path>
          </a:gradFill>
          <a:ln w="9525">
            <a:noFill/>
            <a:miter lim="800000"/>
            <a:headEnd/>
            <a:tailEnd/>
          </a:ln>
        </p:spPr>
        <p:txBody>
          <a:bodyPr>
            <a:spAutoFit/>
          </a:bodyPr>
          <a:lstStyle/>
          <a:p>
            <a:pPr>
              <a:spcBef>
                <a:spcPct val="50000"/>
              </a:spcBef>
            </a:pPr>
            <a:endParaRPr lang="en-US" sz="1800"/>
          </a:p>
        </p:txBody>
      </p:sp>
      <p:sp>
        <p:nvSpPr>
          <p:cNvPr id="7" name="Title 1"/>
          <p:cNvSpPr txBox="1">
            <a:spLocks/>
          </p:cNvSpPr>
          <p:nvPr/>
        </p:nvSpPr>
        <p:spPr bwMode="auto">
          <a:xfrm>
            <a:off x="1752600" y="1524000"/>
            <a:ext cx="8229600" cy="1143000"/>
          </a:xfrm>
          <a:prstGeom prst="rect">
            <a:avLst/>
          </a:prstGeom>
          <a:noFill/>
          <a:ln w="9525">
            <a:noFill/>
            <a:miter lim="800000"/>
            <a:headEnd/>
            <a:tailEnd/>
          </a:ln>
        </p:spPr>
        <p:txBody>
          <a:bodyPr anchor="ctr"/>
          <a:lstStyle/>
          <a:p>
            <a:pPr algn="ctr">
              <a:defRPr/>
            </a:pPr>
            <a:r>
              <a:rPr lang="en-US" sz="6400" b="1" dirty="0">
                <a:solidFill>
                  <a:schemeClr val="bg1"/>
                </a:solidFill>
                <a:latin typeface="+mj-lt"/>
                <a:ea typeface="+mj-ea"/>
                <a:cs typeface="+mj-cs"/>
              </a:rPr>
              <a:t>QUESTIONS ? </a:t>
            </a:r>
          </a:p>
        </p:txBody>
      </p:sp>
      <p:pic>
        <p:nvPicPr>
          <p:cNvPr id="47109" name="Picture 2" descr="C:\Documents and Settings\mharris\Desktop\GIFS\Pie_WD_regional_GIF.GIF"/>
          <p:cNvPicPr>
            <a:picLocks noChangeAspect="1" noChangeArrowheads="1"/>
          </p:cNvPicPr>
          <p:nvPr/>
        </p:nvPicPr>
        <p:blipFill>
          <a:blip r:embed="rId4" cstate="email"/>
          <a:srcRect/>
          <a:stretch>
            <a:fillRect/>
          </a:stretch>
        </p:blipFill>
        <p:spPr bwMode="auto">
          <a:xfrm>
            <a:off x="0" y="-333375"/>
            <a:ext cx="9056688" cy="7172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USGS"/>
          <p:cNvPicPr>
            <a:picLocks noChangeAspect="1" noChangeArrowheads="1"/>
          </p:cNvPicPr>
          <p:nvPr/>
        </p:nvPicPr>
        <p:blipFill>
          <a:blip r:embed="rId3" cstate="email"/>
          <a:srcRect/>
          <a:stretch>
            <a:fillRect/>
          </a:stretch>
        </p:blipFill>
        <p:spPr bwMode="auto">
          <a:xfrm>
            <a:off x="228600" y="6248400"/>
            <a:ext cx="977900" cy="381000"/>
          </a:xfrm>
          <a:prstGeom prst="rect">
            <a:avLst/>
          </a:prstGeom>
          <a:noFill/>
          <a:ln w="9525">
            <a:noFill/>
            <a:miter lim="800000"/>
            <a:headEnd/>
            <a:tailEnd/>
          </a:ln>
        </p:spPr>
      </p:pic>
      <p:sp>
        <p:nvSpPr>
          <p:cNvPr id="48131" name="Text Box 4"/>
          <p:cNvSpPr txBox="1">
            <a:spLocks noChangeArrowheads="1"/>
          </p:cNvSpPr>
          <p:nvPr/>
        </p:nvSpPr>
        <p:spPr bwMode="auto">
          <a:xfrm>
            <a:off x="1295400" y="6240463"/>
            <a:ext cx="7162800" cy="366712"/>
          </a:xfrm>
          <a:prstGeom prst="rect">
            <a:avLst/>
          </a:prstGeom>
          <a:gradFill rotWithShape="1">
            <a:gsLst>
              <a:gs pos="0">
                <a:srgbClr val="3366FF">
                  <a:alpha val="62999"/>
                </a:srgbClr>
              </a:gs>
              <a:gs pos="100000">
                <a:srgbClr val="182F76"/>
              </a:gs>
            </a:gsLst>
            <a:path path="rect">
              <a:fillToRect l="100000" t="100000"/>
            </a:path>
          </a:gradFill>
          <a:ln w="9525">
            <a:noFill/>
            <a:miter lim="800000"/>
            <a:headEnd/>
            <a:tailEnd/>
          </a:ln>
        </p:spPr>
        <p:txBody>
          <a:bodyPr>
            <a:spAutoFit/>
          </a:bodyPr>
          <a:lstStyle/>
          <a:p>
            <a:pPr>
              <a:spcBef>
                <a:spcPct val="50000"/>
              </a:spcBef>
            </a:pPr>
            <a:endParaRPr lang="en-US" sz="1800"/>
          </a:p>
        </p:txBody>
      </p:sp>
      <p:sp>
        <p:nvSpPr>
          <p:cNvPr id="7" name="Title 1"/>
          <p:cNvSpPr txBox="1">
            <a:spLocks/>
          </p:cNvSpPr>
          <p:nvPr/>
        </p:nvSpPr>
        <p:spPr bwMode="auto">
          <a:xfrm>
            <a:off x="1752600" y="1524000"/>
            <a:ext cx="8229600" cy="1143000"/>
          </a:xfrm>
          <a:prstGeom prst="rect">
            <a:avLst/>
          </a:prstGeom>
          <a:noFill/>
          <a:ln w="9525">
            <a:noFill/>
            <a:miter lim="800000"/>
            <a:headEnd/>
            <a:tailEnd/>
          </a:ln>
        </p:spPr>
        <p:txBody>
          <a:bodyPr anchor="ctr"/>
          <a:lstStyle/>
          <a:p>
            <a:pPr algn="ctr">
              <a:defRPr/>
            </a:pPr>
            <a:r>
              <a:rPr lang="en-US" sz="6400" b="1" dirty="0">
                <a:solidFill>
                  <a:schemeClr val="bg1"/>
                </a:solidFill>
                <a:latin typeface="+mj-lt"/>
                <a:ea typeface="+mj-ea"/>
                <a:cs typeface="+mj-cs"/>
              </a:rPr>
              <a:t>QUESTIONS ? </a:t>
            </a:r>
          </a:p>
        </p:txBody>
      </p:sp>
      <p:pic>
        <p:nvPicPr>
          <p:cNvPr id="48133" name="Picture 2" descr="C:\Documents and Settings\mharris\Desktop\GIFS\Pies_regional_GIF.GIF"/>
          <p:cNvPicPr>
            <a:picLocks noChangeAspect="1" noChangeArrowheads="1"/>
          </p:cNvPicPr>
          <p:nvPr/>
        </p:nvPicPr>
        <p:blipFill>
          <a:blip r:embed="rId4" cstate="email"/>
          <a:srcRect/>
          <a:stretch>
            <a:fillRect/>
          </a:stretch>
        </p:blipFill>
        <p:spPr bwMode="auto">
          <a:xfrm>
            <a:off x="228600" y="-228600"/>
            <a:ext cx="8926513" cy="706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a:xfrm>
            <a:off x="1447800" y="1524000"/>
            <a:ext cx="6324600" cy="4343400"/>
          </a:xfrm>
        </p:spPr>
        <p:txBody>
          <a:bodyPr/>
          <a:lstStyle/>
          <a:p>
            <a:pPr algn="l"/>
            <a:r>
              <a:rPr lang="en-US" sz="2800" smtClean="0">
                <a:solidFill>
                  <a:srgbClr val="FFFF99"/>
                </a:solidFill>
              </a:rPr>
              <a:t>Eric J Evenson</a:t>
            </a:r>
            <a:br>
              <a:rPr lang="en-US" sz="2800" smtClean="0">
                <a:solidFill>
                  <a:srgbClr val="FFFF99"/>
                </a:solidFill>
              </a:rPr>
            </a:br>
            <a:r>
              <a:rPr lang="en-US" sz="2800" smtClean="0">
                <a:solidFill>
                  <a:srgbClr val="FFFF99"/>
                </a:solidFill>
              </a:rPr>
              <a:t>Water Census Coordinator</a:t>
            </a:r>
            <a:br>
              <a:rPr lang="en-US" sz="2800" smtClean="0">
                <a:solidFill>
                  <a:srgbClr val="FFFF99"/>
                </a:solidFill>
              </a:rPr>
            </a:br>
            <a:r>
              <a:rPr lang="en-US" sz="2800" smtClean="0">
                <a:solidFill>
                  <a:srgbClr val="FFFF99"/>
                </a:solidFill>
              </a:rPr>
              <a:t>U.S. Geological Survey</a:t>
            </a:r>
            <a:br>
              <a:rPr lang="en-US" sz="2800" smtClean="0">
                <a:solidFill>
                  <a:srgbClr val="FFFF99"/>
                </a:solidFill>
              </a:rPr>
            </a:br>
            <a:r>
              <a:rPr lang="en-US" sz="2800" smtClean="0">
                <a:solidFill>
                  <a:srgbClr val="FFFF99"/>
                </a:solidFill>
              </a:rPr>
              <a:t>810 Bear Tavern Road, Suite 206</a:t>
            </a:r>
            <a:br>
              <a:rPr lang="en-US" sz="2800" smtClean="0">
                <a:solidFill>
                  <a:srgbClr val="FFFF99"/>
                </a:solidFill>
              </a:rPr>
            </a:br>
            <a:r>
              <a:rPr lang="en-US" sz="2800" smtClean="0">
                <a:solidFill>
                  <a:srgbClr val="FFFF99"/>
                </a:solidFill>
              </a:rPr>
              <a:t>Trenton, New Jersey  08628</a:t>
            </a:r>
            <a:br>
              <a:rPr lang="en-US" sz="2800" smtClean="0">
                <a:solidFill>
                  <a:srgbClr val="FFFF99"/>
                </a:solidFill>
              </a:rPr>
            </a:br>
            <a:r>
              <a:rPr lang="en-US" sz="2800" smtClean="0">
                <a:solidFill>
                  <a:srgbClr val="FFFF99"/>
                </a:solidFill>
              </a:rPr>
              <a:t/>
            </a:r>
            <a:br>
              <a:rPr lang="en-US" sz="2800" smtClean="0">
                <a:solidFill>
                  <a:srgbClr val="FFFF99"/>
                </a:solidFill>
              </a:rPr>
            </a:br>
            <a:r>
              <a:rPr lang="en-US" sz="2800" smtClean="0">
                <a:solidFill>
                  <a:srgbClr val="FFFF99"/>
                </a:solidFill>
              </a:rPr>
              <a:t>609-771-3904</a:t>
            </a:r>
            <a:br>
              <a:rPr lang="en-US" sz="2800" smtClean="0">
                <a:solidFill>
                  <a:srgbClr val="FFFF99"/>
                </a:solidFill>
              </a:rPr>
            </a:br>
            <a:r>
              <a:rPr lang="en-US" sz="2800" smtClean="0">
                <a:solidFill>
                  <a:srgbClr val="FFFF99"/>
                </a:solidFill>
              </a:rPr>
              <a:t>eevenson@usgs.gov</a:t>
            </a:r>
            <a:br>
              <a:rPr lang="en-US" sz="2800" smtClean="0">
                <a:solidFill>
                  <a:srgbClr val="FFFF99"/>
                </a:solidFill>
              </a:rPr>
            </a:br>
            <a:endParaRPr lang="en-US" sz="2800" smtClean="0">
              <a:solidFill>
                <a:srgbClr val="FFFF99"/>
              </a:solidFill>
            </a:endParaRPr>
          </a:p>
        </p:txBody>
      </p:sp>
      <p:pic>
        <p:nvPicPr>
          <p:cNvPr id="38915" name="Picture 3" descr="Image of large USGS Identifier"/>
          <p:cNvPicPr>
            <a:picLocks noChangeAspect="1" noChangeArrowheads="1"/>
          </p:cNvPicPr>
          <p:nvPr/>
        </p:nvPicPr>
        <p:blipFill>
          <a:blip r:embed="rId3" cstate="email">
            <a:lum bright="100000"/>
          </a:blip>
          <a:srcRect/>
          <a:stretch>
            <a:fillRect/>
          </a:stretch>
        </p:blipFill>
        <p:spPr bwMode="black">
          <a:xfrm>
            <a:off x="304800" y="381000"/>
            <a:ext cx="2057400" cy="757238"/>
          </a:xfrm>
          <a:prstGeom prst="rect">
            <a:avLst/>
          </a:prstGeom>
          <a:noFill/>
          <a:ln w="9525">
            <a:noFill/>
            <a:miter lim="800000"/>
            <a:headEnd/>
            <a:tailEnd/>
          </a:ln>
        </p:spPr>
      </p:pic>
      <p:sp>
        <p:nvSpPr>
          <p:cNvPr id="38916" name="Rectangle 5"/>
          <p:cNvSpPr>
            <a:spLocks noChangeArrowheads="1"/>
          </p:cNvSpPr>
          <p:nvPr/>
        </p:nvSpPr>
        <p:spPr bwMode="auto">
          <a:xfrm>
            <a:off x="404813" y="6057900"/>
            <a:ext cx="1897062" cy="393700"/>
          </a:xfrm>
          <a:prstGeom prst="rect">
            <a:avLst/>
          </a:prstGeom>
          <a:noFill/>
          <a:ln w="12700">
            <a:noFill/>
            <a:miter lim="800000"/>
            <a:headEnd/>
            <a:tailEnd/>
          </a:ln>
        </p:spPr>
        <p:txBody>
          <a:bodyPr wrap="none" lIns="88900" tIns="44450" rIns="88900" bIns="44450">
            <a:spAutoFit/>
          </a:bodyPr>
          <a:lstStyle/>
          <a:p>
            <a:pPr defTabSz="885825" eaLnBrk="0" hangingPunct="0"/>
            <a:r>
              <a:rPr lang="en-US" sz="1000">
                <a:solidFill>
                  <a:schemeClr val="bg1"/>
                </a:solidFill>
              </a:rPr>
              <a:t>U.S. Department of the Interior</a:t>
            </a:r>
          </a:p>
          <a:p>
            <a:pPr defTabSz="885825" eaLnBrk="0" hangingPunct="0"/>
            <a:r>
              <a:rPr lang="en-US" sz="1000">
                <a:solidFill>
                  <a:schemeClr val="bg1"/>
                </a:solidFill>
              </a:rPr>
              <a:t>U.S. Geological Survey</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2" descr="USGS"/>
          <p:cNvPicPr>
            <a:picLocks noChangeAspect="1" noChangeArrowheads="1"/>
          </p:cNvPicPr>
          <p:nvPr/>
        </p:nvPicPr>
        <p:blipFill>
          <a:blip r:embed="rId3" cstate="email"/>
          <a:srcRect/>
          <a:stretch>
            <a:fillRect/>
          </a:stretch>
        </p:blipFill>
        <p:spPr bwMode="auto">
          <a:xfrm>
            <a:off x="228600" y="6248400"/>
            <a:ext cx="977900" cy="381000"/>
          </a:xfrm>
          <a:prstGeom prst="rect">
            <a:avLst/>
          </a:prstGeom>
          <a:noFill/>
          <a:ln w="9525">
            <a:noFill/>
            <a:miter lim="800000"/>
            <a:headEnd/>
            <a:tailEnd/>
          </a:ln>
        </p:spPr>
      </p:pic>
      <p:sp>
        <p:nvSpPr>
          <p:cNvPr id="2053" name="Text Box 4"/>
          <p:cNvSpPr txBox="1">
            <a:spLocks noChangeArrowheads="1"/>
          </p:cNvSpPr>
          <p:nvPr/>
        </p:nvSpPr>
        <p:spPr bwMode="auto">
          <a:xfrm>
            <a:off x="1295400" y="6240463"/>
            <a:ext cx="7162800" cy="366712"/>
          </a:xfrm>
          <a:prstGeom prst="rect">
            <a:avLst/>
          </a:prstGeom>
          <a:gradFill rotWithShape="1">
            <a:gsLst>
              <a:gs pos="0">
                <a:srgbClr val="3366FF">
                  <a:alpha val="62999"/>
                </a:srgbClr>
              </a:gs>
              <a:gs pos="100000">
                <a:srgbClr val="182F76"/>
              </a:gs>
            </a:gsLst>
            <a:path path="rect">
              <a:fillToRect l="100000" t="100000"/>
            </a:path>
          </a:gradFill>
          <a:ln w="9525">
            <a:noFill/>
            <a:miter lim="800000"/>
            <a:headEnd/>
            <a:tailEnd/>
          </a:ln>
        </p:spPr>
        <p:txBody>
          <a:bodyPr>
            <a:spAutoFit/>
          </a:bodyPr>
          <a:lstStyle/>
          <a:p>
            <a:pPr>
              <a:spcBef>
                <a:spcPct val="50000"/>
              </a:spcBef>
            </a:pPr>
            <a:endParaRPr lang="en-US" sz="1800"/>
          </a:p>
        </p:txBody>
      </p:sp>
      <p:sp>
        <p:nvSpPr>
          <p:cNvPr id="8" name="Title 1"/>
          <p:cNvSpPr txBox="1">
            <a:spLocks/>
          </p:cNvSpPr>
          <p:nvPr/>
        </p:nvSpPr>
        <p:spPr bwMode="auto">
          <a:xfrm>
            <a:off x="457200" y="152400"/>
            <a:ext cx="7924800" cy="914400"/>
          </a:xfrm>
          <a:prstGeom prst="rect">
            <a:avLst/>
          </a:prstGeom>
          <a:noFill/>
          <a:ln w="9525">
            <a:noFill/>
            <a:miter lim="800000"/>
            <a:headEnd/>
            <a:tailEnd/>
          </a:ln>
        </p:spPr>
        <p:txBody>
          <a:bodyPr anchor="ctr"/>
          <a:lstStyle/>
          <a:p>
            <a:pPr algn="ctr">
              <a:defRPr/>
            </a:pPr>
            <a:r>
              <a:rPr lang="en-US" sz="4000" b="1" dirty="0" smtClean="0">
                <a:solidFill>
                  <a:srgbClr val="003399"/>
                </a:solidFill>
                <a:effectLst>
                  <a:outerShdw blurRad="38100" dist="38100" dir="2700000" algn="tl">
                    <a:srgbClr val="C0C0C0"/>
                  </a:outerShdw>
                </a:effectLst>
                <a:latin typeface="Calibri" pitchFamily="34" charset="0"/>
              </a:rPr>
              <a:t>Energy         Water Nexus</a:t>
            </a:r>
            <a:endParaRPr lang="en-US" sz="4000" b="1" dirty="0">
              <a:solidFill>
                <a:srgbClr val="003399"/>
              </a:solidFill>
              <a:effectLst>
                <a:outerShdw blurRad="38100" dist="38100" dir="2700000" algn="tl">
                  <a:srgbClr val="C0C0C0"/>
                </a:outerShdw>
              </a:effectLst>
              <a:latin typeface="Calibri" pitchFamily="34" charset="0"/>
            </a:endParaRPr>
          </a:p>
        </p:txBody>
      </p:sp>
      <p:cxnSp>
        <p:nvCxnSpPr>
          <p:cNvPr id="7" name="Straight Arrow Connector 6"/>
          <p:cNvCxnSpPr/>
          <p:nvPr/>
        </p:nvCxnSpPr>
        <p:spPr>
          <a:xfrm>
            <a:off x="3402904" y="660747"/>
            <a:ext cx="838200" cy="0"/>
          </a:xfrm>
          <a:prstGeom prst="straightConnector1">
            <a:avLst/>
          </a:prstGeom>
          <a:ln w="63500">
            <a:headEnd type="arrow"/>
            <a:tailEnd type="arrow"/>
          </a:ln>
        </p:spPr>
        <p:style>
          <a:lnRef idx="1">
            <a:schemeClr val="accent1"/>
          </a:lnRef>
          <a:fillRef idx="0">
            <a:schemeClr val="accent1"/>
          </a:fillRef>
          <a:effectRef idx="0">
            <a:schemeClr val="accent1"/>
          </a:effectRef>
          <a:fontRef idx="minor">
            <a:schemeClr val="tx1"/>
          </a:fontRef>
        </p:style>
      </p:cxnSp>
      <p:pic>
        <p:nvPicPr>
          <p:cNvPr id="11" name="Picture 59" descr="shiport4125dpi"/>
          <p:cNvPicPr>
            <a:picLocks noChangeAspect="1" noChangeArrowheads="1"/>
          </p:cNvPicPr>
          <p:nvPr/>
        </p:nvPicPr>
        <p:blipFill>
          <a:blip r:embed="rId4" cstate="email"/>
          <a:srcRect/>
          <a:stretch>
            <a:fillRect/>
          </a:stretch>
        </p:blipFill>
        <p:spPr bwMode="auto">
          <a:xfrm>
            <a:off x="533400" y="1143000"/>
            <a:ext cx="2819400" cy="1779188"/>
          </a:xfrm>
          <a:prstGeom prst="rect">
            <a:avLst/>
          </a:prstGeom>
          <a:noFill/>
          <a:ln w="9525">
            <a:solidFill>
              <a:schemeClr val="tx1"/>
            </a:solidFill>
            <a:miter lim="800000"/>
            <a:headEnd/>
            <a:tailEnd/>
          </a:ln>
        </p:spPr>
      </p:pic>
      <p:pic>
        <p:nvPicPr>
          <p:cNvPr id="140290" name="Picture 2" descr="C:\eevenson\Pictures\Nat Wat Summary Watershed.jpg"/>
          <p:cNvPicPr>
            <a:picLocks noChangeAspect="1" noChangeArrowheads="1"/>
          </p:cNvPicPr>
          <p:nvPr/>
        </p:nvPicPr>
        <p:blipFill>
          <a:blip r:embed="rId5" cstate="email"/>
          <a:srcRect/>
          <a:stretch>
            <a:fillRect/>
          </a:stretch>
        </p:blipFill>
        <p:spPr bwMode="auto">
          <a:xfrm>
            <a:off x="5181600" y="1066800"/>
            <a:ext cx="2590800" cy="2192896"/>
          </a:xfrm>
          <a:prstGeom prst="rect">
            <a:avLst/>
          </a:prstGeom>
          <a:noFill/>
          <a:ln>
            <a:solidFill>
              <a:schemeClr val="tx1"/>
            </a:solidFill>
          </a:ln>
        </p:spPr>
      </p:pic>
      <p:cxnSp>
        <p:nvCxnSpPr>
          <p:cNvPr id="15" name="Straight Arrow Connector 14"/>
          <p:cNvCxnSpPr/>
          <p:nvPr/>
        </p:nvCxnSpPr>
        <p:spPr>
          <a:xfrm>
            <a:off x="3733800" y="1905000"/>
            <a:ext cx="1143000" cy="0"/>
          </a:xfrm>
          <a:prstGeom prst="straightConnector1">
            <a:avLst/>
          </a:prstGeom>
          <a:ln w="635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200400" y="2971800"/>
            <a:ext cx="3886200" cy="1066800"/>
          </a:xfrm>
          <a:prstGeom prst="straightConnector1">
            <a:avLst/>
          </a:prstGeom>
          <a:ln w="635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200400" y="2971800"/>
            <a:ext cx="1676400" cy="1066800"/>
          </a:xfrm>
          <a:prstGeom prst="straightConnector1">
            <a:avLst/>
          </a:prstGeom>
          <a:ln w="635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2971800" y="2971800"/>
            <a:ext cx="228600" cy="1066800"/>
          </a:xfrm>
          <a:prstGeom prst="straightConnector1">
            <a:avLst/>
          </a:prstGeom>
          <a:ln w="63500">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40290" idx="2"/>
          </p:cNvCxnSpPr>
          <p:nvPr/>
        </p:nvCxnSpPr>
        <p:spPr>
          <a:xfrm>
            <a:off x="6477000" y="3259696"/>
            <a:ext cx="685800" cy="778904"/>
          </a:xfrm>
          <a:prstGeom prst="straightConnector1">
            <a:avLst/>
          </a:prstGeom>
          <a:ln w="63500" cmpd="dbl">
            <a:solidFill>
              <a:schemeClr val="tx1">
                <a:lumMod val="50000"/>
                <a:lumOff val="50000"/>
              </a:schemeClr>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40290" idx="2"/>
          </p:cNvCxnSpPr>
          <p:nvPr/>
        </p:nvCxnSpPr>
        <p:spPr>
          <a:xfrm flipH="1">
            <a:off x="4876800" y="3259696"/>
            <a:ext cx="1600200" cy="778904"/>
          </a:xfrm>
          <a:prstGeom prst="straightConnector1">
            <a:avLst/>
          </a:prstGeom>
          <a:ln w="63500" cmpd="dbl">
            <a:solidFill>
              <a:schemeClr val="tx1">
                <a:lumMod val="50000"/>
                <a:lumOff val="50000"/>
              </a:schemeClr>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40290" idx="2"/>
          </p:cNvCxnSpPr>
          <p:nvPr/>
        </p:nvCxnSpPr>
        <p:spPr>
          <a:xfrm flipH="1">
            <a:off x="3048000" y="3259696"/>
            <a:ext cx="3429000" cy="778904"/>
          </a:xfrm>
          <a:prstGeom prst="straightConnector1">
            <a:avLst/>
          </a:prstGeom>
          <a:ln w="63500" cmpd="dbl">
            <a:solidFill>
              <a:schemeClr val="tx1">
                <a:lumMod val="50000"/>
                <a:lumOff val="50000"/>
              </a:schemeClr>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pic>
        <p:nvPicPr>
          <p:cNvPr id="18" name="Picture 50" descr="fig1_mine125dpi"/>
          <p:cNvPicPr>
            <a:picLocks noChangeAspect="1" noChangeArrowheads="1"/>
          </p:cNvPicPr>
          <p:nvPr/>
        </p:nvPicPr>
        <p:blipFill>
          <a:blip r:embed="rId6" cstate="email"/>
          <a:srcRect/>
          <a:stretch>
            <a:fillRect/>
          </a:stretch>
        </p:blipFill>
        <p:spPr bwMode="auto">
          <a:xfrm>
            <a:off x="6172200" y="4114800"/>
            <a:ext cx="2777268" cy="1752600"/>
          </a:xfrm>
          <a:prstGeom prst="rect">
            <a:avLst/>
          </a:prstGeom>
          <a:noFill/>
          <a:ln w="9525">
            <a:solidFill>
              <a:schemeClr val="tx1"/>
            </a:solidFill>
            <a:miter lim="800000"/>
            <a:headEnd/>
            <a:tailEnd/>
          </a:ln>
        </p:spPr>
      </p:pic>
      <p:pic>
        <p:nvPicPr>
          <p:cNvPr id="19" name="Picture 60" descr="union_camp125dpi"/>
          <p:cNvPicPr>
            <a:picLocks noChangeAspect="1" noChangeArrowheads="1"/>
          </p:cNvPicPr>
          <p:nvPr/>
        </p:nvPicPr>
        <p:blipFill>
          <a:blip r:embed="rId7" cstate="email"/>
          <a:srcRect/>
          <a:stretch>
            <a:fillRect/>
          </a:stretch>
        </p:blipFill>
        <p:spPr bwMode="auto">
          <a:xfrm>
            <a:off x="3276600" y="4114799"/>
            <a:ext cx="2788847" cy="1759907"/>
          </a:xfrm>
          <a:prstGeom prst="rect">
            <a:avLst/>
          </a:prstGeom>
          <a:noFill/>
          <a:ln w="9525">
            <a:solidFill>
              <a:schemeClr val="tx1"/>
            </a:solidFill>
            <a:miter lim="800000"/>
            <a:headEnd/>
            <a:tailEnd/>
          </a:ln>
        </p:spPr>
      </p:pic>
      <p:pic>
        <p:nvPicPr>
          <p:cNvPr id="21" name="Picture 20" descr="Cumberland_River_barge_traffic.jpg"/>
          <p:cNvPicPr>
            <a:picLocks noChangeAspect="1"/>
          </p:cNvPicPr>
          <p:nvPr/>
        </p:nvPicPr>
        <p:blipFill>
          <a:blip r:embed="rId8" cstate="email"/>
          <a:stretch>
            <a:fillRect/>
          </a:stretch>
        </p:blipFill>
        <p:spPr>
          <a:xfrm>
            <a:off x="381000" y="4114800"/>
            <a:ext cx="2672220" cy="1783262"/>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par>
                                <p:cTn id="11" presetID="3" presetClass="entr" presetSubtype="1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linds(horizont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linds(horizontal)">
                                      <p:cBhvr>
                                        <p:cTn id="18" dur="500"/>
                                        <p:tgtEl>
                                          <p:spTgt spid="27"/>
                                        </p:tgtEl>
                                      </p:cBhvr>
                                    </p:animEffect>
                                  </p:childTnLst>
                                </p:cTn>
                              </p:par>
                              <p:par>
                                <p:cTn id="19" presetID="3" presetClass="entr" presetSubtype="1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linds(horizontal)">
                                      <p:cBhvr>
                                        <p:cTn id="21" dur="500"/>
                                        <p:tgtEl>
                                          <p:spTgt spid="19"/>
                                        </p:tgtEl>
                                      </p:cBhvr>
                                    </p:animEffect>
                                  </p:childTnLst>
                                </p:cTn>
                              </p:par>
                              <p:par>
                                <p:cTn id="22" presetID="3" presetClass="entr" presetSubtype="1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linds(horizontal)">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linds(horizontal)">
                                      <p:cBhvr>
                                        <p:cTn id="29" dur="500"/>
                                        <p:tgtEl>
                                          <p:spTgt spid="29"/>
                                        </p:tgtEl>
                                      </p:cBhvr>
                                    </p:animEffect>
                                  </p:childTnLst>
                                </p:cTn>
                              </p:par>
                              <p:par>
                                <p:cTn id="30" presetID="3" presetClass="entr" presetSubtype="1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linds(horizontal)">
                                      <p:cBhvr>
                                        <p:cTn id="32" dur="500"/>
                                        <p:tgtEl>
                                          <p:spTgt spid="22"/>
                                        </p:tgtEl>
                                      </p:cBhvr>
                                    </p:animEffect>
                                  </p:childTnLst>
                                </p:cTn>
                              </p:par>
                              <p:par>
                                <p:cTn id="33" presetID="3" presetClass="entr" presetSubtype="1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linds(horizontal)">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2" descr="USGS"/>
          <p:cNvPicPr>
            <a:picLocks noChangeAspect="1" noChangeArrowheads="1"/>
          </p:cNvPicPr>
          <p:nvPr/>
        </p:nvPicPr>
        <p:blipFill>
          <a:blip r:embed="rId3" cstate="email"/>
          <a:srcRect/>
          <a:stretch>
            <a:fillRect/>
          </a:stretch>
        </p:blipFill>
        <p:spPr bwMode="auto">
          <a:xfrm>
            <a:off x="228600" y="6248400"/>
            <a:ext cx="977900" cy="381000"/>
          </a:xfrm>
          <a:prstGeom prst="rect">
            <a:avLst/>
          </a:prstGeom>
          <a:noFill/>
          <a:ln w="9525">
            <a:noFill/>
            <a:miter lim="800000"/>
            <a:headEnd/>
            <a:tailEnd/>
          </a:ln>
        </p:spPr>
      </p:pic>
      <p:sp>
        <p:nvSpPr>
          <p:cNvPr id="2053" name="Text Box 4"/>
          <p:cNvSpPr txBox="1">
            <a:spLocks noChangeArrowheads="1"/>
          </p:cNvSpPr>
          <p:nvPr/>
        </p:nvSpPr>
        <p:spPr bwMode="auto">
          <a:xfrm>
            <a:off x="1295400" y="6240463"/>
            <a:ext cx="7162800" cy="366712"/>
          </a:xfrm>
          <a:prstGeom prst="rect">
            <a:avLst/>
          </a:prstGeom>
          <a:gradFill rotWithShape="1">
            <a:gsLst>
              <a:gs pos="0">
                <a:srgbClr val="3366FF">
                  <a:alpha val="62999"/>
                </a:srgbClr>
              </a:gs>
              <a:gs pos="100000">
                <a:srgbClr val="182F76"/>
              </a:gs>
            </a:gsLst>
            <a:path path="rect">
              <a:fillToRect l="100000" t="100000"/>
            </a:path>
          </a:gradFill>
          <a:ln w="9525">
            <a:noFill/>
            <a:miter lim="800000"/>
            <a:headEnd/>
            <a:tailEnd/>
          </a:ln>
        </p:spPr>
        <p:txBody>
          <a:bodyPr>
            <a:spAutoFit/>
          </a:bodyPr>
          <a:lstStyle/>
          <a:p>
            <a:pPr>
              <a:spcBef>
                <a:spcPct val="50000"/>
              </a:spcBef>
            </a:pPr>
            <a:endParaRPr lang="en-US" sz="1800"/>
          </a:p>
        </p:txBody>
      </p:sp>
      <p:sp>
        <p:nvSpPr>
          <p:cNvPr id="8" name="Title 1"/>
          <p:cNvSpPr txBox="1">
            <a:spLocks/>
          </p:cNvSpPr>
          <p:nvPr/>
        </p:nvSpPr>
        <p:spPr bwMode="auto">
          <a:xfrm>
            <a:off x="2057400" y="228600"/>
            <a:ext cx="7924800" cy="2286000"/>
          </a:xfrm>
          <a:prstGeom prst="rect">
            <a:avLst/>
          </a:prstGeom>
          <a:noFill/>
          <a:ln w="9525">
            <a:noFill/>
            <a:miter lim="800000"/>
            <a:headEnd/>
            <a:tailEnd/>
          </a:ln>
        </p:spPr>
        <p:txBody>
          <a:bodyPr anchor="ctr"/>
          <a:lstStyle/>
          <a:p>
            <a:pPr>
              <a:defRPr/>
            </a:pPr>
            <a:r>
              <a:rPr lang="en-US" sz="4000" b="1" dirty="0" smtClean="0">
                <a:solidFill>
                  <a:srgbClr val="003399"/>
                </a:solidFill>
                <a:effectLst>
                  <a:outerShdw blurRad="38100" dist="38100" dir="2700000" algn="tl">
                    <a:srgbClr val="C0C0C0"/>
                  </a:outerShdw>
                </a:effectLst>
                <a:latin typeface="Calibri" pitchFamily="34" charset="0"/>
              </a:rPr>
              <a:t>Energy         Water</a:t>
            </a:r>
          </a:p>
          <a:p>
            <a:pPr>
              <a:defRPr/>
            </a:pPr>
            <a:r>
              <a:rPr lang="en-US" sz="4000" b="1" dirty="0">
                <a:solidFill>
                  <a:srgbClr val="003399"/>
                </a:solidFill>
                <a:effectLst>
                  <a:outerShdw blurRad="38100" dist="38100" dir="2700000" algn="tl">
                    <a:srgbClr val="C0C0C0"/>
                  </a:outerShdw>
                </a:effectLst>
                <a:latin typeface="Calibri" pitchFamily="34" charset="0"/>
              </a:rPr>
              <a:t> </a:t>
            </a:r>
            <a:r>
              <a:rPr lang="en-US" sz="4000" b="1" dirty="0" smtClean="0">
                <a:solidFill>
                  <a:srgbClr val="003399"/>
                </a:solidFill>
                <a:effectLst>
                  <a:outerShdw blurRad="38100" dist="38100" dir="2700000" algn="tl">
                    <a:srgbClr val="C0C0C0"/>
                  </a:outerShdw>
                </a:effectLst>
                <a:latin typeface="Calibri" pitchFamily="34" charset="0"/>
              </a:rPr>
              <a:t>                                  Nexus</a:t>
            </a:r>
          </a:p>
          <a:p>
            <a:pPr>
              <a:defRPr/>
            </a:pPr>
            <a:r>
              <a:rPr lang="en-US" sz="4000" b="1" dirty="0">
                <a:solidFill>
                  <a:srgbClr val="003399"/>
                </a:solidFill>
                <a:effectLst>
                  <a:outerShdw blurRad="38100" dist="38100" dir="2700000" algn="tl">
                    <a:srgbClr val="C0C0C0"/>
                  </a:outerShdw>
                </a:effectLst>
                <a:latin typeface="Calibri" pitchFamily="34" charset="0"/>
              </a:rPr>
              <a:t> </a:t>
            </a:r>
            <a:r>
              <a:rPr lang="en-US" sz="4000" b="1" dirty="0" smtClean="0">
                <a:solidFill>
                  <a:srgbClr val="003399"/>
                </a:solidFill>
                <a:effectLst>
                  <a:outerShdw blurRad="38100" dist="38100" dir="2700000" algn="tl">
                    <a:srgbClr val="C0C0C0"/>
                  </a:outerShdw>
                </a:effectLst>
                <a:latin typeface="Calibri" pitchFamily="34" charset="0"/>
              </a:rPr>
              <a:t>           Food</a:t>
            </a:r>
            <a:endParaRPr lang="en-US" sz="4000" b="1" dirty="0">
              <a:solidFill>
                <a:srgbClr val="003399"/>
              </a:solidFill>
              <a:effectLst>
                <a:outerShdw blurRad="38100" dist="38100" dir="2700000" algn="tl">
                  <a:srgbClr val="C0C0C0"/>
                </a:outerShdw>
              </a:effectLst>
              <a:latin typeface="Calibri" pitchFamily="34" charset="0"/>
            </a:endParaRPr>
          </a:p>
        </p:txBody>
      </p:sp>
      <p:cxnSp>
        <p:nvCxnSpPr>
          <p:cNvPr id="7" name="Straight Arrow Connector 6"/>
          <p:cNvCxnSpPr/>
          <p:nvPr/>
        </p:nvCxnSpPr>
        <p:spPr>
          <a:xfrm>
            <a:off x="3581400" y="838200"/>
            <a:ext cx="990600" cy="0"/>
          </a:xfrm>
          <a:prstGeom prst="straightConnector1">
            <a:avLst/>
          </a:prstGeom>
          <a:ln w="63500">
            <a:headEnd type="arrow"/>
            <a:tailEnd type="arrow"/>
          </a:ln>
        </p:spPr>
        <p:style>
          <a:lnRef idx="1">
            <a:schemeClr val="accent1"/>
          </a:lnRef>
          <a:fillRef idx="0">
            <a:schemeClr val="accent1"/>
          </a:fillRef>
          <a:effectRef idx="0">
            <a:schemeClr val="accent1"/>
          </a:effectRef>
          <a:fontRef idx="minor">
            <a:schemeClr val="tx1"/>
          </a:fontRef>
        </p:style>
      </p:cxnSp>
      <p:pic>
        <p:nvPicPr>
          <p:cNvPr id="11" name="Picture 59" descr="shiport4125dpi"/>
          <p:cNvPicPr>
            <a:picLocks noChangeAspect="1" noChangeArrowheads="1"/>
          </p:cNvPicPr>
          <p:nvPr/>
        </p:nvPicPr>
        <p:blipFill>
          <a:blip r:embed="rId4" cstate="email"/>
          <a:srcRect/>
          <a:stretch>
            <a:fillRect/>
          </a:stretch>
        </p:blipFill>
        <p:spPr bwMode="auto">
          <a:xfrm>
            <a:off x="5638800" y="2590800"/>
            <a:ext cx="2590800" cy="1634930"/>
          </a:xfrm>
          <a:prstGeom prst="rect">
            <a:avLst/>
          </a:prstGeom>
          <a:noFill/>
          <a:ln w="9525">
            <a:solidFill>
              <a:schemeClr val="tx1"/>
            </a:solidFill>
            <a:miter lim="800000"/>
            <a:headEnd/>
            <a:tailEnd/>
          </a:ln>
        </p:spPr>
      </p:pic>
      <p:pic>
        <p:nvPicPr>
          <p:cNvPr id="140290" name="Picture 2" descr="C:\eevenson\Pictures\Nat Wat Summary Watershed.jpg"/>
          <p:cNvPicPr>
            <a:picLocks noChangeAspect="1" noChangeArrowheads="1"/>
          </p:cNvPicPr>
          <p:nvPr/>
        </p:nvPicPr>
        <p:blipFill>
          <a:blip r:embed="rId5" cstate="email"/>
          <a:srcRect/>
          <a:stretch>
            <a:fillRect/>
          </a:stretch>
        </p:blipFill>
        <p:spPr bwMode="auto">
          <a:xfrm>
            <a:off x="685800" y="2362200"/>
            <a:ext cx="2286000" cy="1934908"/>
          </a:xfrm>
          <a:prstGeom prst="rect">
            <a:avLst/>
          </a:prstGeom>
          <a:noFill/>
          <a:ln>
            <a:solidFill>
              <a:schemeClr val="tx1"/>
            </a:solidFill>
          </a:ln>
        </p:spPr>
      </p:pic>
      <p:cxnSp>
        <p:nvCxnSpPr>
          <p:cNvPr id="15" name="Straight Arrow Connector 14"/>
          <p:cNvCxnSpPr/>
          <p:nvPr/>
        </p:nvCxnSpPr>
        <p:spPr>
          <a:xfrm>
            <a:off x="3276600" y="3200400"/>
            <a:ext cx="1981200" cy="0"/>
          </a:xfrm>
          <a:prstGeom prst="straightConnector1">
            <a:avLst/>
          </a:prstGeom>
          <a:ln w="635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191000" y="1066800"/>
            <a:ext cx="533400" cy="762000"/>
          </a:xfrm>
          <a:prstGeom prst="straightConnector1">
            <a:avLst/>
          </a:prstGeom>
          <a:ln w="63500">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3505200" y="1066800"/>
            <a:ext cx="533400" cy="762000"/>
          </a:xfrm>
          <a:prstGeom prst="straightConnector1">
            <a:avLst/>
          </a:prstGeom>
          <a:ln w="63500">
            <a:headEnd type="arrow"/>
            <a:tailEnd type="arrow"/>
          </a:ln>
        </p:spPr>
        <p:style>
          <a:lnRef idx="1">
            <a:schemeClr val="accent1"/>
          </a:lnRef>
          <a:fillRef idx="0">
            <a:schemeClr val="accent1"/>
          </a:fillRef>
          <a:effectRef idx="0">
            <a:schemeClr val="accent1"/>
          </a:effectRef>
          <a:fontRef idx="minor">
            <a:schemeClr val="tx1"/>
          </a:fontRef>
        </p:style>
      </p:cxnSp>
      <p:pic>
        <p:nvPicPr>
          <p:cNvPr id="33" name="Picture 48" descr="centerpivot125dpi"/>
          <p:cNvPicPr>
            <a:picLocks noChangeAspect="1" noChangeArrowheads="1"/>
          </p:cNvPicPr>
          <p:nvPr/>
        </p:nvPicPr>
        <p:blipFill>
          <a:blip r:embed="rId6" cstate="email"/>
          <a:srcRect/>
          <a:stretch>
            <a:fillRect/>
          </a:stretch>
        </p:blipFill>
        <p:spPr bwMode="auto">
          <a:xfrm>
            <a:off x="3200400" y="4572000"/>
            <a:ext cx="2438400" cy="1540793"/>
          </a:xfrm>
          <a:prstGeom prst="rect">
            <a:avLst/>
          </a:prstGeom>
          <a:noFill/>
          <a:ln w="9525">
            <a:solidFill>
              <a:schemeClr val="tx1"/>
            </a:solidFill>
            <a:miter lim="800000"/>
            <a:headEnd/>
            <a:tailEnd/>
          </a:ln>
        </p:spPr>
      </p:pic>
      <p:cxnSp>
        <p:nvCxnSpPr>
          <p:cNvPr id="34" name="Straight Arrow Connector 33"/>
          <p:cNvCxnSpPr/>
          <p:nvPr/>
        </p:nvCxnSpPr>
        <p:spPr>
          <a:xfrm>
            <a:off x="3124200" y="3505200"/>
            <a:ext cx="1066800" cy="990600"/>
          </a:xfrm>
          <a:prstGeom prst="straightConnector1">
            <a:avLst/>
          </a:prstGeom>
          <a:ln w="635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4495800" y="3505200"/>
            <a:ext cx="1066800" cy="990600"/>
          </a:xfrm>
          <a:prstGeom prst="straightConnector1">
            <a:avLst/>
          </a:prstGeom>
          <a:ln w="635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2" descr="USGS"/>
          <p:cNvPicPr>
            <a:picLocks noChangeAspect="1" noChangeArrowheads="1"/>
          </p:cNvPicPr>
          <p:nvPr/>
        </p:nvPicPr>
        <p:blipFill>
          <a:blip r:embed="rId3" cstate="email"/>
          <a:srcRect/>
          <a:stretch>
            <a:fillRect/>
          </a:stretch>
        </p:blipFill>
        <p:spPr bwMode="auto">
          <a:xfrm>
            <a:off x="228600" y="6248400"/>
            <a:ext cx="977900" cy="381000"/>
          </a:xfrm>
          <a:prstGeom prst="rect">
            <a:avLst/>
          </a:prstGeom>
          <a:noFill/>
          <a:ln w="9525">
            <a:noFill/>
            <a:miter lim="800000"/>
            <a:headEnd/>
            <a:tailEnd/>
          </a:ln>
        </p:spPr>
      </p:pic>
      <p:sp>
        <p:nvSpPr>
          <p:cNvPr id="2053" name="Text Box 4"/>
          <p:cNvSpPr txBox="1">
            <a:spLocks noChangeArrowheads="1"/>
          </p:cNvSpPr>
          <p:nvPr/>
        </p:nvSpPr>
        <p:spPr bwMode="auto">
          <a:xfrm>
            <a:off x="1295400" y="6240463"/>
            <a:ext cx="7162800" cy="366712"/>
          </a:xfrm>
          <a:prstGeom prst="rect">
            <a:avLst/>
          </a:prstGeom>
          <a:gradFill rotWithShape="1">
            <a:gsLst>
              <a:gs pos="0">
                <a:srgbClr val="3366FF">
                  <a:alpha val="62999"/>
                </a:srgbClr>
              </a:gs>
              <a:gs pos="100000">
                <a:srgbClr val="182F76"/>
              </a:gs>
            </a:gsLst>
            <a:path path="rect">
              <a:fillToRect l="100000" t="100000"/>
            </a:path>
          </a:gradFill>
          <a:ln w="9525">
            <a:noFill/>
            <a:miter lim="800000"/>
            <a:headEnd/>
            <a:tailEnd/>
          </a:ln>
        </p:spPr>
        <p:txBody>
          <a:bodyPr>
            <a:spAutoFit/>
          </a:bodyPr>
          <a:lstStyle/>
          <a:p>
            <a:pPr>
              <a:spcBef>
                <a:spcPct val="50000"/>
              </a:spcBef>
            </a:pPr>
            <a:endParaRPr lang="en-US" sz="1800"/>
          </a:p>
        </p:txBody>
      </p:sp>
      <p:cxnSp>
        <p:nvCxnSpPr>
          <p:cNvPr id="7" name="Straight Arrow Connector 6"/>
          <p:cNvCxnSpPr/>
          <p:nvPr/>
        </p:nvCxnSpPr>
        <p:spPr>
          <a:xfrm>
            <a:off x="3581400" y="838200"/>
            <a:ext cx="990600" cy="0"/>
          </a:xfrm>
          <a:prstGeom prst="straightConnector1">
            <a:avLst/>
          </a:prstGeom>
          <a:ln w="63500">
            <a:solidFill>
              <a:schemeClr val="bg1">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191000" y="1066800"/>
            <a:ext cx="533400" cy="762000"/>
          </a:xfrm>
          <a:prstGeom prst="straightConnector1">
            <a:avLst/>
          </a:prstGeom>
          <a:ln w="63500">
            <a:solidFill>
              <a:schemeClr val="bg1">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3505200" y="1066800"/>
            <a:ext cx="533400" cy="762000"/>
          </a:xfrm>
          <a:prstGeom prst="straightConnector1">
            <a:avLst/>
          </a:prstGeom>
          <a:ln w="63500">
            <a:solidFill>
              <a:schemeClr val="bg1">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685800" y="257577"/>
            <a:ext cx="9270641" cy="5855216"/>
            <a:chOff x="685800" y="257577"/>
            <a:chExt cx="9270641" cy="5855216"/>
          </a:xfrm>
          <a:effectLst>
            <a:outerShdw blurRad="50800" dist="50800" dir="5400000" algn="ctr" rotWithShape="0">
              <a:srgbClr val="000000">
                <a:alpha val="0"/>
              </a:srgbClr>
            </a:outerShdw>
          </a:effectLst>
        </p:grpSpPr>
        <p:sp>
          <p:nvSpPr>
            <p:cNvPr id="8" name="Title 1"/>
            <p:cNvSpPr txBox="1">
              <a:spLocks/>
            </p:cNvSpPr>
            <p:nvPr/>
          </p:nvSpPr>
          <p:spPr bwMode="auto">
            <a:xfrm>
              <a:off x="2031641" y="257577"/>
              <a:ext cx="7924800" cy="2286000"/>
            </a:xfrm>
            <a:prstGeom prst="rect">
              <a:avLst/>
            </a:prstGeom>
            <a:noFill/>
            <a:ln w="9525">
              <a:noFill/>
              <a:miter lim="800000"/>
              <a:headEnd/>
              <a:tailEnd/>
            </a:ln>
          </p:spPr>
          <p:txBody>
            <a:bodyPr anchor="ctr"/>
            <a:lstStyle/>
            <a:p>
              <a:pPr>
                <a:defRPr/>
              </a:pPr>
              <a:r>
                <a:rPr lang="en-US" sz="4000" b="1" dirty="0" smtClean="0">
                  <a:solidFill>
                    <a:schemeClr val="bg1">
                      <a:lumMod val="85000"/>
                    </a:schemeClr>
                  </a:solidFill>
                  <a:effectLst>
                    <a:outerShdw blurRad="38100" dist="38100" dir="2700000" algn="tl">
                      <a:srgbClr val="C0C0C0"/>
                    </a:outerShdw>
                  </a:effectLst>
                  <a:latin typeface="Calibri" pitchFamily="34" charset="0"/>
                </a:rPr>
                <a:t>Energy         Water</a:t>
              </a:r>
            </a:p>
            <a:p>
              <a:pPr>
                <a:defRPr/>
              </a:pPr>
              <a:r>
                <a:rPr lang="en-US" sz="4000" b="1" dirty="0">
                  <a:solidFill>
                    <a:schemeClr val="bg1">
                      <a:lumMod val="85000"/>
                    </a:schemeClr>
                  </a:solidFill>
                  <a:effectLst>
                    <a:outerShdw blurRad="38100" dist="38100" dir="2700000" algn="tl">
                      <a:srgbClr val="C0C0C0"/>
                    </a:outerShdw>
                  </a:effectLst>
                  <a:latin typeface="Calibri" pitchFamily="34" charset="0"/>
                </a:rPr>
                <a:t> </a:t>
              </a:r>
              <a:r>
                <a:rPr lang="en-US" sz="4000" b="1" dirty="0" smtClean="0">
                  <a:solidFill>
                    <a:schemeClr val="bg1">
                      <a:lumMod val="85000"/>
                    </a:schemeClr>
                  </a:solidFill>
                  <a:effectLst>
                    <a:outerShdw blurRad="38100" dist="38100" dir="2700000" algn="tl">
                      <a:srgbClr val="C0C0C0"/>
                    </a:outerShdw>
                  </a:effectLst>
                  <a:latin typeface="Calibri" pitchFamily="34" charset="0"/>
                </a:rPr>
                <a:t>                                  Nexus</a:t>
              </a:r>
            </a:p>
            <a:p>
              <a:pPr>
                <a:defRPr/>
              </a:pPr>
              <a:r>
                <a:rPr lang="en-US" sz="4000" b="1" dirty="0">
                  <a:solidFill>
                    <a:schemeClr val="bg1">
                      <a:lumMod val="85000"/>
                    </a:schemeClr>
                  </a:solidFill>
                  <a:effectLst>
                    <a:outerShdw blurRad="38100" dist="38100" dir="2700000" algn="tl">
                      <a:srgbClr val="C0C0C0"/>
                    </a:outerShdw>
                  </a:effectLst>
                  <a:latin typeface="Calibri" pitchFamily="34" charset="0"/>
                </a:rPr>
                <a:t> </a:t>
              </a:r>
              <a:r>
                <a:rPr lang="en-US" sz="4000" b="1" dirty="0" smtClean="0">
                  <a:solidFill>
                    <a:schemeClr val="bg1">
                      <a:lumMod val="85000"/>
                    </a:schemeClr>
                  </a:solidFill>
                  <a:effectLst>
                    <a:outerShdw blurRad="38100" dist="38100" dir="2700000" algn="tl">
                      <a:srgbClr val="C0C0C0"/>
                    </a:outerShdw>
                  </a:effectLst>
                  <a:latin typeface="Calibri" pitchFamily="34" charset="0"/>
                </a:rPr>
                <a:t>           Food</a:t>
              </a:r>
              <a:endParaRPr lang="en-US" sz="4000" b="1" dirty="0">
                <a:solidFill>
                  <a:schemeClr val="bg1">
                    <a:lumMod val="85000"/>
                  </a:schemeClr>
                </a:solidFill>
                <a:effectLst>
                  <a:outerShdw blurRad="38100" dist="38100" dir="2700000" algn="tl">
                    <a:srgbClr val="C0C0C0"/>
                  </a:outerShdw>
                </a:effectLst>
                <a:latin typeface="Calibri" pitchFamily="34" charset="0"/>
              </a:endParaRPr>
            </a:p>
          </p:txBody>
        </p:sp>
        <p:pic>
          <p:nvPicPr>
            <p:cNvPr id="11" name="Picture 59" descr="shiport4125dpi"/>
            <p:cNvPicPr>
              <a:picLocks noChangeAspect="1" noChangeArrowheads="1"/>
            </p:cNvPicPr>
            <p:nvPr/>
          </p:nvPicPr>
          <p:blipFill>
            <a:blip r:embed="rId4" cstate="email">
              <a:duotone>
                <a:schemeClr val="bg2">
                  <a:shade val="45000"/>
                  <a:satMod val="135000"/>
                </a:schemeClr>
                <a:prstClr val="white"/>
              </a:duotone>
            </a:blip>
            <a:srcRect/>
            <a:stretch>
              <a:fillRect/>
            </a:stretch>
          </p:blipFill>
          <p:spPr bwMode="auto">
            <a:xfrm>
              <a:off x="5638800" y="2590800"/>
              <a:ext cx="2590800" cy="1634930"/>
            </a:xfrm>
            <a:prstGeom prst="rect">
              <a:avLst/>
            </a:prstGeom>
            <a:blipFill dpi="0" rotWithShape="1">
              <a:blip r:embed="rId5" cstate="email">
                <a:duotone>
                  <a:schemeClr val="bg2">
                    <a:shade val="45000"/>
                    <a:satMod val="135000"/>
                  </a:schemeClr>
                  <a:prstClr val="white"/>
                </a:duotone>
              </a:blip>
              <a:srcRect/>
              <a:tile tx="0" ty="0" sx="100000" sy="100000" flip="none" algn="tl"/>
            </a:blipFill>
            <a:ln w="9525">
              <a:solidFill>
                <a:schemeClr val="bg1"/>
              </a:solidFill>
              <a:miter lim="800000"/>
              <a:headEnd/>
              <a:tailEnd/>
            </a:ln>
          </p:spPr>
        </p:pic>
        <p:pic>
          <p:nvPicPr>
            <p:cNvPr id="140290" name="Picture 2" descr="C:\eevenson\Pictures\Nat Wat Summary Watershed.jpg"/>
            <p:cNvPicPr>
              <a:picLocks noChangeAspect="1" noChangeArrowheads="1"/>
            </p:cNvPicPr>
            <p:nvPr/>
          </p:nvPicPr>
          <p:blipFill>
            <a:blip r:embed="rId6" cstate="email">
              <a:duotone>
                <a:schemeClr val="bg2">
                  <a:shade val="45000"/>
                  <a:satMod val="135000"/>
                </a:schemeClr>
                <a:prstClr val="white"/>
              </a:duotone>
            </a:blip>
            <a:srcRect/>
            <a:stretch>
              <a:fillRect/>
            </a:stretch>
          </p:blipFill>
          <p:spPr bwMode="auto">
            <a:xfrm>
              <a:off x="685800" y="2362200"/>
              <a:ext cx="2286000" cy="1934908"/>
            </a:xfrm>
            <a:prstGeom prst="rect">
              <a:avLst/>
            </a:prstGeom>
            <a:noFill/>
            <a:ln>
              <a:solidFill>
                <a:schemeClr val="bg1"/>
              </a:solidFill>
            </a:ln>
          </p:spPr>
        </p:pic>
        <p:cxnSp>
          <p:nvCxnSpPr>
            <p:cNvPr id="15" name="Straight Arrow Connector 14"/>
            <p:cNvCxnSpPr/>
            <p:nvPr/>
          </p:nvCxnSpPr>
          <p:spPr>
            <a:xfrm>
              <a:off x="3276600" y="3200400"/>
              <a:ext cx="1981200" cy="0"/>
            </a:xfrm>
            <a:prstGeom prst="straightConnector1">
              <a:avLst/>
            </a:prstGeom>
            <a:ln w="63500">
              <a:solidFill>
                <a:schemeClr val="bg1">
                  <a:lumMod val="85000"/>
                </a:schemeClr>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33" name="Picture 48" descr="centerpivot125dpi"/>
            <p:cNvPicPr>
              <a:picLocks noChangeAspect="1" noChangeArrowheads="1"/>
            </p:cNvPicPr>
            <p:nvPr/>
          </p:nvPicPr>
          <p:blipFill>
            <a:blip r:embed="rId7" cstate="email">
              <a:duotone>
                <a:schemeClr val="bg2">
                  <a:shade val="45000"/>
                  <a:satMod val="135000"/>
                </a:schemeClr>
                <a:prstClr val="white"/>
              </a:duotone>
            </a:blip>
            <a:srcRect/>
            <a:stretch>
              <a:fillRect/>
            </a:stretch>
          </p:blipFill>
          <p:spPr bwMode="auto">
            <a:xfrm>
              <a:off x="3200400" y="4572000"/>
              <a:ext cx="2438400" cy="1540793"/>
            </a:xfrm>
            <a:prstGeom prst="rect">
              <a:avLst/>
            </a:prstGeom>
            <a:noFill/>
            <a:ln w="9525">
              <a:solidFill>
                <a:schemeClr val="bg1"/>
              </a:solidFill>
              <a:miter lim="800000"/>
              <a:headEnd/>
              <a:tailEnd/>
            </a:ln>
          </p:spPr>
        </p:pic>
        <p:cxnSp>
          <p:nvCxnSpPr>
            <p:cNvPr id="34" name="Straight Arrow Connector 33"/>
            <p:cNvCxnSpPr/>
            <p:nvPr/>
          </p:nvCxnSpPr>
          <p:spPr>
            <a:xfrm>
              <a:off x="3124200" y="3505200"/>
              <a:ext cx="1066800" cy="990600"/>
            </a:xfrm>
            <a:prstGeom prst="straightConnector1">
              <a:avLst/>
            </a:prstGeom>
            <a:ln w="63500">
              <a:solidFill>
                <a:schemeClr val="bg1">
                  <a:lumMod val="8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4495800" y="3505200"/>
              <a:ext cx="1066800" cy="990600"/>
            </a:xfrm>
            <a:prstGeom prst="straightConnector1">
              <a:avLst/>
            </a:prstGeom>
            <a:ln w="63500">
              <a:solidFill>
                <a:schemeClr val="bg1">
                  <a:lumMod val="8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990600" y="1752600"/>
            <a:ext cx="7086600" cy="2862322"/>
          </a:xfrm>
          <a:prstGeom prst="rect">
            <a:avLst/>
          </a:prstGeom>
          <a:solidFill>
            <a:schemeClr val="bg1"/>
          </a:solidFill>
          <a:ln>
            <a:solidFill>
              <a:schemeClr val="tx1"/>
            </a:solidFill>
          </a:ln>
        </p:spPr>
        <p:txBody>
          <a:bodyPr wrap="square" rtlCol="0">
            <a:spAutoFit/>
          </a:bodyPr>
          <a:lstStyle/>
          <a:p>
            <a:pPr algn="ctr"/>
            <a:r>
              <a:rPr lang="en-US" sz="3600" b="1" dirty="0" smtClean="0"/>
              <a:t>We need better understanding of the fluxes of materials between these processes and markets to adequately manage these resources</a:t>
            </a:r>
            <a:endParaRPr lang="en-US" sz="3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idx="4294967295"/>
          </p:nvPr>
        </p:nvSpPr>
        <p:spPr/>
        <p:txBody>
          <a:bodyPr/>
          <a:lstStyle/>
          <a:p>
            <a:pPr eaLnBrk="1" hangingPunct="1"/>
            <a:r>
              <a:rPr lang="en-US" sz="4000" smtClean="0"/>
              <a:t/>
            </a:r>
            <a:br>
              <a:rPr lang="en-US" sz="4000" smtClean="0"/>
            </a:br>
            <a:r>
              <a:rPr lang="en-US" sz="4000" smtClean="0"/>
              <a:t/>
            </a:r>
            <a:br>
              <a:rPr lang="en-US" sz="4000" smtClean="0"/>
            </a:br>
            <a:endParaRPr lang="en-US" sz="3200" smtClean="0"/>
          </a:p>
        </p:txBody>
      </p:sp>
      <p:sp>
        <p:nvSpPr>
          <p:cNvPr id="2051" name="Rectangle 3"/>
          <p:cNvSpPr>
            <a:spLocks noGrp="1" noChangeArrowheads="1"/>
          </p:cNvSpPr>
          <p:nvPr>
            <p:ph type="body" idx="4294967295"/>
          </p:nvPr>
        </p:nvSpPr>
        <p:spPr/>
        <p:txBody>
          <a:bodyPr/>
          <a:lstStyle/>
          <a:p>
            <a:pPr eaLnBrk="1" hangingPunct="1"/>
            <a:endParaRPr lang="en-US" smtClean="0">
              <a:solidFill>
                <a:srgbClr val="003399"/>
              </a:solidFill>
            </a:endParaRPr>
          </a:p>
          <a:p>
            <a:pPr lvl="1" eaLnBrk="1" hangingPunct="1"/>
            <a:endParaRPr lang="en-US" smtClean="0"/>
          </a:p>
          <a:p>
            <a:pPr eaLnBrk="1" hangingPunct="1">
              <a:buFont typeface="Arial" charset="0"/>
              <a:buNone/>
            </a:pPr>
            <a:endParaRPr lang="en-US" smtClean="0"/>
          </a:p>
        </p:txBody>
      </p:sp>
      <p:pic>
        <p:nvPicPr>
          <p:cNvPr id="2052" name="Picture 2" descr="USGS"/>
          <p:cNvPicPr>
            <a:picLocks noChangeAspect="1" noChangeArrowheads="1"/>
          </p:cNvPicPr>
          <p:nvPr/>
        </p:nvPicPr>
        <p:blipFill>
          <a:blip r:embed="rId3" cstate="email"/>
          <a:srcRect/>
          <a:stretch>
            <a:fillRect/>
          </a:stretch>
        </p:blipFill>
        <p:spPr bwMode="auto">
          <a:xfrm>
            <a:off x="228600" y="6248400"/>
            <a:ext cx="977900" cy="381000"/>
          </a:xfrm>
          <a:prstGeom prst="rect">
            <a:avLst/>
          </a:prstGeom>
          <a:noFill/>
          <a:ln w="9525">
            <a:noFill/>
            <a:miter lim="800000"/>
            <a:headEnd/>
            <a:tailEnd/>
          </a:ln>
        </p:spPr>
      </p:pic>
      <p:sp>
        <p:nvSpPr>
          <p:cNvPr id="2053" name="Text Box 4"/>
          <p:cNvSpPr txBox="1">
            <a:spLocks noChangeArrowheads="1"/>
          </p:cNvSpPr>
          <p:nvPr/>
        </p:nvSpPr>
        <p:spPr bwMode="auto">
          <a:xfrm>
            <a:off x="1295400" y="6240463"/>
            <a:ext cx="7162800" cy="366712"/>
          </a:xfrm>
          <a:prstGeom prst="rect">
            <a:avLst/>
          </a:prstGeom>
          <a:gradFill rotWithShape="1">
            <a:gsLst>
              <a:gs pos="0">
                <a:srgbClr val="3366FF">
                  <a:alpha val="62999"/>
                </a:srgbClr>
              </a:gs>
              <a:gs pos="100000">
                <a:srgbClr val="182F76"/>
              </a:gs>
            </a:gsLst>
            <a:path path="rect">
              <a:fillToRect l="100000" t="100000"/>
            </a:path>
          </a:gradFill>
          <a:ln w="9525">
            <a:noFill/>
            <a:miter lim="800000"/>
            <a:headEnd/>
            <a:tailEnd/>
          </a:ln>
        </p:spPr>
        <p:txBody>
          <a:bodyPr>
            <a:spAutoFit/>
          </a:bodyPr>
          <a:lstStyle/>
          <a:p>
            <a:pPr>
              <a:spcBef>
                <a:spcPct val="50000"/>
              </a:spcBef>
            </a:pPr>
            <a:endParaRPr lang="en-US" sz="1800"/>
          </a:p>
        </p:txBody>
      </p:sp>
      <p:pic>
        <p:nvPicPr>
          <p:cNvPr id="2054" name="Picture 5" descr="GD5684718@ENVGALLERY-NORTH-YORK-7906.jpg"/>
          <p:cNvPicPr>
            <a:picLocks noChangeAspect="1"/>
          </p:cNvPicPr>
          <p:nvPr/>
        </p:nvPicPr>
        <p:blipFill>
          <a:blip r:embed="rId4" cstate="email"/>
          <a:srcRect/>
          <a:stretch>
            <a:fillRect/>
          </a:stretch>
        </p:blipFill>
        <p:spPr bwMode="auto">
          <a:xfrm>
            <a:off x="533400" y="300038"/>
            <a:ext cx="8001000" cy="5865812"/>
          </a:xfrm>
          <a:prstGeom prst="rect">
            <a:avLst/>
          </a:prstGeom>
          <a:noFill/>
          <a:ln w="9525">
            <a:noFill/>
            <a:miter lim="800000"/>
            <a:headEnd/>
            <a:tailEnd/>
          </a:ln>
        </p:spPr>
      </p:pic>
      <p:sp>
        <p:nvSpPr>
          <p:cNvPr id="8" name="Title 1"/>
          <p:cNvSpPr txBox="1">
            <a:spLocks/>
          </p:cNvSpPr>
          <p:nvPr/>
        </p:nvSpPr>
        <p:spPr bwMode="auto">
          <a:xfrm>
            <a:off x="990600" y="685800"/>
            <a:ext cx="3505200" cy="1981200"/>
          </a:xfrm>
          <a:prstGeom prst="rect">
            <a:avLst/>
          </a:prstGeom>
          <a:noFill/>
          <a:ln w="9525">
            <a:noFill/>
            <a:miter lim="800000"/>
            <a:headEnd/>
            <a:tailEnd/>
          </a:ln>
        </p:spPr>
        <p:txBody>
          <a:bodyPr anchor="ctr"/>
          <a:lstStyle/>
          <a:p>
            <a:pPr>
              <a:defRPr/>
            </a:pPr>
            <a:r>
              <a:rPr lang="en-US" sz="4000" b="1" dirty="0">
                <a:solidFill>
                  <a:srgbClr val="003399"/>
                </a:solidFill>
                <a:effectLst>
                  <a:outerShdw blurRad="38100" dist="38100" dir="2700000" algn="tl">
                    <a:srgbClr val="C0C0C0"/>
                  </a:outerShdw>
                </a:effectLst>
                <a:latin typeface="Calibri" pitchFamily="34" charset="0"/>
              </a:rPr>
              <a:t>Estimating Thermoelectric </a:t>
            </a:r>
          </a:p>
          <a:p>
            <a:pPr>
              <a:defRPr/>
            </a:pPr>
            <a:r>
              <a:rPr lang="en-US" sz="4000" b="1" dirty="0">
                <a:solidFill>
                  <a:srgbClr val="003399"/>
                </a:solidFill>
                <a:effectLst>
                  <a:outerShdw blurRad="38100" dist="38100" dir="2700000" algn="tl">
                    <a:srgbClr val="C0C0C0"/>
                  </a:outerShdw>
                </a:effectLst>
                <a:latin typeface="Calibri" pitchFamily="34" charset="0"/>
              </a:rPr>
              <a:t>Water Use</a:t>
            </a:r>
          </a:p>
        </p:txBody>
      </p:sp>
      <p:sp>
        <p:nvSpPr>
          <p:cNvPr id="9" name="Subtitle 2"/>
          <p:cNvSpPr txBox="1">
            <a:spLocks/>
          </p:cNvSpPr>
          <p:nvPr/>
        </p:nvSpPr>
        <p:spPr bwMode="auto">
          <a:xfrm>
            <a:off x="838200" y="4324350"/>
            <a:ext cx="7315200" cy="137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eaLnBrk="1" hangingPunct="1">
              <a:lnSpc>
                <a:spcPct val="90000"/>
              </a:lnSpc>
              <a:buFont typeface="Arial" charset="0"/>
              <a:buNone/>
              <a:defRPr/>
            </a:pPr>
            <a:endParaRPr lang="en-US" sz="2800" dirty="0" smtClean="0">
              <a:solidFill>
                <a:schemeClr val="bg1"/>
              </a:solidFill>
              <a:effectLst>
                <a:outerShdw blurRad="38100" dist="38100" dir="2700000" algn="tl">
                  <a:srgbClr val="C0C0C0"/>
                </a:outerShdw>
              </a:effectLst>
            </a:endParaRPr>
          </a:p>
          <a:p>
            <a:pPr marL="0" indent="0" algn="r" eaLnBrk="1" hangingPunct="1">
              <a:lnSpc>
                <a:spcPct val="90000"/>
              </a:lnSpc>
              <a:buFont typeface="Arial" charset="0"/>
              <a:buNone/>
              <a:defRPr/>
            </a:pPr>
            <a:r>
              <a:rPr lang="en-US" sz="2800" dirty="0" smtClean="0">
                <a:solidFill>
                  <a:schemeClr val="bg1"/>
                </a:solidFill>
                <a:effectLst>
                  <a:outerShdw blurRad="38100" dist="38100" dir="2700000" algn="tl">
                    <a:srgbClr val="C0C0C0"/>
                  </a:outerShdw>
                </a:effectLst>
              </a:rPr>
              <a:t>Eric J. </a:t>
            </a:r>
            <a:r>
              <a:rPr lang="en-US" sz="2800" dirty="0" err="1" smtClean="0">
                <a:solidFill>
                  <a:schemeClr val="bg1"/>
                </a:solidFill>
                <a:effectLst>
                  <a:outerShdw blurRad="38100" dist="38100" dir="2700000" algn="tl">
                    <a:srgbClr val="C0C0C0"/>
                  </a:outerShdw>
                </a:effectLst>
              </a:rPr>
              <a:t>Evenson</a:t>
            </a:r>
            <a:endParaRPr lang="en-US" sz="2800" dirty="0" smtClean="0">
              <a:solidFill>
                <a:schemeClr val="bg1"/>
              </a:solidFill>
              <a:effectLst>
                <a:outerShdw blurRad="38100" dist="38100" dir="2700000" algn="tl">
                  <a:srgbClr val="C0C0C0"/>
                </a:outerShdw>
              </a:effectLst>
            </a:endParaRPr>
          </a:p>
          <a:p>
            <a:pPr marL="0" indent="0" algn="r" eaLnBrk="1" hangingPunct="1">
              <a:lnSpc>
                <a:spcPct val="90000"/>
              </a:lnSpc>
              <a:buFont typeface="Arial" charset="0"/>
              <a:buNone/>
              <a:defRPr/>
            </a:pPr>
            <a:r>
              <a:rPr lang="en-US" sz="2800" dirty="0" smtClean="0">
                <a:solidFill>
                  <a:schemeClr val="bg1"/>
                </a:solidFill>
                <a:effectLst>
                  <a:outerShdw blurRad="38100" dist="38100" dir="2700000" algn="tl">
                    <a:srgbClr val="C0C0C0"/>
                  </a:outerShdw>
                </a:effectLst>
              </a:rPr>
              <a:t>April 2, 2013</a:t>
            </a:r>
          </a:p>
          <a:p>
            <a:pPr marL="0" indent="0" algn="r" eaLnBrk="1" hangingPunct="1">
              <a:lnSpc>
                <a:spcPct val="90000"/>
              </a:lnSpc>
              <a:buFont typeface="Arial" charset="0"/>
              <a:buNone/>
              <a:defRPr/>
            </a:pPr>
            <a:endParaRPr lang="en-US" sz="2800" dirty="0" smtClean="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7170" name="Rectangle 72"/>
          <p:cNvSpPr>
            <a:spLocks noGrp="1" noChangeArrowheads="1"/>
          </p:cNvSpPr>
          <p:nvPr>
            <p:ph type="title"/>
          </p:nvPr>
        </p:nvSpPr>
        <p:spPr>
          <a:xfrm>
            <a:off x="381000" y="36513"/>
            <a:ext cx="8686800" cy="725487"/>
          </a:xfrm>
          <a:noFill/>
        </p:spPr>
        <p:txBody>
          <a:bodyPr/>
          <a:lstStyle/>
          <a:p>
            <a:r>
              <a:rPr lang="en-US" smtClean="0">
                <a:solidFill>
                  <a:schemeClr val="bg1"/>
                </a:solidFill>
              </a:rPr>
              <a:t>Water withdrawals by category</a:t>
            </a:r>
          </a:p>
        </p:txBody>
      </p:sp>
      <p:grpSp>
        <p:nvGrpSpPr>
          <p:cNvPr id="2" name="Group 77"/>
          <p:cNvGrpSpPr>
            <a:grpSpLocks/>
          </p:cNvGrpSpPr>
          <p:nvPr/>
        </p:nvGrpSpPr>
        <p:grpSpPr bwMode="auto">
          <a:xfrm>
            <a:off x="398463" y="838200"/>
            <a:ext cx="8288337" cy="5105400"/>
            <a:chOff x="251" y="528"/>
            <a:chExt cx="5221" cy="3216"/>
          </a:xfrm>
        </p:grpSpPr>
        <p:sp>
          <p:nvSpPr>
            <p:cNvPr id="7172" name="Rectangle 20"/>
            <p:cNvSpPr>
              <a:spLocks noChangeArrowheads="1"/>
            </p:cNvSpPr>
            <p:nvPr/>
          </p:nvSpPr>
          <p:spPr bwMode="auto">
            <a:xfrm>
              <a:off x="4464" y="3552"/>
              <a:ext cx="582" cy="192"/>
            </a:xfrm>
            <a:prstGeom prst="rect">
              <a:avLst/>
            </a:prstGeom>
            <a:noFill/>
            <a:ln w="12700">
              <a:noFill/>
              <a:miter lim="800000"/>
              <a:headEnd/>
              <a:tailEnd/>
            </a:ln>
          </p:spPr>
          <p:txBody>
            <a:bodyPr lIns="45720" tIns="44450" rIns="45720" bIns="44450">
              <a:spAutoFit/>
            </a:bodyPr>
            <a:lstStyle/>
            <a:p>
              <a:pPr marL="342900" indent="-342900">
                <a:spcBef>
                  <a:spcPct val="20000"/>
                </a:spcBef>
                <a:buClr>
                  <a:srgbClr val="FAFD00"/>
                </a:buClr>
                <a:buSzPct val="125000"/>
              </a:pPr>
              <a:r>
                <a:rPr lang="en-US" sz="1400">
                  <a:solidFill>
                    <a:schemeClr val="bg1"/>
                  </a:solidFill>
                </a:rPr>
                <a:t>Irrigation</a:t>
              </a:r>
            </a:p>
          </p:txBody>
        </p:sp>
        <p:sp>
          <p:nvSpPr>
            <p:cNvPr id="7173" name="Rectangle 17"/>
            <p:cNvSpPr>
              <a:spLocks noChangeArrowheads="1"/>
            </p:cNvSpPr>
            <p:nvPr/>
          </p:nvSpPr>
          <p:spPr bwMode="auto">
            <a:xfrm>
              <a:off x="251" y="3554"/>
              <a:ext cx="430" cy="190"/>
            </a:xfrm>
            <a:prstGeom prst="rect">
              <a:avLst/>
            </a:prstGeom>
            <a:noFill/>
            <a:ln w="12700">
              <a:noFill/>
              <a:miter lim="800000"/>
              <a:headEnd/>
              <a:tailEnd/>
            </a:ln>
          </p:spPr>
          <p:txBody>
            <a:bodyPr lIns="45720" tIns="44450" rIns="45720" bIns="44450">
              <a:spAutoFit/>
            </a:bodyPr>
            <a:lstStyle/>
            <a:p>
              <a:pPr marL="342900" indent="-342900">
                <a:spcBef>
                  <a:spcPct val="20000"/>
                </a:spcBef>
                <a:buClr>
                  <a:srgbClr val="FAFD00"/>
                </a:buClr>
                <a:buSzPct val="125000"/>
              </a:pPr>
              <a:r>
                <a:rPr lang="en-US" sz="1400">
                  <a:solidFill>
                    <a:schemeClr val="bg1"/>
                  </a:solidFill>
                </a:rPr>
                <a:t>Mining</a:t>
              </a:r>
            </a:p>
          </p:txBody>
        </p:sp>
        <p:sp>
          <p:nvSpPr>
            <p:cNvPr id="7174" name="Rectangle 14"/>
            <p:cNvSpPr>
              <a:spLocks noChangeArrowheads="1"/>
            </p:cNvSpPr>
            <p:nvPr/>
          </p:nvSpPr>
          <p:spPr bwMode="auto">
            <a:xfrm>
              <a:off x="2880" y="3552"/>
              <a:ext cx="1304" cy="192"/>
            </a:xfrm>
            <a:prstGeom prst="rect">
              <a:avLst/>
            </a:prstGeom>
            <a:noFill/>
            <a:ln w="12700">
              <a:noFill/>
              <a:miter lim="800000"/>
              <a:headEnd/>
              <a:tailEnd/>
            </a:ln>
          </p:spPr>
          <p:txBody>
            <a:bodyPr lIns="45720" tIns="44450" rIns="45720" bIns="44450">
              <a:spAutoFit/>
            </a:bodyPr>
            <a:lstStyle/>
            <a:p>
              <a:pPr marL="342900" indent="-342900">
                <a:spcBef>
                  <a:spcPct val="20000"/>
                </a:spcBef>
                <a:buClr>
                  <a:srgbClr val="FAFD00"/>
                </a:buClr>
                <a:buSzPct val="125000"/>
              </a:pPr>
              <a:r>
                <a:rPr lang="en-US" sz="1400">
                  <a:solidFill>
                    <a:schemeClr val="bg1"/>
                  </a:solidFill>
                </a:rPr>
                <a:t>Self-Supplied Industrial</a:t>
              </a:r>
            </a:p>
          </p:txBody>
        </p:sp>
        <p:sp>
          <p:nvSpPr>
            <p:cNvPr id="7175" name="Rectangle 18"/>
            <p:cNvSpPr>
              <a:spLocks noChangeArrowheads="1"/>
            </p:cNvSpPr>
            <p:nvPr/>
          </p:nvSpPr>
          <p:spPr bwMode="auto">
            <a:xfrm>
              <a:off x="1581" y="3554"/>
              <a:ext cx="717" cy="190"/>
            </a:xfrm>
            <a:prstGeom prst="rect">
              <a:avLst/>
            </a:prstGeom>
            <a:noFill/>
            <a:ln w="12700">
              <a:noFill/>
              <a:miter lim="800000"/>
              <a:headEnd/>
              <a:tailEnd/>
            </a:ln>
          </p:spPr>
          <p:txBody>
            <a:bodyPr lIns="45720" tIns="44450" rIns="45720" bIns="44450">
              <a:spAutoFit/>
            </a:bodyPr>
            <a:lstStyle/>
            <a:p>
              <a:pPr marL="342900" indent="-342900">
                <a:spcBef>
                  <a:spcPct val="20000"/>
                </a:spcBef>
                <a:buClr>
                  <a:srgbClr val="FAFD00"/>
                </a:buClr>
                <a:buSzPct val="125000"/>
              </a:pPr>
              <a:r>
                <a:rPr lang="en-US" sz="1400">
                  <a:solidFill>
                    <a:schemeClr val="bg1"/>
                  </a:solidFill>
                </a:rPr>
                <a:t>Aquaculture</a:t>
              </a:r>
            </a:p>
          </p:txBody>
        </p:sp>
        <p:grpSp>
          <p:nvGrpSpPr>
            <p:cNvPr id="3" name="Group 76"/>
            <p:cNvGrpSpPr>
              <a:grpSpLocks/>
            </p:cNvGrpSpPr>
            <p:nvPr/>
          </p:nvGrpSpPr>
          <p:grpSpPr bwMode="auto">
            <a:xfrm>
              <a:off x="251" y="528"/>
              <a:ext cx="5221" cy="2990"/>
              <a:chOff x="251" y="528"/>
              <a:chExt cx="5221" cy="2990"/>
            </a:xfrm>
          </p:grpSpPr>
          <p:pic>
            <p:nvPicPr>
              <p:cNvPr id="7177" name="Picture 16" descr="barwithlines2"/>
              <p:cNvPicPr>
                <a:picLocks noChangeAspect="1" noChangeArrowheads="1"/>
              </p:cNvPicPr>
              <p:nvPr/>
            </p:nvPicPr>
            <p:blipFill>
              <a:blip r:embed="rId2" cstate="email"/>
              <a:srcRect/>
              <a:stretch>
                <a:fillRect/>
              </a:stretch>
            </p:blipFill>
            <p:spPr bwMode="auto">
              <a:xfrm>
                <a:off x="672" y="1728"/>
                <a:ext cx="4238" cy="812"/>
              </a:xfrm>
              <a:prstGeom prst="rect">
                <a:avLst/>
              </a:prstGeom>
              <a:noFill/>
              <a:ln w="9525">
                <a:noFill/>
                <a:miter lim="800000"/>
                <a:headEnd/>
                <a:tailEnd/>
              </a:ln>
            </p:spPr>
          </p:pic>
          <p:sp>
            <p:nvSpPr>
              <p:cNvPr id="7178" name="Rectangle 11"/>
              <p:cNvSpPr>
                <a:spLocks noChangeArrowheads="1"/>
              </p:cNvSpPr>
              <p:nvPr/>
            </p:nvSpPr>
            <p:spPr bwMode="auto">
              <a:xfrm>
                <a:off x="4266" y="2550"/>
                <a:ext cx="669" cy="192"/>
              </a:xfrm>
              <a:prstGeom prst="rect">
                <a:avLst/>
              </a:prstGeom>
              <a:noFill/>
              <a:ln w="12700">
                <a:noFill/>
                <a:miter lim="800000"/>
                <a:headEnd/>
                <a:tailEnd/>
              </a:ln>
            </p:spPr>
            <p:txBody>
              <a:bodyPr lIns="45720" tIns="44450" rIns="45720" bIns="44450">
                <a:spAutoFit/>
              </a:bodyPr>
              <a:lstStyle/>
              <a:p>
                <a:pPr marL="342900" indent="-342900">
                  <a:spcBef>
                    <a:spcPct val="20000"/>
                  </a:spcBef>
                  <a:buClr>
                    <a:srgbClr val="FAFD00"/>
                  </a:buClr>
                  <a:buSzPct val="125000"/>
                </a:pPr>
                <a:r>
                  <a:rPr lang="en-US" sz="1400">
                    <a:solidFill>
                      <a:schemeClr val="bg1"/>
                    </a:solidFill>
                  </a:rPr>
                  <a:t>31 percent</a:t>
                </a:r>
              </a:p>
            </p:txBody>
          </p:sp>
          <p:pic>
            <p:nvPicPr>
              <p:cNvPr id="7179" name="Picture 48" descr="centerpivot125dpi"/>
              <p:cNvPicPr>
                <a:picLocks noChangeAspect="1" noChangeArrowheads="1"/>
              </p:cNvPicPr>
              <p:nvPr/>
            </p:nvPicPr>
            <p:blipFill>
              <a:blip r:embed="rId3" cstate="email"/>
              <a:srcRect/>
              <a:stretch>
                <a:fillRect/>
              </a:stretch>
            </p:blipFill>
            <p:spPr bwMode="auto">
              <a:xfrm>
                <a:off x="4266" y="2761"/>
                <a:ext cx="1198" cy="757"/>
              </a:xfrm>
              <a:prstGeom prst="rect">
                <a:avLst/>
              </a:prstGeom>
              <a:noFill/>
              <a:ln w="9525">
                <a:noFill/>
                <a:miter lim="800000"/>
                <a:headEnd/>
                <a:tailEnd/>
              </a:ln>
            </p:spPr>
          </p:pic>
          <p:pic>
            <p:nvPicPr>
              <p:cNvPr id="7180" name="Picture 50" descr="fig1_mine125dpi"/>
              <p:cNvPicPr>
                <a:picLocks noChangeAspect="1" noChangeArrowheads="1"/>
              </p:cNvPicPr>
              <p:nvPr/>
            </p:nvPicPr>
            <p:blipFill>
              <a:blip r:embed="rId4" cstate="email"/>
              <a:srcRect/>
              <a:stretch>
                <a:fillRect/>
              </a:stretch>
            </p:blipFill>
            <p:spPr bwMode="auto">
              <a:xfrm>
                <a:off x="251" y="2762"/>
                <a:ext cx="1198" cy="756"/>
              </a:xfrm>
              <a:prstGeom prst="rect">
                <a:avLst/>
              </a:prstGeom>
              <a:noFill/>
              <a:ln w="9525">
                <a:noFill/>
                <a:miter lim="800000"/>
                <a:headEnd/>
                <a:tailEnd/>
              </a:ln>
            </p:spPr>
          </p:pic>
          <p:pic>
            <p:nvPicPr>
              <p:cNvPr id="7181" name="Picture 53" descr="NRCSNM02011_sheep125dpi"/>
              <p:cNvPicPr>
                <a:picLocks noChangeAspect="1" noChangeArrowheads="1"/>
              </p:cNvPicPr>
              <p:nvPr/>
            </p:nvPicPr>
            <p:blipFill>
              <a:blip r:embed="rId5" cstate="email"/>
              <a:srcRect/>
              <a:stretch>
                <a:fillRect/>
              </a:stretch>
            </p:blipFill>
            <p:spPr bwMode="auto">
              <a:xfrm>
                <a:off x="251" y="762"/>
                <a:ext cx="1198" cy="756"/>
              </a:xfrm>
              <a:prstGeom prst="rect">
                <a:avLst/>
              </a:prstGeom>
              <a:noFill/>
              <a:ln w="9525">
                <a:noFill/>
                <a:miter lim="800000"/>
                <a:headEnd/>
                <a:tailEnd/>
              </a:ln>
            </p:spPr>
          </p:pic>
          <p:sp>
            <p:nvSpPr>
              <p:cNvPr id="7182" name="Rectangle 8"/>
              <p:cNvSpPr>
                <a:spLocks noChangeArrowheads="1"/>
              </p:cNvSpPr>
              <p:nvPr/>
            </p:nvSpPr>
            <p:spPr bwMode="auto">
              <a:xfrm>
                <a:off x="251" y="2550"/>
                <a:ext cx="1148" cy="192"/>
              </a:xfrm>
              <a:prstGeom prst="rect">
                <a:avLst/>
              </a:prstGeom>
              <a:noFill/>
              <a:ln w="12700">
                <a:noFill/>
                <a:miter lim="800000"/>
                <a:headEnd/>
                <a:tailEnd/>
              </a:ln>
            </p:spPr>
            <p:txBody>
              <a:bodyPr lIns="45720" tIns="44450" rIns="45720" bIns="44450">
                <a:spAutoFit/>
              </a:bodyPr>
              <a:lstStyle/>
              <a:p>
                <a:pPr marL="342900" indent="-342900">
                  <a:spcBef>
                    <a:spcPct val="20000"/>
                  </a:spcBef>
                  <a:buClr>
                    <a:srgbClr val="FAFD00"/>
                  </a:buClr>
                  <a:buSzPct val="125000"/>
                </a:pPr>
                <a:r>
                  <a:rPr lang="en-US" sz="1400">
                    <a:solidFill>
                      <a:schemeClr val="bg1"/>
                    </a:solidFill>
                  </a:rPr>
                  <a:t>1 percent</a:t>
                </a:r>
              </a:p>
            </p:txBody>
          </p:sp>
          <p:sp>
            <p:nvSpPr>
              <p:cNvPr id="7183" name="Rectangle 4"/>
              <p:cNvSpPr>
                <a:spLocks noChangeArrowheads="1"/>
              </p:cNvSpPr>
              <p:nvPr/>
            </p:nvSpPr>
            <p:spPr bwMode="auto">
              <a:xfrm>
                <a:off x="251" y="1546"/>
                <a:ext cx="1147" cy="190"/>
              </a:xfrm>
              <a:prstGeom prst="rect">
                <a:avLst/>
              </a:prstGeom>
              <a:noFill/>
              <a:ln w="12700">
                <a:noFill/>
                <a:miter lim="800000"/>
                <a:headEnd/>
                <a:tailEnd/>
              </a:ln>
            </p:spPr>
            <p:txBody>
              <a:bodyPr lIns="45720" tIns="44450" rIns="45720" bIns="44450">
                <a:spAutoFit/>
              </a:bodyPr>
              <a:lstStyle/>
              <a:p>
                <a:pPr marL="342900" indent="-342900">
                  <a:spcBef>
                    <a:spcPct val="20000"/>
                  </a:spcBef>
                  <a:buClr>
                    <a:srgbClr val="FAFD00"/>
                  </a:buClr>
                  <a:buSzPct val="125000"/>
                </a:pPr>
                <a:r>
                  <a:rPr lang="en-US" sz="1400">
                    <a:solidFill>
                      <a:schemeClr val="bg1"/>
                    </a:solidFill>
                  </a:rPr>
                  <a:t>Less than 1 percent</a:t>
                </a:r>
              </a:p>
            </p:txBody>
          </p:sp>
          <p:sp>
            <p:nvSpPr>
              <p:cNvPr id="7184" name="Rectangle 15"/>
              <p:cNvSpPr>
                <a:spLocks noChangeArrowheads="1"/>
              </p:cNvSpPr>
              <p:nvPr/>
            </p:nvSpPr>
            <p:spPr bwMode="auto">
              <a:xfrm>
                <a:off x="251" y="542"/>
                <a:ext cx="622" cy="190"/>
              </a:xfrm>
              <a:prstGeom prst="rect">
                <a:avLst/>
              </a:prstGeom>
              <a:noFill/>
              <a:ln w="12700">
                <a:noFill/>
                <a:miter lim="800000"/>
                <a:headEnd/>
                <a:tailEnd/>
              </a:ln>
            </p:spPr>
            <p:txBody>
              <a:bodyPr lIns="45720" tIns="44450" rIns="45720" bIns="44450">
                <a:spAutoFit/>
              </a:bodyPr>
              <a:lstStyle/>
              <a:p>
                <a:pPr marL="342900" indent="-342900">
                  <a:spcBef>
                    <a:spcPct val="20000"/>
                  </a:spcBef>
                  <a:buClr>
                    <a:srgbClr val="FAFD00"/>
                  </a:buClr>
                  <a:buSzPct val="125000"/>
                </a:pPr>
                <a:r>
                  <a:rPr lang="en-US" sz="1400">
                    <a:solidFill>
                      <a:schemeClr val="bg1"/>
                    </a:solidFill>
                  </a:rPr>
                  <a:t>Livestock</a:t>
                </a:r>
              </a:p>
            </p:txBody>
          </p:sp>
          <p:sp>
            <p:nvSpPr>
              <p:cNvPr id="7185" name="Rectangle 6"/>
              <p:cNvSpPr>
                <a:spLocks noChangeArrowheads="1"/>
              </p:cNvSpPr>
              <p:nvPr/>
            </p:nvSpPr>
            <p:spPr bwMode="auto">
              <a:xfrm>
                <a:off x="2898" y="1546"/>
                <a:ext cx="669" cy="190"/>
              </a:xfrm>
              <a:prstGeom prst="rect">
                <a:avLst/>
              </a:prstGeom>
              <a:noFill/>
              <a:ln w="12700">
                <a:noFill/>
                <a:miter lim="800000"/>
                <a:headEnd/>
                <a:tailEnd/>
              </a:ln>
            </p:spPr>
            <p:txBody>
              <a:bodyPr lIns="45720" tIns="44450" rIns="45720" bIns="44450">
                <a:spAutoFit/>
              </a:bodyPr>
              <a:lstStyle/>
              <a:p>
                <a:pPr marL="342900" indent="-342900">
                  <a:spcBef>
                    <a:spcPct val="20000"/>
                  </a:spcBef>
                  <a:buClr>
                    <a:srgbClr val="FAFD00"/>
                  </a:buClr>
                  <a:buSzPct val="125000"/>
                </a:pPr>
                <a:r>
                  <a:rPr lang="en-US" sz="1400">
                    <a:solidFill>
                      <a:schemeClr val="bg1"/>
                    </a:solidFill>
                  </a:rPr>
                  <a:t>11 percent</a:t>
                </a:r>
              </a:p>
            </p:txBody>
          </p:sp>
          <p:sp>
            <p:nvSpPr>
              <p:cNvPr id="7186" name="Rectangle 13"/>
              <p:cNvSpPr>
                <a:spLocks noChangeArrowheads="1"/>
              </p:cNvSpPr>
              <p:nvPr/>
            </p:nvSpPr>
            <p:spPr bwMode="auto">
              <a:xfrm>
                <a:off x="2948" y="542"/>
                <a:ext cx="1147" cy="190"/>
              </a:xfrm>
              <a:prstGeom prst="rect">
                <a:avLst/>
              </a:prstGeom>
              <a:noFill/>
              <a:ln w="12700">
                <a:noFill/>
                <a:miter lim="800000"/>
                <a:headEnd/>
                <a:tailEnd/>
              </a:ln>
            </p:spPr>
            <p:txBody>
              <a:bodyPr lIns="45720" tIns="44450" rIns="45720" bIns="44450">
                <a:spAutoFit/>
              </a:bodyPr>
              <a:lstStyle/>
              <a:p>
                <a:pPr marL="342900" indent="-342900">
                  <a:spcBef>
                    <a:spcPct val="20000"/>
                  </a:spcBef>
                  <a:buClr>
                    <a:srgbClr val="FAFD00"/>
                  </a:buClr>
                  <a:buSzPct val="125000"/>
                </a:pPr>
                <a:r>
                  <a:rPr lang="en-US" sz="1400">
                    <a:solidFill>
                      <a:schemeClr val="bg1"/>
                    </a:solidFill>
                  </a:rPr>
                  <a:t>Public Supply</a:t>
                </a:r>
              </a:p>
            </p:txBody>
          </p:sp>
          <p:sp>
            <p:nvSpPr>
              <p:cNvPr id="7187" name="Rectangle 7"/>
              <p:cNvSpPr>
                <a:spLocks noChangeArrowheads="1"/>
              </p:cNvSpPr>
              <p:nvPr/>
            </p:nvSpPr>
            <p:spPr bwMode="auto">
              <a:xfrm>
                <a:off x="4266" y="1546"/>
                <a:ext cx="669" cy="192"/>
              </a:xfrm>
              <a:prstGeom prst="rect">
                <a:avLst/>
              </a:prstGeom>
              <a:noFill/>
              <a:ln w="12700">
                <a:noFill/>
                <a:miter lim="800000"/>
                <a:headEnd/>
                <a:tailEnd/>
              </a:ln>
            </p:spPr>
            <p:txBody>
              <a:bodyPr lIns="45720" tIns="44450" rIns="45720" bIns="44450">
                <a:spAutoFit/>
              </a:bodyPr>
              <a:lstStyle/>
              <a:p>
                <a:pPr marL="342900" indent="-342900">
                  <a:spcBef>
                    <a:spcPct val="20000"/>
                  </a:spcBef>
                  <a:buClr>
                    <a:srgbClr val="FAFD00"/>
                  </a:buClr>
                  <a:buSzPct val="125000"/>
                </a:pPr>
                <a:r>
                  <a:rPr lang="en-US" sz="1400">
                    <a:solidFill>
                      <a:schemeClr val="bg1"/>
                    </a:solidFill>
                  </a:rPr>
                  <a:t>49 percent</a:t>
                </a:r>
              </a:p>
            </p:txBody>
          </p:sp>
          <p:sp>
            <p:nvSpPr>
              <p:cNvPr id="7188" name="Rectangle 12"/>
              <p:cNvSpPr>
                <a:spLocks noChangeArrowheads="1"/>
              </p:cNvSpPr>
              <p:nvPr/>
            </p:nvSpPr>
            <p:spPr bwMode="auto">
              <a:xfrm>
                <a:off x="4176" y="542"/>
                <a:ext cx="1296" cy="194"/>
              </a:xfrm>
              <a:prstGeom prst="rect">
                <a:avLst/>
              </a:prstGeom>
              <a:noFill/>
              <a:ln w="12700">
                <a:noFill/>
                <a:miter lim="800000"/>
                <a:headEnd/>
                <a:tailEnd/>
              </a:ln>
            </p:spPr>
            <p:txBody>
              <a:bodyPr wrap="none">
                <a:spAutoFit/>
              </a:bodyPr>
              <a:lstStyle/>
              <a:p>
                <a:r>
                  <a:rPr lang="en-US" sz="1400">
                    <a:solidFill>
                      <a:schemeClr val="bg1"/>
                    </a:solidFill>
                  </a:rPr>
                  <a:t>Thermoelectric Power</a:t>
                </a:r>
              </a:p>
            </p:txBody>
          </p:sp>
          <p:pic>
            <p:nvPicPr>
              <p:cNvPr id="7189" name="Picture 59" descr="shiport4125dpi"/>
              <p:cNvPicPr>
                <a:picLocks noChangeAspect="1" noChangeArrowheads="1"/>
              </p:cNvPicPr>
              <p:nvPr/>
            </p:nvPicPr>
            <p:blipFill>
              <a:blip r:embed="rId6" cstate="email"/>
              <a:srcRect/>
              <a:stretch>
                <a:fillRect/>
              </a:stretch>
            </p:blipFill>
            <p:spPr bwMode="auto">
              <a:xfrm>
                <a:off x="4266" y="762"/>
                <a:ext cx="1198" cy="756"/>
              </a:xfrm>
              <a:prstGeom prst="rect">
                <a:avLst/>
              </a:prstGeom>
              <a:noFill/>
              <a:ln w="9525">
                <a:noFill/>
                <a:miter lim="800000"/>
                <a:headEnd/>
                <a:tailEnd/>
              </a:ln>
            </p:spPr>
          </p:pic>
          <p:sp>
            <p:nvSpPr>
              <p:cNvPr id="7190" name="Rectangle 10"/>
              <p:cNvSpPr>
                <a:spLocks noChangeArrowheads="1"/>
              </p:cNvSpPr>
              <p:nvPr/>
            </p:nvSpPr>
            <p:spPr bwMode="auto">
              <a:xfrm>
                <a:off x="2880" y="2550"/>
                <a:ext cx="574" cy="192"/>
              </a:xfrm>
              <a:prstGeom prst="rect">
                <a:avLst/>
              </a:prstGeom>
              <a:noFill/>
              <a:ln w="12700">
                <a:noFill/>
                <a:miter lim="800000"/>
                <a:headEnd/>
                <a:tailEnd/>
              </a:ln>
            </p:spPr>
            <p:txBody>
              <a:bodyPr lIns="45720" tIns="44450" rIns="45720" bIns="44450">
                <a:spAutoFit/>
              </a:bodyPr>
              <a:lstStyle/>
              <a:p>
                <a:pPr marL="342900" indent="-342900">
                  <a:spcBef>
                    <a:spcPct val="20000"/>
                  </a:spcBef>
                  <a:buClr>
                    <a:srgbClr val="FAFD00"/>
                  </a:buClr>
                  <a:buSzPct val="125000"/>
                </a:pPr>
                <a:r>
                  <a:rPr lang="en-US" sz="1400">
                    <a:solidFill>
                      <a:schemeClr val="bg1"/>
                    </a:solidFill>
                  </a:rPr>
                  <a:t>4 percent</a:t>
                </a:r>
              </a:p>
            </p:txBody>
          </p:sp>
          <p:pic>
            <p:nvPicPr>
              <p:cNvPr id="7191" name="Picture 60" descr="union_camp125dpi"/>
              <p:cNvPicPr>
                <a:picLocks noChangeAspect="1" noChangeArrowheads="1"/>
              </p:cNvPicPr>
              <p:nvPr/>
            </p:nvPicPr>
            <p:blipFill>
              <a:blip r:embed="rId7" cstate="email"/>
              <a:srcRect/>
              <a:stretch>
                <a:fillRect/>
              </a:stretch>
            </p:blipFill>
            <p:spPr bwMode="auto">
              <a:xfrm>
                <a:off x="2930" y="2762"/>
                <a:ext cx="1198" cy="756"/>
              </a:xfrm>
              <a:prstGeom prst="rect">
                <a:avLst/>
              </a:prstGeom>
              <a:noFill/>
              <a:ln w="9525">
                <a:noFill/>
                <a:miter lim="800000"/>
                <a:headEnd/>
                <a:tailEnd/>
              </a:ln>
            </p:spPr>
          </p:pic>
          <p:sp>
            <p:nvSpPr>
              <p:cNvPr id="7192" name="Rectangle 9"/>
              <p:cNvSpPr>
                <a:spLocks noChangeArrowheads="1"/>
              </p:cNvSpPr>
              <p:nvPr/>
            </p:nvSpPr>
            <p:spPr bwMode="auto">
              <a:xfrm>
                <a:off x="1581" y="2550"/>
                <a:ext cx="1196" cy="192"/>
              </a:xfrm>
              <a:prstGeom prst="rect">
                <a:avLst/>
              </a:prstGeom>
              <a:noFill/>
              <a:ln w="12700">
                <a:noFill/>
                <a:miter lim="800000"/>
                <a:headEnd/>
                <a:tailEnd/>
              </a:ln>
            </p:spPr>
            <p:txBody>
              <a:bodyPr lIns="45720" tIns="44450" rIns="45720" bIns="44450">
                <a:spAutoFit/>
              </a:bodyPr>
              <a:lstStyle/>
              <a:p>
                <a:pPr marL="342900" indent="-342900">
                  <a:spcBef>
                    <a:spcPct val="20000"/>
                  </a:spcBef>
                  <a:buClr>
                    <a:srgbClr val="FAFD00"/>
                  </a:buClr>
                  <a:buSzPct val="125000"/>
                </a:pPr>
                <a:r>
                  <a:rPr lang="en-US" sz="1400">
                    <a:solidFill>
                      <a:schemeClr val="bg1"/>
                    </a:solidFill>
                  </a:rPr>
                  <a:t>2 percent</a:t>
                </a:r>
              </a:p>
            </p:txBody>
          </p:sp>
          <p:pic>
            <p:nvPicPr>
              <p:cNvPr id="7193" name="Picture 61" descr="MS-fish_BCF10125dpi"/>
              <p:cNvPicPr>
                <a:picLocks noChangeAspect="1" noChangeArrowheads="1"/>
              </p:cNvPicPr>
              <p:nvPr/>
            </p:nvPicPr>
            <p:blipFill>
              <a:blip r:embed="rId8" cstate="email"/>
              <a:srcRect/>
              <a:stretch>
                <a:fillRect/>
              </a:stretch>
            </p:blipFill>
            <p:spPr bwMode="auto">
              <a:xfrm>
                <a:off x="1581" y="2765"/>
                <a:ext cx="1203" cy="753"/>
              </a:xfrm>
              <a:prstGeom prst="rect">
                <a:avLst/>
              </a:prstGeom>
              <a:noFill/>
              <a:ln w="9525">
                <a:noFill/>
                <a:miter lim="800000"/>
                <a:headEnd/>
                <a:tailEnd/>
              </a:ln>
            </p:spPr>
          </p:pic>
          <p:sp>
            <p:nvSpPr>
              <p:cNvPr id="7194" name="Rectangle 5"/>
              <p:cNvSpPr>
                <a:spLocks noChangeArrowheads="1"/>
              </p:cNvSpPr>
              <p:nvPr/>
            </p:nvSpPr>
            <p:spPr bwMode="auto">
              <a:xfrm>
                <a:off x="1583" y="1546"/>
                <a:ext cx="1147" cy="192"/>
              </a:xfrm>
              <a:prstGeom prst="rect">
                <a:avLst/>
              </a:prstGeom>
              <a:noFill/>
              <a:ln w="12700">
                <a:noFill/>
                <a:miter lim="800000"/>
                <a:headEnd/>
                <a:tailEnd/>
              </a:ln>
            </p:spPr>
            <p:txBody>
              <a:bodyPr lIns="45720" tIns="44450" rIns="45720" bIns="44450">
                <a:spAutoFit/>
              </a:bodyPr>
              <a:lstStyle/>
              <a:p>
                <a:pPr marL="342900" indent="-342900">
                  <a:spcBef>
                    <a:spcPct val="20000"/>
                  </a:spcBef>
                  <a:buClr>
                    <a:srgbClr val="FAFD00"/>
                  </a:buClr>
                  <a:buSzPct val="125000"/>
                </a:pPr>
                <a:r>
                  <a:rPr lang="en-US" sz="1400">
                    <a:solidFill>
                      <a:schemeClr val="bg1"/>
                    </a:solidFill>
                  </a:rPr>
                  <a:t>1 percent</a:t>
                </a:r>
              </a:p>
            </p:txBody>
          </p:sp>
          <p:sp>
            <p:nvSpPr>
              <p:cNvPr id="7195" name="Rectangle 19"/>
              <p:cNvSpPr>
                <a:spLocks noChangeArrowheads="1"/>
              </p:cNvSpPr>
              <p:nvPr/>
            </p:nvSpPr>
            <p:spPr bwMode="auto">
              <a:xfrm>
                <a:off x="1488" y="528"/>
                <a:ext cx="1392" cy="192"/>
              </a:xfrm>
              <a:prstGeom prst="rect">
                <a:avLst/>
              </a:prstGeom>
              <a:noFill/>
              <a:ln w="12700">
                <a:noFill/>
                <a:miter lim="800000"/>
                <a:headEnd/>
                <a:tailEnd/>
              </a:ln>
            </p:spPr>
            <p:txBody>
              <a:bodyPr lIns="45720" tIns="44450" rIns="45720" bIns="44450">
                <a:spAutoFit/>
              </a:bodyPr>
              <a:lstStyle/>
              <a:p>
                <a:pPr marL="342900" indent="-342900">
                  <a:spcBef>
                    <a:spcPct val="20000"/>
                  </a:spcBef>
                  <a:buClr>
                    <a:srgbClr val="FAFD00"/>
                  </a:buClr>
                  <a:buSzPct val="125000"/>
                </a:pPr>
                <a:r>
                  <a:rPr lang="en-US" sz="1400">
                    <a:solidFill>
                      <a:schemeClr val="bg1"/>
                    </a:solidFill>
                  </a:rPr>
                  <a:t>Self-Supplied Domestic</a:t>
                </a:r>
              </a:p>
            </p:txBody>
          </p:sp>
          <p:pic>
            <p:nvPicPr>
              <p:cNvPr id="7196" name="Picture 62" descr="bed_well125dpi"/>
              <p:cNvPicPr>
                <a:picLocks noChangeAspect="1" noChangeArrowheads="1"/>
              </p:cNvPicPr>
              <p:nvPr/>
            </p:nvPicPr>
            <p:blipFill>
              <a:blip r:embed="rId9" cstate="email"/>
              <a:srcRect/>
              <a:stretch>
                <a:fillRect/>
              </a:stretch>
            </p:blipFill>
            <p:spPr bwMode="auto">
              <a:xfrm>
                <a:off x="1583" y="762"/>
                <a:ext cx="1198" cy="757"/>
              </a:xfrm>
              <a:prstGeom prst="rect">
                <a:avLst/>
              </a:prstGeom>
              <a:noFill/>
              <a:ln w="9525">
                <a:noFill/>
                <a:miter lim="800000"/>
                <a:headEnd/>
                <a:tailEnd/>
              </a:ln>
            </p:spPr>
          </p:pic>
          <p:pic>
            <p:nvPicPr>
              <p:cNvPr id="7197" name="Picture 74" descr="river04125dpi"/>
              <p:cNvPicPr>
                <a:picLocks noChangeAspect="1" noChangeArrowheads="1"/>
              </p:cNvPicPr>
              <p:nvPr/>
            </p:nvPicPr>
            <p:blipFill>
              <a:blip r:embed="rId10" cstate="email"/>
              <a:srcRect l="5214" t="5052" r="5214" b="6569"/>
              <a:stretch>
                <a:fillRect/>
              </a:stretch>
            </p:blipFill>
            <p:spPr bwMode="auto">
              <a:xfrm>
                <a:off x="2880" y="765"/>
                <a:ext cx="1255" cy="762"/>
              </a:xfrm>
              <a:prstGeom prst="rect">
                <a:avLst/>
              </a:prstGeom>
              <a:noFill/>
              <a:ln w="9525">
                <a:noFill/>
                <a:miter lim="800000"/>
                <a:headEnd/>
                <a:tailEnd/>
              </a:ln>
            </p:spPr>
          </p:pic>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a:xfrm>
            <a:off x="228600" y="274638"/>
            <a:ext cx="8686800" cy="1143000"/>
          </a:xfrm>
        </p:spPr>
        <p:txBody>
          <a:bodyPr/>
          <a:lstStyle/>
          <a:p>
            <a:pPr eaLnBrk="1" hangingPunct="1"/>
            <a:r>
              <a:rPr lang="en-US" b="1" smtClean="0">
                <a:solidFill>
                  <a:srgbClr val="003399"/>
                </a:solidFill>
              </a:rPr>
              <a:t/>
            </a:r>
            <a:br>
              <a:rPr lang="en-US" b="1" smtClean="0">
                <a:solidFill>
                  <a:srgbClr val="003399"/>
                </a:solidFill>
              </a:rPr>
            </a:br>
            <a:r>
              <a:rPr lang="en-US" b="1" smtClean="0">
                <a:solidFill>
                  <a:srgbClr val="003399"/>
                </a:solidFill>
              </a:rPr>
              <a:t>GAO Report 10-23, 2009</a:t>
            </a:r>
            <a:br>
              <a:rPr lang="en-US" b="1" smtClean="0">
                <a:solidFill>
                  <a:srgbClr val="003399"/>
                </a:solidFill>
              </a:rPr>
            </a:br>
            <a:r>
              <a:rPr lang="en-US" b="1" smtClean="0">
                <a:solidFill>
                  <a:srgbClr val="003399"/>
                </a:solidFill>
              </a:rPr>
              <a:t>ENERGY-WATER NEXUS</a:t>
            </a:r>
          </a:p>
        </p:txBody>
      </p:sp>
      <p:sp>
        <p:nvSpPr>
          <p:cNvPr id="3075" name="Content Placeholder 2"/>
          <p:cNvSpPr>
            <a:spLocks noGrp="1"/>
          </p:cNvSpPr>
          <p:nvPr>
            <p:ph idx="4294967295"/>
          </p:nvPr>
        </p:nvSpPr>
        <p:spPr/>
        <p:txBody>
          <a:bodyPr/>
          <a:lstStyle/>
          <a:p>
            <a:pPr eaLnBrk="1" hangingPunct="1">
              <a:defRPr/>
            </a:pPr>
            <a:endParaRPr lang="en-US" dirty="0" smtClean="0">
              <a:solidFill>
                <a:srgbClr val="003399"/>
              </a:solidFill>
            </a:endParaRPr>
          </a:p>
          <a:p>
            <a:pPr marL="0" indent="0" algn="ctr" eaLnBrk="1" hangingPunct="1">
              <a:buFont typeface="Arial" charset="0"/>
              <a:buNone/>
              <a:defRPr/>
            </a:pPr>
            <a:r>
              <a:rPr lang="en-US" dirty="0" smtClean="0">
                <a:solidFill>
                  <a:srgbClr val="003399"/>
                </a:solidFill>
              </a:rPr>
              <a:t>Improvements to Federal Water Use Data Would Increase Understanding of Trends in Power Plant Water Use</a:t>
            </a:r>
          </a:p>
          <a:p>
            <a:pPr marL="0" indent="0" eaLnBrk="1" hangingPunct="1">
              <a:buFont typeface="Arial" charset="0"/>
              <a:buNone/>
              <a:defRPr/>
            </a:pPr>
            <a:endParaRPr lang="en-US" dirty="0" smtClean="0">
              <a:solidFill>
                <a:srgbClr val="003399"/>
              </a:solidFill>
            </a:endParaRPr>
          </a:p>
          <a:p>
            <a:pPr eaLnBrk="1" hangingPunct="1">
              <a:defRPr/>
            </a:pPr>
            <a:r>
              <a:rPr lang="en-US" dirty="0" smtClean="0">
                <a:solidFill>
                  <a:srgbClr val="003399"/>
                </a:solidFill>
              </a:rPr>
              <a:t>Full report and current status of response to recommendations:  </a:t>
            </a:r>
            <a:r>
              <a:rPr lang="en-US" dirty="0" smtClean="0">
                <a:solidFill>
                  <a:srgbClr val="FF0000"/>
                </a:solidFill>
              </a:rPr>
              <a:t>http://www.gao.gov/products/GAO-10-23</a:t>
            </a:r>
          </a:p>
        </p:txBody>
      </p:sp>
      <p:pic>
        <p:nvPicPr>
          <p:cNvPr id="55300" name="Picture 2" descr="USGS"/>
          <p:cNvPicPr>
            <a:picLocks noChangeAspect="1" noChangeArrowheads="1"/>
          </p:cNvPicPr>
          <p:nvPr/>
        </p:nvPicPr>
        <p:blipFill>
          <a:blip r:embed="rId3" cstate="email"/>
          <a:srcRect/>
          <a:stretch>
            <a:fillRect/>
          </a:stretch>
        </p:blipFill>
        <p:spPr bwMode="auto">
          <a:xfrm>
            <a:off x="228600" y="6248400"/>
            <a:ext cx="977900" cy="381000"/>
          </a:xfrm>
          <a:prstGeom prst="rect">
            <a:avLst/>
          </a:prstGeom>
          <a:noFill/>
          <a:ln w="9525">
            <a:noFill/>
            <a:miter lim="800000"/>
            <a:headEnd/>
            <a:tailEnd/>
          </a:ln>
        </p:spPr>
      </p:pic>
      <p:sp>
        <p:nvSpPr>
          <p:cNvPr id="55301" name="Text Box 4"/>
          <p:cNvSpPr txBox="1">
            <a:spLocks noChangeArrowheads="1"/>
          </p:cNvSpPr>
          <p:nvPr/>
        </p:nvSpPr>
        <p:spPr bwMode="auto">
          <a:xfrm>
            <a:off x="1295400" y="6240463"/>
            <a:ext cx="7162800" cy="366712"/>
          </a:xfrm>
          <a:prstGeom prst="rect">
            <a:avLst/>
          </a:prstGeom>
          <a:gradFill rotWithShape="1">
            <a:gsLst>
              <a:gs pos="0">
                <a:srgbClr val="3366FF">
                  <a:alpha val="62999"/>
                </a:srgbClr>
              </a:gs>
              <a:gs pos="100000">
                <a:srgbClr val="182F76"/>
              </a:gs>
            </a:gsLst>
            <a:path path="rect">
              <a:fillToRect l="100000" t="100000"/>
            </a:path>
          </a:gradFill>
          <a:ln w="9525">
            <a:noFill/>
            <a:miter lim="800000"/>
            <a:headEnd/>
            <a:tailEnd/>
          </a:ln>
        </p:spPr>
        <p:txBody>
          <a:bodyPr>
            <a:spAutoFit/>
          </a:bodyPr>
          <a:lstStyle/>
          <a:p>
            <a:pPr>
              <a:spcBef>
                <a:spcPct val="50000"/>
              </a:spcBef>
            </a:pPr>
            <a:endParaRPr lang="en-US" sz="1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228600" y="274638"/>
            <a:ext cx="8686800" cy="1143000"/>
          </a:xfrm>
        </p:spPr>
        <p:txBody>
          <a:bodyPr/>
          <a:lstStyle/>
          <a:p>
            <a:pPr eaLnBrk="1" hangingPunct="1"/>
            <a:r>
              <a:rPr lang="en-US" b="1" smtClean="0">
                <a:solidFill>
                  <a:srgbClr val="003399"/>
                </a:solidFill>
              </a:rPr>
              <a:t/>
            </a:r>
            <a:br>
              <a:rPr lang="en-US" b="1" smtClean="0">
                <a:solidFill>
                  <a:srgbClr val="003399"/>
                </a:solidFill>
              </a:rPr>
            </a:br>
            <a:r>
              <a:rPr lang="en-US" b="1" smtClean="0">
                <a:solidFill>
                  <a:srgbClr val="003399"/>
                </a:solidFill>
              </a:rPr>
              <a:t>GAO recommendations directly involving USGS:</a:t>
            </a:r>
          </a:p>
        </p:txBody>
      </p:sp>
      <p:sp>
        <p:nvSpPr>
          <p:cNvPr id="4099" name="Content Placeholder 2"/>
          <p:cNvSpPr>
            <a:spLocks noGrp="1"/>
          </p:cNvSpPr>
          <p:nvPr>
            <p:ph idx="4294967295"/>
          </p:nvPr>
        </p:nvSpPr>
        <p:spPr>
          <a:xfrm>
            <a:off x="381000" y="1600200"/>
            <a:ext cx="8458200" cy="4525963"/>
          </a:xfrm>
        </p:spPr>
        <p:txBody>
          <a:bodyPr/>
          <a:lstStyle/>
          <a:p>
            <a:pPr eaLnBrk="1" hangingPunct="1"/>
            <a:endParaRPr lang="en-US" dirty="0" smtClean="0">
              <a:solidFill>
                <a:srgbClr val="003399"/>
              </a:solidFill>
            </a:endParaRPr>
          </a:p>
          <a:p>
            <a:pPr eaLnBrk="1" hangingPunct="1"/>
            <a:r>
              <a:rPr lang="en-US" dirty="0" smtClean="0">
                <a:solidFill>
                  <a:srgbClr val="003399"/>
                </a:solidFill>
              </a:rPr>
              <a:t>	EIA and USGS should develop a process involving identified stakeholders constituencies to improve data collection and dissemination</a:t>
            </a:r>
          </a:p>
          <a:p>
            <a:pPr eaLnBrk="1" hangingPunct="1"/>
            <a:r>
              <a:rPr lang="en-US" dirty="0" smtClean="0">
                <a:solidFill>
                  <a:srgbClr val="003399"/>
                </a:solidFill>
              </a:rPr>
              <a:t>	USGS resume publication of thermoelectric water consumption</a:t>
            </a:r>
          </a:p>
          <a:p>
            <a:pPr eaLnBrk="1" hangingPunct="1"/>
            <a:r>
              <a:rPr lang="en-US" dirty="0" smtClean="0">
                <a:solidFill>
                  <a:srgbClr val="003399"/>
                </a:solidFill>
              </a:rPr>
              <a:t>	USGS disseminate available information on use of alternative water sources</a:t>
            </a:r>
          </a:p>
        </p:txBody>
      </p:sp>
      <p:pic>
        <p:nvPicPr>
          <p:cNvPr id="4100" name="Picture 2" descr="USGS"/>
          <p:cNvPicPr>
            <a:picLocks noChangeAspect="1" noChangeArrowheads="1"/>
          </p:cNvPicPr>
          <p:nvPr/>
        </p:nvPicPr>
        <p:blipFill>
          <a:blip r:embed="rId3" cstate="email"/>
          <a:srcRect/>
          <a:stretch>
            <a:fillRect/>
          </a:stretch>
        </p:blipFill>
        <p:spPr bwMode="auto">
          <a:xfrm>
            <a:off x="228600" y="6248400"/>
            <a:ext cx="977900" cy="381000"/>
          </a:xfrm>
          <a:prstGeom prst="rect">
            <a:avLst/>
          </a:prstGeom>
          <a:noFill/>
          <a:ln w="9525">
            <a:noFill/>
            <a:miter lim="800000"/>
            <a:headEnd/>
            <a:tailEnd/>
          </a:ln>
        </p:spPr>
      </p:pic>
      <p:sp>
        <p:nvSpPr>
          <p:cNvPr id="4101" name="Text Box 4"/>
          <p:cNvSpPr txBox="1">
            <a:spLocks noChangeArrowheads="1"/>
          </p:cNvSpPr>
          <p:nvPr/>
        </p:nvSpPr>
        <p:spPr bwMode="auto">
          <a:xfrm>
            <a:off x="1295400" y="6240463"/>
            <a:ext cx="7162800" cy="366712"/>
          </a:xfrm>
          <a:prstGeom prst="rect">
            <a:avLst/>
          </a:prstGeom>
          <a:gradFill rotWithShape="1">
            <a:gsLst>
              <a:gs pos="0">
                <a:srgbClr val="3366FF">
                  <a:alpha val="62999"/>
                </a:srgbClr>
              </a:gs>
              <a:gs pos="100000">
                <a:srgbClr val="182F76"/>
              </a:gs>
            </a:gsLst>
            <a:path path="rect">
              <a:fillToRect l="100000" t="100000"/>
            </a:path>
          </a:gradFill>
          <a:ln w="9525">
            <a:noFill/>
            <a:miter lim="800000"/>
            <a:headEnd/>
            <a:tailEnd/>
          </a:ln>
        </p:spPr>
        <p:txBody>
          <a:bodyPr>
            <a:spAutoFit/>
          </a:bodyPr>
          <a:lstStyle/>
          <a:p>
            <a:pPr>
              <a:spcBef>
                <a:spcPct val="50000"/>
              </a:spcBef>
            </a:pPr>
            <a:endParaRPr lang="en-US" sz="18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3029</TotalTime>
  <Words>1113</Words>
  <Application>Microsoft Office PowerPoint</Application>
  <PresentationFormat>On-screen Show (4:3)</PresentationFormat>
  <Paragraphs>213</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  </vt:lpstr>
      <vt:lpstr>Slide 2</vt:lpstr>
      <vt:lpstr>Slide 3</vt:lpstr>
      <vt:lpstr>Slide 4</vt:lpstr>
      <vt:lpstr>Slide 5</vt:lpstr>
      <vt:lpstr>  </vt:lpstr>
      <vt:lpstr>Water withdrawals by category</vt:lpstr>
      <vt:lpstr> GAO Report 10-23, 2009 ENERGY-WATER NEXUS</vt:lpstr>
      <vt:lpstr> GAO recommendations directly involving USGS:</vt:lpstr>
      <vt:lpstr>USGS and EIA working together</vt:lpstr>
      <vt:lpstr>Investigate Various GIS Techniques</vt:lpstr>
      <vt:lpstr>Results</vt:lpstr>
      <vt:lpstr>Assembling the Data to Model Thermoelectric Water Use</vt:lpstr>
      <vt:lpstr>COOLING TYPES</vt:lpstr>
      <vt:lpstr>  </vt:lpstr>
      <vt:lpstr>  </vt:lpstr>
      <vt:lpstr>Slide 17</vt:lpstr>
      <vt:lpstr>Slide 18</vt:lpstr>
      <vt:lpstr>Slide 19</vt:lpstr>
      <vt:lpstr>Slide 20</vt:lpstr>
      <vt:lpstr>Slide 21</vt:lpstr>
      <vt:lpstr>Slide 22</vt:lpstr>
      <vt:lpstr>Slide 23</vt:lpstr>
      <vt:lpstr>Slide 24</vt:lpstr>
      <vt:lpstr>Slide 25</vt:lpstr>
      <vt:lpstr>Slide 26</vt:lpstr>
      <vt:lpstr>Slide 27</vt:lpstr>
      <vt:lpstr>Eric J Evenson Water Census Coordinator U.S. Geological Survey 810 Bear Tavern Road, Suite 206 Trenton, New Jersey  08628  609-771-3904 eevenson@usgs.gov </vt:lpstr>
    </vt:vector>
  </TitlesOfParts>
  <Company>USGS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INITIATIVE: THERMOELECTRIC POWER</dc:title>
  <dc:creator>OED</dc:creator>
  <cp:lastModifiedBy>Eric J Evenson</cp:lastModifiedBy>
  <cp:revision>149</cp:revision>
  <dcterms:created xsi:type="dcterms:W3CDTF">2010-04-02T16:10:55Z</dcterms:created>
  <dcterms:modified xsi:type="dcterms:W3CDTF">2013-03-30T03:42:39Z</dcterms:modified>
</cp:coreProperties>
</file>