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0" r:id="rId3"/>
    <p:sldId id="313" r:id="rId4"/>
    <p:sldId id="303" r:id="rId5"/>
    <p:sldId id="308" r:id="rId6"/>
    <p:sldId id="309" r:id="rId7"/>
    <p:sldId id="310" r:id="rId8"/>
    <p:sldId id="307" r:id="rId9"/>
    <p:sldId id="306" r:id="rId10"/>
    <p:sldId id="304" r:id="rId11"/>
    <p:sldId id="311" r:id="rId12"/>
    <p:sldId id="312" r:id="rId13"/>
    <p:sldId id="275" r:id="rId14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DB34-F776-47CC-A0EA-D63087865645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joshinthecity.files.wordpress.com/2006/12/wet-cat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943600"/>
            <a:ext cx="8991600" cy="9144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smtClean="0"/>
              <a:t>Research Linking Water &amp; Energy in California</a:t>
            </a:r>
          </a:p>
          <a:p>
            <a:pPr algn="ctr">
              <a:lnSpc>
                <a:spcPct val="110000"/>
              </a:lnSpc>
            </a:pPr>
            <a:r>
              <a:rPr lang="en-US" sz="2400" b="1" dirty="0" smtClean="0"/>
              <a:t>J</a:t>
            </a:r>
            <a:r>
              <a:rPr lang="en-US" sz="2400" b="1" dirty="0" smtClean="0"/>
              <a:t>eanine </a:t>
            </a:r>
            <a:r>
              <a:rPr lang="en-US" sz="2400" b="1" dirty="0" smtClean="0"/>
              <a:t>Jones</a:t>
            </a:r>
            <a:r>
              <a:rPr lang="en-US" sz="3200" b="1" dirty="0" smtClean="0"/>
              <a:t> </a:t>
            </a:r>
          </a:p>
          <a:p>
            <a:pPr algn="ctr"/>
            <a:endParaRPr lang="en-US" sz="3200" b="1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6" name="Picture 8" descr="aqueduct9707-14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Calif. Energy Research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Interest Energy Research Program (PIER) created by 1996 statute to shift public interest energy R&amp;D from IOUs to state.  PIER administered by CEC.  (Public goods charge sunset Jan 1, 2012.)</a:t>
            </a:r>
          </a:p>
          <a:p>
            <a:r>
              <a:rPr lang="en-US" dirty="0" smtClean="0"/>
              <a:t>CPUC designated CEC as one of four administrators for Electric Program Investment Charge (EPIC) program in 2012</a:t>
            </a:r>
          </a:p>
          <a:p>
            <a:r>
              <a:rPr lang="en-US" dirty="0" smtClean="0"/>
              <a:t>RCAT coordinates climate change-related energy research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PIER Environmental Program Research,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b="1" dirty="0" smtClean="0"/>
              <a:t>Implications of Climatic Changes for Northern California Water Resources Management for the Latter Part of the 21st Century </a:t>
            </a:r>
            <a:endParaRPr lang="en-US" sz="1400" b="1" dirty="0" smtClean="0"/>
          </a:p>
          <a:p>
            <a:r>
              <a:rPr lang="en-US" sz="1400" b="1" dirty="0" smtClean="0"/>
              <a:t>Hydrological Trends Over the Western United States: Patterns and Potential </a:t>
            </a:r>
            <a:r>
              <a:rPr lang="en-US" sz="1400" b="1" dirty="0" smtClean="0"/>
              <a:t>Causes</a:t>
            </a:r>
          </a:p>
          <a:p>
            <a:r>
              <a:rPr lang="en-US" sz="1400" b="1" dirty="0" smtClean="0"/>
              <a:t>Observed Changes in the Sierra Nevada Snowpack: Potential Causes and </a:t>
            </a:r>
            <a:r>
              <a:rPr lang="en-US" sz="1400" b="1" dirty="0" smtClean="0"/>
              <a:t>Concerns</a:t>
            </a:r>
          </a:p>
          <a:p>
            <a:r>
              <a:rPr lang="en-US" sz="1400" b="1" dirty="0" smtClean="0"/>
              <a:t>An Analysis of Simulated California Climate Using Multiple Dynamical and Statistical </a:t>
            </a:r>
            <a:r>
              <a:rPr lang="en-US" sz="1400" b="1" dirty="0" smtClean="0"/>
              <a:t>Techniques</a:t>
            </a:r>
          </a:p>
          <a:p>
            <a:r>
              <a:rPr lang="en-US" sz="1400" b="1" dirty="0" smtClean="0"/>
              <a:t>Climate Change Impacts on the Operation of Two High-Elevation Hydropower Systems in California </a:t>
            </a:r>
            <a:endParaRPr lang="en-US" sz="1400" b="1" dirty="0" smtClean="0"/>
          </a:p>
          <a:p>
            <a:r>
              <a:rPr lang="en-US" sz="1400" b="1" dirty="0" smtClean="0"/>
              <a:t>Simulating the Sierra Nevada Snowpack: The Impact of Snow </a:t>
            </a:r>
            <a:r>
              <a:rPr lang="en-US" sz="1400" b="1" dirty="0" err="1" smtClean="0"/>
              <a:t>Albedo</a:t>
            </a:r>
            <a:r>
              <a:rPr lang="en-US" sz="1400" b="1" dirty="0" smtClean="0"/>
              <a:t> and Multi-Layer Snow Physics </a:t>
            </a:r>
            <a:endParaRPr lang="en-US" sz="1400" b="1" dirty="0" smtClean="0"/>
          </a:p>
          <a:p>
            <a:r>
              <a:rPr lang="en-US" sz="1400" b="1" dirty="0" smtClean="0"/>
              <a:t>Water Management Adaptation with Climate Change </a:t>
            </a:r>
            <a:endParaRPr lang="en-US" sz="1400" b="1" dirty="0" smtClean="0"/>
          </a:p>
          <a:p>
            <a:r>
              <a:rPr lang="en-US" sz="1400" b="1" dirty="0" smtClean="0"/>
              <a:t>Projections of Potential Flood Regime Changes in California </a:t>
            </a:r>
            <a:endParaRPr lang="en-US" sz="1400" b="1" dirty="0" smtClean="0"/>
          </a:p>
          <a:p>
            <a:r>
              <a:rPr lang="en-US" sz="1400" b="1" dirty="0" smtClean="0"/>
              <a:t>Climate Change Impacts on Water Supply and Agricultural Water Management in </a:t>
            </a:r>
            <a:r>
              <a:rPr lang="en-US" sz="1400" b="1" dirty="0" smtClean="0"/>
              <a:t>California’s </a:t>
            </a:r>
            <a:r>
              <a:rPr lang="en-US" sz="1400" b="1" dirty="0" smtClean="0"/>
              <a:t>Western San Joaquin Valley, and Potential Adaptation Strategies </a:t>
            </a:r>
            <a:endParaRPr lang="en-US" sz="1400" b="1" dirty="0" smtClean="0"/>
          </a:p>
          <a:p>
            <a:r>
              <a:rPr lang="en-US" sz="1400" b="1" dirty="0" smtClean="0"/>
              <a:t>Using Future Climate Projections to Support Water Resources Decision Making in California </a:t>
            </a:r>
            <a:endParaRPr lang="en-US" sz="1400" b="1" dirty="0" smtClean="0"/>
          </a:p>
          <a:p>
            <a:r>
              <a:rPr lang="en-US" sz="1400" b="1" dirty="0" smtClean="0"/>
              <a:t>Sources of Variability of Evapotranspiration in </a:t>
            </a:r>
            <a:r>
              <a:rPr lang="en-US" sz="1400" b="1" dirty="0" smtClean="0"/>
              <a:t>California</a:t>
            </a:r>
          </a:p>
          <a:p>
            <a:r>
              <a:rPr lang="en-US" sz="1400" b="1" dirty="0" smtClean="0"/>
              <a:t>Aircraft Measurement of the Impacts of Pollution Aerosols on Clouds and Precipitation Over the Sierra Nevada </a:t>
            </a:r>
            <a:endParaRPr lang="en-US" sz="1400" b="1" dirty="0" smtClean="0"/>
          </a:p>
          <a:p>
            <a:r>
              <a:rPr lang="en-US" sz="1400" b="1" dirty="0" smtClean="0"/>
              <a:t>Quantifying Volatility and the Probability of Daily Precipitation </a:t>
            </a:r>
            <a:r>
              <a:rPr lang="en-US" sz="1400" b="1" dirty="0" smtClean="0"/>
              <a:t>Extremes</a:t>
            </a:r>
          </a:p>
          <a:p>
            <a:r>
              <a:rPr lang="en-US" sz="1400" b="1" dirty="0" smtClean="0"/>
              <a:t>Trends in Snowfall Versus Rainfall for the Western United States, </a:t>
            </a:r>
            <a:r>
              <a:rPr lang="en-US" sz="1400" b="1" dirty="0" smtClean="0"/>
              <a:t>1949-2001</a:t>
            </a:r>
          </a:p>
          <a:p>
            <a:r>
              <a:rPr lang="en-US" sz="1400" b="1" dirty="0" smtClean="0"/>
              <a:t>The Economic Cost of Climate Change Impact on California Water: A Scenario </a:t>
            </a:r>
            <a:r>
              <a:rPr lang="en-US" sz="1400" b="1" dirty="0" smtClean="0"/>
              <a:t>Analysis </a:t>
            </a:r>
          </a:p>
          <a:p>
            <a:r>
              <a:rPr lang="en-US" sz="1400" b="1" dirty="0" smtClean="0"/>
              <a:t>Economic Cost of Delta Levee Failure Due to Climate Change: A Scenario </a:t>
            </a:r>
            <a:r>
              <a:rPr lang="en-US" sz="1400" b="1" dirty="0" smtClean="0"/>
              <a:t>Analysis </a:t>
            </a:r>
          </a:p>
          <a:p>
            <a:r>
              <a:rPr lang="en-US" sz="1400" b="1" dirty="0" smtClean="0"/>
              <a:t>Estimating Irrigation Water Use for California Agriculture: 1950s to Present </a:t>
            </a:r>
            <a:endParaRPr lang="en-US" sz="1400" b="1" dirty="0" smtClean="0"/>
          </a:p>
          <a:p>
            <a:r>
              <a:rPr lang="en-US" sz="1400" b="1" dirty="0" smtClean="0"/>
              <a:t>Estimated Impacts of Climate Warming on California Water Availability Under Twelve Future Climate Scenarios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Benefits of State Interagency Research Coordination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Avoids duplicative work</a:t>
            </a:r>
          </a:p>
          <a:p>
            <a:r>
              <a:rPr lang="en-US" dirty="0" smtClean="0"/>
              <a:t>Standardization of GCMs and emissions storylines used for state planning programs</a:t>
            </a:r>
          </a:p>
          <a:p>
            <a:r>
              <a:rPr lang="en-US" dirty="0" smtClean="0"/>
              <a:t>Facilitates preparation of California Climate Change Assessments</a:t>
            </a:r>
          </a:p>
          <a:p>
            <a:r>
              <a:rPr lang="en-US" dirty="0" smtClean="0"/>
              <a:t>Facilitates implementation of energy/water conservation programs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ake taho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1770" y="0"/>
            <a:ext cx="69404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considered water use for energy </a:t>
            </a:r>
            <a:r>
              <a:rPr lang="en-US" dirty="0" smtClean="0"/>
              <a:t>production (relatively de </a:t>
            </a:r>
            <a:r>
              <a:rPr lang="en-US" dirty="0" err="1" smtClean="0"/>
              <a:t>minimus</a:t>
            </a:r>
            <a:r>
              <a:rPr lang="en-US" dirty="0" smtClean="0"/>
              <a:t>) in </a:t>
            </a:r>
            <a:r>
              <a:rPr lang="en-US" dirty="0" smtClean="0"/>
              <a:t>DWR’s California Water Plan updates</a:t>
            </a:r>
          </a:p>
          <a:p>
            <a:r>
              <a:rPr lang="en-US" dirty="0" smtClean="0"/>
              <a:t>Historical state role (CEC) in energy planning and licensing larger thermal plants.  (CPUC regulates IOUs.)</a:t>
            </a:r>
          </a:p>
          <a:p>
            <a:r>
              <a:rPr lang="en-US" dirty="0" smtClean="0"/>
              <a:t>Conservation (water and energy) separately considered in these state planning programs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Then the Climate Changed…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policy &amp; legislation on climate change mitigation &amp; adaptation resulted in new linkages between water supply and energy planning</a:t>
            </a:r>
          </a:p>
          <a:p>
            <a:r>
              <a:rPr lang="en-US" dirty="0" smtClean="0"/>
              <a:t>Much closer coordination on conservation planning/programs</a:t>
            </a:r>
          </a:p>
          <a:p>
            <a:r>
              <a:rPr lang="en-US" dirty="0" smtClean="0"/>
              <a:t>Formal coordination on research programs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 32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Global Warming Solutions Act of 2006</a:t>
            </a:r>
          </a:p>
          <a:p>
            <a:r>
              <a:rPr lang="en-US" sz="3000" dirty="0" smtClean="0"/>
              <a:t>Reduce GHG emissions to 1990 levels by 2020 (30% reduction)</a:t>
            </a:r>
          </a:p>
          <a:p>
            <a:r>
              <a:rPr lang="en-US" sz="3000" dirty="0" smtClean="0"/>
              <a:t>Applies to Kyoto pollutants</a:t>
            </a:r>
          </a:p>
          <a:p>
            <a:pPr lvl="1"/>
            <a:r>
              <a:rPr lang="en-US" sz="3000" dirty="0" smtClean="0"/>
              <a:t>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, 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, 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O, HFC, PFC, SF</a:t>
            </a:r>
            <a:r>
              <a:rPr lang="en-US" sz="3000" baseline="-25000" dirty="0" smtClean="0"/>
              <a:t>6</a:t>
            </a:r>
            <a:endParaRPr lang="en-US" sz="3000" dirty="0" smtClean="0"/>
          </a:p>
          <a:p>
            <a:r>
              <a:rPr lang="en-US" sz="3000" dirty="0" smtClean="0"/>
              <a:t>Detailed, aggressive  action schedule</a:t>
            </a:r>
          </a:p>
          <a:p>
            <a:endParaRPr lang="en-US" dirty="0"/>
          </a:p>
        </p:txBody>
      </p:sp>
      <p:pic>
        <p:nvPicPr>
          <p:cNvPr id="5" name="Content Placeholder 6" descr="AB 32 bill signing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8927" y="2590800"/>
            <a:ext cx="4229101" cy="281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State Institutional Framework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West Coast Governors’ Global Warming Initiative (2004)</a:t>
            </a:r>
          </a:p>
          <a:p>
            <a:r>
              <a:rPr lang="en-US" dirty="0" smtClean="0"/>
              <a:t>Governor’s Executive Order S-3-05 (2005)</a:t>
            </a:r>
          </a:p>
          <a:p>
            <a:r>
              <a:rPr lang="en-US" dirty="0" smtClean="0"/>
              <a:t>AB 32 (Global Warming Solutions Act of 2006)</a:t>
            </a:r>
          </a:p>
          <a:p>
            <a:r>
              <a:rPr lang="en-US" dirty="0" smtClean="0"/>
              <a:t>Biennial Climate Action Team reports (beginning in 2006)</a:t>
            </a:r>
          </a:p>
          <a:p>
            <a:r>
              <a:rPr lang="en-US" dirty="0" smtClean="0"/>
              <a:t>SB 97 (Public Resources Code Sec. 21083.05) (2007) </a:t>
            </a:r>
          </a:p>
          <a:p>
            <a:r>
              <a:rPr lang="en-US" dirty="0" smtClean="0"/>
              <a:t>Governor’s Executive Order S-13-08 (2008)</a:t>
            </a:r>
          </a:p>
          <a:p>
            <a:r>
              <a:rPr lang="en-US" dirty="0" smtClean="0"/>
              <a:t>California Adaptation Strategy (2009)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Governor’s Climate Action Team (CAT)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Established by Executive Order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Forum for state agency coordination on policy &amp; planning (mitigation &amp; adaptation)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Biennial impact assessments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Has many subcommittees (kittens),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smtClean="0"/>
              <a:t>WETCAT &amp;   RCAT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amien kitten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Climate Change &amp; Energy/Water Implications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GHG mitigation – saving water saves energy, reduces GHGs</a:t>
            </a:r>
          </a:p>
          <a:p>
            <a:r>
              <a:rPr lang="en-US" dirty="0" smtClean="0"/>
              <a:t>Impacts on energy consumption – climate change increases water demands, increases groundwater pumping</a:t>
            </a:r>
          </a:p>
          <a:p>
            <a:r>
              <a:rPr lang="en-US" dirty="0" smtClean="0"/>
              <a:t>Impacts on energy generation – reduced Sierra/Cascades snowpack, reduced hydropower generation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Electricity to Move, Treat and Use </a:t>
            </a:r>
            <a:r>
              <a:rPr lang="en-US" b="1" dirty="0" smtClean="0"/>
              <a:t>Water (CEC)</a:t>
            </a: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422" y="1902106"/>
            <a:ext cx="7948178" cy="4270094"/>
          </a:xfrm>
        </p:spPr>
      </p:pic>
      <p:sp>
        <p:nvSpPr>
          <p:cNvPr id="8" name="TextBox 7"/>
          <p:cNvSpPr txBox="1"/>
          <p:nvPr/>
        </p:nvSpPr>
        <p:spPr>
          <a:xfrm>
            <a:off x="4267200" y="2286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28%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2743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72%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257800"/>
            <a:ext cx="2819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19% of total energy demand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 32 Scoping Plan -- WETCAT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Recommended Actions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(W-1)  Water Use Efficiency</a:t>
            </a: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(W-2)  Water Recycling</a:t>
            </a: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(W-3)  Water System Energy Efficiency</a:t>
            </a: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(W-4)  Reuse Urban Runoff</a:t>
            </a: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(W-5)  Increase Renewable Energy Production</a:t>
            </a:r>
          </a:p>
          <a:p>
            <a:pPr lvl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(W-6)  Public Goods Charge for Water</a:t>
            </a:r>
          </a:p>
          <a:p>
            <a:endParaRPr lang="en-US" dirty="0"/>
          </a:p>
        </p:txBody>
      </p:sp>
      <p:pic>
        <p:nvPicPr>
          <p:cNvPr id="5" name="Content Placeholder 4" descr="wet-cat.JPG">
            <a:hlinkClick r:id="rId2" tooltip="wet-cat.JPG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39715"/>
            <a:ext cx="3124200" cy="46749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CCCC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688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Background</vt:lpstr>
      <vt:lpstr>But Then the Climate Changed…</vt:lpstr>
      <vt:lpstr>AB 32</vt:lpstr>
      <vt:lpstr>State Institutional Framework for Climate Change</vt:lpstr>
      <vt:lpstr>Governor’s Climate Action Team (CAT)</vt:lpstr>
      <vt:lpstr>Climate Change &amp; Energy/Water Implications</vt:lpstr>
      <vt:lpstr>Electricity to Move, Treat and Use Water (CEC)</vt:lpstr>
      <vt:lpstr>AB 32 Scoping Plan -- WETCAT</vt:lpstr>
      <vt:lpstr>Calif. Energy Research Programs</vt:lpstr>
      <vt:lpstr>PIER Environmental Program Research, Examples</vt:lpstr>
      <vt:lpstr>Benefits of State Interagency Research Coordination</vt:lpstr>
      <vt:lpstr>Slide 13</vt:lpstr>
    </vt:vector>
  </TitlesOfParts>
  <Company>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water</dc:title>
  <dc:creator>Jones, Jeanine</dc:creator>
  <cp:lastModifiedBy>Jones, Jeanine</cp:lastModifiedBy>
  <cp:revision>71</cp:revision>
  <dcterms:created xsi:type="dcterms:W3CDTF">2010-09-27T20:51:22Z</dcterms:created>
  <dcterms:modified xsi:type="dcterms:W3CDTF">2013-03-30T00:26:22Z</dcterms:modified>
</cp:coreProperties>
</file>