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commentAuthors.xml" ContentType="application/vnd.openxmlformats-officedocument.presentationml.commentAuthors+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1" r:id="rId2"/>
  </p:sldMasterIdLst>
  <p:notesMasterIdLst>
    <p:notesMasterId r:id="rId21"/>
  </p:notesMasterIdLst>
  <p:handoutMasterIdLst>
    <p:handoutMasterId r:id="rId22"/>
  </p:handoutMasterIdLst>
  <p:sldIdLst>
    <p:sldId id="338" r:id="rId3"/>
    <p:sldId id="339" r:id="rId4"/>
    <p:sldId id="378" r:id="rId5"/>
    <p:sldId id="376" r:id="rId6"/>
    <p:sldId id="342" r:id="rId7"/>
    <p:sldId id="362" r:id="rId8"/>
    <p:sldId id="363" r:id="rId9"/>
    <p:sldId id="364" r:id="rId10"/>
    <p:sldId id="377" r:id="rId11"/>
    <p:sldId id="367" r:id="rId12"/>
    <p:sldId id="369" r:id="rId13"/>
    <p:sldId id="372" r:id="rId14"/>
    <p:sldId id="373" r:id="rId15"/>
    <p:sldId id="374" r:id="rId16"/>
    <p:sldId id="375" r:id="rId17"/>
    <p:sldId id="361" r:id="rId18"/>
    <p:sldId id="355" r:id="rId19"/>
    <p:sldId id="379" r:id="rId20"/>
  </p:sldIdLst>
  <p:sldSz cx="9144000" cy="6858000" type="screen4x3"/>
  <p:notesSz cx="6997700" cy="9271000"/>
  <p:defaultTextStyle>
    <a:defPPr>
      <a:defRPr lang="en-US"/>
    </a:defPPr>
    <a:lvl1pPr algn="ctr" rtl="0" eaLnBrk="0" fontAlgn="base" hangingPunct="0">
      <a:spcBef>
        <a:spcPct val="50000"/>
      </a:spcBef>
      <a:spcAft>
        <a:spcPct val="0"/>
      </a:spcAft>
      <a:defRPr sz="1600" kern="1200">
        <a:solidFill>
          <a:srgbClr val="000000"/>
        </a:solidFill>
        <a:latin typeface="Arial" charset="0"/>
        <a:ea typeface="+mn-ea"/>
        <a:cs typeface="+mn-cs"/>
      </a:defRPr>
    </a:lvl1pPr>
    <a:lvl2pPr marL="457200" algn="ctr" rtl="0" eaLnBrk="0" fontAlgn="base" hangingPunct="0">
      <a:spcBef>
        <a:spcPct val="50000"/>
      </a:spcBef>
      <a:spcAft>
        <a:spcPct val="0"/>
      </a:spcAft>
      <a:defRPr sz="1600" kern="1200">
        <a:solidFill>
          <a:srgbClr val="000000"/>
        </a:solidFill>
        <a:latin typeface="Arial" charset="0"/>
        <a:ea typeface="+mn-ea"/>
        <a:cs typeface="+mn-cs"/>
      </a:defRPr>
    </a:lvl2pPr>
    <a:lvl3pPr marL="914400" algn="ctr" rtl="0" eaLnBrk="0" fontAlgn="base" hangingPunct="0">
      <a:spcBef>
        <a:spcPct val="50000"/>
      </a:spcBef>
      <a:spcAft>
        <a:spcPct val="0"/>
      </a:spcAft>
      <a:defRPr sz="1600" kern="1200">
        <a:solidFill>
          <a:srgbClr val="000000"/>
        </a:solidFill>
        <a:latin typeface="Arial" charset="0"/>
        <a:ea typeface="+mn-ea"/>
        <a:cs typeface="+mn-cs"/>
      </a:defRPr>
    </a:lvl3pPr>
    <a:lvl4pPr marL="1371600" algn="ctr" rtl="0" eaLnBrk="0" fontAlgn="base" hangingPunct="0">
      <a:spcBef>
        <a:spcPct val="50000"/>
      </a:spcBef>
      <a:spcAft>
        <a:spcPct val="0"/>
      </a:spcAft>
      <a:defRPr sz="1600" kern="1200">
        <a:solidFill>
          <a:srgbClr val="000000"/>
        </a:solidFill>
        <a:latin typeface="Arial" charset="0"/>
        <a:ea typeface="+mn-ea"/>
        <a:cs typeface="+mn-cs"/>
      </a:defRPr>
    </a:lvl4pPr>
    <a:lvl5pPr marL="1828800" algn="ctr" rtl="0" eaLnBrk="0" fontAlgn="base" hangingPunct="0">
      <a:spcBef>
        <a:spcPct val="50000"/>
      </a:spcBef>
      <a:spcAft>
        <a:spcPct val="0"/>
      </a:spcAft>
      <a:defRPr sz="1600" kern="1200">
        <a:solidFill>
          <a:srgbClr val="000000"/>
        </a:solidFill>
        <a:latin typeface="Arial" charset="0"/>
        <a:ea typeface="+mn-ea"/>
        <a:cs typeface="+mn-cs"/>
      </a:defRPr>
    </a:lvl5pPr>
    <a:lvl6pPr marL="2286000" algn="l" defTabSz="914400" rtl="0" eaLnBrk="1" latinLnBrk="0" hangingPunct="1">
      <a:defRPr sz="1600" kern="1200">
        <a:solidFill>
          <a:srgbClr val="000000"/>
        </a:solidFill>
        <a:latin typeface="Arial" charset="0"/>
        <a:ea typeface="+mn-ea"/>
        <a:cs typeface="+mn-cs"/>
      </a:defRPr>
    </a:lvl6pPr>
    <a:lvl7pPr marL="2743200" algn="l" defTabSz="914400" rtl="0" eaLnBrk="1" latinLnBrk="0" hangingPunct="1">
      <a:defRPr sz="1600" kern="1200">
        <a:solidFill>
          <a:srgbClr val="000000"/>
        </a:solidFill>
        <a:latin typeface="Arial" charset="0"/>
        <a:ea typeface="+mn-ea"/>
        <a:cs typeface="+mn-cs"/>
      </a:defRPr>
    </a:lvl7pPr>
    <a:lvl8pPr marL="3200400" algn="l" defTabSz="914400" rtl="0" eaLnBrk="1" latinLnBrk="0" hangingPunct="1">
      <a:defRPr sz="1600" kern="1200">
        <a:solidFill>
          <a:srgbClr val="000000"/>
        </a:solidFill>
        <a:latin typeface="Arial" charset="0"/>
        <a:ea typeface="+mn-ea"/>
        <a:cs typeface="+mn-cs"/>
      </a:defRPr>
    </a:lvl8pPr>
    <a:lvl9pPr marL="3657600" algn="l" defTabSz="914400" rtl="0" eaLnBrk="1" latinLnBrk="0" hangingPunct="1">
      <a:defRPr sz="1600" kern="1200">
        <a:solidFill>
          <a:srgbClr val="000000"/>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D" initials="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99CC"/>
    <a:srgbClr val="C0C0C0"/>
    <a:srgbClr val="F8F8F8"/>
    <a:srgbClr val="FF0000"/>
    <a:srgbClr val="808080"/>
    <a:srgbClr val="B2B2B2"/>
    <a:srgbClr val="969696"/>
    <a:srgbClr val="EAEAE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1" autoAdjust="0"/>
    <p:restoredTop sz="94669" autoAdjust="0"/>
  </p:normalViewPr>
  <p:slideViewPr>
    <p:cSldViewPr snapToGrid="0">
      <p:cViewPr varScale="1">
        <p:scale>
          <a:sx n="69" d="100"/>
          <a:sy n="69" d="100"/>
        </p:scale>
        <p:origin x="-1830"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2" d="100"/>
          <a:sy n="52" d="100"/>
        </p:scale>
        <p:origin x="-2808" y="-78"/>
      </p:cViewPr>
      <p:guideLst>
        <p:guide orient="horz" pos="2920"/>
        <p:guide pos="22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2958" tIns="46479" rIns="92958" bIns="46479" numCol="1" anchor="ctr" anchorCtr="0" compatLnSpc="1">
            <a:prstTxWarp prst="textNoShape">
              <a:avLst/>
            </a:prstTxWarp>
          </a:bodyPr>
          <a:lstStyle>
            <a:lvl1pPr algn="l" defTabSz="930275">
              <a:defRPr sz="1200"/>
            </a:lvl1pPr>
          </a:lstStyle>
          <a:p>
            <a:endParaRPr lang="en-US"/>
          </a:p>
        </p:txBody>
      </p:sp>
      <p:sp>
        <p:nvSpPr>
          <p:cNvPr id="114691" name="Rectangle 3"/>
          <p:cNvSpPr>
            <a:spLocks noGrp="1" noChangeArrowheads="1"/>
          </p:cNvSpPr>
          <p:nvPr>
            <p:ph type="dt" sz="quarter" idx="1"/>
          </p:nvPr>
        </p:nvSpPr>
        <p:spPr bwMode="auto">
          <a:xfrm>
            <a:off x="3965575" y="0"/>
            <a:ext cx="3032125" cy="463550"/>
          </a:xfrm>
          <a:prstGeom prst="rect">
            <a:avLst/>
          </a:prstGeom>
          <a:noFill/>
          <a:ln w="9525">
            <a:noFill/>
            <a:miter lim="800000"/>
            <a:headEnd/>
            <a:tailEnd/>
          </a:ln>
          <a:effectLst/>
        </p:spPr>
        <p:txBody>
          <a:bodyPr vert="horz" wrap="square" lIns="92958" tIns="46479" rIns="92958" bIns="46479" numCol="1" anchor="ctr" anchorCtr="0" compatLnSpc="1">
            <a:prstTxWarp prst="textNoShape">
              <a:avLst/>
            </a:prstTxWarp>
          </a:bodyPr>
          <a:lstStyle>
            <a:lvl1pPr algn="r" defTabSz="930275">
              <a:defRPr sz="1200"/>
            </a:lvl1pPr>
          </a:lstStyle>
          <a:p>
            <a:endParaRPr lang="en-US"/>
          </a:p>
        </p:txBody>
      </p:sp>
      <p:sp>
        <p:nvSpPr>
          <p:cNvPr id="114692" name="Rectangle 4"/>
          <p:cNvSpPr>
            <a:spLocks noGrp="1" noChangeArrowheads="1"/>
          </p:cNvSpPr>
          <p:nvPr>
            <p:ph type="ftr" sz="quarter" idx="2"/>
          </p:nvPr>
        </p:nvSpPr>
        <p:spPr bwMode="auto">
          <a:xfrm>
            <a:off x="0" y="8807450"/>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l" defTabSz="930275">
              <a:defRPr sz="1200"/>
            </a:lvl1pPr>
          </a:lstStyle>
          <a:p>
            <a:endParaRPr lang="en-US"/>
          </a:p>
        </p:txBody>
      </p:sp>
      <p:sp>
        <p:nvSpPr>
          <p:cNvPr id="114693" name="Rectangle 5"/>
          <p:cNvSpPr>
            <a:spLocks noGrp="1" noChangeArrowheads="1"/>
          </p:cNvSpPr>
          <p:nvPr>
            <p:ph type="sldNum" sz="quarter" idx="3"/>
          </p:nvPr>
        </p:nvSpPr>
        <p:spPr bwMode="auto">
          <a:xfrm>
            <a:off x="3965575" y="8807450"/>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defTabSz="930275">
              <a:defRPr sz="1200"/>
            </a:lvl1pPr>
          </a:lstStyle>
          <a:p>
            <a:fld id="{991023A8-2C89-4E07-AC30-8C79A8F93717}"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l" defTabSz="930275">
              <a:spcBef>
                <a:spcPct val="0"/>
              </a:spcBef>
              <a:defRPr sz="1200">
                <a:solidFill>
                  <a:schemeClr val="tx1"/>
                </a:solidFill>
              </a:defRPr>
            </a:lvl1pPr>
          </a:lstStyle>
          <a:p>
            <a:endParaRPr lang="en-US"/>
          </a:p>
        </p:txBody>
      </p:sp>
      <p:sp>
        <p:nvSpPr>
          <p:cNvPr id="30723" name="Rectangle 3"/>
          <p:cNvSpPr>
            <a:spLocks noGrp="1" noChangeArrowheads="1"/>
          </p:cNvSpPr>
          <p:nvPr>
            <p:ph type="dt" idx="1"/>
          </p:nvPr>
        </p:nvSpPr>
        <p:spPr bwMode="auto">
          <a:xfrm>
            <a:off x="3965575"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defTabSz="930275">
              <a:spcBef>
                <a:spcPct val="0"/>
              </a:spcBef>
              <a:defRPr sz="1200">
                <a:solidFill>
                  <a:schemeClr val="tx1"/>
                </a:solidFill>
              </a:defRPr>
            </a:lvl1pPr>
          </a:lstStyle>
          <a:p>
            <a:endParaRPr lang="en-US"/>
          </a:p>
        </p:txBody>
      </p:sp>
      <p:sp>
        <p:nvSpPr>
          <p:cNvPr id="30724" name="Rectangle 4"/>
          <p:cNvSpPr>
            <a:spLocks noGrp="1" noRot="1" noChangeAspect="1" noChangeArrowheads="1" noTextEdit="1"/>
          </p:cNvSpPr>
          <p:nvPr>
            <p:ph type="sldImg" idx="2"/>
          </p:nvPr>
        </p:nvSpPr>
        <p:spPr bwMode="auto">
          <a:xfrm>
            <a:off x="1181100" y="695325"/>
            <a:ext cx="4635500" cy="3476625"/>
          </a:xfrm>
          <a:prstGeom prst="rect">
            <a:avLst/>
          </a:prstGeom>
          <a:noFill/>
          <a:ln w="9525">
            <a:solidFill>
              <a:srgbClr val="000000"/>
            </a:solidFill>
            <a:miter lim="800000"/>
            <a:headEnd/>
            <a:tailEnd/>
          </a:ln>
          <a:effectLst/>
        </p:spPr>
      </p:sp>
      <p:sp>
        <p:nvSpPr>
          <p:cNvPr id="30725" name="Rectangle 5"/>
          <p:cNvSpPr>
            <a:spLocks noGrp="1" noChangeArrowheads="1"/>
          </p:cNvSpPr>
          <p:nvPr>
            <p:ph type="body" sz="quarter" idx="3"/>
          </p:nvPr>
        </p:nvSpPr>
        <p:spPr bwMode="auto">
          <a:xfrm>
            <a:off x="933450" y="4403725"/>
            <a:ext cx="5130800" cy="41719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26" name="Rectangle 6"/>
          <p:cNvSpPr>
            <a:spLocks noGrp="1" noChangeArrowheads="1"/>
          </p:cNvSpPr>
          <p:nvPr>
            <p:ph type="ftr" sz="quarter" idx="4"/>
          </p:nvPr>
        </p:nvSpPr>
        <p:spPr bwMode="auto">
          <a:xfrm>
            <a:off x="0" y="8807450"/>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l" defTabSz="930275">
              <a:spcBef>
                <a:spcPct val="0"/>
              </a:spcBef>
              <a:defRPr sz="1200">
                <a:solidFill>
                  <a:schemeClr val="tx1"/>
                </a:solidFill>
              </a:defRPr>
            </a:lvl1pPr>
          </a:lstStyle>
          <a:p>
            <a:endParaRPr lang="en-US"/>
          </a:p>
        </p:txBody>
      </p:sp>
      <p:sp>
        <p:nvSpPr>
          <p:cNvPr id="30727" name="Rectangle 7"/>
          <p:cNvSpPr>
            <a:spLocks noGrp="1" noChangeArrowheads="1"/>
          </p:cNvSpPr>
          <p:nvPr>
            <p:ph type="sldNum" sz="quarter" idx="5"/>
          </p:nvPr>
        </p:nvSpPr>
        <p:spPr bwMode="auto">
          <a:xfrm>
            <a:off x="3965575" y="8807450"/>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defTabSz="930275">
              <a:spcBef>
                <a:spcPct val="0"/>
              </a:spcBef>
              <a:defRPr sz="1200">
                <a:solidFill>
                  <a:schemeClr val="tx1"/>
                </a:solidFill>
              </a:defRPr>
            </a:lvl1pPr>
          </a:lstStyle>
          <a:p>
            <a:fld id="{3E8B9E4A-87F6-405A-BC2D-226273F4F994}"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8B9E4A-87F6-405A-BC2D-226273F4F99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smtClean="0">
                <a:solidFill>
                  <a:schemeClr val="tx1"/>
                </a:solidFill>
                <a:latin typeface="Arial" charset="0"/>
                <a:ea typeface="+mn-ea"/>
                <a:cs typeface="Arial" charset="0"/>
              </a:rPr>
              <a:t>NF/RO self cleaning technology to </a:t>
            </a:r>
            <a:r>
              <a:rPr lang="en-US" sz="1200" kern="1200" baseline="0" smtClean="0">
                <a:solidFill>
                  <a:schemeClr val="tx1"/>
                </a:solidFill>
                <a:latin typeface="Arial" charset="0"/>
                <a:ea typeface="+mn-ea"/>
                <a:cs typeface="Arial" charset="0"/>
              </a:rPr>
              <a:t>prevent fouling</a:t>
            </a:r>
            <a:endParaRPr lang="en-US" sz="1200" kern="1200" baseline="0" dirty="0" smtClean="0">
              <a:solidFill>
                <a:schemeClr val="tx1"/>
              </a:solidFill>
              <a:latin typeface="Arial" charset="0"/>
              <a:ea typeface="+mn-ea"/>
              <a:cs typeface="Arial" charset="0"/>
            </a:endParaRPr>
          </a:p>
          <a:p>
            <a:endParaRPr lang="en-US" sz="1200" kern="1200" baseline="0" dirty="0" smtClean="0">
              <a:solidFill>
                <a:schemeClr val="tx1"/>
              </a:solidFill>
              <a:latin typeface="Arial" charset="0"/>
              <a:ea typeface="+mn-ea"/>
              <a:cs typeface="Arial" charset="0"/>
            </a:endParaRPr>
          </a:p>
          <a:p>
            <a:r>
              <a:rPr lang="en-US" sz="1200" kern="1200" baseline="0" dirty="0" smtClean="0">
                <a:solidFill>
                  <a:schemeClr val="tx1"/>
                </a:solidFill>
                <a:latin typeface="Arial" charset="0"/>
                <a:ea typeface="+mn-ea"/>
                <a:cs typeface="Arial" charset="0"/>
              </a:rPr>
              <a:t>The proposed project addresses the power sector needs for innovative approaches to water</a:t>
            </a:r>
          </a:p>
          <a:p>
            <a:r>
              <a:rPr lang="en-US" sz="1200" kern="1200" baseline="0" dirty="0" smtClean="0">
                <a:solidFill>
                  <a:schemeClr val="tx1"/>
                </a:solidFill>
                <a:latin typeface="Arial" charset="0"/>
                <a:ea typeface="+mn-ea"/>
                <a:cs typeface="Arial" charset="0"/>
              </a:rPr>
              <a:t>use reduction through the development and evaluation of a novel self-adaptive NF/RO treatment</a:t>
            </a:r>
          </a:p>
          <a:p>
            <a:r>
              <a:rPr lang="en-US" sz="1200" kern="1200" baseline="0" dirty="0" smtClean="0">
                <a:solidFill>
                  <a:schemeClr val="tx1"/>
                </a:solidFill>
                <a:latin typeface="Arial" charset="0"/>
                <a:ea typeface="+mn-ea"/>
                <a:cs typeface="Arial" charset="0"/>
              </a:rPr>
              <a:t>for enabling cooling tower blowdown water reuse. The application of membrane technology for</a:t>
            </a:r>
          </a:p>
          <a:p>
            <a:r>
              <a:rPr lang="en-US" sz="1200" kern="1200" baseline="0" dirty="0" smtClean="0">
                <a:solidFill>
                  <a:schemeClr val="tx1"/>
                </a:solidFill>
                <a:latin typeface="Arial" charset="0"/>
                <a:ea typeface="+mn-ea"/>
                <a:cs typeface="Arial" charset="0"/>
              </a:rPr>
              <a:t>desalting cooling tower blowdown water for on-site reuse (including cooling water make-up) is</a:t>
            </a:r>
          </a:p>
          <a:p>
            <a:r>
              <a:rPr lang="en-US" sz="1200" kern="1200" baseline="0" dirty="0" smtClean="0">
                <a:solidFill>
                  <a:schemeClr val="tx1"/>
                </a:solidFill>
                <a:latin typeface="Arial" charset="0"/>
                <a:ea typeface="+mn-ea"/>
                <a:cs typeface="Arial" charset="0"/>
              </a:rPr>
              <a:t>confronted by the crippling limitation of membrane mineral scaling. Scaling leads to permeate</a:t>
            </a:r>
          </a:p>
          <a:p>
            <a:r>
              <a:rPr lang="en-US" sz="1200" kern="1200" baseline="0" dirty="0" smtClean="0">
                <a:solidFill>
                  <a:schemeClr val="tx1"/>
                </a:solidFill>
                <a:latin typeface="Arial" charset="0"/>
                <a:ea typeface="+mn-ea"/>
                <a:cs typeface="Arial" charset="0"/>
              </a:rPr>
              <a:t>flux decline, limits recovery and increases water treatment maintenance costs. In this regard, the</a:t>
            </a:r>
          </a:p>
          <a:p>
            <a:r>
              <a:rPr lang="en-US" sz="1200" kern="1200" baseline="0" dirty="0" smtClean="0">
                <a:solidFill>
                  <a:schemeClr val="tx1"/>
                </a:solidFill>
                <a:latin typeface="Arial" charset="0"/>
                <a:ea typeface="+mn-ea"/>
                <a:cs typeface="Arial" charset="0"/>
              </a:rPr>
              <a:t>proposed disruptive technology averts membrane mineral scaling, while eliminating or reducing</a:t>
            </a:r>
          </a:p>
          <a:p>
            <a:r>
              <a:rPr lang="en-US" sz="1200" kern="1200" baseline="0" dirty="0" err="1" smtClean="0">
                <a:solidFill>
                  <a:schemeClr val="tx1"/>
                </a:solidFill>
                <a:latin typeface="Arial" charset="0"/>
                <a:ea typeface="+mn-ea"/>
                <a:cs typeface="Arial" charset="0"/>
              </a:rPr>
              <a:t>antiscalant</a:t>
            </a:r>
            <a:r>
              <a:rPr lang="en-US" sz="1200" kern="1200" baseline="0" dirty="0" smtClean="0">
                <a:solidFill>
                  <a:schemeClr val="tx1"/>
                </a:solidFill>
                <a:latin typeface="Arial" charset="0"/>
                <a:ea typeface="+mn-ea"/>
                <a:cs typeface="Arial" charset="0"/>
              </a:rPr>
              <a:t> chemical use, by operating (cross flow) NF/RO desalination elements in a cyclic</a:t>
            </a:r>
          </a:p>
          <a:p>
            <a:r>
              <a:rPr lang="en-US" sz="1200" kern="1200" baseline="0" dirty="0" smtClean="0">
                <a:solidFill>
                  <a:schemeClr val="tx1"/>
                </a:solidFill>
                <a:latin typeface="Arial" charset="0"/>
                <a:ea typeface="+mn-ea"/>
                <a:cs typeface="Arial" charset="0"/>
              </a:rPr>
              <a:t>mode of “Feed Flow Reversal” (</a:t>
            </a:r>
            <a:r>
              <a:rPr lang="en-US" sz="1200" kern="1200" baseline="0" dirty="0" err="1" smtClean="0">
                <a:solidFill>
                  <a:schemeClr val="tx1"/>
                </a:solidFill>
                <a:latin typeface="Arial" charset="0"/>
                <a:ea typeface="+mn-ea"/>
                <a:cs typeface="Arial" charset="0"/>
              </a:rPr>
              <a:t>FFR</a:t>
            </a:r>
            <a:r>
              <a:rPr lang="en-US" sz="1200" kern="1200" baseline="0" dirty="0" smtClean="0">
                <a:solidFill>
                  <a:schemeClr val="tx1"/>
                </a:solidFill>
                <a:latin typeface="Arial" charset="0"/>
                <a:ea typeface="+mn-ea"/>
                <a:cs typeface="Arial" charset="0"/>
              </a:rPr>
              <a:t>). Robust </a:t>
            </a:r>
            <a:r>
              <a:rPr lang="en-US" sz="1200" kern="1200" baseline="0" dirty="0" err="1" smtClean="0">
                <a:solidFill>
                  <a:schemeClr val="tx1"/>
                </a:solidFill>
                <a:latin typeface="Arial" charset="0"/>
                <a:ea typeface="+mn-ea"/>
                <a:cs typeface="Arial" charset="0"/>
              </a:rPr>
              <a:t>FFR</a:t>
            </a:r>
            <a:r>
              <a:rPr lang="en-US" sz="1200" kern="1200" baseline="0" dirty="0" smtClean="0">
                <a:solidFill>
                  <a:schemeClr val="tx1"/>
                </a:solidFill>
                <a:latin typeface="Arial" charset="0"/>
                <a:ea typeface="+mn-ea"/>
                <a:cs typeface="Arial" charset="0"/>
              </a:rPr>
              <a:t> operation will be achieved through triggering</a:t>
            </a:r>
          </a:p>
          <a:p>
            <a:r>
              <a:rPr lang="en-US" sz="1200" kern="1200" baseline="0" dirty="0" smtClean="0">
                <a:solidFill>
                  <a:schemeClr val="tx1"/>
                </a:solidFill>
                <a:latin typeface="Arial" charset="0"/>
                <a:ea typeface="+mn-ea"/>
                <a:cs typeface="Arial" charset="0"/>
              </a:rPr>
              <a:t>of </a:t>
            </a:r>
            <a:r>
              <a:rPr lang="en-US" sz="1200" kern="1200" baseline="0" dirty="0" err="1" smtClean="0">
                <a:solidFill>
                  <a:schemeClr val="tx1"/>
                </a:solidFill>
                <a:latin typeface="Arial" charset="0"/>
                <a:ea typeface="+mn-ea"/>
                <a:cs typeface="Arial" charset="0"/>
              </a:rPr>
              <a:t>FFR</a:t>
            </a:r>
            <a:r>
              <a:rPr lang="en-US" sz="1200" kern="1200" baseline="0" dirty="0" smtClean="0">
                <a:solidFill>
                  <a:schemeClr val="tx1"/>
                </a:solidFill>
                <a:latin typeface="Arial" charset="0"/>
                <a:ea typeface="+mn-ea"/>
                <a:cs typeface="Arial" charset="0"/>
              </a:rPr>
              <a:t> by real-time membrane fouling detection using a unique and field proven UCLA</a:t>
            </a:r>
          </a:p>
          <a:p>
            <a:r>
              <a:rPr lang="en-US" sz="1200" kern="1200" baseline="0" dirty="0" smtClean="0">
                <a:solidFill>
                  <a:schemeClr val="tx1"/>
                </a:solidFill>
                <a:latin typeface="Arial" charset="0"/>
                <a:ea typeface="+mn-ea"/>
                <a:cs typeface="Arial" charset="0"/>
              </a:rPr>
              <a:t>Membrane Monitor (</a:t>
            </a:r>
            <a:r>
              <a:rPr lang="en-US" sz="1200" kern="1200" baseline="0" dirty="0" err="1" smtClean="0">
                <a:solidFill>
                  <a:schemeClr val="tx1"/>
                </a:solidFill>
                <a:latin typeface="Arial" charset="0"/>
                <a:ea typeface="+mn-ea"/>
                <a:cs typeface="Arial" charset="0"/>
              </a:rPr>
              <a:t>MeMo</a:t>
            </a:r>
            <a:r>
              <a:rPr lang="en-US" sz="1200" kern="1200" baseline="0" dirty="0" smtClean="0">
                <a:solidFill>
                  <a:schemeClr val="tx1"/>
                </a:solidFill>
                <a:latin typeface="Arial" charset="0"/>
                <a:ea typeface="+mn-ea"/>
                <a:cs typeface="Arial" charset="0"/>
              </a:rPr>
              <a:t>). In this manner, periodic switching of the flow direction (in the</a:t>
            </a:r>
          </a:p>
          <a:p>
            <a:r>
              <a:rPr lang="en-US" sz="1200" kern="1200" baseline="0" dirty="0" smtClean="0">
                <a:solidFill>
                  <a:schemeClr val="tx1"/>
                </a:solidFill>
                <a:latin typeface="Arial" charset="0"/>
                <a:ea typeface="+mn-ea"/>
                <a:cs typeface="Arial" charset="0"/>
              </a:rPr>
              <a:t>membrane module) disrupts and reverses the concentration polarization profile (in the RO feed</a:t>
            </a:r>
          </a:p>
          <a:p>
            <a:r>
              <a:rPr lang="en-US" sz="1200" kern="1200" baseline="0" dirty="0" smtClean="0">
                <a:solidFill>
                  <a:schemeClr val="tx1"/>
                </a:solidFill>
                <a:latin typeface="Arial" charset="0"/>
                <a:ea typeface="+mn-ea"/>
                <a:cs typeface="Arial" charset="0"/>
              </a:rPr>
              <a:t>channel) such that scale removal is achieved. Filtration and desalination of blowdown water by</a:t>
            </a:r>
          </a:p>
          <a:p>
            <a:r>
              <a:rPr lang="en-US" sz="1200" kern="1200" baseline="0" dirty="0" smtClean="0">
                <a:solidFill>
                  <a:schemeClr val="tx1"/>
                </a:solidFill>
                <a:latin typeface="Arial" charset="0"/>
                <a:ea typeface="+mn-ea"/>
                <a:cs typeface="Arial" charset="0"/>
              </a:rPr>
              <a:t>integrated </a:t>
            </a:r>
            <a:r>
              <a:rPr lang="en-US" sz="1200" kern="1200" baseline="0" dirty="0" err="1" smtClean="0">
                <a:solidFill>
                  <a:schemeClr val="tx1"/>
                </a:solidFill>
                <a:latin typeface="Arial" charset="0"/>
                <a:ea typeface="+mn-ea"/>
                <a:cs typeface="Arial" charset="0"/>
              </a:rPr>
              <a:t>UF</a:t>
            </a:r>
            <a:r>
              <a:rPr lang="en-US" sz="1200" kern="1200" baseline="0" dirty="0" smtClean="0">
                <a:solidFill>
                  <a:schemeClr val="tx1"/>
                </a:solidFill>
                <a:latin typeface="Arial" charset="0"/>
                <a:ea typeface="+mn-ea"/>
                <a:cs typeface="Arial" charset="0"/>
              </a:rPr>
              <a:t>/RO operation in </a:t>
            </a:r>
            <a:r>
              <a:rPr lang="en-US" sz="1200" kern="1200" baseline="0" dirty="0" err="1" smtClean="0">
                <a:solidFill>
                  <a:schemeClr val="tx1"/>
                </a:solidFill>
                <a:latin typeface="Arial" charset="0"/>
                <a:ea typeface="+mn-ea"/>
                <a:cs typeface="Arial" charset="0"/>
              </a:rPr>
              <a:t>FFR</a:t>
            </a:r>
            <a:r>
              <a:rPr lang="en-US" sz="1200" kern="1200" baseline="0" dirty="0" smtClean="0">
                <a:solidFill>
                  <a:schemeClr val="tx1"/>
                </a:solidFill>
                <a:latin typeface="Arial" charset="0"/>
                <a:ea typeface="+mn-ea"/>
                <a:cs typeface="Arial" charset="0"/>
              </a:rPr>
              <a:t> mode will achieve a target level of recovery of 75-85%</a:t>
            </a:r>
          </a:p>
          <a:p>
            <a:r>
              <a:rPr lang="en-US" sz="1200" kern="1200" baseline="0" dirty="0" smtClean="0">
                <a:solidFill>
                  <a:schemeClr val="tx1"/>
                </a:solidFill>
                <a:latin typeface="Arial" charset="0"/>
                <a:ea typeface="+mn-ea"/>
                <a:cs typeface="Arial" charset="0"/>
              </a:rPr>
              <a:t>without any or with minimal </a:t>
            </a:r>
            <a:r>
              <a:rPr lang="en-US" sz="1200" kern="1200" baseline="0" dirty="0" err="1" smtClean="0">
                <a:solidFill>
                  <a:schemeClr val="tx1"/>
                </a:solidFill>
                <a:latin typeface="Arial" charset="0"/>
                <a:ea typeface="+mn-ea"/>
                <a:cs typeface="Arial" charset="0"/>
              </a:rPr>
              <a:t>antiscalant</a:t>
            </a:r>
            <a:r>
              <a:rPr lang="en-US" sz="1200" kern="1200" baseline="0" dirty="0" smtClean="0">
                <a:solidFill>
                  <a:schemeClr val="tx1"/>
                </a:solidFill>
                <a:latin typeface="Arial" charset="0"/>
                <a:ea typeface="+mn-ea"/>
                <a:cs typeface="Arial" charset="0"/>
              </a:rPr>
              <a:t> use, thereby expanding the options toward zero level</a:t>
            </a:r>
          </a:p>
          <a:p>
            <a:r>
              <a:rPr lang="en-US" sz="1200" kern="1200" baseline="0" dirty="0" smtClean="0">
                <a:solidFill>
                  <a:schemeClr val="tx1"/>
                </a:solidFill>
                <a:latin typeface="Arial" charset="0"/>
                <a:ea typeface="+mn-ea"/>
                <a:cs typeface="Arial" charset="0"/>
              </a:rPr>
              <a:t>discharge, given the reduction in generated concentrate. The overall approach will be developed</a:t>
            </a:r>
          </a:p>
          <a:p>
            <a:r>
              <a:rPr lang="en-US" sz="1200" kern="1200" baseline="0" dirty="0" smtClean="0">
                <a:solidFill>
                  <a:schemeClr val="tx1"/>
                </a:solidFill>
                <a:latin typeface="Arial" charset="0"/>
                <a:ea typeface="+mn-ea"/>
                <a:cs typeface="Arial" charset="0"/>
              </a:rPr>
              <a:t>focusing on establishing a comprehensive framework for optimal and robust RO-</a:t>
            </a:r>
            <a:r>
              <a:rPr lang="en-US" sz="1200" kern="1200" baseline="0" dirty="0" err="1" smtClean="0">
                <a:solidFill>
                  <a:schemeClr val="tx1"/>
                </a:solidFill>
                <a:latin typeface="Arial" charset="0"/>
                <a:ea typeface="+mn-ea"/>
                <a:cs typeface="Arial" charset="0"/>
              </a:rPr>
              <a:t>FFR</a:t>
            </a:r>
            <a:r>
              <a:rPr lang="en-US" sz="1200" kern="1200" baseline="0" dirty="0" smtClean="0">
                <a:solidFill>
                  <a:schemeClr val="tx1"/>
                </a:solidFill>
                <a:latin typeface="Arial" charset="0"/>
                <a:ea typeface="+mn-ea"/>
                <a:cs typeface="Arial" charset="0"/>
              </a:rPr>
              <a:t> operation.</a:t>
            </a:r>
          </a:p>
          <a:p>
            <a:r>
              <a:rPr lang="en-US" sz="1200" kern="1200" baseline="0" dirty="0" smtClean="0">
                <a:solidFill>
                  <a:schemeClr val="tx1"/>
                </a:solidFill>
                <a:latin typeface="Arial" charset="0"/>
                <a:ea typeface="+mn-ea"/>
                <a:cs typeface="Arial" charset="0"/>
              </a:rPr>
              <a:t>Achieving the above goal will be facilitated by enhanced real-time </a:t>
            </a:r>
            <a:r>
              <a:rPr lang="en-US" sz="1200" kern="1200" baseline="0" dirty="0" err="1" smtClean="0">
                <a:solidFill>
                  <a:schemeClr val="tx1"/>
                </a:solidFill>
                <a:latin typeface="Arial" charset="0"/>
                <a:ea typeface="+mn-ea"/>
                <a:cs typeface="Arial" charset="0"/>
              </a:rPr>
              <a:t>MeMo</a:t>
            </a:r>
            <a:r>
              <a:rPr lang="en-US" sz="1200" kern="1200" baseline="0" dirty="0" smtClean="0">
                <a:solidFill>
                  <a:schemeClr val="tx1"/>
                </a:solidFill>
                <a:latin typeface="Arial" charset="0"/>
                <a:ea typeface="+mn-ea"/>
                <a:cs typeface="Arial" charset="0"/>
              </a:rPr>
              <a:t> capability for</a:t>
            </a:r>
          </a:p>
          <a:p>
            <a:r>
              <a:rPr lang="en-US" sz="1200" kern="1200" baseline="0" dirty="0" smtClean="0">
                <a:solidFill>
                  <a:schemeClr val="tx1"/>
                </a:solidFill>
                <a:latin typeface="Arial" charset="0"/>
                <a:ea typeface="+mn-ea"/>
                <a:cs typeface="Arial" charset="0"/>
              </a:rPr>
              <a:t>detection of membrane fouling, including gypsum, calcium carbonate, silica, and </a:t>
            </a:r>
            <a:r>
              <a:rPr lang="en-US" sz="1200" kern="1200" baseline="0" dirty="0" err="1" smtClean="0">
                <a:solidFill>
                  <a:schemeClr val="tx1"/>
                </a:solidFill>
                <a:latin typeface="Arial" charset="0"/>
                <a:ea typeface="+mn-ea"/>
                <a:cs typeface="Arial" charset="0"/>
              </a:rPr>
              <a:t>biofoulants</a:t>
            </a:r>
            <a:r>
              <a:rPr lang="en-US" sz="1200" kern="1200" baseline="0" dirty="0" smtClean="0">
                <a:solidFill>
                  <a:schemeClr val="tx1"/>
                </a:solidFill>
                <a:latin typeface="Arial" charset="0"/>
                <a:ea typeface="+mn-ea"/>
                <a:cs typeface="Arial" charset="0"/>
              </a:rPr>
              <a:t>.</a:t>
            </a:r>
          </a:p>
          <a:p>
            <a:r>
              <a:rPr lang="en-US" sz="1200" kern="1200" baseline="0" dirty="0" smtClean="0">
                <a:solidFill>
                  <a:schemeClr val="tx1"/>
                </a:solidFill>
                <a:latin typeface="Arial" charset="0"/>
                <a:ea typeface="+mn-ea"/>
                <a:cs typeface="Arial" charset="0"/>
              </a:rPr>
              <a:t>The </a:t>
            </a:r>
            <a:r>
              <a:rPr lang="en-US" sz="1200" kern="1200" baseline="0" dirty="0" err="1" smtClean="0">
                <a:solidFill>
                  <a:schemeClr val="tx1"/>
                </a:solidFill>
                <a:latin typeface="Arial" charset="0"/>
                <a:ea typeface="+mn-ea"/>
                <a:cs typeface="Arial" charset="0"/>
              </a:rPr>
              <a:t>MeMo</a:t>
            </a:r>
            <a:r>
              <a:rPr lang="en-US" sz="1200" kern="1200" baseline="0" dirty="0" smtClean="0">
                <a:solidFill>
                  <a:schemeClr val="tx1"/>
                </a:solidFill>
                <a:latin typeface="Arial" charset="0"/>
                <a:ea typeface="+mn-ea"/>
                <a:cs typeface="Arial" charset="0"/>
              </a:rPr>
              <a:t> membrane fouling detection system will be integrated with a pilot scale RO system (3-5 </a:t>
            </a:r>
            <a:r>
              <a:rPr lang="en-US" sz="1200" kern="1200" baseline="0" dirty="0" err="1" smtClean="0">
                <a:solidFill>
                  <a:schemeClr val="tx1"/>
                </a:solidFill>
                <a:latin typeface="Arial" charset="0"/>
                <a:ea typeface="+mn-ea"/>
                <a:cs typeface="Arial" charset="0"/>
              </a:rPr>
              <a:t>GPM</a:t>
            </a:r>
            <a:r>
              <a:rPr lang="en-US" sz="1200" kern="1200" baseline="0" dirty="0" smtClean="0">
                <a:solidFill>
                  <a:schemeClr val="tx1"/>
                </a:solidFill>
                <a:latin typeface="Arial" charset="0"/>
                <a:ea typeface="+mn-ea"/>
                <a:cs typeface="Arial" charset="0"/>
              </a:rPr>
              <a:t> feed capacity) that will be developed specifically for </a:t>
            </a:r>
            <a:r>
              <a:rPr lang="en-US" sz="1200" kern="1200" baseline="0" dirty="0" err="1" smtClean="0">
                <a:solidFill>
                  <a:schemeClr val="tx1"/>
                </a:solidFill>
                <a:latin typeface="Arial" charset="0"/>
                <a:ea typeface="+mn-ea"/>
                <a:cs typeface="Arial" charset="0"/>
              </a:rPr>
              <a:t>FFR</a:t>
            </a:r>
            <a:r>
              <a:rPr lang="en-US" sz="1200" kern="1200" baseline="0" dirty="0" smtClean="0">
                <a:solidFill>
                  <a:schemeClr val="tx1"/>
                </a:solidFill>
                <a:latin typeface="Arial" charset="0"/>
                <a:ea typeface="+mn-ea"/>
                <a:cs typeface="Arial" charset="0"/>
              </a:rPr>
              <a:t> operation. The </a:t>
            </a:r>
            <a:r>
              <a:rPr lang="en-US" sz="1200" kern="1200" baseline="0" dirty="0" err="1" smtClean="0">
                <a:solidFill>
                  <a:schemeClr val="tx1"/>
                </a:solidFill>
                <a:latin typeface="Arial" charset="0"/>
                <a:ea typeface="+mn-ea"/>
                <a:cs typeface="Arial" charset="0"/>
              </a:rPr>
              <a:t>MeMo</a:t>
            </a:r>
            <a:r>
              <a:rPr lang="en-US" sz="1200" kern="1200" baseline="0" dirty="0" smtClean="0">
                <a:solidFill>
                  <a:schemeClr val="tx1"/>
                </a:solidFill>
                <a:latin typeface="Arial" charset="0"/>
                <a:ea typeface="+mn-ea"/>
                <a:cs typeface="Arial" charset="0"/>
              </a:rPr>
              <a:t>-</a:t>
            </a:r>
          </a:p>
          <a:p>
            <a:r>
              <a:rPr lang="en-US" sz="1200" kern="1200" baseline="0" dirty="0" smtClean="0">
                <a:solidFill>
                  <a:schemeClr val="tx1"/>
                </a:solidFill>
                <a:latin typeface="Arial" charset="0"/>
                <a:ea typeface="+mn-ea"/>
                <a:cs typeface="Arial" charset="0"/>
              </a:rPr>
              <a:t>RO/</a:t>
            </a:r>
            <a:r>
              <a:rPr lang="en-US" sz="1200" kern="1200" baseline="0" dirty="0" err="1" smtClean="0">
                <a:solidFill>
                  <a:schemeClr val="tx1"/>
                </a:solidFill>
                <a:latin typeface="Arial" charset="0"/>
                <a:ea typeface="+mn-ea"/>
                <a:cs typeface="Arial" charset="0"/>
              </a:rPr>
              <a:t>FFR</a:t>
            </a:r>
            <a:r>
              <a:rPr lang="en-US" sz="1200" kern="1200" baseline="0" dirty="0" smtClean="0">
                <a:solidFill>
                  <a:schemeClr val="tx1"/>
                </a:solidFill>
                <a:latin typeface="Arial" charset="0"/>
                <a:ea typeface="+mn-ea"/>
                <a:cs typeface="Arial" charset="0"/>
              </a:rPr>
              <a:t> operation will be evaluated using feed water representing a range of blowdown water</a:t>
            </a:r>
          </a:p>
          <a:p>
            <a:r>
              <a:rPr lang="en-US" sz="1200" kern="1200" baseline="0" dirty="0" smtClean="0">
                <a:solidFill>
                  <a:schemeClr val="tx1"/>
                </a:solidFill>
                <a:latin typeface="Arial" charset="0"/>
                <a:ea typeface="+mn-ea"/>
                <a:cs typeface="Arial" charset="0"/>
              </a:rPr>
              <a:t>compositions as well as directly at the UCLA Cogeneration plant. It is estimated that</a:t>
            </a:r>
          </a:p>
          <a:p>
            <a:r>
              <a:rPr lang="en-US" sz="1200" kern="1200" baseline="0" dirty="0" smtClean="0">
                <a:solidFill>
                  <a:schemeClr val="tx1"/>
                </a:solidFill>
                <a:latin typeface="Arial" charset="0"/>
                <a:ea typeface="+mn-ea"/>
                <a:cs typeface="Arial" charset="0"/>
              </a:rPr>
              <a:t>implementation of self-adaptive </a:t>
            </a:r>
            <a:r>
              <a:rPr lang="en-US" sz="1200" kern="1200" baseline="0" dirty="0" err="1" smtClean="0">
                <a:solidFill>
                  <a:schemeClr val="tx1"/>
                </a:solidFill>
                <a:latin typeface="Arial" charset="0"/>
                <a:ea typeface="+mn-ea"/>
                <a:cs typeface="Arial" charset="0"/>
              </a:rPr>
              <a:t>FFR-MeMo</a:t>
            </a:r>
            <a:r>
              <a:rPr lang="en-US" sz="1200" kern="1200" baseline="0" dirty="0" smtClean="0">
                <a:solidFill>
                  <a:schemeClr val="tx1"/>
                </a:solidFill>
                <a:latin typeface="Arial" charset="0"/>
                <a:ea typeface="+mn-ea"/>
                <a:cs typeface="Arial" charset="0"/>
              </a:rPr>
              <a:t> technology can reduce RO/NF operational cost by</a:t>
            </a:r>
          </a:p>
          <a:p>
            <a:r>
              <a:rPr lang="en-US" sz="1200" kern="1200" baseline="0" dirty="0" smtClean="0">
                <a:solidFill>
                  <a:schemeClr val="tx1"/>
                </a:solidFill>
                <a:latin typeface="Arial" charset="0"/>
                <a:ea typeface="+mn-ea"/>
                <a:cs typeface="Arial" charset="0"/>
              </a:rPr>
              <a:t>about 20%, while prolonging RO/NF membrane lifetime, reducing the volume of blowdown</a:t>
            </a:r>
          </a:p>
          <a:p>
            <a:r>
              <a:rPr lang="en-US" sz="1200" kern="1200" baseline="0" dirty="0" smtClean="0">
                <a:solidFill>
                  <a:schemeClr val="tx1"/>
                </a:solidFill>
                <a:latin typeface="Arial" charset="0"/>
                <a:ea typeface="+mn-ea"/>
                <a:cs typeface="Arial" charset="0"/>
              </a:rPr>
              <a:t>water discharge, and thus lowering cooling water makeup needs.</a:t>
            </a:r>
            <a:endParaRPr lang="en-US" dirty="0"/>
          </a:p>
        </p:txBody>
      </p:sp>
      <p:sp>
        <p:nvSpPr>
          <p:cNvPr id="4" name="Slide Number Placeholder 3"/>
          <p:cNvSpPr>
            <a:spLocks noGrp="1"/>
          </p:cNvSpPr>
          <p:nvPr>
            <p:ph type="sldNum" sz="quarter" idx="10"/>
          </p:nvPr>
        </p:nvSpPr>
        <p:spPr/>
        <p:txBody>
          <a:bodyPr/>
          <a:lstStyle/>
          <a:p>
            <a:fld id="{9A9EED2E-22C9-4A4F-A60C-E010CFAFBE6E}" type="slidenum">
              <a:rPr lang="en-US" smtClean="0"/>
              <a:pPr/>
              <a:t>13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0" dirty="0" smtClean="0"/>
              <a:t>Reduced heat load/evaporation loss of cooling tower by up to 50% - 100% (potential for dry cooling)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A9EED2E-22C9-4A4F-A60C-E010CFAFBE6E}" type="slidenum">
              <a:rPr lang="en-US" smtClean="0"/>
              <a:pPr/>
              <a:t>14</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Arial" charset="0"/>
              </a:rPr>
              <a:t>First is optimizing the membrane synthesis. We will try different types and fictionalization of carbon </a:t>
            </a:r>
            <a:r>
              <a:rPr lang="en-US" sz="1200" kern="1200" dirty="0" err="1" smtClean="0">
                <a:solidFill>
                  <a:schemeClr val="tx1"/>
                </a:solidFill>
                <a:latin typeface="Arial" charset="0"/>
                <a:ea typeface="+mn-ea"/>
                <a:cs typeface="Arial" charset="0"/>
              </a:rPr>
              <a:t>nanotubes</a:t>
            </a:r>
            <a:r>
              <a:rPr lang="en-US" sz="1200" kern="1200" dirty="0" smtClean="0">
                <a:solidFill>
                  <a:schemeClr val="tx1"/>
                </a:solidFill>
                <a:latin typeface="Arial" charset="0"/>
                <a:ea typeface="+mn-ea"/>
                <a:cs typeface="Arial" charset="0"/>
              </a:rPr>
              <a:t>, different types of </a:t>
            </a:r>
            <a:r>
              <a:rPr lang="en-US" sz="1200" kern="1200" dirty="0" err="1" smtClean="0">
                <a:solidFill>
                  <a:schemeClr val="tx1"/>
                </a:solidFill>
                <a:latin typeface="Arial" charset="0"/>
                <a:ea typeface="+mn-ea"/>
                <a:cs typeface="Arial" charset="0"/>
              </a:rPr>
              <a:t>nanotubes</a:t>
            </a:r>
            <a:r>
              <a:rPr lang="en-US" sz="1200" kern="1200" dirty="0" smtClean="0">
                <a:solidFill>
                  <a:schemeClr val="tx1"/>
                </a:solidFill>
                <a:latin typeface="Arial" charset="0"/>
                <a:ea typeface="+mn-ea"/>
                <a:cs typeface="Arial" charset="0"/>
              </a:rPr>
              <a:t>.</a:t>
            </a:r>
          </a:p>
          <a:p>
            <a:r>
              <a:rPr lang="en-US" sz="1200" kern="1200" dirty="0" smtClean="0">
                <a:solidFill>
                  <a:schemeClr val="tx1"/>
                </a:solidFill>
                <a:latin typeface="Arial" charset="0"/>
                <a:ea typeface="+mn-ea"/>
                <a:cs typeface="Arial" charset="0"/>
              </a:rPr>
              <a:t> </a:t>
            </a:r>
          </a:p>
          <a:p>
            <a:r>
              <a:rPr lang="en-US" sz="1200" kern="1200" dirty="0" smtClean="0">
                <a:solidFill>
                  <a:schemeClr val="tx1"/>
                </a:solidFill>
                <a:latin typeface="Arial" charset="0"/>
                <a:ea typeface="+mn-ea"/>
                <a:cs typeface="Arial" charset="0"/>
              </a:rPr>
              <a:t>The second would be to try different processes such as using vacuum, air or water to recover water from salt water. There are many parameters at play, and optimization of all these.</a:t>
            </a:r>
          </a:p>
          <a:p>
            <a:endParaRPr lang="en-US" dirty="0" smtClean="0"/>
          </a:p>
          <a:p>
            <a:pPr marL="173038" indent="-173038" algn="l">
              <a:lnSpc>
                <a:spcPct val="85000"/>
              </a:lnSpc>
              <a:spcBef>
                <a:spcPct val="0"/>
              </a:spcBef>
              <a:spcAft>
                <a:spcPct val="25000"/>
              </a:spcAft>
              <a:buFont typeface="Arial" pitchFamily="34" charset="0"/>
              <a:buChar char="•"/>
              <a:defRPr/>
            </a:pPr>
            <a:r>
              <a:rPr lang="en-US" sz="1700" kern="0" dirty="0" smtClean="0"/>
              <a:t>Compared to Reverse Osmosis:</a:t>
            </a:r>
          </a:p>
          <a:p>
            <a:pPr marL="630238" lvl="1" indent="-398463" algn="l">
              <a:lnSpc>
                <a:spcPct val="85000"/>
              </a:lnSpc>
              <a:spcBef>
                <a:spcPct val="0"/>
              </a:spcBef>
              <a:spcAft>
                <a:spcPct val="25000"/>
              </a:spcAft>
              <a:buFont typeface="Wingdings" pitchFamily="2" charset="2"/>
              <a:buChar char="Ø"/>
              <a:defRPr/>
            </a:pPr>
            <a:r>
              <a:rPr lang="en-US" sz="1700" kern="0" dirty="0" smtClean="0"/>
              <a:t>Waste heat driven</a:t>
            </a:r>
          </a:p>
          <a:p>
            <a:pPr marL="630238" lvl="1" indent="-398463" algn="l">
              <a:lnSpc>
                <a:spcPct val="85000"/>
              </a:lnSpc>
              <a:spcBef>
                <a:spcPct val="0"/>
              </a:spcBef>
              <a:spcAft>
                <a:spcPct val="25000"/>
              </a:spcAft>
              <a:buFont typeface="Wingdings" pitchFamily="2" charset="2"/>
              <a:buChar char="Ø"/>
              <a:defRPr/>
            </a:pPr>
            <a:r>
              <a:rPr lang="en-US" sz="1700" kern="0" dirty="0" smtClean="0"/>
              <a:t>Reduced cost and energy consumption of water treatment</a:t>
            </a:r>
          </a:p>
          <a:p>
            <a:pPr marL="630238" lvl="1" indent="-398463" algn="l">
              <a:lnSpc>
                <a:spcPct val="85000"/>
              </a:lnSpc>
              <a:spcBef>
                <a:spcPct val="0"/>
              </a:spcBef>
              <a:spcAft>
                <a:spcPct val="25000"/>
              </a:spcAft>
              <a:buFont typeface="Wingdings" pitchFamily="2" charset="2"/>
              <a:buChar char="Ø"/>
              <a:defRPr/>
            </a:pPr>
            <a:r>
              <a:rPr lang="en-US" sz="1700" kern="0" dirty="0" smtClean="0"/>
              <a:t>Ability to handle higher  % of salt </a:t>
            </a:r>
          </a:p>
          <a:p>
            <a:pPr marL="630238" lvl="1" indent="-398463" algn="l">
              <a:lnSpc>
                <a:spcPct val="85000"/>
              </a:lnSpc>
              <a:spcBef>
                <a:spcPct val="0"/>
              </a:spcBef>
              <a:spcAft>
                <a:spcPct val="25000"/>
              </a:spcAft>
              <a:buFont typeface="Wingdings" pitchFamily="2" charset="2"/>
              <a:buChar char="Ø"/>
              <a:defRPr/>
            </a:pPr>
            <a:r>
              <a:rPr lang="en-US" sz="1700" kern="0" dirty="0" smtClean="0"/>
              <a:t>Less stringent pretreatment  demands</a:t>
            </a:r>
          </a:p>
          <a:p>
            <a:pPr marL="630238" lvl="1" indent="-398463" algn="l">
              <a:lnSpc>
                <a:spcPct val="85000"/>
              </a:lnSpc>
              <a:spcBef>
                <a:spcPct val="0"/>
              </a:spcBef>
              <a:spcAft>
                <a:spcPct val="25000"/>
              </a:spcAft>
              <a:buFont typeface="Wingdings" pitchFamily="2" charset="2"/>
              <a:buChar char="Ø"/>
              <a:defRPr/>
            </a:pPr>
            <a:r>
              <a:rPr lang="en-US" sz="1700" kern="0" dirty="0" smtClean="0"/>
              <a:t>Less fouling and ~ 2X longer lifetime</a:t>
            </a:r>
          </a:p>
          <a:p>
            <a:endParaRPr lang="en-US" dirty="0"/>
          </a:p>
        </p:txBody>
      </p:sp>
      <p:sp>
        <p:nvSpPr>
          <p:cNvPr id="4" name="Slide Number Placeholder 3"/>
          <p:cNvSpPr>
            <a:spLocks noGrp="1"/>
          </p:cNvSpPr>
          <p:nvPr>
            <p:ph type="sldNum" sz="quarter" idx="10"/>
          </p:nvPr>
        </p:nvSpPr>
        <p:spPr/>
        <p:txBody>
          <a:bodyPr/>
          <a:lstStyle/>
          <a:p>
            <a:fld id="{9A9EED2E-22C9-4A4F-A60C-E010CFAFBE6E}" type="slidenum">
              <a:rPr lang="en-US" smtClean="0"/>
              <a:pPr/>
              <a:t>15</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155BF31-5BB4-49E8-91BB-A5DD7AC6B4F7}" type="slidenum">
              <a:rPr lang="en-US" smtClean="0"/>
              <a:pPr>
                <a:defRPr/>
              </a:pPr>
              <a:t>17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41A86DA-266F-4E6A-AD08-183CE38E950A}" type="slidenum">
              <a:rPr lang="en-US"/>
              <a:pPr/>
              <a:t>3</a:t>
            </a:fld>
            <a:endParaRPr lang="en-US" dirty="0"/>
          </a:p>
        </p:txBody>
      </p:sp>
      <p:sp>
        <p:nvSpPr>
          <p:cNvPr id="860162" name="Rectangle 7"/>
          <p:cNvSpPr txBox="1">
            <a:spLocks noGrp="1" noChangeArrowheads="1"/>
          </p:cNvSpPr>
          <p:nvPr/>
        </p:nvSpPr>
        <p:spPr bwMode="auto">
          <a:xfrm>
            <a:off x="3965991" y="8807451"/>
            <a:ext cx="3031710" cy="463550"/>
          </a:xfrm>
          <a:prstGeom prst="rect">
            <a:avLst/>
          </a:prstGeom>
          <a:noFill/>
          <a:ln w="9525">
            <a:noFill/>
            <a:miter lim="800000"/>
            <a:headEnd/>
            <a:tailEnd/>
          </a:ln>
        </p:spPr>
        <p:txBody>
          <a:bodyPr lIns="92720" tIns="46360" rIns="92720" bIns="46360" anchor="b"/>
          <a:lstStyle/>
          <a:p>
            <a:pPr algn="r" defTabSz="928830">
              <a:spcBef>
                <a:spcPct val="0"/>
              </a:spcBef>
            </a:pPr>
            <a:fld id="{FF20E40A-4A01-45F3-8B27-BA78F7FDE54B}" type="slidenum">
              <a:rPr lang="en-US" sz="1100">
                <a:solidFill>
                  <a:schemeClr val="tx1"/>
                </a:solidFill>
              </a:rPr>
              <a:pPr algn="r" defTabSz="928830">
                <a:spcBef>
                  <a:spcPct val="0"/>
                </a:spcBef>
              </a:pPr>
              <a:t>3</a:t>
            </a:fld>
            <a:endParaRPr lang="en-US" sz="1100" dirty="0">
              <a:solidFill>
                <a:schemeClr val="tx1"/>
              </a:solidFill>
            </a:endParaRPr>
          </a:p>
        </p:txBody>
      </p:sp>
      <p:sp>
        <p:nvSpPr>
          <p:cNvPr id="860163" name="Rectangle 2"/>
          <p:cNvSpPr>
            <a:spLocks noGrp="1" noRot="1" noChangeAspect="1" noChangeArrowheads="1" noTextEdit="1"/>
          </p:cNvSpPr>
          <p:nvPr>
            <p:ph type="sldImg"/>
          </p:nvPr>
        </p:nvSpPr>
        <p:spPr>
          <a:xfrm>
            <a:off x="1184275" y="404813"/>
            <a:ext cx="4633913" cy="3475037"/>
          </a:xfrm>
          <a:ln/>
        </p:spPr>
      </p:sp>
      <p:sp>
        <p:nvSpPr>
          <p:cNvPr id="860164" name="Rectangle 3"/>
          <p:cNvSpPr>
            <a:spLocks noGrp="1" noChangeArrowheads="1"/>
          </p:cNvSpPr>
          <p:nvPr>
            <p:ph type="body" idx="1"/>
          </p:nvPr>
        </p:nvSpPr>
        <p:spPr>
          <a:xfrm>
            <a:off x="932714" y="4404506"/>
            <a:ext cx="5132274" cy="4171950"/>
          </a:xfrm>
        </p:spPr>
        <p:txBody>
          <a:bodyPr lIns="92720" tIns="46360" rIns="92720" bIns="46360"/>
          <a:lstStyle/>
          <a:p>
            <a:endParaRPr lang="en-US" b="1"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example is for coal plant -water savings from cooling also applicable to nuclear</a:t>
            </a:r>
            <a:r>
              <a:rPr lang="en-US" baseline="0" dirty="0" smtClean="0"/>
              <a:t> and other thermoelectric technologies</a:t>
            </a:r>
          </a:p>
          <a:p>
            <a:r>
              <a:rPr lang="en-US" baseline="0" dirty="0" smtClean="0"/>
              <a:t>Water savings in </a:t>
            </a:r>
            <a:r>
              <a:rPr lang="en-US" baseline="0" dirty="0" err="1" smtClean="0"/>
              <a:t>gpm</a:t>
            </a:r>
            <a:r>
              <a:rPr lang="en-US" baseline="0" dirty="0" smtClean="0"/>
              <a:t> – benchmark- ~1 Olympic size pool of water lost per hour</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A9EED2E-22C9-4A4F-A60C-E010CFAFBE6E}" type="slidenum">
              <a:rPr lang="en-US" smtClean="0">
                <a:solidFill>
                  <a:prstClr val="black"/>
                </a:solidFill>
              </a:rPr>
              <a:pPr/>
              <a:t>5</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155BF31-5BB4-49E8-91BB-A5DD7AC6B4F7}" type="slidenum">
              <a:rPr lang="en-US" smtClean="0"/>
              <a:pPr>
                <a:defRPr/>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9EED2E-22C9-4A4F-A60C-E010CFAFBE6E}" type="slidenum">
              <a:rPr lang="en-US" smtClean="0"/>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8B9E4A-87F6-405A-BC2D-226273F4F994}"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9EED2E-22C9-4A4F-A60C-E010CFAFBE6E}" type="slidenum">
              <a:rPr lang="en-US" smtClean="0"/>
              <a:pPr/>
              <a:t>10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496178" lvl="1" indent="-219845">
              <a:lnSpc>
                <a:spcPct val="95000"/>
              </a:lnSpc>
              <a:spcBef>
                <a:spcPct val="0"/>
              </a:spcBef>
              <a:spcAft>
                <a:spcPct val="25000"/>
              </a:spcAft>
              <a:buFont typeface="Wingdings" pitchFamily="2" charset="2"/>
              <a:buChar char="Ø"/>
              <a:defRPr/>
            </a:pPr>
            <a:r>
              <a:rPr lang="en-US" kern="0" dirty="0" smtClean="0">
                <a:latin typeface="Arial" pitchFamily="34" charset="0"/>
              </a:rPr>
              <a:t>Melt  as it is heated up in the condenser</a:t>
            </a:r>
          </a:p>
          <a:p>
            <a:pPr marL="496178" lvl="1" indent="-219845">
              <a:lnSpc>
                <a:spcPct val="95000"/>
              </a:lnSpc>
              <a:spcBef>
                <a:spcPct val="0"/>
              </a:spcBef>
              <a:spcAft>
                <a:spcPct val="25000"/>
              </a:spcAft>
              <a:buFont typeface="Wingdings" pitchFamily="2" charset="2"/>
              <a:buChar char="Ø"/>
              <a:defRPr/>
            </a:pPr>
            <a:r>
              <a:rPr lang="en-US" kern="0" dirty="0" smtClean="0">
                <a:latin typeface="Arial" pitchFamily="34" charset="0"/>
              </a:rPr>
              <a:t>Re-solidified as it is cooled in the cooling tower</a:t>
            </a:r>
          </a:p>
          <a:p>
            <a:pPr>
              <a:defRPr/>
            </a:pPr>
            <a:endParaRPr lang="en-US" dirty="0"/>
          </a:p>
        </p:txBody>
      </p:sp>
      <p:sp>
        <p:nvSpPr>
          <p:cNvPr id="21508" name="Slide Number Placeholder 3"/>
          <p:cNvSpPr>
            <a:spLocks noGrp="1"/>
          </p:cNvSpPr>
          <p:nvPr>
            <p:ph type="sldNum" sz="quarter" idx="5"/>
          </p:nvPr>
        </p:nvSpPr>
        <p:spPr>
          <a:noFill/>
        </p:spPr>
        <p:txBody>
          <a:bodyPr/>
          <a:lstStyle/>
          <a:p>
            <a:fld id="{4018FAC5-82A7-4A3F-9EE7-54BA58FE7406}" type="slidenum">
              <a:rPr lang="en-US" smtClean="0"/>
              <a:pPr/>
              <a:t>11</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To mitigate power production penalty issue or to reduce</a:t>
            </a:r>
            <a:r>
              <a:rPr lang="en-US" baseline="0" dirty="0" smtClean="0"/>
              <a:t> steam condensation temperature </a:t>
            </a:r>
            <a:r>
              <a:rPr lang="en-US" dirty="0" smtClean="0"/>
              <a:t>on hot summer</a:t>
            </a:r>
            <a:r>
              <a:rPr lang="en-US" baseline="0" dirty="0" smtClean="0"/>
              <a:t> days, water spray cooled steam bundle is added at the top of the air cooled condenser.  The water will be collected at the </a:t>
            </a:r>
            <a:r>
              <a:rPr lang="en-US" sz="1200" kern="1200" baseline="0" dirty="0" err="1" smtClean="0">
                <a:solidFill>
                  <a:schemeClr val="tx1"/>
                </a:solidFill>
                <a:latin typeface="Arial" charset="0"/>
                <a:ea typeface="+mn-ea"/>
                <a:cs typeface="Arial" charset="0"/>
              </a:rPr>
              <a:t>dephlegmator</a:t>
            </a:r>
            <a:r>
              <a:rPr lang="en-US" sz="1200" kern="1200" baseline="0" dirty="0" smtClean="0">
                <a:solidFill>
                  <a:schemeClr val="tx1"/>
                </a:solidFill>
                <a:latin typeface="Arial" charset="0"/>
                <a:ea typeface="+mn-ea"/>
                <a:cs typeface="Arial" charset="0"/>
              </a:rPr>
              <a:t> or collecting troughs below the tube bundle. On cold days, the steam bundle will be cooled by air.</a:t>
            </a:r>
            <a:endParaRPr lang="en-US" baseline="0" dirty="0" smtClean="0"/>
          </a:p>
          <a:p>
            <a:endParaRPr lang="en-US" baseline="0" dirty="0" smtClean="0"/>
          </a:p>
          <a:p>
            <a:r>
              <a:rPr lang="en-US" sz="1200" kern="1200" baseline="0" dirty="0" smtClean="0">
                <a:solidFill>
                  <a:schemeClr val="tx1"/>
                </a:solidFill>
                <a:latin typeface="Arial" charset="0"/>
                <a:ea typeface="+mn-ea"/>
                <a:cs typeface="Arial" charset="0"/>
              </a:rPr>
              <a:t>The proposed concept has low additional capital and operational costs when compared to a dry system and requires</a:t>
            </a:r>
          </a:p>
          <a:p>
            <a:r>
              <a:rPr lang="en-US" sz="1200" kern="1200" baseline="0" dirty="0" smtClean="0">
                <a:solidFill>
                  <a:schemeClr val="tx1"/>
                </a:solidFill>
                <a:latin typeface="Arial" charset="0"/>
                <a:ea typeface="+mn-ea"/>
                <a:cs typeface="Arial" charset="0"/>
              </a:rPr>
              <a:t>less water than alternative dry/wet systems to achieve higher power production on hot days.</a:t>
            </a:r>
          </a:p>
          <a:p>
            <a:endParaRPr lang="en-US" sz="1200" kern="1200" baseline="0" dirty="0" smtClean="0">
              <a:solidFill>
                <a:schemeClr val="tx1"/>
              </a:solidFill>
              <a:latin typeface="Arial" charset="0"/>
              <a:ea typeface="+mn-ea"/>
              <a:cs typeface="Arial" charset="0"/>
            </a:endParaRPr>
          </a:p>
          <a:p>
            <a:r>
              <a:rPr lang="en-US" sz="1200" kern="1200" baseline="0" dirty="0" smtClean="0">
                <a:solidFill>
                  <a:schemeClr val="tx1"/>
                </a:solidFill>
                <a:latin typeface="Arial" charset="0"/>
                <a:ea typeface="+mn-ea"/>
                <a:cs typeface="Arial" charset="0"/>
              </a:rPr>
              <a:t>An analysis will be conducted to determine the optimum configuration and operating</a:t>
            </a:r>
          </a:p>
          <a:p>
            <a:r>
              <a:rPr lang="en-US" sz="1200" kern="1200" baseline="0" dirty="0" smtClean="0">
                <a:solidFill>
                  <a:schemeClr val="tx1"/>
                </a:solidFill>
                <a:latin typeface="Arial" charset="0"/>
                <a:ea typeface="+mn-ea"/>
                <a:cs typeface="Arial" charset="0"/>
              </a:rPr>
              <a:t>characteristics of the hybrid </a:t>
            </a:r>
            <a:r>
              <a:rPr lang="en-US" sz="1200" kern="1200" baseline="0" dirty="0" err="1" smtClean="0">
                <a:solidFill>
                  <a:schemeClr val="tx1"/>
                </a:solidFill>
                <a:latin typeface="Arial" charset="0"/>
                <a:ea typeface="+mn-ea"/>
                <a:cs typeface="Arial" charset="0"/>
              </a:rPr>
              <a:t>dephlegmator</a:t>
            </a:r>
            <a:r>
              <a:rPr lang="en-US" sz="1200" kern="1200" baseline="0" dirty="0" smtClean="0">
                <a:solidFill>
                  <a:schemeClr val="tx1"/>
                </a:solidFill>
                <a:latin typeface="Arial" charset="0"/>
                <a:ea typeface="+mn-ea"/>
                <a:cs typeface="Arial" charset="0"/>
              </a:rPr>
              <a:t>. Thermal-flow performance tests will be carried</a:t>
            </a:r>
          </a:p>
          <a:p>
            <a:r>
              <a:rPr lang="en-US" sz="1200" kern="1200" baseline="0" dirty="0" smtClean="0">
                <a:solidFill>
                  <a:schemeClr val="tx1"/>
                </a:solidFill>
                <a:latin typeface="Arial" charset="0"/>
                <a:ea typeface="+mn-ea"/>
                <a:cs typeface="Arial" charset="0"/>
              </a:rPr>
              <a:t>out on the various components of the </a:t>
            </a:r>
            <a:r>
              <a:rPr lang="en-US" sz="1200" kern="1200" baseline="0" dirty="0" err="1" smtClean="0">
                <a:solidFill>
                  <a:schemeClr val="tx1"/>
                </a:solidFill>
                <a:latin typeface="Arial" charset="0"/>
                <a:ea typeface="+mn-ea"/>
                <a:cs typeface="Arial" charset="0"/>
              </a:rPr>
              <a:t>dephlegmator</a:t>
            </a:r>
            <a:r>
              <a:rPr lang="en-US" sz="1200" kern="1200" baseline="0" dirty="0" smtClean="0">
                <a:solidFill>
                  <a:schemeClr val="tx1"/>
                </a:solidFill>
                <a:latin typeface="Arial" charset="0"/>
                <a:ea typeface="+mn-ea"/>
                <a:cs typeface="Arial" charset="0"/>
              </a:rPr>
              <a:t>, including the tube bundle, deluge water</a:t>
            </a:r>
          </a:p>
          <a:p>
            <a:r>
              <a:rPr lang="en-US" sz="1200" kern="1200" baseline="0" dirty="0" smtClean="0">
                <a:solidFill>
                  <a:schemeClr val="tx1"/>
                </a:solidFill>
                <a:latin typeface="Arial" charset="0"/>
                <a:ea typeface="+mn-ea"/>
                <a:cs typeface="Arial" charset="0"/>
              </a:rPr>
              <a:t>spray distribution nozzles, water collection troughs and a combination of these components.</a:t>
            </a:r>
          </a:p>
          <a:p>
            <a:r>
              <a:rPr lang="en-US" sz="1200" kern="1200" baseline="0" dirty="0" smtClean="0">
                <a:solidFill>
                  <a:schemeClr val="tx1"/>
                </a:solidFill>
                <a:latin typeface="Arial" charset="0"/>
                <a:ea typeface="+mn-ea"/>
                <a:cs typeface="Arial" charset="0"/>
              </a:rPr>
              <a:t>The objective of these tests will be to compare the results with analytically predicted values</a:t>
            </a:r>
          </a:p>
          <a:p>
            <a:r>
              <a:rPr lang="en-US" sz="1200" kern="1200" baseline="0" dirty="0" smtClean="0">
                <a:solidFill>
                  <a:schemeClr val="tx1"/>
                </a:solidFill>
                <a:latin typeface="Arial" charset="0"/>
                <a:ea typeface="+mn-ea"/>
                <a:cs typeface="Arial" charset="0"/>
              </a:rPr>
              <a:t>and to generate additional information with which a practical full-scale hybrid (dry/wet)</a:t>
            </a:r>
          </a:p>
          <a:p>
            <a:r>
              <a:rPr lang="en-US" sz="1200" kern="1200" baseline="0" dirty="0" err="1" smtClean="0">
                <a:solidFill>
                  <a:schemeClr val="tx1"/>
                </a:solidFill>
                <a:latin typeface="Arial" charset="0"/>
                <a:ea typeface="+mn-ea"/>
                <a:cs typeface="Arial" charset="0"/>
              </a:rPr>
              <a:t>dephlegmator</a:t>
            </a:r>
            <a:r>
              <a:rPr lang="en-US" sz="1200" kern="1200" baseline="0" dirty="0" smtClean="0">
                <a:solidFill>
                  <a:schemeClr val="tx1"/>
                </a:solidFill>
                <a:latin typeface="Arial" charset="0"/>
                <a:ea typeface="+mn-ea"/>
                <a:cs typeface="Arial" charset="0"/>
              </a:rPr>
              <a:t> can ultimately be designed.</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A9EED2E-22C9-4A4F-A60C-E010CFAFBE6E}" type="slidenum">
              <a:rPr lang="en-US" smtClean="0"/>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userDrawn="1"/>
        </p:nvSpPr>
        <p:spPr bwMode="auto">
          <a:xfrm>
            <a:off x="0" y="5342817"/>
            <a:ext cx="9144000" cy="1515183"/>
          </a:xfrm>
          <a:prstGeom prst="rect">
            <a:avLst/>
          </a:prstGeom>
          <a:gradFill flip="none" rotWithShape="1">
            <a:gsLst>
              <a:gs pos="0">
                <a:schemeClr val="bg1"/>
              </a:gs>
              <a:gs pos="100000">
                <a:srgbClr val="99CCFF"/>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endParaRPr lang="en-US" smtClean="0"/>
          </a:p>
        </p:txBody>
      </p:sp>
      <p:pic>
        <p:nvPicPr>
          <p:cNvPr id="10" name="Picture 9" descr="2012 PowerPoint title banner_v5.jpg"/>
          <p:cNvPicPr>
            <a:picLocks noChangeAspect="1"/>
          </p:cNvPicPr>
          <p:nvPr userDrawn="1"/>
        </p:nvPicPr>
        <p:blipFill>
          <a:blip r:embed="rId2" cstate="print"/>
          <a:stretch>
            <a:fillRect/>
          </a:stretch>
        </p:blipFill>
        <p:spPr>
          <a:xfrm>
            <a:off x="0" y="0"/>
            <a:ext cx="9144000" cy="1371600"/>
          </a:xfrm>
          <a:prstGeom prst="rect">
            <a:avLst/>
          </a:prstGeom>
        </p:spPr>
      </p:pic>
      <p:sp>
        <p:nvSpPr>
          <p:cNvPr id="28708" name="Rectangle 36"/>
          <p:cNvSpPr>
            <a:spLocks noGrp="1" noChangeArrowheads="1"/>
          </p:cNvSpPr>
          <p:nvPr>
            <p:ph type="subTitle" sz="quarter" idx="1"/>
          </p:nvPr>
        </p:nvSpPr>
        <p:spPr>
          <a:xfrm>
            <a:off x="365760" y="4023360"/>
            <a:ext cx="8412480" cy="2011680"/>
          </a:xfrm>
        </p:spPr>
        <p:txBody>
          <a:bodyPr/>
          <a:lstStyle>
            <a:lvl1pPr marL="0" indent="0" algn="ctr">
              <a:buFontTx/>
              <a:buNone/>
              <a:defRPr sz="2000"/>
            </a:lvl1pPr>
          </a:lstStyle>
          <a:p>
            <a:r>
              <a:rPr lang="en-US" smtClean="0"/>
              <a:t>Click to edit Master subtitle style</a:t>
            </a:r>
            <a:endParaRPr lang="en-US" dirty="0"/>
          </a:p>
        </p:txBody>
      </p:sp>
      <p:sp>
        <p:nvSpPr>
          <p:cNvPr id="28707" name="Rectangle 35"/>
          <p:cNvSpPr>
            <a:spLocks noGrp="1" noChangeArrowheads="1"/>
          </p:cNvSpPr>
          <p:nvPr>
            <p:ph type="ctrTitle" sz="quarter"/>
          </p:nvPr>
        </p:nvSpPr>
        <p:spPr>
          <a:xfrm>
            <a:off x="365760" y="2468880"/>
            <a:ext cx="8412480" cy="1554480"/>
          </a:xfrm>
        </p:spPr>
        <p:txBody>
          <a:bodyPr anchor="t"/>
          <a:lstStyle>
            <a:lvl1pPr algn="ctr">
              <a:spcAft>
                <a:spcPts val="600"/>
              </a:spcAft>
              <a:defRPr>
                <a:solidFill>
                  <a:schemeClr val="tx2"/>
                </a:solidFill>
              </a:defRPr>
            </a:lvl1pPr>
          </a:lstStyle>
          <a:p>
            <a:r>
              <a:rPr lang="en-US" smtClean="0"/>
              <a:t>Click to edit Master title style</a:t>
            </a:r>
            <a:endParaRPr lang="en-US" dirty="0"/>
          </a:p>
        </p:txBody>
      </p:sp>
      <p:pic>
        <p:nvPicPr>
          <p:cNvPr id="9" name="Picture 62" descr="EPRI logo_RGB_4"/>
          <p:cNvPicPr>
            <a:picLocks noChangeAspect="1" noChangeArrowheads="1"/>
          </p:cNvPicPr>
          <p:nvPr userDrawn="1"/>
        </p:nvPicPr>
        <p:blipFill>
          <a:blip r:embed="rId3" cstate="print"/>
          <a:srcRect/>
          <a:stretch>
            <a:fillRect/>
          </a:stretch>
        </p:blipFill>
        <p:spPr bwMode="auto">
          <a:xfrm>
            <a:off x="2999232" y="1629992"/>
            <a:ext cx="3145536" cy="512064"/>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8412480" cy="914400"/>
          </a:xfrm>
        </p:spPr>
        <p:txBody>
          <a:bodyPr/>
          <a:lstStyle/>
          <a:p>
            <a:r>
              <a:rPr lang="en-US" smtClean="0"/>
              <a:t>Click to edit Master title style</a:t>
            </a:r>
            <a:endParaRPr lang="en-US"/>
          </a:p>
        </p:txBody>
      </p:sp>
      <p:sp>
        <p:nvSpPr>
          <p:cNvPr id="3" name="Content Placeholder 2"/>
          <p:cNvSpPr>
            <a:spLocks noGrp="1"/>
          </p:cNvSpPr>
          <p:nvPr>
            <p:ph idx="1"/>
          </p:nvPr>
        </p:nvSpPr>
        <p:spPr>
          <a:xfrm>
            <a:off x="365760" y="1280160"/>
            <a:ext cx="841248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 y="2011680"/>
            <a:ext cx="8412480" cy="1371600"/>
          </a:xfrm>
        </p:spPr>
        <p:txBody>
          <a:bodyPr anchor="ctr"/>
          <a:lstStyle>
            <a:lvl1pPr algn="ctr">
              <a:defRPr sz="3200" b="1"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365760" y="3383280"/>
            <a:ext cx="8412480" cy="1554480"/>
          </a:xfrm>
        </p:spPr>
        <p:txBody>
          <a:bodyPr anchor="t"/>
          <a:lstStyle>
            <a:lvl1pPr marL="0" indent="0" algn="ctr">
              <a:buNone/>
              <a:defRPr sz="24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59" y="1280160"/>
            <a:ext cx="4114800" cy="50292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280160"/>
            <a:ext cx="4114800" cy="50292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182880"/>
            <a:ext cx="8412480" cy="914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5760" y="1280160"/>
            <a:ext cx="4114800"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5760" y="2011680"/>
            <a:ext cx="4114800" cy="429768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280160"/>
            <a:ext cx="4114800"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39" y="2011680"/>
            <a:ext cx="4114800" cy="429768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8412480" cy="9144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65760" y="1280160"/>
            <a:ext cx="8412480" cy="5029200"/>
          </a:xfrm>
        </p:spPr>
        <p:txBody>
          <a:bodyPr/>
          <a:lstStyle/>
          <a:p>
            <a:r>
              <a:rPr lang="en-US" smtClean="0"/>
              <a:t>Click icon to add chart</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C43922E-CA7F-48CE-9382-3383147DE0CE}" type="datetimeFigureOut">
              <a:rPr lang="en-US" smtClean="0">
                <a:solidFill>
                  <a:prstClr val="black">
                    <a:tint val="75000"/>
                  </a:prstClr>
                </a:solidFill>
              </a:rPr>
              <a:pPr/>
              <a:t>4/1/2013</a:t>
            </a:fld>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D4A9D94-26E7-48FB-9A32-4D72899AA75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bwMode="auto">
          <a:xfrm>
            <a:off x="0" y="0"/>
            <a:ext cx="914400" cy="1097280"/>
          </a:xfrm>
          <a:prstGeom prst="rect">
            <a:avLst/>
          </a:prstGeom>
          <a:gradFill flip="none" rotWithShape="1">
            <a:gsLst>
              <a:gs pos="0">
                <a:schemeClr val="bg1"/>
              </a:gs>
              <a:gs pos="100000">
                <a:srgbClr val="99CCFF"/>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en-US"/>
            </a:defPPr>
            <a:lvl1pPr algn="ctr" rtl="0" eaLnBrk="0" fontAlgn="base" hangingPunct="0">
              <a:spcBef>
                <a:spcPct val="50000"/>
              </a:spcBef>
              <a:spcAft>
                <a:spcPct val="0"/>
              </a:spcAft>
              <a:defRPr sz="1600" kern="1200">
                <a:solidFill>
                  <a:srgbClr val="000000"/>
                </a:solidFill>
                <a:latin typeface="Arial" charset="0"/>
                <a:ea typeface="+mn-ea"/>
                <a:cs typeface="+mn-cs"/>
              </a:defRPr>
            </a:lvl1pPr>
            <a:lvl2pPr marL="457200" algn="ctr" rtl="0" eaLnBrk="0" fontAlgn="base" hangingPunct="0">
              <a:spcBef>
                <a:spcPct val="50000"/>
              </a:spcBef>
              <a:spcAft>
                <a:spcPct val="0"/>
              </a:spcAft>
              <a:defRPr sz="1600" kern="1200">
                <a:solidFill>
                  <a:srgbClr val="000000"/>
                </a:solidFill>
                <a:latin typeface="Arial" charset="0"/>
                <a:ea typeface="+mn-ea"/>
                <a:cs typeface="+mn-cs"/>
              </a:defRPr>
            </a:lvl2pPr>
            <a:lvl3pPr marL="914400" algn="ctr" rtl="0" eaLnBrk="0" fontAlgn="base" hangingPunct="0">
              <a:spcBef>
                <a:spcPct val="50000"/>
              </a:spcBef>
              <a:spcAft>
                <a:spcPct val="0"/>
              </a:spcAft>
              <a:defRPr sz="1600" kern="1200">
                <a:solidFill>
                  <a:srgbClr val="000000"/>
                </a:solidFill>
                <a:latin typeface="Arial" charset="0"/>
                <a:ea typeface="+mn-ea"/>
                <a:cs typeface="+mn-cs"/>
              </a:defRPr>
            </a:lvl3pPr>
            <a:lvl4pPr marL="1371600" algn="ctr" rtl="0" eaLnBrk="0" fontAlgn="base" hangingPunct="0">
              <a:spcBef>
                <a:spcPct val="50000"/>
              </a:spcBef>
              <a:spcAft>
                <a:spcPct val="0"/>
              </a:spcAft>
              <a:defRPr sz="1600" kern="1200">
                <a:solidFill>
                  <a:srgbClr val="000000"/>
                </a:solidFill>
                <a:latin typeface="Arial" charset="0"/>
                <a:ea typeface="+mn-ea"/>
                <a:cs typeface="+mn-cs"/>
              </a:defRPr>
            </a:lvl4pPr>
            <a:lvl5pPr marL="1828800" algn="ctr" rtl="0" eaLnBrk="0" fontAlgn="base" hangingPunct="0">
              <a:spcBef>
                <a:spcPct val="50000"/>
              </a:spcBef>
              <a:spcAft>
                <a:spcPct val="0"/>
              </a:spcAft>
              <a:defRPr sz="1600" kern="1200">
                <a:solidFill>
                  <a:srgbClr val="000000"/>
                </a:solidFill>
                <a:latin typeface="Arial" charset="0"/>
                <a:ea typeface="+mn-ea"/>
                <a:cs typeface="+mn-cs"/>
              </a:defRPr>
            </a:lvl5pPr>
            <a:lvl6pPr marL="2286000" algn="l" defTabSz="914400" rtl="0" eaLnBrk="1" latinLnBrk="0" hangingPunct="1">
              <a:defRPr sz="1600" kern="1200">
                <a:solidFill>
                  <a:srgbClr val="000000"/>
                </a:solidFill>
                <a:latin typeface="Arial" charset="0"/>
                <a:ea typeface="+mn-ea"/>
                <a:cs typeface="+mn-cs"/>
              </a:defRPr>
            </a:lvl6pPr>
            <a:lvl7pPr marL="2743200" algn="l" defTabSz="914400" rtl="0" eaLnBrk="1" latinLnBrk="0" hangingPunct="1">
              <a:defRPr sz="1600" kern="1200">
                <a:solidFill>
                  <a:srgbClr val="000000"/>
                </a:solidFill>
                <a:latin typeface="Arial" charset="0"/>
                <a:ea typeface="+mn-ea"/>
                <a:cs typeface="+mn-cs"/>
              </a:defRPr>
            </a:lvl7pPr>
            <a:lvl8pPr marL="3200400" algn="l" defTabSz="914400" rtl="0" eaLnBrk="1" latinLnBrk="0" hangingPunct="1">
              <a:defRPr sz="1600" kern="1200">
                <a:solidFill>
                  <a:srgbClr val="000000"/>
                </a:solidFill>
                <a:latin typeface="Arial" charset="0"/>
                <a:ea typeface="+mn-ea"/>
                <a:cs typeface="+mn-cs"/>
              </a:defRPr>
            </a:lvl8pPr>
            <a:lvl9pPr marL="3657600" algn="l" defTabSz="914400" rtl="0" eaLnBrk="1" latinLnBrk="0" hangingPunct="1">
              <a:defRPr sz="1600" kern="1200">
                <a:solidFill>
                  <a:srgbClr val="000000"/>
                </a:solidFill>
                <a:latin typeface="Arial" charset="0"/>
                <a:ea typeface="+mn-ea"/>
                <a:cs typeface="+mn-cs"/>
              </a:defRPr>
            </a:lvl9pPr>
          </a:lstStyle>
          <a:p>
            <a:pPr marL="219075" indent="-219075"/>
            <a:endParaRPr lang="en-US" smtClean="0"/>
          </a:p>
        </p:txBody>
      </p:sp>
      <p:sp>
        <p:nvSpPr>
          <p:cNvPr id="1060" name="Text Box 36"/>
          <p:cNvSpPr txBox="1">
            <a:spLocks noChangeArrowheads="1"/>
          </p:cNvSpPr>
          <p:nvPr/>
        </p:nvSpPr>
        <p:spPr bwMode="auto">
          <a:xfrm>
            <a:off x="4267200" y="6594475"/>
            <a:ext cx="608013" cy="244475"/>
          </a:xfrm>
          <a:prstGeom prst="rect">
            <a:avLst/>
          </a:prstGeom>
          <a:noFill/>
          <a:ln w="9525">
            <a:noFill/>
            <a:miter lim="800000"/>
            <a:headEnd/>
            <a:tailEnd/>
          </a:ln>
          <a:effectLst/>
        </p:spPr>
        <p:txBody>
          <a:bodyPr>
            <a:spAutoFit/>
          </a:bodyPr>
          <a:lstStyle/>
          <a:p>
            <a:fld id="{324FBA8B-C479-4BF9-A515-8ED623D42A4A}" type="slidenum">
              <a:rPr lang="en-US" sz="1000">
                <a:solidFill>
                  <a:srgbClr val="4D4D4D"/>
                </a:solidFill>
              </a:rPr>
              <a:pPr/>
              <a:t>‹#›</a:t>
            </a:fld>
            <a:endParaRPr lang="en-US" sz="1000">
              <a:solidFill>
                <a:srgbClr val="4D4D4D"/>
              </a:solidFill>
            </a:endParaRPr>
          </a:p>
        </p:txBody>
      </p:sp>
      <p:sp>
        <p:nvSpPr>
          <p:cNvPr id="1026" name="Rectangle 2"/>
          <p:cNvSpPr>
            <a:spLocks noGrp="1" noChangeArrowheads="1"/>
          </p:cNvSpPr>
          <p:nvPr>
            <p:ph type="title"/>
          </p:nvPr>
        </p:nvSpPr>
        <p:spPr bwMode="auto">
          <a:xfrm>
            <a:off x="365760" y="182563"/>
            <a:ext cx="841248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365760" y="1280160"/>
            <a:ext cx="8412480" cy="502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71" name="Text Box 47"/>
          <p:cNvSpPr txBox="1">
            <a:spLocks noChangeArrowheads="1"/>
          </p:cNvSpPr>
          <p:nvPr/>
        </p:nvSpPr>
        <p:spPr bwMode="auto">
          <a:xfrm>
            <a:off x="215900" y="6613525"/>
            <a:ext cx="2763838" cy="198438"/>
          </a:xfrm>
          <a:prstGeom prst="rect">
            <a:avLst/>
          </a:prstGeom>
          <a:noFill/>
          <a:ln w="9525">
            <a:noFill/>
            <a:miter lim="800000"/>
            <a:headEnd/>
            <a:tailEnd/>
          </a:ln>
          <a:effectLst/>
        </p:spPr>
        <p:txBody>
          <a:bodyPr wrap="none">
            <a:spAutoFit/>
          </a:bodyPr>
          <a:lstStyle/>
          <a:p>
            <a:pPr algn="l"/>
            <a:r>
              <a:rPr lang="en-US" sz="700" dirty="0">
                <a:solidFill>
                  <a:srgbClr val="4D4D4D"/>
                </a:solidFill>
                <a:cs typeface="Arial" charset="0"/>
              </a:rPr>
              <a:t>© </a:t>
            </a:r>
            <a:r>
              <a:rPr lang="en-US" sz="700" dirty="0" smtClean="0">
                <a:solidFill>
                  <a:srgbClr val="4D4D4D"/>
                </a:solidFill>
                <a:cs typeface="Arial" charset="0"/>
              </a:rPr>
              <a:t>2013 </a:t>
            </a:r>
            <a:r>
              <a:rPr lang="en-US" sz="700" dirty="0">
                <a:solidFill>
                  <a:srgbClr val="4D4D4D"/>
                </a:solidFill>
                <a:cs typeface="Arial" charset="0"/>
              </a:rPr>
              <a:t>Electric Power Research Institute, Inc. All rights reserved.</a:t>
            </a:r>
            <a:endParaRPr lang="en-US" sz="700" dirty="0">
              <a:solidFill>
                <a:srgbClr val="4D4D4D"/>
              </a:solidFill>
            </a:endParaRPr>
          </a:p>
        </p:txBody>
      </p:sp>
      <p:pic>
        <p:nvPicPr>
          <p:cNvPr id="1085" name="Picture 61" descr="EPRI logo_RGB_2@300"/>
          <p:cNvPicPr>
            <a:picLocks noChangeAspect="1" noChangeArrowheads="1"/>
          </p:cNvPicPr>
          <p:nvPr/>
        </p:nvPicPr>
        <p:blipFill>
          <a:blip r:embed="rId10" cstate="print"/>
          <a:srcRect/>
          <a:stretch>
            <a:fillRect/>
          </a:stretch>
        </p:blipFill>
        <p:spPr bwMode="auto">
          <a:xfrm>
            <a:off x="7018338" y="6446838"/>
            <a:ext cx="1828800" cy="301625"/>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Lst>
  <p:txStyles>
    <p:titleStyle>
      <a:lvl1pPr algn="l" rtl="0" eaLnBrk="1" fontAlgn="base" hangingPunct="1">
        <a:lnSpc>
          <a:spcPct val="100000"/>
        </a:lnSpc>
        <a:spcBef>
          <a:spcPct val="0"/>
        </a:spcBef>
        <a:spcAft>
          <a:spcPct val="0"/>
        </a:spcAft>
        <a:defRPr sz="2800" b="1">
          <a:solidFill>
            <a:schemeClr val="tx2"/>
          </a:solidFill>
          <a:latin typeface="+mj-lt"/>
          <a:ea typeface="+mj-ea"/>
          <a:cs typeface="+mj-cs"/>
        </a:defRPr>
      </a:lvl1pPr>
      <a:lvl2pPr algn="l" rtl="0" eaLnBrk="1" fontAlgn="base" hangingPunct="1">
        <a:lnSpc>
          <a:spcPct val="95000"/>
        </a:lnSpc>
        <a:spcBef>
          <a:spcPct val="0"/>
        </a:spcBef>
        <a:spcAft>
          <a:spcPct val="0"/>
        </a:spcAft>
        <a:defRPr sz="2800" b="1">
          <a:solidFill>
            <a:schemeClr val="tx2"/>
          </a:solidFill>
          <a:latin typeface="Arial" charset="0"/>
        </a:defRPr>
      </a:lvl2pPr>
      <a:lvl3pPr algn="l" rtl="0" eaLnBrk="1" fontAlgn="base" hangingPunct="1">
        <a:lnSpc>
          <a:spcPct val="95000"/>
        </a:lnSpc>
        <a:spcBef>
          <a:spcPct val="0"/>
        </a:spcBef>
        <a:spcAft>
          <a:spcPct val="0"/>
        </a:spcAft>
        <a:defRPr sz="2800" b="1">
          <a:solidFill>
            <a:schemeClr val="tx2"/>
          </a:solidFill>
          <a:latin typeface="Arial" charset="0"/>
        </a:defRPr>
      </a:lvl3pPr>
      <a:lvl4pPr algn="l" rtl="0" eaLnBrk="1" fontAlgn="base" hangingPunct="1">
        <a:lnSpc>
          <a:spcPct val="95000"/>
        </a:lnSpc>
        <a:spcBef>
          <a:spcPct val="0"/>
        </a:spcBef>
        <a:spcAft>
          <a:spcPct val="0"/>
        </a:spcAft>
        <a:defRPr sz="2800" b="1">
          <a:solidFill>
            <a:schemeClr val="tx2"/>
          </a:solidFill>
          <a:latin typeface="Arial" charset="0"/>
        </a:defRPr>
      </a:lvl4pPr>
      <a:lvl5pPr algn="l" rtl="0" eaLnBrk="1" fontAlgn="base" hangingPunct="1">
        <a:lnSpc>
          <a:spcPct val="95000"/>
        </a:lnSpc>
        <a:spcBef>
          <a:spcPct val="0"/>
        </a:spcBef>
        <a:spcAft>
          <a:spcPct val="0"/>
        </a:spcAft>
        <a:defRPr sz="2800" b="1">
          <a:solidFill>
            <a:schemeClr val="tx2"/>
          </a:solidFill>
          <a:latin typeface="Arial" charset="0"/>
        </a:defRPr>
      </a:lvl5pPr>
      <a:lvl6pPr marL="457200" algn="l" rtl="0" eaLnBrk="1" fontAlgn="base" hangingPunct="1">
        <a:lnSpc>
          <a:spcPct val="95000"/>
        </a:lnSpc>
        <a:spcBef>
          <a:spcPct val="0"/>
        </a:spcBef>
        <a:spcAft>
          <a:spcPct val="0"/>
        </a:spcAft>
        <a:defRPr sz="2800" b="1">
          <a:solidFill>
            <a:schemeClr val="tx2"/>
          </a:solidFill>
          <a:latin typeface="Arial" charset="0"/>
        </a:defRPr>
      </a:lvl6pPr>
      <a:lvl7pPr marL="914400" algn="l" rtl="0" eaLnBrk="1" fontAlgn="base" hangingPunct="1">
        <a:lnSpc>
          <a:spcPct val="95000"/>
        </a:lnSpc>
        <a:spcBef>
          <a:spcPct val="0"/>
        </a:spcBef>
        <a:spcAft>
          <a:spcPct val="0"/>
        </a:spcAft>
        <a:defRPr sz="2800" b="1">
          <a:solidFill>
            <a:schemeClr val="tx2"/>
          </a:solidFill>
          <a:latin typeface="Arial" charset="0"/>
        </a:defRPr>
      </a:lvl7pPr>
      <a:lvl8pPr marL="1371600" algn="l" rtl="0" eaLnBrk="1" fontAlgn="base" hangingPunct="1">
        <a:lnSpc>
          <a:spcPct val="95000"/>
        </a:lnSpc>
        <a:spcBef>
          <a:spcPct val="0"/>
        </a:spcBef>
        <a:spcAft>
          <a:spcPct val="0"/>
        </a:spcAft>
        <a:defRPr sz="2800" b="1">
          <a:solidFill>
            <a:schemeClr val="tx2"/>
          </a:solidFill>
          <a:latin typeface="Arial" charset="0"/>
        </a:defRPr>
      </a:lvl8pPr>
      <a:lvl9pPr marL="1828800" algn="l" rtl="0" eaLnBrk="1" fontAlgn="base" hangingPunct="1">
        <a:lnSpc>
          <a:spcPct val="95000"/>
        </a:lnSpc>
        <a:spcBef>
          <a:spcPct val="0"/>
        </a:spcBef>
        <a:spcAft>
          <a:spcPct val="0"/>
        </a:spcAft>
        <a:defRPr sz="2800" b="1">
          <a:solidFill>
            <a:schemeClr val="tx2"/>
          </a:solidFill>
          <a:latin typeface="Arial" charset="0"/>
        </a:defRPr>
      </a:lvl9pPr>
    </p:titleStyle>
    <p:bodyStyle>
      <a:lvl1pPr marL="173038" indent="-173038" algn="l" rtl="0" eaLnBrk="1" fontAlgn="base" hangingPunct="1">
        <a:lnSpc>
          <a:spcPct val="100000"/>
        </a:lnSpc>
        <a:spcBef>
          <a:spcPct val="0"/>
        </a:spcBef>
        <a:spcAft>
          <a:spcPts val="600"/>
        </a:spcAft>
        <a:buClr>
          <a:schemeClr val="tx2"/>
        </a:buClr>
        <a:buChar char="•"/>
        <a:defRPr sz="2400">
          <a:solidFill>
            <a:srgbClr val="000000"/>
          </a:solidFill>
          <a:latin typeface="+mn-lt"/>
          <a:ea typeface="+mn-ea"/>
          <a:cs typeface="+mn-cs"/>
        </a:defRPr>
      </a:lvl1pPr>
      <a:lvl2pPr marL="515938" indent="-228600" algn="l" rtl="0" eaLnBrk="1" fontAlgn="base" hangingPunct="1">
        <a:lnSpc>
          <a:spcPct val="100000"/>
        </a:lnSpc>
        <a:spcBef>
          <a:spcPct val="0"/>
        </a:spcBef>
        <a:spcAft>
          <a:spcPts val="600"/>
        </a:spcAft>
        <a:buClr>
          <a:schemeClr val="tx2"/>
        </a:buClr>
        <a:buChar char="–"/>
        <a:defRPr sz="2400">
          <a:solidFill>
            <a:srgbClr val="000000"/>
          </a:solidFill>
          <a:latin typeface="+mn-lt"/>
        </a:defRPr>
      </a:lvl2pPr>
      <a:lvl3pPr marL="798513" indent="-166688" algn="l" rtl="0" eaLnBrk="1" fontAlgn="base" hangingPunct="1">
        <a:lnSpc>
          <a:spcPct val="100000"/>
        </a:lnSpc>
        <a:spcBef>
          <a:spcPct val="0"/>
        </a:spcBef>
        <a:spcAft>
          <a:spcPts val="600"/>
        </a:spcAft>
        <a:buClr>
          <a:schemeClr val="tx2"/>
        </a:buClr>
        <a:buChar char="•"/>
        <a:defRPr sz="2400">
          <a:solidFill>
            <a:srgbClr val="000000"/>
          </a:solidFill>
          <a:latin typeface="+mn-lt"/>
        </a:defRPr>
      </a:lvl3pPr>
      <a:lvl4pPr marL="1196975" indent="-223838" algn="l" rtl="0" eaLnBrk="1" fontAlgn="base" hangingPunct="1">
        <a:lnSpc>
          <a:spcPct val="100000"/>
        </a:lnSpc>
        <a:spcBef>
          <a:spcPct val="0"/>
        </a:spcBef>
        <a:spcAft>
          <a:spcPts val="600"/>
        </a:spcAft>
        <a:buClr>
          <a:schemeClr val="tx2"/>
        </a:buClr>
        <a:buChar char="–"/>
        <a:defRPr sz="2400">
          <a:solidFill>
            <a:srgbClr val="000000"/>
          </a:solidFill>
          <a:latin typeface="+mn-lt"/>
        </a:defRPr>
      </a:lvl4pPr>
      <a:lvl5pPr marL="1487488" indent="-174625" algn="l" rtl="0" eaLnBrk="1" fontAlgn="base" hangingPunct="1">
        <a:lnSpc>
          <a:spcPct val="100000"/>
        </a:lnSpc>
        <a:spcBef>
          <a:spcPct val="0"/>
        </a:spcBef>
        <a:spcAft>
          <a:spcPts val="600"/>
        </a:spcAft>
        <a:buClr>
          <a:schemeClr val="tx2"/>
        </a:buClr>
        <a:buChar char="•"/>
        <a:defRPr sz="2400">
          <a:solidFill>
            <a:srgbClr val="000000"/>
          </a:solidFill>
          <a:latin typeface="+mn-lt"/>
        </a:defRPr>
      </a:lvl5pPr>
      <a:lvl6pPr marL="1944688" indent="-174625" algn="l" rtl="0" eaLnBrk="1" fontAlgn="base" hangingPunct="1">
        <a:lnSpc>
          <a:spcPct val="95000"/>
        </a:lnSpc>
        <a:spcBef>
          <a:spcPct val="0"/>
        </a:spcBef>
        <a:spcAft>
          <a:spcPct val="25000"/>
        </a:spcAft>
        <a:buChar char="•"/>
        <a:defRPr sz="2400">
          <a:solidFill>
            <a:srgbClr val="000000"/>
          </a:solidFill>
          <a:latin typeface="+mn-lt"/>
        </a:defRPr>
      </a:lvl6pPr>
      <a:lvl7pPr marL="2401888" indent="-174625" algn="l" rtl="0" eaLnBrk="1" fontAlgn="base" hangingPunct="1">
        <a:lnSpc>
          <a:spcPct val="95000"/>
        </a:lnSpc>
        <a:spcBef>
          <a:spcPct val="0"/>
        </a:spcBef>
        <a:spcAft>
          <a:spcPct val="25000"/>
        </a:spcAft>
        <a:buChar char="•"/>
        <a:defRPr sz="2400">
          <a:solidFill>
            <a:srgbClr val="000000"/>
          </a:solidFill>
          <a:latin typeface="+mn-lt"/>
        </a:defRPr>
      </a:lvl7pPr>
      <a:lvl8pPr marL="2859088" indent="-174625" algn="l" rtl="0" eaLnBrk="1" fontAlgn="base" hangingPunct="1">
        <a:lnSpc>
          <a:spcPct val="95000"/>
        </a:lnSpc>
        <a:spcBef>
          <a:spcPct val="0"/>
        </a:spcBef>
        <a:spcAft>
          <a:spcPct val="25000"/>
        </a:spcAft>
        <a:buChar char="•"/>
        <a:defRPr sz="2400">
          <a:solidFill>
            <a:srgbClr val="000000"/>
          </a:solidFill>
          <a:latin typeface="+mn-lt"/>
        </a:defRPr>
      </a:lvl8pPr>
      <a:lvl9pPr marL="3316288" indent="-174625" algn="l" rtl="0" eaLnBrk="1" fontAlgn="base" hangingPunct="1">
        <a:lnSpc>
          <a:spcPct val="95000"/>
        </a:lnSpc>
        <a:spcBef>
          <a:spcPct val="0"/>
        </a:spcBef>
        <a:spcAft>
          <a:spcPct val="25000"/>
        </a:spcAft>
        <a:buChar char="•"/>
        <a:defRPr sz="2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bwMode="auto">
          <a:xfrm>
            <a:off x="0" y="0"/>
            <a:ext cx="914400" cy="1097280"/>
          </a:xfrm>
          <a:prstGeom prst="rect">
            <a:avLst/>
          </a:prstGeom>
          <a:gradFill flip="none" rotWithShape="1">
            <a:gsLst>
              <a:gs pos="0">
                <a:schemeClr val="bg1"/>
              </a:gs>
              <a:gs pos="100000">
                <a:srgbClr val="99CCFF"/>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en-US"/>
            </a:defPPr>
            <a:lvl1pPr algn="ctr" rtl="0" eaLnBrk="0" fontAlgn="base" hangingPunct="0">
              <a:spcBef>
                <a:spcPct val="50000"/>
              </a:spcBef>
              <a:spcAft>
                <a:spcPct val="0"/>
              </a:spcAft>
              <a:defRPr sz="1600" kern="1200">
                <a:solidFill>
                  <a:srgbClr val="000000"/>
                </a:solidFill>
                <a:latin typeface="Arial" charset="0"/>
                <a:ea typeface="+mn-ea"/>
                <a:cs typeface="+mn-cs"/>
              </a:defRPr>
            </a:lvl1pPr>
            <a:lvl2pPr marL="457200" algn="ctr" rtl="0" eaLnBrk="0" fontAlgn="base" hangingPunct="0">
              <a:spcBef>
                <a:spcPct val="50000"/>
              </a:spcBef>
              <a:spcAft>
                <a:spcPct val="0"/>
              </a:spcAft>
              <a:defRPr sz="1600" kern="1200">
                <a:solidFill>
                  <a:srgbClr val="000000"/>
                </a:solidFill>
                <a:latin typeface="Arial" charset="0"/>
                <a:ea typeface="+mn-ea"/>
                <a:cs typeface="+mn-cs"/>
              </a:defRPr>
            </a:lvl2pPr>
            <a:lvl3pPr marL="914400" algn="ctr" rtl="0" eaLnBrk="0" fontAlgn="base" hangingPunct="0">
              <a:spcBef>
                <a:spcPct val="50000"/>
              </a:spcBef>
              <a:spcAft>
                <a:spcPct val="0"/>
              </a:spcAft>
              <a:defRPr sz="1600" kern="1200">
                <a:solidFill>
                  <a:srgbClr val="000000"/>
                </a:solidFill>
                <a:latin typeface="Arial" charset="0"/>
                <a:ea typeface="+mn-ea"/>
                <a:cs typeface="+mn-cs"/>
              </a:defRPr>
            </a:lvl3pPr>
            <a:lvl4pPr marL="1371600" algn="ctr" rtl="0" eaLnBrk="0" fontAlgn="base" hangingPunct="0">
              <a:spcBef>
                <a:spcPct val="50000"/>
              </a:spcBef>
              <a:spcAft>
                <a:spcPct val="0"/>
              </a:spcAft>
              <a:defRPr sz="1600" kern="1200">
                <a:solidFill>
                  <a:srgbClr val="000000"/>
                </a:solidFill>
                <a:latin typeface="Arial" charset="0"/>
                <a:ea typeface="+mn-ea"/>
                <a:cs typeface="+mn-cs"/>
              </a:defRPr>
            </a:lvl4pPr>
            <a:lvl5pPr marL="1828800" algn="ctr" rtl="0" eaLnBrk="0" fontAlgn="base" hangingPunct="0">
              <a:spcBef>
                <a:spcPct val="50000"/>
              </a:spcBef>
              <a:spcAft>
                <a:spcPct val="0"/>
              </a:spcAft>
              <a:defRPr sz="1600" kern="1200">
                <a:solidFill>
                  <a:srgbClr val="000000"/>
                </a:solidFill>
                <a:latin typeface="Arial" charset="0"/>
                <a:ea typeface="+mn-ea"/>
                <a:cs typeface="+mn-cs"/>
              </a:defRPr>
            </a:lvl5pPr>
            <a:lvl6pPr marL="2286000" algn="l" defTabSz="914400" rtl="0" eaLnBrk="1" latinLnBrk="0" hangingPunct="1">
              <a:defRPr sz="1600" kern="1200">
                <a:solidFill>
                  <a:srgbClr val="000000"/>
                </a:solidFill>
                <a:latin typeface="Arial" charset="0"/>
                <a:ea typeface="+mn-ea"/>
                <a:cs typeface="+mn-cs"/>
              </a:defRPr>
            </a:lvl6pPr>
            <a:lvl7pPr marL="2743200" algn="l" defTabSz="914400" rtl="0" eaLnBrk="1" latinLnBrk="0" hangingPunct="1">
              <a:defRPr sz="1600" kern="1200">
                <a:solidFill>
                  <a:srgbClr val="000000"/>
                </a:solidFill>
                <a:latin typeface="Arial" charset="0"/>
                <a:ea typeface="+mn-ea"/>
                <a:cs typeface="+mn-cs"/>
              </a:defRPr>
            </a:lvl7pPr>
            <a:lvl8pPr marL="3200400" algn="l" defTabSz="914400" rtl="0" eaLnBrk="1" latinLnBrk="0" hangingPunct="1">
              <a:defRPr sz="1600" kern="1200">
                <a:solidFill>
                  <a:srgbClr val="000000"/>
                </a:solidFill>
                <a:latin typeface="Arial" charset="0"/>
                <a:ea typeface="+mn-ea"/>
                <a:cs typeface="+mn-cs"/>
              </a:defRPr>
            </a:lvl8pPr>
            <a:lvl9pPr marL="3657600" algn="l" defTabSz="914400" rtl="0" eaLnBrk="1" latinLnBrk="0" hangingPunct="1">
              <a:defRPr sz="1600" kern="1200">
                <a:solidFill>
                  <a:srgbClr val="000000"/>
                </a:solidFill>
                <a:latin typeface="Arial" charset="0"/>
                <a:ea typeface="+mn-ea"/>
                <a:cs typeface="+mn-cs"/>
              </a:defRPr>
            </a:lvl9pPr>
          </a:lstStyle>
          <a:p>
            <a:pPr marL="219075" indent="-219075"/>
            <a:endParaRPr lang="en-US" smtClean="0"/>
          </a:p>
        </p:txBody>
      </p:sp>
      <p:sp>
        <p:nvSpPr>
          <p:cNvPr id="1060" name="Text Box 36"/>
          <p:cNvSpPr txBox="1">
            <a:spLocks noChangeArrowheads="1"/>
          </p:cNvSpPr>
          <p:nvPr/>
        </p:nvSpPr>
        <p:spPr bwMode="auto">
          <a:xfrm>
            <a:off x="4267200" y="6594475"/>
            <a:ext cx="608013" cy="244475"/>
          </a:xfrm>
          <a:prstGeom prst="rect">
            <a:avLst/>
          </a:prstGeom>
          <a:noFill/>
          <a:ln w="9525">
            <a:noFill/>
            <a:miter lim="800000"/>
            <a:headEnd/>
            <a:tailEnd/>
          </a:ln>
          <a:effectLst/>
        </p:spPr>
        <p:txBody>
          <a:bodyPr>
            <a:spAutoFit/>
          </a:bodyPr>
          <a:lstStyle/>
          <a:p>
            <a:fld id="{324FBA8B-C479-4BF9-A515-8ED623D42A4A}" type="slidenum">
              <a:rPr lang="en-US" sz="1000" smtClean="0">
                <a:solidFill>
                  <a:srgbClr val="4D4D4D"/>
                </a:solidFill>
                <a:latin typeface="Arial"/>
              </a:rPr>
              <a:pPr/>
              <a:t>‹#›</a:t>
            </a:fld>
            <a:r>
              <a:rPr lang="en-US" sz="1000" dirty="0" smtClean="0">
                <a:solidFill>
                  <a:srgbClr val="4D4D4D"/>
                </a:solidFill>
                <a:latin typeface="Arial"/>
              </a:rPr>
              <a:t>/20</a:t>
            </a:r>
            <a:endParaRPr lang="en-US" sz="1000" dirty="0">
              <a:solidFill>
                <a:srgbClr val="4D4D4D"/>
              </a:solidFill>
              <a:latin typeface="Arial"/>
            </a:endParaRPr>
          </a:p>
        </p:txBody>
      </p:sp>
      <p:sp>
        <p:nvSpPr>
          <p:cNvPr id="1026" name="Rectangle 2"/>
          <p:cNvSpPr>
            <a:spLocks noGrp="1" noChangeArrowheads="1"/>
          </p:cNvSpPr>
          <p:nvPr>
            <p:ph type="title"/>
          </p:nvPr>
        </p:nvSpPr>
        <p:spPr bwMode="auto">
          <a:xfrm>
            <a:off x="365760" y="182563"/>
            <a:ext cx="841248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365760" y="1371600"/>
            <a:ext cx="8412480" cy="49355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71" name="Text Box 47"/>
          <p:cNvSpPr txBox="1">
            <a:spLocks noChangeArrowheads="1"/>
          </p:cNvSpPr>
          <p:nvPr/>
        </p:nvSpPr>
        <p:spPr bwMode="auto">
          <a:xfrm>
            <a:off x="215900" y="6613525"/>
            <a:ext cx="2763838" cy="198438"/>
          </a:xfrm>
          <a:prstGeom prst="rect">
            <a:avLst/>
          </a:prstGeom>
          <a:noFill/>
          <a:ln w="9525">
            <a:noFill/>
            <a:miter lim="800000"/>
            <a:headEnd/>
            <a:tailEnd/>
          </a:ln>
          <a:effectLst/>
        </p:spPr>
        <p:txBody>
          <a:bodyPr wrap="none">
            <a:spAutoFit/>
          </a:bodyPr>
          <a:lstStyle/>
          <a:p>
            <a:pPr algn="l"/>
            <a:r>
              <a:rPr lang="en-US" sz="700" dirty="0">
                <a:solidFill>
                  <a:srgbClr val="4D4D4D"/>
                </a:solidFill>
                <a:latin typeface="Arial"/>
                <a:cs typeface="Arial" charset="0"/>
              </a:rPr>
              <a:t>© 2012 Electric Power Research Institute, Inc. All rights reserved.</a:t>
            </a:r>
            <a:endParaRPr lang="en-US" sz="700" dirty="0">
              <a:solidFill>
                <a:srgbClr val="4D4D4D"/>
              </a:solidFill>
              <a:latin typeface="Arial"/>
            </a:endParaRPr>
          </a:p>
        </p:txBody>
      </p:sp>
      <p:pic>
        <p:nvPicPr>
          <p:cNvPr id="1085" name="Picture 61" descr="EPRI logo_RGB_2@300"/>
          <p:cNvPicPr>
            <a:picLocks noChangeAspect="1" noChangeArrowheads="1"/>
          </p:cNvPicPr>
          <p:nvPr/>
        </p:nvPicPr>
        <p:blipFill>
          <a:blip r:embed="rId3" cstate="print"/>
          <a:srcRect/>
          <a:stretch>
            <a:fillRect/>
          </a:stretch>
        </p:blipFill>
        <p:spPr bwMode="auto">
          <a:xfrm>
            <a:off x="7018338" y="6446838"/>
            <a:ext cx="1828800" cy="301625"/>
          </a:xfrm>
          <a:prstGeom prst="rect">
            <a:avLst/>
          </a:prstGeom>
          <a:noFill/>
        </p:spPr>
      </p:pic>
    </p:spTree>
  </p:cSld>
  <p:clrMap bg1="lt1" tx1="dk1" bg2="lt2" tx2="dk2" accent1="accent1" accent2="accent2" accent3="accent3" accent4="accent4" accent5="accent5" accent6="accent6" hlink="hlink" folHlink="folHlink"/>
  <p:sldLayoutIdLst>
    <p:sldLayoutId id="2147483662" r:id="rId1"/>
  </p:sldLayoutIdLst>
  <p:txStyles>
    <p:titleStyle>
      <a:lvl1pPr algn="l" rtl="0" eaLnBrk="1" fontAlgn="base" hangingPunct="1">
        <a:lnSpc>
          <a:spcPct val="100000"/>
        </a:lnSpc>
        <a:spcBef>
          <a:spcPct val="0"/>
        </a:spcBef>
        <a:spcAft>
          <a:spcPct val="0"/>
        </a:spcAft>
        <a:defRPr sz="2800" b="1">
          <a:solidFill>
            <a:schemeClr val="tx2"/>
          </a:solidFill>
          <a:latin typeface="+mj-lt"/>
          <a:ea typeface="+mj-ea"/>
          <a:cs typeface="+mj-cs"/>
        </a:defRPr>
      </a:lvl1pPr>
      <a:lvl2pPr algn="l" rtl="0" eaLnBrk="1" fontAlgn="base" hangingPunct="1">
        <a:lnSpc>
          <a:spcPct val="95000"/>
        </a:lnSpc>
        <a:spcBef>
          <a:spcPct val="0"/>
        </a:spcBef>
        <a:spcAft>
          <a:spcPct val="0"/>
        </a:spcAft>
        <a:defRPr sz="2800" b="1">
          <a:solidFill>
            <a:schemeClr val="tx2"/>
          </a:solidFill>
          <a:latin typeface="Arial" charset="0"/>
        </a:defRPr>
      </a:lvl2pPr>
      <a:lvl3pPr algn="l" rtl="0" eaLnBrk="1" fontAlgn="base" hangingPunct="1">
        <a:lnSpc>
          <a:spcPct val="95000"/>
        </a:lnSpc>
        <a:spcBef>
          <a:spcPct val="0"/>
        </a:spcBef>
        <a:spcAft>
          <a:spcPct val="0"/>
        </a:spcAft>
        <a:defRPr sz="2800" b="1">
          <a:solidFill>
            <a:schemeClr val="tx2"/>
          </a:solidFill>
          <a:latin typeface="Arial" charset="0"/>
        </a:defRPr>
      </a:lvl3pPr>
      <a:lvl4pPr algn="l" rtl="0" eaLnBrk="1" fontAlgn="base" hangingPunct="1">
        <a:lnSpc>
          <a:spcPct val="95000"/>
        </a:lnSpc>
        <a:spcBef>
          <a:spcPct val="0"/>
        </a:spcBef>
        <a:spcAft>
          <a:spcPct val="0"/>
        </a:spcAft>
        <a:defRPr sz="2800" b="1">
          <a:solidFill>
            <a:schemeClr val="tx2"/>
          </a:solidFill>
          <a:latin typeface="Arial" charset="0"/>
        </a:defRPr>
      </a:lvl4pPr>
      <a:lvl5pPr algn="l" rtl="0" eaLnBrk="1" fontAlgn="base" hangingPunct="1">
        <a:lnSpc>
          <a:spcPct val="95000"/>
        </a:lnSpc>
        <a:spcBef>
          <a:spcPct val="0"/>
        </a:spcBef>
        <a:spcAft>
          <a:spcPct val="0"/>
        </a:spcAft>
        <a:defRPr sz="2800" b="1">
          <a:solidFill>
            <a:schemeClr val="tx2"/>
          </a:solidFill>
          <a:latin typeface="Arial" charset="0"/>
        </a:defRPr>
      </a:lvl5pPr>
      <a:lvl6pPr marL="457200" algn="l" rtl="0" eaLnBrk="1" fontAlgn="base" hangingPunct="1">
        <a:lnSpc>
          <a:spcPct val="95000"/>
        </a:lnSpc>
        <a:spcBef>
          <a:spcPct val="0"/>
        </a:spcBef>
        <a:spcAft>
          <a:spcPct val="0"/>
        </a:spcAft>
        <a:defRPr sz="2800" b="1">
          <a:solidFill>
            <a:schemeClr val="tx2"/>
          </a:solidFill>
          <a:latin typeface="Arial" charset="0"/>
        </a:defRPr>
      </a:lvl6pPr>
      <a:lvl7pPr marL="914400" algn="l" rtl="0" eaLnBrk="1" fontAlgn="base" hangingPunct="1">
        <a:lnSpc>
          <a:spcPct val="95000"/>
        </a:lnSpc>
        <a:spcBef>
          <a:spcPct val="0"/>
        </a:spcBef>
        <a:spcAft>
          <a:spcPct val="0"/>
        </a:spcAft>
        <a:defRPr sz="2800" b="1">
          <a:solidFill>
            <a:schemeClr val="tx2"/>
          </a:solidFill>
          <a:latin typeface="Arial" charset="0"/>
        </a:defRPr>
      </a:lvl7pPr>
      <a:lvl8pPr marL="1371600" algn="l" rtl="0" eaLnBrk="1" fontAlgn="base" hangingPunct="1">
        <a:lnSpc>
          <a:spcPct val="95000"/>
        </a:lnSpc>
        <a:spcBef>
          <a:spcPct val="0"/>
        </a:spcBef>
        <a:spcAft>
          <a:spcPct val="0"/>
        </a:spcAft>
        <a:defRPr sz="2800" b="1">
          <a:solidFill>
            <a:schemeClr val="tx2"/>
          </a:solidFill>
          <a:latin typeface="Arial" charset="0"/>
        </a:defRPr>
      </a:lvl8pPr>
      <a:lvl9pPr marL="1828800" algn="l" rtl="0" eaLnBrk="1" fontAlgn="base" hangingPunct="1">
        <a:lnSpc>
          <a:spcPct val="95000"/>
        </a:lnSpc>
        <a:spcBef>
          <a:spcPct val="0"/>
        </a:spcBef>
        <a:spcAft>
          <a:spcPct val="0"/>
        </a:spcAft>
        <a:defRPr sz="2800" b="1">
          <a:solidFill>
            <a:schemeClr val="tx2"/>
          </a:solidFill>
          <a:latin typeface="Arial" charset="0"/>
        </a:defRPr>
      </a:lvl9pPr>
    </p:titleStyle>
    <p:bodyStyle>
      <a:lvl1pPr marL="173038" indent="-173038" algn="l" rtl="0" eaLnBrk="1" fontAlgn="base" hangingPunct="1">
        <a:lnSpc>
          <a:spcPct val="100000"/>
        </a:lnSpc>
        <a:spcBef>
          <a:spcPct val="0"/>
        </a:spcBef>
        <a:spcAft>
          <a:spcPts val="600"/>
        </a:spcAft>
        <a:buClr>
          <a:schemeClr val="tx2"/>
        </a:buClr>
        <a:buChar char="•"/>
        <a:defRPr sz="2400">
          <a:solidFill>
            <a:srgbClr val="000000"/>
          </a:solidFill>
          <a:latin typeface="+mn-lt"/>
          <a:ea typeface="+mn-ea"/>
          <a:cs typeface="+mn-cs"/>
        </a:defRPr>
      </a:lvl1pPr>
      <a:lvl2pPr marL="515938" indent="-228600" algn="l" rtl="0" eaLnBrk="1" fontAlgn="base" hangingPunct="1">
        <a:lnSpc>
          <a:spcPct val="100000"/>
        </a:lnSpc>
        <a:spcBef>
          <a:spcPct val="0"/>
        </a:spcBef>
        <a:spcAft>
          <a:spcPts val="600"/>
        </a:spcAft>
        <a:buClr>
          <a:schemeClr val="tx2"/>
        </a:buClr>
        <a:buChar char="–"/>
        <a:defRPr sz="2400">
          <a:solidFill>
            <a:srgbClr val="000000"/>
          </a:solidFill>
          <a:latin typeface="+mn-lt"/>
        </a:defRPr>
      </a:lvl2pPr>
      <a:lvl3pPr marL="798513" indent="-166688" algn="l" rtl="0" eaLnBrk="1" fontAlgn="base" hangingPunct="1">
        <a:lnSpc>
          <a:spcPct val="100000"/>
        </a:lnSpc>
        <a:spcBef>
          <a:spcPct val="0"/>
        </a:spcBef>
        <a:spcAft>
          <a:spcPts val="600"/>
        </a:spcAft>
        <a:buClr>
          <a:schemeClr val="tx2"/>
        </a:buClr>
        <a:buChar char="•"/>
        <a:defRPr sz="2400">
          <a:solidFill>
            <a:srgbClr val="000000"/>
          </a:solidFill>
          <a:latin typeface="+mn-lt"/>
        </a:defRPr>
      </a:lvl3pPr>
      <a:lvl4pPr marL="1196975" indent="-223838" algn="l" rtl="0" eaLnBrk="1" fontAlgn="base" hangingPunct="1">
        <a:lnSpc>
          <a:spcPct val="100000"/>
        </a:lnSpc>
        <a:spcBef>
          <a:spcPct val="0"/>
        </a:spcBef>
        <a:spcAft>
          <a:spcPts val="600"/>
        </a:spcAft>
        <a:buClr>
          <a:schemeClr val="tx2"/>
        </a:buClr>
        <a:buChar char="–"/>
        <a:defRPr sz="2400">
          <a:solidFill>
            <a:srgbClr val="000000"/>
          </a:solidFill>
          <a:latin typeface="+mn-lt"/>
        </a:defRPr>
      </a:lvl4pPr>
      <a:lvl5pPr marL="1487488" indent="-174625" algn="l" rtl="0" eaLnBrk="1" fontAlgn="base" hangingPunct="1">
        <a:lnSpc>
          <a:spcPct val="100000"/>
        </a:lnSpc>
        <a:spcBef>
          <a:spcPct val="0"/>
        </a:spcBef>
        <a:spcAft>
          <a:spcPts val="600"/>
        </a:spcAft>
        <a:buClr>
          <a:schemeClr val="tx2"/>
        </a:buClr>
        <a:buChar char="•"/>
        <a:defRPr sz="2400">
          <a:solidFill>
            <a:srgbClr val="000000"/>
          </a:solidFill>
          <a:latin typeface="+mn-lt"/>
        </a:defRPr>
      </a:lvl5pPr>
      <a:lvl6pPr marL="1944688" indent="-174625" algn="l" rtl="0" eaLnBrk="1" fontAlgn="base" hangingPunct="1">
        <a:lnSpc>
          <a:spcPct val="95000"/>
        </a:lnSpc>
        <a:spcBef>
          <a:spcPct val="0"/>
        </a:spcBef>
        <a:spcAft>
          <a:spcPct val="25000"/>
        </a:spcAft>
        <a:buChar char="•"/>
        <a:defRPr sz="2400">
          <a:solidFill>
            <a:srgbClr val="000000"/>
          </a:solidFill>
          <a:latin typeface="+mn-lt"/>
        </a:defRPr>
      </a:lvl6pPr>
      <a:lvl7pPr marL="2401888" indent="-174625" algn="l" rtl="0" eaLnBrk="1" fontAlgn="base" hangingPunct="1">
        <a:lnSpc>
          <a:spcPct val="95000"/>
        </a:lnSpc>
        <a:spcBef>
          <a:spcPct val="0"/>
        </a:spcBef>
        <a:spcAft>
          <a:spcPct val="25000"/>
        </a:spcAft>
        <a:buChar char="•"/>
        <a:defRPr sz="2400">
          <a:solidFill>
            <a:srgbClr val="000000"/>
          </a:solidFill>
          <a:latin typeface="+mn-lt"/>
        </a:defRPr>
      </a:lvl7pPr>
      <a:lvl8pPr marL="2859088" indent="-174625" algn="l" rtl="0" eaLnBrk="1" fontAlgn="base" hangingPunct="1">
        <a:lnSpc>
          <a:spcPct val="95000"/>
        </a:lnSpc>
        <a:spcBef>
          <a:spcPct val="0"/>
        </a:spcBef>
        <a:spcAft>
          <a:spcPct val="25000"/>
        </a:spcAft>
        <a:buChar char="•"/>
        <a:defRPr sz="2400">
          <a:solidFill>
            <a:srgbClr val="000000"/>
          </a:solidFill>
          <a:latin typeface="+mn-lt"/>
        </a:defRPr>
      </a:lvl8pPr>
      <a:lvl9pPr marL="3316288" indent="-174625" algn="l" rtl="0" eaLnBrk="1" fontAlgn="base" hangingPunct="1">
        <a:lnSpc>
          <a:spcPct val="95000"/>
        </a:lnSpc>
        <a:spcBef>
          <a:spcPct val="0"/>
        </a:spcBef>
        <a:spcAft>
          <a:spcPct val="25000"/>
        </a:spcAft>
        <a:buChar char="•"/>
        <a:defRPr sz="2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mailto:VLi@epri.com" TargetMode="External"/><Relationship Id="rId2" Type="http://schemas.openxmlformats.org/officeDocument/2006/relationships/hyperlink" Target="mailto:JShi@epri.com"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a:xfrm>
            <a:off x="134756" y="2287015"/>
            <a:ext cx="9563426" cy="2300435"/>
          </a:xfrm>
        </p:spPr>
        <p:txBody>
          <a:bodyPr/>
          <a:lstStyle/>
          <a:p>
            <a:r>
              <a:rPr lang="en-US" sz="2700" dirty="0" smtClean="0"/>
              <a:t>Innovative </a:t>
            </a:r>
            <a:r>
              <a:rPr lang="en-US" sz="2700" dirty="0" smtClean="0"/>
              <a:t>Technology </a:t>
            </a:r>
            <a:r>
              <a:rPr lang="en-US" sz="2700" dirty="0" smtClean="0"/>
              <a:t>Development </a:t>
            </a:r>
            <a:r>
              <a:rPr lang="en-US" sz="2700" dirty="0" smtClean="0"/>
              <a:t/>
            </a:r>
            <a:br>
              <a:rPr lang="en-US" sz="2700" dirty="0" smtClean="0"/>
            </a:br>
            <a:r>
              <a:rPr lang="en-US" sz="2700" dirty="0" smtClean="0"/>
              <a:t>for </a:t>
            </a:r>
            <a:r>
              <a:rPr lang="en-US" sz="2700" dirty="0" smtClean="0"/>
              <a:t>Fresh Water Conservation in Power Sector</a:t>
            </a:r>
            <a:endParaRPr lang="en-US" sz="2700" dirty="0"/>
          </a:p>
        </p:txBody>
      </p:sp>
      <p:sp>
        <p:nvSpPr>
          <p:cNvPr id="5" name="Rectangle 3"/>
          <p:cNvSpPr>
            <a:spLocks noGrp="1" noChangeArrowheads="1"/>
          </p:cNvSpPr>
          <p:nvPr>
            <p:ph type="subTitle" idx="1"/>
          </p:nvPr>
        </p:nvSpPr>
        <p:spPr>
          <a:xfrm>
            <a:off x="965110" y="3619704"/>
            <a:ext cx="7134130" cy="2535203"/>
          </a:xfrm>
        </p:spPr>
        <p:txBody>
          <a:bodyPr>
            <a:normAutofit fontScale="85000" lnSpcReduction="20000"/>
          </a:bodyPr>
          <a:lstStyle/>
          <a:p>
            <a:r>
              <a:rPr lang="en-US" b="1" dirty="0" smtClean="0"/>
              <a:t>Jessica Shi, Ph.D.</a:t>
            </a:r>
            <a:r>
              <a:rPr lang="en-US" dirty="0" smtClean="0"/>
              <a:t/>
            </a:r>
            <a:br>
              <a:rPr lang="en-US" dirty="0" smtClean="0"/>
            </a:br>
            <a:r>
              <a:rPr lang="en-US" dirty="0" smtClean="0"/>
              <a:t>Sr</a:t>
            </a:r>
            <a:r>
              <a:rPr lang="en-US" dirty="0" smtClean="0"/>
              <a:t>. Project </a:t>
            </a:r>
            <a:r>
              <a:rPr lang="en-US" dirty="0" smtClean="0"/>
              <a:t>Manager and Technical Lead of Technology Innovation Water Conservation Program</a:t>
            </a:r>
          </a:p>
          <a:p>
            <a:endParaRPr lang="en-US" dirty="0" smtClean="0"/>
          </a:p>
          <a:p>
            <a:r>
              <a:rPr lang="en-US" b="1" dirty="0" smtClean="0"/>
              <a:t>Sean Bushart, Ph.D.</a:t>
            </a:r>
            <a:r>
              <a:rPr lang="en-US" dirty="0" smtClean="0"/>
              <a:t/>
            </a:r>
            <a:br>
              <a:rPr lang="en-US" dirty="0" smtClean="0"/>
            </a:br>
            <a:r>
              <a:rPr lang="en-US" dirty="0" smtClean="0"/>
              <a:t>Sr</a:t>
            </a:r>
            <a:r>
              <a:rPr lang="en-US" dirty="0" smtClean="0"/>
              <a:t>. Program Manager</a:t>
            </a:r>
          </a:p>
          <a:p>
            <a:endParaRPr lang="en-US" sz="800" dirty="0" smtClean="0"/>
          </a:p>
          <a:p>
            <a:r>
              <a:rPr lang="en-US" dirty="0" smtClean="0"/>
              <a:t>WSWC-WGA Energy-Water Workshop</a:t>
            </a:r>
          </a:p>
          <a:p>
            <a:r>
              <a:rPr lang="en-US" dirty="0" smtClean="0"/>
              <a:t>Denver, CO</a:t>
            </a:r>
          </a:p>
          <a:p>
            <a:r>
              <a:rPr lang="en-US" dirty="0" smtClean="0"/>
              <a:t>April 2, 2013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ounded Rectangle 17"/>
          <p:cNvSpPr>
            <a:spLocks noChangeArrowheads="1"/>
          </p:cNvSpPr>
          <p:nvPr/>
        </p:nvSpPr>
        <p:spPr bwMode="auto">
          <a:xfrm>
            <a:off x="4854387" y="3899647"/>
            <a:ext cx="3845859" cy="2523471"/>
          </a:xfrm>
          <a:prstGeom prst="roundRect">
            <a:avLst>
              <a:gd name="adj" fmla="val 16667"/>
            </a:avLst>
          </a:prstGeom>
          <a:solidFill>
            <a:srgbClr val="0070C0"/>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173038" indent="-173038">
              <a:lnSpc>
                <a:spcPct val="95000"/>
              </a:lnSpc>
              <a:spcBef>
                <a:spcPct val="0"/>
              </a:spcBef>
              <a:spcAft>
                <a:spcPct val="25000"/>
              </a:spcAft>
              <a:defRPr/>
            </a:pPr>
            <a:r>
              <a:rPr lang="en-US" sz="1600" b="1" kern="0" dirty="0" smtClean="0">
                <a:latin typeface="Arial" pitchFamily="34" charset="0"/>
              </a:rPr>
              <a:t>Key Potential Benefits</a:t>
            </a:r>
          </a:p>
          <a:p>
            <a:pPr marL="173038" indent="-173038" algn="l">
              <a:lnSpc>
                <a:spcPct val="95000"/>
              </a:lnSpc>
              <a:spcBef>
                <a:spcPct val="0"/>
              </a:spcBef>
              <a:spcAft>
                <a:spcPct val="25000"/>
              </a:spcAft>
              <a:buFont typeface="Arial" pitchFamily="34" charset="0"/>
              <a:buChar char="•"/>
              <a:defRPr/>
            </a:pPr>
            <a:r>
              <a:rPr lang="en-US" sz="1600" kern="0" dirty="0" smtClean="0">
                <a:latin typeface="Arial" pitchFamily="34" charset="0"/>
              </a:rPr>
              <a:t>Potential for less cooling water consumption by  up to 20% </a:t>
            </a:r>
          </a:p>
          <a:p>
            <a:pPr marL="173038" indent="-173038" algn="l">
              <a:lnSpc>
                <a:spcPct val="95000"/>
              </a:lnSpc>
              <a:spcBef>
                <a:spcPct val="0"/>
              </a:spcBef>
              <a:spcAft>
                <a:spcPct val="25000"/>
              </a:spcAft>
              <a:buFont typeface="Arial" pitchFamily="34" charset="0"/>
              <a:buChar char="•"/>
              <a:defRPr/>
            </a:pPr>
            <a:r>
              <a:rPr lang="en-US" sz="1600" kern="0" dirty="0" smtClean="0">
                <a:latin typeface="Arial" pitchFamily="34" charset="0"/>
              </a:rPr>
              <a:t>Lower cooling tower exit water temperature resulting in increased power production</a:t>
            </a:r>
          </a:p>
          <a:p>
            <a:pPr marL="58738" indent="-228600" algn="l">
              <a:lnSpc>
                <a:spcPct val="95000"/>
              </a:lnSpc>
              <a:spcBef>
                <a:spcPct val="0"/>
              </a:spcBef>
              <a:spcAft>
                <a:spcPct val="25000"/>
              </a:spcAft>
              <a:buFont typeface="Arial" pitchFamily="34" charset="0"/>
              <a:buChar char="•"/>
              <a:defRPr/>
            </a:pPr>
            <a:r>
              <a:rPr lang="en-US" sz="1600" dirty="0" smtClean="0">
                <a:latin typeface="Arial" pitchFamily="34" charset="0"/>
              </a:rPr>
              <a:t>Ease of retrofitting </a:t>
            </a:r>
          </a:p>
          <a:p>
            <a:pPr marL="58738" indent="-228600" algn="l">
              <a:lnSpc>
                <a:spcPct val="95000"/>
              </a:lnSpc>
              <a:spcBef>
                <a:spcPct val="0"/>
              </a:spcBef>
              <a:spcAft>
                <a:spcPct val="25000"/>
              </a:spcAft>
              <a:buFont typeface="Arial" pitchFamily="34" charset="0"/>
              <a:buChar char="•"/>
              <a:defRPr/>
            </a:pPr>
            <a:r>
              <a:rPr lang="en-US" sz="1600" dirty="0" smtClean="0">
                <a:latin typeface="Arial" pitchFamily="34" charset="0"/>
              </a:rPr>
              <a:t>Broad applications</a:t>
            </a:r>
            <a:endParaRPr lang="en-US" sz="1600" dirty="0" smtClean="0"/>
          </a:p>
        </p:txBody>
      </p:sp>
      <p:sp>
        <p:nvSpPr>
          <p:cNvPr id="17" name="Rounded Rectangle 16"/>
          <p:cNvSpPr/>
          <p:nvPr/>
        </p:nvSpPr>
        <p:spPr bwMode="auto">
          <a:xfrm>
            <a:off x="225425" y="3863975"/>
            <a:ext cx="4327525" cy="2586038"/>
          </a:xfrm>
          <a:prstGeom prst="round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marL="173038" indent="-173038">
              <a:lnSpc>
                <a:spcPct val="95000"/>
              </a:lnSpc>
              <a:spcBef>
                <a:spcPct val="0"/>
              </a:spcBef>
              <a:spcAft>
                <a:spcPct val="25000"/>
              </a:spcAft>
              <a:defRPr/>
            </a:pPr>
            <a:r>
              <a:rPr lang="en-US" sz="1400" b="1" kern="0" dirty="0" smtClean="0">
                <a:latin typeface="Arial" pitchFamily="34" charset="0"/>
              </a:rPr>
              <a:t>Project Scope</a:t>
            </a:r>
          </a:p>
          <a:p>
            <a:pPr marL="173038" indent="-173038" algn="l">
              <a:lnSpc>
                <a:spcPct val="95000"/>
              </a:lnSpc>
              <a:spcBef>
                <a:spcPct val="0"/>
              </a:spcBef>
              <a:spcAft>
                <a:spcPct val="25000"/>
              </a:spcAft>
              <a:buFont typeface="Arial" pitchFamily="34" charset="0"/>
              <a:buChar char="•"/>
              <a:defRPr/>
            </a:pPr>
            <a:r>
              <a:rPr lang="en-US" sz="1400" kern="0" dirty="0" smtClean="0">
                <a:latin typeface="Arial" pitchFamily="34" charset="0"/>
              </a:rPr>
              <a:t>Develop an advanced fill</a:t>
            </a:r>
          </a:p>
          <a:p>
            <a:pPr marL="173038" indent="-173038" algn="l">
              <a:lnSpc>
                <a:spcPct val="95000"/>
              </a:lnSpc>
              <a:spcBef>
                <a:spcPct val="0"/>
              </a:spcBef>
              <a:spcAft>
                <a:spcPct val="25000"/>
              </a:spcAft>
              <a:buFont typeface="Arial" pitchFamily="34" charset="0"/>
              <a:buChar char="•"/>
              <a:defRPr/>
            </a:pPr>
            <a:r>
              <a:rPr lang="en-US" sz="1400" kern="0" dirty="0" smtClean="0">
                <a:latin typeface="Arial" pitchFamily="34" charset="0"/>
              </a:rPr>
              <a:t>Perform CFD and other types of energy, mass, and momentum balance modeling</a:t>
            </a:r>
          </a:p>
          <a:p>
            <a:pPr marL="173038" indent="-173038" algn="l">
              <a:lnSpc>
                <a:spcPct val="95000"/>
              </a:lnSpc>
              <a:spcBef>
                <a:spcPct val="0"/>
              </a:spcBef>
              <a:spcAft>
                <a:spcPct val="25000"/>
              </a:spcAft>
              <a:buFont typeface="Arial" pitchFamily="34" charset="0"/>
              <a:buChar char="•"/>
              <a:defRPr/>
            </a:pPr>
            <a:r>
              <a:rPr lang="en-US" sz="1400" kern="0" dirty="0" smtClean="0">
                <a:latin typeface="Arial" pitchFamily="34" charset="0"/>
              </a:rPr>
              <a:t>Evaluate performance and annual water savings for several typical climates using simulation models</a:t>
            </a:r>
          </a:p>
          <a:p>
            <a:pPr marL="173038" indent="-173038" algn="l">
              <a:lnSpc>
                <a:spcPct val="95000"/>
              </a:lnSpc>
              <a:spcBef>
                <a:spcPct val="0"/>
              </a:spcBef>
              <a:spcAft>
                <a:spcPct val="25000"/>
              </a:spcAft>
              <a:buFont typeface="Arial" pitchFamily="34" charset="0"/>
              <a:buChar char="•"/>
              <a:defRPr/>
            </a:pPr>
            <a:r>
              <a:rPr lang="en-US" sz="1400" kern="0" dirty="0" smtClean="0">
                <a:latin typeface="Arial" pitchFamily="34" charset="0"/>
              </a:rPr>
              <a:t>Perform prototype testing in lab cooling towers</a:t>
            </a:r>
          </a:p>
          <a:p>
            <a:pPr marL="173038" indent="-173038" algn="l">
              <a:lnSpc>
                <a:spcPct val="95000"/>
              </a:lnSpc>
              <a:spcBef>
                <a:spcPct val="0"/>
              </a:spcBef>
              <a:spcAft>
                <a:spcPct val="25000"/>
              </a:spcAft>
              <a:buFont typeface="Arial" pitchFamily="34" charset="0"/>
              <a:buChar char="•"/>
              <a:defRPr/>
            </a:pPr>
            <a:r>
              <a:rPr lang="en-US" sz="1400" kern="0" dirty="0" smtClean="0">
                <a:latin typeface="Arial" pitchFamily="34" charset="0"/>
              </a:rPr>
              <a:t>Perform technical and economic feasibility evaluation</a:t>
            </a:r>
          </a:p>
        </p:txBody>
      </p:sp>
      <p:sp>
        <p:nvSpPr>
          <p:cNvPr id="1030" name="Title 4"/>
          <p:cNvSpPr>
            <a:spLocks noGrp="1"/>
          </p:cNvSpPr>
          <p:nvPr>
            <p:ph type="title"/>
          </p:nvPr>
        </p:nvSpPr>
        <p:spPr>
          <a:xfrm>
            <a:off x="169647" y="0"/>
            <a:ext cx="8974353" cy="1209258"/>
          </a:xfrm>
        </p:spPr>
        <p:txBody>
          <a:bodyPr/>
          <a:lstStyle/>
          <a:p>
            <a:r>
              <a:rPr lang="en-US" sz="2400" dirty="0" smtClean="0"/>
              <a:t>Project 3 : Advanced M-Cycle Dew Point Cooling Tower Fill (Collaboration with Gas Technology Institute)</a:t>
            </a:r>
          </a:p>
        </p:txBody>
      </p:sp>
      <p:pic>
        <p:nvPicPr>
          <p:cNvPr id="1029" name="Content Placeholder 3"/>
          <p:cNvPicPr>
            <a:picLocks noGrp="1"/>
          </p:cNvPicPr>
          <p:nvPr>
            <p:ph idx="1"/>
          </p:nvPr>
        </p:nvPicPr>
        <p:blipFill>
          <a:blip r:embed="rId3" cstate="print"/>
          <a:srcRect/>
          <a:stretch>
            <a:fillRect/>
          </a:stretch>
        </p:blipFill>
        <p:spPr>
          <a:xfrm>
            <a:off x="890588" y="1423988"/>
            <a:ext cx="7083425" cy="2341562"/>
          </a:xfrm>
        </p:spPr>
      </p:pic>
      <p:cxnSp>
        <p:nvCxnSpPr>
          <p:cNvPr id="12" name="Straight Arrow Connector 11"/>
          <p:cNvCxnSpPr/>
          <p:nvPr/>
        </p:nvCxnSpPr>
        <p:spPr bwMode="auto">
          <a:xfrm flipV="1">
            <a:off x="4297363" y="2949575"/>
            <a:ext cx="2073275" cy="44450"/>
          </a:xfrm>
          <a:prstGeom prst="straightConnector1">
            <a:avLst/>
          </a:prstGeom>
          <a:ln w="22225">
            <a:solidFill>
              <a:srgbClr val="92D050"/>
            </a:solidFill>
            <a:headEnd type="none" w="med" len="med"/>
            <a:tailEnd type="arrow"/>
          </a:ln>
        </p:spPr>
        <p:style>
          <a:lnRef idx="1">
            <a:schemeClr val="accent2"/>
          </a:lnRef>
          <a:fillRef idx="0">
            <a:schemeClr val="accent2"/>
          </a:fillRef>
          <a:effectRef idx="0">
            <a:schemeClr val="accent2"/>
          </a:effectRef>
          <a:fontRef idx="minor">
            <a:schemeClr val="tx1"/>
          </a:fontRef>
        </p:style>
      </p:cxnSp>
      <p:cxnSp>
        <p:nvCxnSpPr>
          <p:cNvPr id="1032" name="Straight Arrow Connector 13"/>
          <p:cNvCxnSpPr>
            <a:cxnSpLocks noChangeShapeType="1"/>
          </p:cNvCxnSpPr>
          <p:nvPr/>
        </p:nvCxnSpPr>
        <p:spPr bwMode="auto">
          <a:xfrm>
            <a:off x="4325938" y="1946275"/>
            <a:ext cx="2703512" cy="836613"/>
          </a:xfrm>
          <a:prstGeom prst="straightConnector1">
            <a:avLst/>
          </a:prstGeom>
          <a:noFill/>
          <a:ln w="9525" algn="ctr">
            <a:solidFill>
              <a:schemeClr val="tx1"/>
            </a:solidFill>
            <a:round/>
            <a:headEnd/>
            <a:tailEnd type="arrow" w="med" len="med"/>
          </a:ln>
        </p:spPr>
      </p:cxnSp>
      <p:sp>
        <p:nvSpPr>
          <p:cNvPr id="24" name="Oval 23"/>
          <p:cNvSpPr/>
          <p:nvPr/>
        </p:nvSpPr>
        <p:spPr bwMode="auto">
          <a:xfrm>
            <a:off x="2909888" y="2635250"/>
            <a:ext cx="1406525" cy="1111250"/>
          </a:xfrm>
          <a:prstGeom prst="ellipse">
            <a:avLst/>
          </a:prstGeom>
          <a:noFill/>
          <a:ln>
            <a:solidFill>
              <a:srgbClr val="92D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marL="219075" indent="-219075">
              <a:defRPr/>
            </a:pPr>
            <a:endParaRPr lang="en-US" dirty="0">
              <a:solidFill>
                <a:srgbClr val="000000"/>
              </a:solidFill>
            </a:endParaRPr>
          </a:p>
        </p:txBody>
      </p:sp>
      <p:sp>
        <p:nvSpPr>
          <p:cNvPr id="1026" name="AutoShape 2"/>
          <p:cNvSpPr>
            <a:spLocks noChangeAspect="1" noChangeArrowheads="1"/>
          </p:cNvSpPr>
          <p:nvPr/>
        </p:nvSpPr>
        <p:spPr bwMode="auto">
          <a:xfrm>
            <a:off x="890588" y="1423988"/>
            <a:ext cx="7083425" cy="2341562"/>
          </a:xfrm>
          <a:prstGeom prst="rect">
            <a:avLst/>
          </a:prstGeom>
          <a:noFill/>
        </p:spPr>
        <p:txBody>
          <a:bodyPr/>
          <a:lstStyle/>
          <a:p>
            <a:endParaRPr lang="en-US" dirty="0"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a:xfrm>
            <a:off x="0" y="299803"/>
            <a:ext cx="8852756" cy="914400"/>
          </a:xfrm>
        </p:spPr>
        <p:txBody>
          <a:bodyPr/>
          <a:lstStyle/>
          <a:p>
            <a:r>
              <a:rPr lang="en-US" sz="2400" dirty="0" smtClean="0"/>
              <a:t>Project 4: Heat Absorption Nanoparticles in Coolant (Collaboration with Argonne National Laboratory)</a:t>
            </a:r>
          </a:p>
        </p:txBody>
      </p:sp>
      <p:sp>
        <p:nvSpPr>
          <p:cNvPr id="83" name="Rounded Rectangle 42"/>
          <p:cNvSpPr>
            <a:spLocks noChangeArrowheads="1"/>
          </p:cNvSpPr>
          <p:nvPr/>
        </p:nvSpPr>
        <p:spPr bwMode="auto">
          <a:xfrm>
            <a:off x="4362995" y="3814353"/>
            <a:ext cx="4600431" cy="2633936"/>
          </a:xfrm>
          <a:prstGeom prst="roundRect">
            <a:avLst>
              <a:gd name="adj" fmla="val 16667"/>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marL="233363" lvl="1" indent="-233363">
              <a:lnSpc>
                <a:spcPct val="95000"/>
              </a:lnSpc>
              <a:spcBef>
                <a:spcPct val="0"/>
              </a:spcBef>
              <a:spcAft>
                <a:spcPct val="25000"/>
              </a:spcAft>
              <a:defRPr/>
            </a:pPr>
            <a:r>
              <a:rPr lang="en-US" b="1" kern="0" dirty="0" smtClean="0">
                <a:latin typeface="Arial" pitchFamily="34" charset="0"/>
              </a:rPr>
              <a:t>Key Potential Benefits</a:t>
            </a:r>
            <a:r>
              <a:rPr lang="en-US" kern="0" dirty="0" smtClean="0">
                <a:latin typeface="Arial" pitchFamily="34" charset="0"/>
              </a:rPr>
              <a:t> </a:t>
            </a:r>
          </a:p>
          <a:p>
            <a:pPr marL="233363" lvl="1" indent="-233363" algn="l">
              <a:lnSpc>
                <a:spcPct val="95000"/>
              </a:lnSpc>
              <a:spcBef>
                <a:spcPct val="0"/>
              </a:spcBef>
              <a:spcAft>
                <a:spcPct val="25000"/>
              </a:spcAft>
              <a:buFont typeface="Arial" pitchFamily="34" charset="0"/>
              <a:buChar char="•"/>
              <a:defRPr/>
            </a:pPr>
            <a:r>
              <a:rPr lang="en-US" kern="0" dirty="0" smtClean="0">
                <a:latin typeface="Arial" pitchFamily="34" charset="0"/>
              </a:rPr>
              <a:t>Up to 20% less evaporative loss potential</a:t>
            </a:r>
          </a:p>
          <a:p>
            <a:pPr marL="233363" lvl="1" indent="-233363" algn="l">
              <a:lnSpc>
                <a:spcPct val="95000"/>
              </a:lnSpc>
              <a:spcBef>
                <a:spcPct val="0"/>
              </a:spcBef>
              <a:spcAft>
                <a:spcPct val="25000"/>
              </a:spcAft>
              <a:buFont typeface="Arial" pitchFamily="34" charset="0"/>
              <a:buChar char="•"/>
              <a:defRPr/>
            </a:pPr>
            <a:r>
              <a:rPr lang="en-US" kern="0" dirty="0" smtClean="0">
                <a:latin typeface="Arial" pitchFamily="34" charset="0"/>
              </a:rPr>
              <a:t>Less drift loss</a:t>
            </a:r>
          </a:p>
          <a:p>
            <a:pPr marL="233363" lvl="1" indent="-233363" algn="l">
              <a:lnSpc>
                <a:spcPct val="95000"/>
              </a:lnSpc>
              <a:spcBef>
                <a:spcPct val="0"/>
              </a:spcBef>
              <a:spcAft>
                <a:spcPct val="25000"/>
              </a:spcAft>
              <a:buFont typeface="Arial" pitchFamily="34" charset="0"/>
              <a:buChar char="•"/>
              <a:defRPr/>
            </a:pPr>
            <a:r>
              <a:rPr lang="en-US" kern="0" dirty="0" smtClean="0">
                <a:latin typeface="Arial" pitchFamily="34" charset="0"/>
              </a:rPr>
              <a:t>Enhanced thermo-physical properties of coolant</a:t>
            </a:r>
          </a:p>
          <a:p>
            <a:pPr marL="233363" lvl="1" indent="-233363" algn="l">
              <a:lnSpc>
                <a:spcPct val="95000"/>
              </a:lnSpc>
              <a:spcBef>
                <a:spcPct val="0"/>
              </a:spcBef>
              <a:spcAft>
                <a:spcPct val="25000"/>
              </a:spcAft>
              <a:buFont typeface="Arial" pitchFamily="34" charset="0"/>
              <a:buChar char="•"/>
              <a:defRPr/>
            </a:pPr>
            <a:r>
              <a:rPr lang="en-US" kern="0" dirty="0" smtClean="0">
                <a:latin typeface="Arial" pitchFamily="34" charset="0"/>
              </a:rPr>
              <a:t>Inexpensive materials</a:t>
            </a:r>
          </a:p>
          <a:p>
            <a:pPr marL="233363" indent="-233363" algn="l">
              <a:lnSpc>
                <a:spcPct val="95000"/>
              </a:lnSpc>
              <a:spcBef>
                <a:spcPct val="0"/>
              </a:spcBef>
              <a:spcAft>
                <a:spcPct val="25000"/>
              </a:spcAft>
              <a:buFont typeface="Arial" pitchFamily="34" charset="0"/>
              <a:buChar char="•"/>
              <a:defRPr/>
            </a:pPr>
            <a:r>
              <a:rPr lang="en-US" dirty="0" smtClean="0">
                <a:latin typeface="Arial" pitchFamily="34" charset="0"/>
              </a:rPr>
              <a:t>Ease of retrofitting</a:t>
            </a:r>
          </a:p>
          <a:p>
            <a:pPr marL="233363" indent="-233363" algn="l">
              <a:lnSpc>
                <a:spcPct val="95000"/>
              </a:lnSpc>
              <a:spcBef>
                <a:spcPct val="0"/>
              </a:spcBef>
              <a:spcAft>
                <a:spcPct val="25000"/>
              </a:spcAft>
              <a:buFont typeface="Arial" pitchFamily="34" charset="0"/>
              <a:buChar char="•"/>
              <a:defRPr/>
            </a:pPr>
            <a:r>
              <a:rPr lang="en-US" dirty="0" smtClean="0">
                <a:latin typeface="Arial" pitchFamily="34" charset="0"/>
              </a:rPr>
              <a:t>Broad applications (hybrid/new/existing cooling systems)</a:t>
            </a:r>
            <a:endParaRPr lang="en-US" dirty="0">
              <a:latin typeface="Arial" pitchFamily="34" charset="0"/>
            </a:endParaRPr>
          </a:p>
        </p:txBody>
      </p:sp>
      <p:sp>
        <p:nvSpPr>
          <p:cNvPr id="84" name="Rectangle 17"/>
          <p:cNvSpPr>
            <a:spLocks noChangeArrowheads="1"/>
          </p:cNvSpPr>
          <p:nvPr/>
        </p:nvSpPr>
        <p:spPr bwMode="auto">
          <a:xfrm>
            <a:off x="4572001" y="1004487"/>
            <a:ext cx="3866605" cy="461963"/>
          </a:xfrm>
          <a:prstGeom prst="rect">
            <a:avLst/>
          </a:prstGeom>
          <a:noFill/>
          <a:ln w="9525">
            <a:noFill/>
            <a:miter lim="800000"/>
            <a:headEnd/>
            <a:tailEnd/>
          </a:ln>
        </p:spPr>
        <p:txBody>
          <a:bodyPr wrap="square">
            <a:spAutoFit/>
          </a:bodyPr>
          <a:lstStyle/>
          <a:p>
            <a:r>
              <a:rPr lang="en-US" sz="1200" b="1" dirty="0"/>
              <a:t>Phase Change Material (PCM) </a:t>
            </a:r>
            <a:r>
              <a:rPr lang="en-US" sz="1200" b="1" dirty="0" smtClean="0"/>
              <a:t>Core/Ceramic Shell </a:t>
            </a:r>
            <a:r>
              <a:rPr lang="en-US" sz="1200" b="1" dirty="0"/>
              <a:t>Nano-particles added into the coolant.</a:t>
            </a:r>
            <a:endParaRPr lang="en-US" sz="1200" dirty="0"/>
          </a:p>
        </p:txBody>
      </p:sp>
      <p:sp>
        <p:nvSpPr>
          <p:cNvPr id="82" name="Rounded Rectangle 81"/>
          <p:cNvSpPr/>
          <p:nvPr/>
        </p:nvSpPr>
        <p:spPr bwMode="auto">
          <a:xfrm>
            <a:off x="209006" y="1171761"/>
            <a:ext cx="3910430" cy="5133472"/>
          </a:xfrm>
          <a:prstGeom prst="round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marL="173038" indent="-173038">
              <a:lnSpc>
                <a:spcPct val="95000"/>
              </a:lnSpc>
              <a:spcBef>
                <a:spcPct val="0"/>
              </a:spcBef>
              <a:spcAft>
                <a:spcPct val="25000"/>
              </a:spcAft>
              <a:defRPr/>
            </a:pPr>
            <a:r>
              <a:rPr lang="en-US" sz="1800" b="1" kern="0" dirty="0" smtClean="0">
                <a:latin typeface="Arial" pitchFamily="34" charset="0"/>
              </a:rPr>
              <a:t>Project Scope</a:t>
            </a:r>
          </a:p>
          <a:p>
            <a:pPr marL="173038" indent="-173038" algn="l">
              <a:lnSpc>
                <a:spcPct val="95000"/>
              </a:lnSpc>
              <a:spcBef>
                <a:spcPct val="0"/>
              </a:spcBef>
              <a:spcAft>
                <a:spcPct val="25000"/>
              </a:spcAft>
              <a:buFont typeface="Arial" pitchFamily="34" charset="0"/>
              <a:buChar char="•"/>
              <a:defRPr/>
            </a:pPr>
            <a:r>
              <a:rPr lang="en-US" sz="1800" kern="0" dirty="0" smtClean="0">
                <a:latin typeface="Arial" pitchFamily="34" charset="0"/>
              </a:rPr>
              <a:t>Develop multi-functional nanoparticles </a:t>
            </a:r>
            <a:r>
              <a:rPr lang="en-US" sz="1800" smtClean="0"/>
              <a:t>with ceramic shells </a:t>
            </a:r>
            <a:r>
              <a:rPr lang="en-US" sz="1800" dirty="0" smtClean="0"/>
              <a:t>and phase change material cores</a:t>
            </a:r>
            <a:endParaRPr lang="en-US" sz="1800" kern="0" dirty="0" smtClean="0">
              <a:latin typeface="Arial" pitchFamily="34" charset="0"/>
            </a:endParaRPr>
          </a:p>
          <a:p>
            <a:pPr marL="173038" indent="-173038" algn="l">
              <a:lnSpc>
                <a:spcPct val="95000"/>
              </a:lnSpc>
              <a:spcBef>
                <a:spcPct val="0"/>
              </a:spcBef>
              <a:spcAft>
                <a:spcPct val="25000"/>
              </a:spcAft>
              <a:buFont typeface="Arial" pitchFamily="34" charset="0"/>
              <a:buChar char="•"/>
              <a:defRPr/>
            </a:pPr>
            <a:r>
              <a:rPr lang="en-US" sz="1800" kern="0" dirty="0" smtClean="0">
                <a:latin typeface="Arial" pitchFamily="34" charset="0"/>
              </a:rPr>
              <a:t>Measure nano-fluid thermo-physical properties</a:t>
            </a:r>
          </a:p>
          <a:p>
            <a:pPr marL="173038" indent="-173038" algn="l">
              <a:lnSpc>
                <a:spcPct val="95000"/>
              </a:lnSpc>
              <a:spcBef>
                <a:spcPct val="0"/>
              </a:spcBef>
              <a:spcAft>
                <a:spcPct val="25000"/>
              </a:spcAft>
              <a:buFont typeface="Arial" pitchFamily="34" charset="0"/>
              <a:buChar char="•"/>
              <a:defRPr/>
            </a:pPr>
            <a:r>
              <a:rPr lang="en-US" sz="1800" kern="0" dirty="0" smtClean="0">
                <a:latin typeface="Arial" pitchFamily="34" charset="0"/>
              </a:rPr>
              <a:t>Perform prototype testing in scaled down water cooled condenser and cooling tower systems</a:t>
            </a:r>
          </a:p>
          <a:p>
            <a:pPr marL="173038" indent="-173038" algn="l">
              <a:lnSpc>
                <a:spcPct val="95000"/>
              </a:lnSpc>
              <a:spcBef>
                <a:spcPct val="0"/>
              </a:spcBef>
              <a:spcAft>
                <a:spcPct val="25000"/>
              </a:spcAft>
              <a:buFont typeface="Arial" pitchFamily="34" charset="0"/>
              <a:buChar char="•"/>
              <a:defRPr/>
            </a:pPr>
            <a:r>
              <a:rPr lang="en-US" sz="1800" kern="0" dirty="0" smtClean="0">
                <a:latin typeface="Arial" pitchFamily="34" charset="0"/>
              </a:rPr>
              <a:t>Assess potential environmental impacts due to nanoparticle loss to ambient air and water source.</a:t>
            </a:r>
          </a:p>
          <a:p>
            <a:pPr marL="173038" indent="-173038" algn="l">
              <a:lnSpc>
                <a:spcPct val="95000"/>
              </a:lnSpc>
              <a:spcBef>
                <a:spcPct val="0"/>
              </a:spcBef>
              <a:spcAft>
                <a:spcPct val="25000"/>
              </a:spcAft>
              <a:buFont typeface="Arial" pitchFamily="34" charset="0"/>
              <a:buChar char="•"/>
              <a:defRPr/>
            </a:pPr>
            <a:r>
              <a:rPr lang="en-US" sz="1800" kern="0" dirty="0" smtClean="0">
                <a:latin typeface="Arial" pitchFamily="34" charset="0"/>
              </a:rPr>
              <a:t>Perform technical and economic feasibility evaluation</a:t>
            </a:r>
          </a:p>
        </p:txBody>
      </p:sp>
      <p:grpSp>
        <p:nvGrpSpPr>
          <p:cNvPr id="2" name="Group 112"/>
          <p:cNvGrpSpPr/>
          <p:nvPr/>
        </p:nvGrpSpPr>
        <p:grpSpPr>
          <a:xfrm>
            <a:off x="4368980" y="1613608"/>
            <a:ext cx="4543634" cy="2147071"/>
            <a:chOff x="4349930" y="1632658"/>
            <a:chExt cx="4543634" cy="2147071"/>
          </a:xfrm>
        </p:grpSpPr>
        <p:sp>
          <p:nvSpPr>
            <p:cNvPr id="91" name="TextBox 90"/>
            <p:cNvSpPr txBox="1"/>
            <p:nvPr/>
          </p:nvSpPr>
          <p:spPr>
            <a:xfrm>
              <a:off x="8010292" y="1632658"/>
              <a:ext cx="590220" cy="246221"/>
            </a:xfrm>
            <a:prstGeom prst="rect">
              <a:avLst/>
            </a:prstGeom>
            <a:noFill/>
          </p:spPr>
          <p:txBody>
            <a:bodyPr wrap="square" rtlCol="0">
              <a:spAutoFit/>
            </a:bodyPr>
            <a:lstStyle/>
            <a:p>
              <a:r>
                <a:rPr lang="en-US" sz="1000" dirty="0" smtClean="0"/>
                <a:t>Shell</a:t>
              </a:r>
              <a:endParaRPr lang="en-US" sz="1000" dirty="0"/>
            </a:p>
          </p:txBody>
        </p:sp>
        <p:grpSp>
          <p:nvGrpSpPr>
            <p:cNvPr id="3" name="Group 134"/>
            <p:cNvGrpSpPr>
              <a:grpSpLocks noChangeAspect="1"/>
            </p:cNvGrpSpPr>
            <p:nvPr/>
          </p:nvGrpSpPr>
          <p:grpSpPr bwMode="auto">
            <a:xfrm>
              <a:off x="4349930" y="1674843"/>
              <a:ext cx="3682819" cy="2104886"/>
              <a:chOff x="-19442" y="-138443"/>
              <a:chExt cx="7315362" cy="5091443"/>
            </a:xfrm>
          </p:grpSpPr>
          <p:pic>
            <p:nvPicPr>
              <p:cNvPr id="6155" name="Picture 2"/>
              <p:cNvPicPr>
                <a:picLocks noChangeAspect="1" noChangeArrowheads="1"/>
              </p:cNvPicPr>
              <p:nvPr/>
            </p:nvPicPr>
            <p:blipFill>
              <a:blip r:embed="rId3" cstate="email"/>
              <a:srcRect/>
              <a:stretch>
                <a:fillRect/>
              </a:stretch>
            </p:blipFill>
            <p:spPr bwMode="auto">
              <a:xfrm>
                <a:off x="0" y="0"/>
                <a:ext cx="3314700" cy="4126802"/>
              </a:xfrm>
              <a:prstGeom prst="rect">
                <a:avLst/>
              </a:prstGeom>
              <a:noFill/>
              <a:ln w="9525">
                <a:noFill/>
                <a:miter lim="800000"/>
                <a:headEnd/>
                <a:tailEnd/>
              </a:ln>
            </p:spPr>
          </p:pic>
          <p:sp>
            <p:nvSpPr>
              <p:cNvPr id="15" name="Oval 14"/>
              <p:cNvSpPr/>
              <p:nvPr/>
            </p:nvSpPr>
            <p:spPr>
              <a:xfrm>
                <a:off x="4648832" y="1308793"/>
                <a:ext cx="2546183" cy="231968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6157" name="TextBox 58"/>
              <p:cNvSpPr txBox="1">
                <a:spLocks noChangeArrowheads="1"/>
              </p:cNvSpPr>
              <p:nvPr/>
            </p:nvSpPr>
            <p:spPr bwMode="auto">
              <a:xfrm>
                <a:off x="793412" y="1240713"/>
                <a:ext cx="1747331" cy="1019217"/>
              </a:xfrm>
              <a:prstGeom prst="rect">
                <a:avLst/>
              </a:prstGeom>
              <a:noFill/>
              <a:ln w="9525">
                <a:noFill/>
                <a:miter lim="800000"/>
                <a:headEnd/>
                <a:tailEnd/>
              </a:ln>
            </p:spPr>
            <p:txBody>
              <a:bodyPr>
                <a:spAutoFit/>
              </a:bodyPr>
              <a:lstStyle/>
              <a:p>
                <a:r>
                  <a:rPr lang="en-US" sz="1400"/>
                  <a:t>Cooling Tower</a:t>
                </a:r>
              </a:p>
            </p:txBody>
          </p:sp>
          <p:sp>
            <p:nvSpPr>
              <p:cNvPr id="6158" name="TextBox 78"/>
              <p:cNvSpPr txBox="1">
                <a:spLocks noChangeArrowheads="1"/>
              </p:cNvSpPr>
              <p:nvPr/>
            </p:nvSpPr>
            <p:spPr bwMode="auto">
              <a:xfrm>
                <a:off x="5307174" y="1589911"/>
                <a:ext cx="1988746" cy="1116707"/>
              </a:xfrm>
              <a:prstGeom prst="rect">
                <a:avLst/>
              </a:prstGeom>
              <a:noFill/>
              <a:ln w="9525">
                <a:noFill/>
                <a:miter lim="800000"/>
                <a:headEnd/>
                <a:tailEnd/>
              </a:ln>
            </p:spPr>
            <p:txBody>
              <a:bodyPr wrap="square">
                <a:spAutoFit/>
              </a:bodyPr>
              <a:lstStyle/>
              <a:p>
                <a:r>
                  <a:rPr lang="en-US" sz="1200" dirty="0"/>
                  <a:t>Steam Condenser</a:t>
                </a:r>
              </a:p>
            </p:txBody>
          </p:sp>
          <p:grpSp>
            <p:nvGrpSpPr>
              <p:cNvPr id="4" name="Group 101"/>
              <p:cNvGrpSpPr>
                <a:grpSpLocks/>
              </p:cNvGrpSpPr>
              <p:nvPr/>
            </p:nvGrpSpPr>
            <p:grpSpPr bwMode="auto">
              <a:xfrm>
                <a:off x="2438400" y="1524000"/>
                <a:ext cx="3505200" cy="1687512"/>
                <a:chOff x="2438400" y="1143000"/>
                <a:chExt cx="4211782" cy="2068414"/>
              </a:xfrm>
            </p:grpSpPr>
            <p:sp>
              <p:nvSpPr>
                <p:cNvPr id="43" name="Freeform 42"/>
                <p:cNvSpPr/>
                <p:nvPr/>
              </p:nvSpPr>
              <p:spPr>
                <a:xfrm>
                  <a:off x="2436807" y="1142853"/>
                  <a:ext cx="4214154" cy="2067671"/>
                </a:xfrm>
                <a:custGeom>
                  <a:avLst/>
                  <a:gdLst>
                    <a:gd name="connsiteX0" fmla="*/ 120073 w 4211782"/>
                    <a:gd name="connsiteY0" fmla="*/ 2068946 h 2068946"/>
                    <a:gd name="connsiteX1" fmla="*/ 4211782 w 4211782"/>
                    <a:gd name="connsiteY1" fmla="*/ 2068946 h 2068946"/>
                    <a:gd name="connsiteX2" fmla="*/ 3463636 w 4211782"/>
                    <a:gd name="connsiteY2" fmla="*/ 1062182 h 2068946"/>
                    <a:gd name="connsiteX3" fmla="*/ 4082473 w 4211782"/>
                    <a:gd name="connsiteY3" fmla="*/ 83127 h 2068946"/>
                    <a:gd name="connsiteX4" fmla="*/ 286327 w 4211782"/>
                    <a:gd name="connsiteY4" fmla="*/ 83127 h 2068946"/>
                    <a:gd name="connsiteX5" fmla="*/ 277091 w 4211782"/>
                    <a:gd name="connsiteY5" fmla="*/ 0 h 2068946"/>
                    <a:gd name="connsiteX6" fmla="*/ 0 w 4211782"/>
                    <a:gd name="connsiteY6" fmla="*/ 267855 h 2068946"/>
                    <a:gd name="connsiteX7" fmla="*/ 286327 w 4211782"/>
                    <a:gd name="connsiteY7" fmla="*/ 572655 h 2068946"/>
                    <a:gd name="connsiteX8" fmla="*/ 286327 w 4211782"/>
                    <a:gd name="connsiteY8" fmla="*/ 508000 h 2068946"/>
                    <a:gd name="connsiteX9" fmla="*/ 3278909 w 4211782"/>
                    <a:gd name="connsiteY9" fmla="*/ 508000 h 2068946"/>
                    <a:gd name="connsiteX10" fmla="*/ 2890982 w 4211782"/>
                    <a:gd name="connsiteY10" fmla="*/ 1080655 h 2068946"/>
                    <a:gd name="connsiteX11" fmla="*/ 3297382 w 4211782"/>
                    <a:gd name="connsiteY11" fmla="*/ 1607127 h 2068946"/>
                    <a:gd name="connsiteX12" fmla="*/ 110836 w 4211782"/>
                    <a:gd name="connsiteY12" fmla="*/ 1597891 h 2068946"/>
                    <a:gd name="connsiteX13" fmla="*/ 120073 w 4211782"/>
                    <a:gd name="connsiteY13" fmla="*/ 2068946 h 206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11782" h="2068946">
                      <a:moveTo>
                        <a:pt x="120073" y="2068946"/>
                      </a:moveTo>
                      <a:lnTo>
                        <a:pt x="4211782" y="2068946"/>
                      </a:lnTo>
                      <a:lnTo>
                        <a:pt x="3463636" y="1062182"/>
                      </a:lnTo>
                      <a:lnTo>
                        <a:pt x="4082473" y="83127"/>
                      </a:lnTo>
                      <a:lnTo>
                        <a:pt x="286327" y="83127"/>
                      </a:lnTo>
                      <a:lnTo>
                        <a:pt x="277091" y="0"/>
                      </a:lnTo>
                      <a:lnTo>
                        <a:pt x="0" y="267855"/>
                      </a:lnTo>
                      <a:lnTo>
                        <a:pt x="286327" y="572655"/>
                      </a:lnTo>
                      <a:lnTo>
                        <a:pt x="286327" y="508000"/>
                      </a:lnTo>
                      <a:lnTo>
                        <a:pt x="3278909" y="508000"/>
                      </a:lnTo>
                      <a:lnTo>
                        <a:pt x="2890982" y="1080655"/>
                      </a:lnTo>
                      <a:lnTo>
                        <a:pt x="3297382" y="1607127"/>
                      </a:lnTo>
                      <a:lnTo>
                        <a:pt x="110836" y="1597891"/>
                      </a:lnTo>
                      <a:lnTo>
                        <a:pt x="120073" y="2068946"/>
                      </a:lnTo>
                      <a:close/>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45" name="Oval 44"/>
                <p:cNvSpPr/>
                <p:nvPr/>
              </p:nvSpPr>
              <p:spPr>
                <a:xfrm>
                  <a:off x="2666344" y="2818835"/>
                  <a:ext cx="150634" cy="15065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46" name="Oval 45"/>
                <p:cNvSpPr/>
                <p:nvPr/>
              </p:nvSpPr>
              <p:spPr>
                <a:xfrm>
                  <a:off x="2895881" y="2969484"/>
                  <a:ext cx="150634" cy="154415"/>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47" name="Oval 46"/>
                <p:cNvSpPr/>
                <p:nvPr/>
              </p:nvSpPr>
              <p:spPr>
                <a:xfrm>
                  <a:off x="3125418" y="2818835"/>
                  <a:ext cx="150634" cy="15065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48" name="Oval 47"/>
                <p:cNvSpPr/>
                <p:nvPr/>
              </p:nvSpPr>
              <p:spPr>
                <a:xfrm>
                  <a:off x="3656222" y="2894159"/>
                  <a:ext cx="154219" cy="154415"/>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49" name="Oval 48"/>
                <p:cNvSpPr/>
                <p:nvPr/>
              </p:nvSpPr>
              <p:spPr>
                <a:xfrm>
                  <a:off x="3351367" y="2969484"/>
                  <a:ext cx="150634" cy="154415"/>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50" name="Oval 49"/>
                <p:cNvSpPr/>
                <p:nvPr/>
              </p:nvSpPr>
              <p:spPr>
                <a:xfrm>
                  <a:off x="5485345" y="2818835"/>
                  <a:ext cx="154219" cy="150650"/>
                </a:xfrm>
                <a:prstGeom prst="ellipse">
                  <a:avLst/>
                </a:prstGeom>
                <a:gradFill flip="none" rotWithShape="1">
                  <a:gsLst>
                    <a:gs pos="0">
                      <a:srgbClr val="FF0000"/>
                    </a:gs>
                    <a:gs pos="65000">
                      <a:schemeClr val="accent1">
                        <a:lumMod val="75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51" name="Oval 50"/>
                <p:cNvSpPr/>
                <p:nvPr/>
              </p:nvSpPr>
              <p:spPr>
                <a:xfrm>
                  <a:off x="4495467" y="2969484"/>
                  <a:ext cx="150634" cy="154415"/>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52" name="Oval 51"/>
                <p:cNvSpPr/>
                <p:nvPr/>
              </p:nvSpPr>
              <p:spPr>
                <a:xfrm>
                  <a:off x="3885759" y="2969484"/>
                  <a:ext cx="150634" cy="154415"/>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53" name="Oval 52"/>
                <p:cNvSpPr/>
                <p:nvPr/>
              </p:nvSpPr>
              <p:spPr>
                <a:xfrm>
                  <a:off x="5793785" y="2664417"/>
                  <a:ext cx="150634" cy="154417"/>
                </a:xfrm>
                <a:prstGeom prst="ellipse">
                  <a:avLst/>
                </a:prstGeom>
                <a:gradFill flip="none" rotWithShape="1">
                  <a:gsLst>
                    <a:gs pos="0">
                      <a:srgbClr val="FF0000"/>
                    </a:gs>
                    <a:gs pos="65000">
                      <a:schemeClr val="accent1">
                        <a:lumMod val="75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54" name="Oval 53"/>
                <p:cNvSpPr/>
                <p:nvPr/>
              </p:nvSpPr>
              <p:spPr>
                <a:xfrm>
                  <a:off x="4725004" y="2969484"/>
                  <a:ext cx="150634" cy="154415"/>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55" name="Oval 54"/>
                <p:cNvSpPr/>
                <p:nvPr/>
              </p:nvSpPr>
              <p:spPr>
                <a:xfrm>
                  <a:off x="5259394" y="2969484"/>
                  <a:ext cx="150634" cy="154415"/>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56" name="Oval 55"/>
                <p:cNvSpPr/>
                <p:nvPr/>
              </p:nvSpPr>
              <p:spPr>
                <a:xfrm>
                  <a:off x="4950953" y="2818835"/>
                  <a:ext cx="154221" cy="15065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57" name="Oval 56"/>
                <p:cNvSpPr/>
                <p:nvPr/>
              </p:nvSpPr>
              <p:spPr>
                <a:xfrm>
                  <a:off x="6095053" y="2818835"/>
                  <a:ext cx="154219" cy="150650"/>
                </a:xfrm>
                <a:prstGeom prst="ellipse">
                  <a:avLst/>
                </a:prstGeom>
                <a:gradFill flip="none" rotWithShape="1">
                  <a:gsLst>
                    <a:gs pos="0">
                      <a:srgbClr val="FF0000"/>
                    </a:gs>
                    <a:gs pos="65000">
                      <a:schemeClr val="accent1">
                        <a:lumMod val="75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58" name="Oval 57"/>
                <p:cNvSpPr/>
                <p:nvPr/>
              </p:nvSpPr>
              <p:spPr>
                <a:xfrm>
                  <a:off x="5869101" y="2969484"/>
                  <a:ext cx="150634" cy="154415"/>
                </a:xfrm>
                <a:prstGeom prst="ellipse">
                  <a:avLst/>
                </a:prstGeom>
                <a:gradFill flip="none" rotWithShape="1">
                  <a:gsLst>
                    <a:gs pos="0">
                      <a:srgbClr val="FF0000"/>
                    </a:gs>
                    <a:gs pos="65000">
                      <a:schemeClr val="accent1">
                        <a:lumMod val="75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59" name="Oval 58"/>
                <p:cNvSpPr/>
                <p:nvPr/>
              </p:nvSpPr>
              <p:spPr>
                <a:xfrm>
                  <a:off x="4190612" y="2818835"/>
                  <a:ext cx="154221" cy="15065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60" name="Oval 59"/>
                <p:cNvSpPr/>
                <p:nvPr/>
              </p:nvSpPr>
              <p:spPr>
                <a:xfrm>
                  <a:off x="6249272" y="2969484"/>
                  <a:ext cx="150634" cy="154415"/>
                </a:xfrm>
                <a:prstGeom prst="ellipse">
                  <a:avLst/>
                </a:prstGeom>
                <a:gradFill flip="none" rotWithShape="1">
                  <a:gsLst>
                    <a:gs pos="0">
                      <a:srgbClr val="FF0000"/>
                    </a:gs>
                    <a:gs pos="65000">
                      <a:schemeClr val="accent1">
                        <a:lumMod val="75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61" name="Oval 60"/>
                <p:cNvSpPr/>
                <p:nvPr/>
              </p:nvSpPr>
              <p:spPr>
                <a:xfrm>
                  <a:off x="2666344" y="1293503"/>
                  <a:ext cx="150634" cy="154417"/>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62" name="Oval 61"/>
                <p:cNvSpPr/>
                <p:nvPr/>
              </p:nvSpPr>
              <p:spPr>
                <a:xfrm>
                  <a:off x="2895881" y="1447920"/>
                  <a:ext cx="150634" cy="15065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63" name="Oval 62"/>
                <p:cNvSpPr/>
                <p:nvPr/>
              </p:nvSpPr>
              <p:spPr>
                <a:xfrm>
                  <a:off x="3125418" y="1293503"/>
                  <a:ext cx="150634" cy="154417"/>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64" name="Oval 63"/>
                <p:cNvSpPr/>
                <p:nvPr/>
              </p:nvSpPr>
              <p:spPr>
                <a:xfrm>
                  <a:off x="3656222" y="1368828"/>
                  <a:ext cx="154219" cy="154417"/>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65" name="Oval 64"/>
                <p:cNvSpPr/>
                <p:nvPr/>
              </p:nvSpPr>
              <p:spPr>
                <a:xfrm>
                  <a:off x="3351367" y="1447920"/>
                  <a:ext cx="150634" cy="15065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66" name="Oval 65"/>
                <p:cNvSpPr/>
                <p:nvPr/>
              </p:nvSpPr>
              <p:spPr>
                <a:xfrm>
                  <a:off x="5485345" y="1293503"/>
                  <a:ext cx="154219" cy="154417"/>
                </a:xfrm>
                <a:prstGeom prst="ellipse">
                  <a:avLst/>
                </a:prstGeom>
                <a:gradFill flip="none" rotWithShape="1">
                  <a:gsLst>
                    <a:gs pos="0">
                      <a:srgbClr val="FF0000"/>
                    </a:gs>
                    <a:gs pos="100000">
                      <a:schemeClr val="accent1">
                        <a:lumMod val="75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67" name="Oval 66"/>
                <p:cNvSpPr/>
                <p:nvPr/>
              </p:nvSpPr>
              <p:spPr>
                <a:xfrm>
                  <a:off x="4495467" y="1447920"/>
                  <a:ext cx="150634" cy="15065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68" name="Oval 67"/>
                <p:cNvSpPr/>
                <p:nvPr/>
              </p:nvSpPr>
              <p:spPr>
                <a:xfrm>
                  <a:off x="3885759" y="1447920"/>
                  <a:ext cx="150634" cy="15065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69" name="Oval 68"/>
                <p:cNvSpPr/>
                <p:nvPr/>
              </p:nvSpPr>
              <p:spPr>
                <a:xfrm>
                  <a:off x="5714882" y="1677660"/>
                  <a:ext cx="154219" cy="150650"/>
                </a:xfrm>
                <a:prstGeom prst="ellipse">
                  <a:avLst/>
                </a:prstGeom>
                <a:gradFill flip="none" rotWithShape="1">
                  <a:gsLst>
                    <a:gs pos="0">
                      <a:srgbClr val="FF0000"/>
                    </a:gs>
                    <a:gs pos="100000">
                      <a:schemeClr val="accent1">
                        <a:lumMod val="75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70" name="Oval 69"/>
                <p:cNvSpPr/>
                <p:nvPr/>
              </p:nvSpPr>
              <p:spPr>
                <a:xfrm>
                  <a:off x="4725004" y="1447920"/>
                  <a:ext cx="150634" cy="15065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71" name="Oval 70"/>
                <p:cNvSpPr/>
                <p:nvPr/>
              </p:nvSpPr>
              <p:spPr>
                <a:xfrm>
                  <a:off x="5259394" y="1447920"/>
                  <a:ext cx="150634" cy="15065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72" name="Oval 71"/>
                <p:cNvSpPr/>
                <p:nvPr/>
              </p:nvSpPr>
              <p:spPr>
                <a:xfrm>
                  <a:off x="4950953" y="1293503"/>
                  <a:ext cx="154221" cy="154417"/>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73" name="Oval 72"/>
                <p:cNvSpPr/>
                <p:nvPr/>
              </p:nvSpPr>
              <p:spPr>
                <a:xfrm>
                  <a:off x="6095053" y="1293503"/>
                  <a:ext cx="154219" cy="154417"/>
                </a:xfrm>
                <a:prstGeom prst="ellipse">
                  <a:avLst/>
                </a:prstGeom>
                <a:gradFill flip="none" rotWithShape="1">
                  <a:gsLst>
                    <a:gs pos="0">
                      <a:srgbClr val="FF0000"/>
                    </a:gs>
                    <a:gs pos="100000">
                      <a:schemeClr val="accent1">
                        <a:lumMod val="75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74" name="Oval 73"/>
                <p:cNvSpPr/>
                <p:nvPr/>
              </p:nvSpPr>
              <p:spPr>
                <a:xfrm>
                  <a:off x="5869101" y="1447920"/>
                  <a:ext cx="150634" cy="150650"/>
                </a:xfrm>
                <a:prstGeom prst="ellipse">
                  <a:avLst/>
                </a:prstGeom>
                <a:gradFill flip="none" rotWithShape="1">
                  <a:gsLst>
                    <a:gs pos="0">
                      <a:srgbClr val="FF0000"/>
                    </a:gs>
                    <a:gs pos="100000">
                      <a:schemeClr val="accent1">
                        <a:lumMod val="75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75" name="Oval 74"/>
                <p:cNvSpPr/>
                <p:nvPr/>
              </p:nvSpPr>
              <p:spPr>
                <a:xfrm>
                  <a:off x="4190612" y="1293503"/>
                  <a:ext cx="154221" cy="154417"/>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76" name="Oval 75"/>
                <p:cNvSpPr/>
                <p:nvPr/>
              </p:nvSpPr>
              <p:spPr>
                <a:xfrm>
                  <a:off x="5944419" y="1677660"/>
                  <a:ext cx="150634" cy="150650"/>
                </a:xfrm>
                <a:prstGeom prst="ellipse">
                  <a:avLst/>
                </a:prstGeom>
                <a:gradFill flip="none" rotWithShape="1">
                  <a:gsLst>
                    <a:gs pos="0">
                      <a:srgbClr val="FF0000"/>
                    </a:gs>
                    <a:gs pos="100000">
                      <a:schemeClr val="accent1">
                        <a:lumMod val="75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77" name="Oval 76"/>
                <p:cNvSpPr/>
                <p:nvPr/>
              </p:nvSpPr>
              <p:spPr>
                <a:xfrm>
                  <a:off x="5485345" y="2133377"/>
                  <a:ext cx="154219" cy="150650"/>
                </a:xfrm>
                <a:prstGeom prst="ellipse">
                  <a:avLst/>
                </a:prstGeom>
                <a:gradFill flip="none" rotWithShape="1">
                  <a:gsLst>
                    <a:gs pos="0">
                      <a:srgbClr val="FF0000"/>
                    </a:gs>
                    <a:gs pos="100000">
                      <a:schemeClr val="accent1">
                        <a:lumMod val="75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78" name="Oval 77"/>
                <p:cNvSpPr/>
                <p:nvPr/>
              </p:nvSpPr>
              <p:spPr>
                <a:xfrm>
                  <a:off x="5714882" y="1903635"/>
                  <a:ext cx="154219" cy="154417"/>
                </a:xfrm>
                <a:prstGeom prst="ellipse">
                  <a:avLst/>
                </a:prstGeom>
                <a:gradFill flip="none" rotWithShape="1">
                  <a:gsLst>
                    <a:gs pos="0">
                      <a:srgbClr val="FF0000"/>
                    </a:gs>
                    <a:gs pos="100000">
                      <a:schemeClr val="accent1">
                        <a:lumMod val="75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79" name="Oval 78"/>
                <p:cNvSpPr/>
                <p:nvPr/>
              </p:nvSpPr>
              <p:spPr>
                <a:xfrm>
                  <a:off x="5639564" y="2438442"/>
                  <a:ext cx="154221" cy="150650"/>
                </a:xfrm>
                <a:prstGeom prst="ellipse">
                  <a:avLst/>
                </a:prstGeom>
                <a:gradFill flip="none" rotWithShape="1">
                  <a:gsLst>
                    <a:gs pos="0">
                      <a:srgbClr val="FF0000"/>
                    </a:gs>
                    <a:gs pos="65000">
                      <a:schemeClr val="accent1">
                        <a:lumMod val="75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80" name="Oval 79"/>
                <p:cNvSpPr/>
                <p:nvPr/>
              </p:nvSpPr>
              <p:spPr>
                <a:xfrm>
                  <a:off x="5714882" y="2208702"/>
                  <a:ext cx="154219" cy="150650"/>
                </a:xfrm>
                <a:prstGeom prst="ellipse">
                  <a:avLst/>
                </a:prstGeom>
                <a:gradFill flip="none" rotWithShape="1">
                  <a:gsLst>
                    <a:gs pos="0">
                      <a:srgbClr val="FF0000"/>
                    </a:gs>
                    <a:gs pos="100000">
                      <a:schemeClr val="accent1">
                        <a:lumMod val="75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81" name="Oval 80"/>
                <p:cNvSpPr/>
                <p:nvPr/>
              </p:nvSpPr>
              <p:spPr>
                <a:xfrm>
                  <a:off x="5944419" y="2513767"/>
                  <a:ext cx="150634" cy="150650"/>
                </a:xfrm>
                <a:prstGeom prst="ellipse">
                  <a:avLst/>
                </a:prstGeom>
                <a:gradFill flip="none" rotWithShape="1">
                  <a:gsLst>
                    <a:gs pos="0">
                      <a:srgbClr val="FF0000"/>
                    </a:gs>
                    <a:gs pos="65000">
                      <a:schemeClr val="accent1">
                        <a:lumMod val="75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sp>
            <p:nvSpPr>
              <p:cNvPr id="6160" name="TextBox 104"/>
              <p:cNvSpPr txBox="1">
                <a:spLocks noChangeArrowheads="1"/>
              </p:cNvSpPr>
              <p:nvPr/>
            </p:nvSpPr>
            <p:spPr bwMode="auto">
              <a:xfrm>
                <a:off x="3196779" y="3138619"/>
                <a:ext cx="2080033" cy="596034"/>
              </a:xfrm>
              <a:prstGeom prst="rect">
                <a:avLst/>
              </a:prstGeom>
              <a:noFill/>
              <a:ln w="9525">
                <a:noFill/>
                <a:miter lim="800000"/>
                <a:headEnd/>
                <a:tailEnd/>
              </a:ln>
            </p:spPr>
            <p:txBody>
              <a:bodyPr wrap="none">
                <a:spAutoFit/>
              </a:bodyPr>
              <a:lstStyle/>
              <a:p>
                <a:r>
                  <a:rPr lang="en-US" sz="1400"/>
                  <a:t>Cool Water</a:t>
                </a:r>
              </a:p>
            </p:txBody>
          </p:sp>
          <p:sp>
            <p:nvSpPr>
              <p:cNvPr id="6161" name="TextBox 105"/>
              <p:cNvSpPr txBox="1">
                <a:spLocks noChangeArrowheads="1"/>
              </p:cNvSpPr>
              <p:nvPr/>
            </p:nvSpPr>
            <p:spPr bwMode="auto">
              <a:xfrm>
                <a:off x="3058746" y="926655"/>
                <a:ext cx="2278212" cy="596033"/>
              </a:xfrm>
              <a:prstGeom prst="rect">
                <a:avLst/>
              </a:prstGeom>
              <a:noFill/>
              <a:ln w="9525">
                <a:noFill/>
                <a:miter lim="800000"/>
                <a:headEnd/>
                <a:tailEnd/>
              </a:ln>
            </p:spPr>
            <p:txBody>
              <a:bodyPr wrap="none">
                <a:spAutoFit/>
              </a:bodyPr>
              <a:lstStyle/>
              <a:p>
                <a:r>
                  <a:rPr lang="en-US" sz="1400" dirty="0"/>
                  <a:t>Warm Water</a:t>
                </a:r>
              </a:p>
            </p:txBody>
          </p:sp>
          <p:grpSp>
            <p:nvGrpSpPr>
              <p:cNvPr id="5" name="Group 120"/>
              <p:cNvGrpSpPr>
                <a:grpSpLocks/>
              </p:cNvGrpSpPr>
              <p:nvPr/>
            </p:nvGrpSpPr>
            <p:grpSpPr bwMode="auto">
              <a:xfrm>
                <a:off x="1341323" y="2895600"/>
                <a:ext cx="639877" cy="2057400"/>
                <a:chOff x="1341323" y="2895600"/>
                <a:chExt cx="639877" cy="2057400"/>
              </a:xfrm>
            </p:grpSpPr>
            <p:sp>
              <p:nvSpPr>
                <p:cNvPr id="41" name="Down Arrow 40"/>
                <p:cNvSpPr/>
                <p:nvPr/>
              </p:nvSpPr>
              <p:spPr>
                <a:xfrm>
                  <a:off x="1371489" y="2894299"/>
                  <a:ext cx="608904" cy="2058701"/>
                </a:xfrm>
                <a:prstGeom prst="downArrow">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6168" name="TextBox 110"/>
                <p:cNvSpPr txBox="1">
                  <a:spLocks noChangeArrowheads="1"/>
                </p:cNvSpPr>
                <p:nvPr/>
              </p:nvSpPr>
              <p:spPr bwMode="auto">
                <a:xfrm rot="-5400000">
                  <a:off x="790127" y="3631680"/>
                  <a:ext cx="1558357" cy="455965"/>
                </a:xfrm>
                <a:prstGeom prst="rect">
                  <a:avLst/>
                </a:prstGeom>
                <a:noFill/>
                <a:ln w="9525">
                  <a:noFill/>
                  <a:miter lim="800000"/>
                  <a:headEnd/>
                  <a:tailEnd/>
                </a:ln>
              </p:spPr>
              <p:txBody>
                <a:bodyPr wrap="none">
                  <a:spAutoFit/>
                </a:bodyPr>
                <a:lstStyle/>
                <a:p>
                  <a:r>
                    <a:rPr lang="en-US" sz="1400"/>
                    <a:t>Blowdown </a:t>
                  </a:r>
                </a:p>
              </p:txBody>
            </p:sp>
          </p:grpSp>
          <p:grpSp>
            <p:nvGrpSpPr>
              <p:cNvPr id="6" name="Group 121"/>
              <p:cNvGrpSpPr>
                <a:grpSpLocks/>
              </p:cNvGrpSpPr>
              <p:nvPr/>
            </p:nvGrpSpPr>
            <p:grpSpPr bwMode="auto">
              <a:xfrm>
                <a:off x="-19442" y="1828800"/>
                <a:ext cx="1086242" cy="3124200"/>
                <a:chOff x="-19442" y="1828800"/>
                <a:chExt cx="1086242" cy="3124200"/>
              </a:xfrm>
            </p:grpSpPr>
            <p:sp>
              <p:nvSpPr>
                <p:cNvPr id="38" name="Freeform 37"/>
                <p:cNvSpPr/>
                <p:nvPr/>
              </p:nvSpPr>
              <p:spPr>
                <a:xfrm>
                  <a:off x="153678" y="1828078"/>
                  <a:ext cx="913359" cy="3124922"/>
                </a:xfrm>
                <a:custGeom>
                  <a:avLst/>
                  <a:gdLst>
                    <a:gd name="connsiteX0" fmla="*/ 394636 w 519764"/>
                    <a:gd name="connsiteY0" fmla="*/ 0 h 1520792"/>
                    <a:gd name="connsiteX1" fmla="*/ 519764 w 519764"/>
                    <a:gd name="connsiteY1" fmla="*/ 144379 h 1520792"/>
                    <a:gd name="connsiteX2" fmla="*/ 404261 w 519764"/>
                    <a:gd name="connsiteY2" fmla="*/ 298383 h 1520792"/>
                    <a:gd name="connsiteX3" fmla="*/ 404261 w 519764"/>
                    <a:gd name="connsiteY3" fmla="*/ 221381 h 1520792"/>
                    <a:gd name="connsiteX4" fmla="*/ 173255 w 519764"/>
                    <a:gd name="connsiteY4" fmla="*/ 221381 h 1520792"/>
                    <a:gd name="connsiteX5" fmla="*/ 173255 w 519764"/>
                    <a:gd name="connsiteY5" fmla="*/ 1520792 h 1520792"/>
                    <a:gd name="connsiteX6" fmla="*/ 0 w 519764"/>
                    <a:gd name="connsiteY6" fmla="*/ 1520792 h 1520792"/>
                    <a:gd name="connsiteX7" fmla="*/ 0 w 519764"/>
                    <a:gd name="connsiteY7" fmla="*/ 77002 h 1520792"/>
                    <a:gd name="connsiteX8" fmla="*/ 385010 w 519764"/>
                    <a:gd name="connsiteY8" fmla="*/ 86627 h 1520792"/>
                    <a:gd name="connsiteX9" fmla="*/ 394636 w 519764"/>
                    <a:gd name="connsiteY9" fmla="*/ 0 h 1520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764" h="1520792">
                      <a:moveTo>
                        <a:pt x="394636" y="0"/>
                      </a:moveTo>
                      <a:lnTo>
                        <a:pt x="519764" y="144379"/>
                      </a:lnTo>
                      <a:lnTo>
                        <a:pt x="404261" y="298383"/>
                      </a:lnTo>
                      <a:lnTo>
                        <a:pt x="404261" y="221381"/>
                      </a:lnTo>
                      <a:lnTo>
                        <a:pt x="173255" y="221381"/>
                      </a:lnTo>
                      <a:lnTo>
                        <a:pt x="173255" y="1520792"/>
                      </a:lnTo>
                      <a:lnTo>
                        <a:pt x="0" y="1520792"/>
                      </a:lnTo>
                      <a:lnTo>
                        <a:pt x="0" y="77002"/>
                      </a:lnTo>
                      <a:lnTo>
                        <a:pt x="385010" y="86627"/>
                      </a:lnTo>
                      <a:lnTo>
                        <a:pt x="394636" y="0"/>
                      </a:lnTo>
                      <a:close/>
                    </a:path>
                  </a:pathLst>
                </a:cu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6166" name="TextBox 117"/>
                <p:cNvSpPr txBox="1">
                  <a:spLocks noChangeArrowheads="1"/>
                </p:cNvSpPr>
                <p:nvPr/>
              </p:nvSpPr>
              <p:spPr bwMode="auto">
                <a:xfrm rot="-5400000">
                  <a:off x="-866115" y="3441556"/>
                  <a:ext cx="2149309" cy="455964"/>
                </a:xfrm>
                <a:prstGeom prst="rect">
                  <a:avLst/>
                </a:prstGeom>
                <a:noFill/>
                <a:ln w="9525">
                  <a:noFill/>
                  <a:miter lim="800000"/>
                  <a:headEnd/>
                  <a:tailEnd/>
                </a:ln>
              </p:spPr>
              <p:txBody>
                <a:bodyPr wrap="none">
                  <a:spAutoFit/>
                </a:bodyPr>
                <a:lstStyle/>
                <a:p>
                  <a:r>
                    <a:rPr lang="en-US" sz="1400"/>
                    <a:t>Make-up  Water</a:t>
                  </a:r>
                </a:p>
              </p:txBody>
            </p:sp>
          </p:grpSp>
          <p:sp>
            <p:nvSpPr>
              <p:cNvPr id="6164" name="TextBox 118"/>
              <p:cNvSpPr txBox="1">
                <a:spLocks noChangeArrowheads="1"/>
              </p:cNvSpPr>
              <p:nvPr/>
            </p:nvSpPr>
            <p:spPr bwMode="auto">
              <a:xfrm>
                <a:off x="1775218" y="-138443"/>
                <a:ext cx="3483429" cy="596034"/>
              </a:xfrm>
              <a:prstGeom prst="rect">
                <a:avLst/>
              </a:prstGeom>
              <a:noFill/>
              <a:ln w="9525">
                <a:noFill/>
                <a:miter lim="800000"/>
                <a:headEnd/>
                <a:tailEnd/>
              </a:ln>
            </p:spPr>
            <p:txBody>
              <a:bodyPr>
                <a:spAutoFit/>
              </a:bodyPr>
              <a:lstStyle/>
              <a:p>
                <a:r>
                  <a:rPr lang="en-US" sz="1400" dirty="0"/>
                  <a:t>Evaporation &amp; Drift</a:t>
                </a:r>
              </a:p>
            </p:txBody>
          </p:sp>
        </p:grpSp>
        <p:pic>
          <p:nvPicPr>
            <p:cNvPr id="6151" name="Picture 2"/>
            <p:cNvPicPr>
              <a:picLocks noChangeAspect="1" noChangeArrowheads="1"/>
            </p:cNvPicPr>
            <p:nvPr/>
          </p:nvPicPr>
          <p:blipFill>
            <a:blip r:embed="rId4" cstate="email"/>
            <a:srcRect/>
            <a:stretch>
              <a:fillRect/>
            </a:stretch>
          </p:blipFill>
          <p:spPr bwMode="auto">
            <a:xfrm>
              <a:off x="8059652" y="1971176"/>
              <a:ext cx="796350" cy="493748"/>
            </a:xfrm>
            <a:prstGeom prst="rect">
              <a:avLst/>
            </a:prstGeom>
            <a:noFill/>
            <a:ln w="9525">
              <a:noFill/>
              <a:miter lim="800000"/>
              <a:headEnd/>
              <a:tailEnd/>
            </a:ln>
          </p:spPr>
        </p:pic>
        <p:cxnSp>
          <p:nvCxnSpPr>
            <p:cNvPr id="6152" name="Straight Arrow Connector 16"/>
            <p:cNvCxnSpPr>
              <a:cxnSpLocks noChangeShapeType="1"/>
              <a:endCxn id="73" idx="7"/>
            </p:cNvCxnSpPr>
            <p:nvPr/>
          </p:nvCxnSpPr>
          <p:spPr bwMode="auto">
            <a:xfrm flipH="1">
              <a:off x="7174506" y="2204224"/>
              <a:ext cx="947300" cy="216289"/>
            </a:xfrm>
            <a:prstGeom prst="straightConnector1">
              <a:avLst/>
            </a:prstGeom>
            <a:noFill/>
            <a:ln w="28575" algn="ctr">
              <a:solidFill>
                <a:schemeClr val="tx1"/>
              </a:solidFill>
              <a:round/>
              <a:headEnd/>
              <a:tailEnd type="stealth" w="med" len="med"/>
            </a:ln>
          </p:spPr>
        </p:cxnSp>
        <p:sp>
          <p:nvSpPr>
            <p:cNvPr id="87" name="TextBox 86"/>
            <p:cNvSpPr txBox="1"/>
            <p:nvPr/>
          </p:nvSpPr>
          <p:spPr>
            <a:xfrm>
              <a:off x="8104691" y="2070520"/>
              <a:ext cx="468169" cy="477054"/>
            </a:xfrm>
            <a:prstGeom prst="rect">
              <a:avLst/>
            </a:prstGeom>
            <a:noFill/>
          </p:spPr>
          <p:txBody>
            <a:bodyPr wrap="square" rtlCol="0">
              <a:spAutoFit/>
            </a:bodyPr>
            <a:lstStyle/>
            <a:p>
              <a:r>
                <a:rPr lang="en-US" sz="1000" dirty="0" smtClean="0"/>
                <a:t>PCM</a:t>
              </a:r>
            </a:p>
            <a:p>
              <a:endParaRPr lang="en-US" sz="1000" dirty="0"/>
            </a:p>
          </p:txBody>
        </p:sp>
        <p:sp>
          <p:nvSpPr>
            <p:cNvPr id="89" name="TextBox 88"/>
            <p:cNvSpPr txBox="1"/>
            <p:nvPr/>
          </p:nvSpPr>
          <p:spPr>
            <a:xfrm>
              <a:off x="8572500" y="2014531"/>
              <a:ext cx="321064" cy="338554"/>
            </a:xfrm>
            <a:prstGeom prst="rect">
              <a:avLst/>
            </a:prstGeom>
            <a:solidFill>
              <a:schemeClr val="bg1"/>
            </a:solidFill>
          </p:spPr>
          <p:txBody>
            <a:bodyPr wrap="square" rtlCol="0">
              <a:spAutoFit/>
            </a:bodyPr>
            <a:lstStyle/>
            <a:p>
              <a:endParaRPr lang="en-US" dirty="0"/>
            </a:p>
          </p:txBody>
        </p:sp>
        <p:cxnSp>
          <p:nvCxnSpPr>
            <p:cNvPr id="93" name="Straight Arrow Connector 92"/>
            <p:cNvCxnSpPr>
              <a:stCxn id="91" idx="2"/>
              <a:endCxn id="91" idx="2"/>
            </p:cNvCxnSpPr>
            <p:nvPr/>
          </p:nvCxnSpPr>
          <p:spPr bwMode="auto">
            <a:xfrm>
              <a:off x="8305402" y="1878879"/>
              <a:ext cx="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95" name="Straight Arrow Connector 94"/>
            <p:cNvCxnSpPr>
              <a:stCxn id="91" idx="2"/>
              <a:endCxn id="91" idx="2"/>
            </p:cNvCxnSpPr>
            <p:nvPr/>
          </p:nvCxnSpPr>
          <p:spPr bwMode="auto">
            <a:xfrm>
              <a:off x="8305402" y="1878879"/>
              <a:ext cx="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01" name="Straight Arrow Connector 100"/>
            <p:cNvCxnSpPr/>
            <p:nvPr/>
          </p:nvCxnSpPr>
          <p:spPr bwMode="auto">
            <a:xfrm>
              <a:off x="8347485" y="1831352"/>
              <a:ext cx="1062" cy="127546"/>
            </a:xfrm>
            <a:prstGeom prst="straightConnector1">
              <a:avLst/>
            </a:prstGeom>
            <a:solidFill>
              <a:schemeClr val="accent1"/>
            </a:solidFill>
            <a:ln w="9525" cap="flat" cmpd="sng" algn="ctr">
              <a:solidFill>
                <a:schemeClr val="tx1"/>
              </a:solidFill>
              <a:prstDash val="solid"/>
              <a:round/>
              <a:headEnd type="none" w="med" len="med"/>
              <a:tailEnd type="stealth"/>
            </a:ln>
            <a:effectLst/>
          </p:spPr>
        </p:cxnSp>
      </p:grpSp>
    </p:spTree>
  </p:cSld>
  <p:clrMapOvr>
    <a:masterClrMapping/>
  </p:clrMapOvr>
  <p:transition advTm="100703"/>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ounded Rectangle 33"/>
          <p:cNvSpPr>
            <a:spLocks noChangeArrowheads="1"/>
          </p:cNvSpPr>
          <p:nvPr/>
        </p:nvSpPr>
        <p:spPr bwMode="auto">
          <a:xfrm>
            <a:off x="4389116" y="1150568"/>
            <a:ext cx="4405747" cy="3238667"/>
          </a:xfrm>
          <a:prstGeom prst="roundRect">
            <a:avLst>
              <a:gd name="adj" fmla="val 16667"/>
            </a:avLst>
          </a:prstGeom>
          <a:solidFill>
            <a:srgbClr val="0070C0"/>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173038" indent="-173038">
              <a:lnSpc>
                <a:spcPct val="85000"/>
              </a:lnSpc>
              <a:spcBef>
                <a:spcPct val="0"/>
              </a:spcBef>
              <a:spcAft>
                <a:spcPct val="25000"/>
              </a:spcAft>
              <a:defRPr/>
            </a:pPr>
            <a:r>
              <a:rPr lang="en-US" sz="2000" b="1" kern="0" dirty="0" smtClean="0">
                <a:latin typeface="Arial" pitchFamily="34" charset="0"/>
              </a:rPr>
              <a:t>Key Potential </a:t>
            </a:r>
            <a:r>
              <a:rPr lang="en-US" sz="2000" b="1" kern="0" dirty="0" smtClean="0">
                <a:latin typeface="Arial"/>
              </a:rPr>
              <a:t>Benefits</a:t>
            </a:r>
          </a:p>
          <a:p>
            <a:pPr marL="173038" indent="-173038" algn="l">
              <a:lnSpc>
                <a:spcPct val="85000"/>
              </a:lnSpc>
              <a:spcBef>
                <a:spcPct val="0"/>
              </a:spcBef>
              <a:spcAft>
                <a:spcPct val="25000"/>
              </a:spcAft>
              <a:buFont typeface="Arial" pitchFamily="34" charset="0"/>
              <a:buChar char="•"/>
              <a:defRPr/>
            </a:pPr>
            <a:r>
              <a:rPr lang="en-US" sz="2000" kern="0" dirty="0" smtClean="0"/>
              <a:t>Up to 10% more power production on the hottest days than air cooled condensers</a:t>
            </a:r>
          </a:p>
          <a:p>
            <a:pPr marL="173038" indent="-173038" algn="l">
              <a:lnSpc>
                <a:spcPct val="85000"/>
              </a:lnSpc>
              <a:spcBef>
                <a:spcPct val="0"/>
              </a:spcBef>
              <a:spcAft>
                <a:spcPct val="25000"/>
              </a:spcAft>
              <a:buFont typeface="Arial" pitchFamily="34" charset="0"/>
              <a:buChar char="•"/>
              <a:defRPr/>
            </a:pPr>
            <a:r>
              <a:rPr lang="en-US" sz="2000" kern="0" dirty="0" smtClean="0"/>
              <a:t>90% less makeup water use than wet cooling tower systems</a:t>
            </a:r>
          </a:p>
          <a:p>
            <a:pPr marL="173038" indent="-173038" algn="l">
              <a:lnSpc>
                <a:spcPct val="85000"/>
              </a:lnSpc>
              <a:spcBef>
                <a:spcPct val="0"/>
              </a:spcBef>
              <a:spcAft>
                <a:spcPct val="25000"/>
              </a:spcAft>
              <a:buFont typeface="Arial" pitchFamily="34" charset="0"/>
              <a:buChar char="•"/>
              <a:defRPr/>
            </a:pPr>
            <a:r>
              <a:rPr lang="en-US" sz="2000" kern="0" dirty="0" smtClean="0"/>
              <a:t>Up to 50% less water use than currently used dry cooling with the aid of adiabatic water spray </a:t>
            </a:r>
            <a:r>
              <a:rPr lang="en-US" sz="2000" kern="0" dirty="0" err="1" smtClean="0"/>
              <a:t>precooling</a:t>
            </a:r>
            <a:r>
              <a:rPr lang="en-US" sz="2000" kern="0" dirty="0" smtClean="0"/>
              <a:t> for incoming air</a:t>
            </a:r>
          </a:p>
        </p:txBody>
      </p:sp>
      <p:sp>
        <p:nvSpPr>
          <p:cNvPr id="11269" name="Title 1"/>
          <p:cNvSpPr>
            <a:spLocks noGrp="1"/>
          </p:cNvSpPr>
          <p:nvPr>
            <p:ph type="title"/>
          </p:nvPr>
        </p:nvSpPr>
        <p:spPr>
          <a:xfrm>
            <a:off x="28576" y="142880"/>
            <a:ext cx="9144000" cy="914400"/>
          </a:xfrm>
        </p:spPr>
        <p:txBody>
          <a:bodyPr/>
          <a:lstStyle/>
          <a:p>
            <a:r>
              <a:rPr lang="en-US" sz="2500" dirty="0" smtClean="0"/>
              <a:t>Potential Project 1: Hybrid dry/wet cooling to enhance air cooled condensers </a:t>
            </a:r>
            <a:r>
              <a:rPr lang="en-US" sz="2000" dirty="0" smtClean="0"/>
              <a:t>(Collaboration with University of Stellenbosch in S. Africa)</a:t>
            </a:r>
          </a:p>
        </p:txBody>
      </p:sp>
      <p:sp>
        <p:nvSpPr>
          <p:cNvPr id="24" name="Rounded Rectangle 23"/>
          <p:cNvSpPr/>
          <p:nvPr/>
        </p:nvSpPr>
        <p:spPr bwMode="auto">
          <a:xfrm>
            <a:off x="290978" y="4572001"/>
            <a:ext cx="8417592" cy="1857832"/>
          </a:xfrm>
          <a:prstGeom prst="roundRect">
            <a:avLst/>
          </a:prstGeom>
          <a:solidFill>
            <a:srgbClr val="EAEAEA"/>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1002">
            <a:schemeClr val="lt1"/>
          </a:fillRef>
          <a:effectRef idx="0">
            <a:scrgbClr r="0" g="0" b="0"/>
          </a:effectRef>
          <a:fontRef idx="major"/>
        </p:style>
        <p:txBody>
          <a:bodyPr anchor="ctr"/>
          <a:lstStyle/>
          <a:p>
            <a:r>
              <a:rPr lang="en-US" sz="1800" b="1" dirty="0" smtClean="0"/>
              <a:t>Project Scope </a:t>
            </a:r>
            <a:endParaRPr lang="en-US" sz="1800" b="1" dirty="0" smtClean="0">
              <a:solidFill>
                <a:schemeClr val="tx2"/>
              </a:solidFill>
            </a:endParaRPr>
          </a:p>
          <a:p>
            <a:pPr marL="228600" indent="-228600" algn="l">
              <a:buFont typeface="Arial" pitchFamily="34" charset="0"/>
              <a:buChar char="•"/>
            </a:pPr>
            <a:r>
              <a:rPr lang="en-US" sz="1800" dirty="0" smtClean="0"/>
              <a:t>Further develop the design concept</a:t>
            </a:r>
          </a:p>
          <a:p>
            <a:pPr marL="228600" indent="-228600" algn="l">
              <a:buFont typeface="Arial" pitchFamily="34" charset="0"/>
              <a:buChar char="•"/>
            </a:pPr>
            <a:r>
              <a:rPr lang="en-US" sz="1800" dirty="0" smtClean="0"/>
              <a:t>Perform detailed modeling  and experimental investigation for various options</a:t>
            </a:r>
          </a:p>
          <a:p>
            <a:pPr marL="228600" indent="-228600" algn="l">
              <a:buFont typeface="Arial" pitchFamily="34" charset="0"/>
              <a:buChar char="•"/>
            </a:pPr>
            <a:r>
              <a:rPr lang="en-US" sz="1800" dirty="0" smtClean="0"/>
              <a:t>Perform technical and economic feasibility study</a:t>
            </a:r>
          </a:p>
        </p:txBody>
      </p:sp>
      <p:grpSp>
        <p:nvGrpSpPr>
          <p:cNvPr id="2" name="Group 16"/>
          <p:cNvGrpSpPr/>
          <p:nvPr/>
        </p:nvGrpSpPr>
        <p:grpSpPr>
          <a:xfrm>
            <a:off x="211016" y="1069466"/>
            <a:ext cx="4717560" cy="3496437"/>
            <a:chOff x="211016" y="1069466"/>
            <a:chExt cx="4717560" cy="3496437"/>
          </a:xfrm>
        </p:grpSpPr>
        <p:sp>
          <p:nvSpPr>
            <p:cNvPr id="31" name="Rectangle 3"/>
            <p:cNvSpPr txBox="1">
              <a:spLocks noChangeArrowheads="1"/>
            </p:cNvSpPr>
            <p:nvPr/>
          </p:nvSpPr>
          <p:spPr bwMode="auto">
            <a:xfrm>
              <a:off x="775676" y="1307083"/>
              <a:ext cx="4152900" cy="3117000"/>
            </a:xfrm>
            <a:prstGeom prst="rect">
              <a:avLst/>
            </a:prstGeom>
            <a:noFill/>
            <a:ln w="9525">
              <a:noFill/>
              <a:miter lim="800000"/>
              <a:headEnd/>
              <a:tailEnd/>
            </a:ln>
          </p:spPr>
          <p:txBody>
            <a:bodyPr/>
            <a:lstStyle/>
            <a:p>
              <a:pPr marL="173038" indent="-173038">
                <a:lnSpc>
                  <a:spcPct val="85000"/>
                </a:lnSpc>
                <a:spcBef>
                  <a:spcPct val="0"/>
                </a:spcBef>
                <a:spcAft>
                  <a:spcPct val="25000"/>
                </a:spcAft>
                <a:defRPr/>
              </a:pPr>
              <a:endParaRPr lang="en-US" sz="1300" kern="0" dirty="0">
                <a:latin typeface="Arial"/>
              </a:endParaRPr>
            </a:p>
          </p:txBody>
        </p:sp>
        <p:grpSp>
          <p:nvGrpSpPr>
            <p:cNvPr id="3" name="Group 12"/>
            <p:cNvGrpSpPr/>
            <p:nvPr/>
          </p:nvGrpSpPr>
          <p:grpSpPr>
            <a:xfrm>
              <a:off x="211016" y="1069466"/>
              <a:ext cx="3924886" cy="3496437"/>
              <a:chOff x="-323557" y="1041330"/>
              <a:chExt cx="3924886" cy="3496437"/>
            </a:xfrm>
          </p:grpSpPr>
          <p:pic>
            <p:nvPicPr>
              <p:cNvPr id="35843" name="Picture 3"/>
              <p:cNvPicPr>
                <a:picLocks noChangeAspect="1" noChangeArrowheads="1"/>
              </p:cNvPicPr>
              <p:nvPr/>
            </p:nvPicPr>
            <p:blipFill>
              <a:blip r:embed="rId3" cstate="print"/>
              <a:srcRect r="38735"/>
              <a:stretch>
                <a:fillRect/>
              </a:stretch>
            </p:blipFill>
            <p:spPr bwMode="auto">
              <a:xfrm>
                <a:off x="0" y="1369797"/>
                <a:ext cx="3601329" cy="3167970"/>
              </a:xfrm>
              <a:prstGeom prst="rect">
                <a:avLst/>
              </a:prstGeom>
              <a:noFill/>
              <a:ln w="9525">
                <a:noFill/>
                <a:miter lim="800000"/>
                <a:headEnd/>
                <a:tailEnd/>
              </a:ln>
            </p:spPr>
          </p:pic>
          <p:sp>
            <p:nvSpPr>
              <p:cNvPr id="60" name="Rectangle 59"/>
              <p:cNvSpPr/>
              <p:nvPr/>
            </p:nvSpPr>
            <p:spPr bwMode="auto">
              <a:xfrm>
                <a:off x="384197" y="1454728"/>
                <a:ext cx="1288473" cy="817418"/>
              </a:xfrm>
              <a:prstGeom prst="rect">
                <a:avLst/>
              </a:prstGeom>
              <a:noFill/>
              <a:ln w="34925" cap="rnd"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61" name="TextBox 60"/>
              <p:cNvSpPr txBox="1"/>
              <p:nvPr/>
            </p:nvSpPr>
            <p:spPr>
              <a:xfrm>
                <a:off x="-323557" y="1041330"/>
                <a:ext cx="3657600" cy="338554"/>
              </a:xfrm>
              <a:prstGeom prst="rect">
                <a:avLst/>
              </a:prstGeom>
              <a:noFill/>
            </p:spPr>
            <p:txBody>
              <a:bodyPr wrap="square" rtlCol="0">
                <a:spAutoFit/>
              </a:bodyPr>
              <a:lstStyle/>
              <a:p>
                <a:r>
                  <a:rPr lang="en-US" dirty="0" smtClean="0">
                    <a:solidFill>
                      <a:schemeClr val="accent3">
                        <a:lumMod val="50000"/>
                      </a:schemeClr>
                    </a:solidFill>
                  </a:rPr>
                  <a:t>Dry/Wet Cooling Addition</a:t>
                </a:r>
                <a:endParaRPr lang="en-US" dirty="0">
                  <a:solidFill>
                    <a:schemeClr val="accent3">
                      <a:lumMod val="50000"/>
                    </a:schemeClr>
                  </a:solidFill>
                </a:endParaRPr>
              </a:p>
            </p:txBody>
          </p:sp>
          <p:cxnSp>
            <p:nvCxnSpPr>
              <p:cNvPr id="64" name="Straight Arrow Connector 63"/>
              <p:cNvCxnSpPr>
                <a:endCxn id="60" idx="0"/>
              </p:cNvCxnSpPr>
              <p:nvPr/>
            </p:nvCxnSpPr>
            <p:spPr bwMode="auto">
              <a:xfrm flipH="1">
                <a:off x="1028434" y="1301262"/>
                <a:ext cx="431089" cy="153466"/>
              </a:xfrm>
              <a:prstGeom prst="straightConnector1">
                <a:avLst/>
              </a:prstGeom>
              <a:solidFill>
                <a:schemeClr val="accent1"/>
              </a:solidFill>
              <a:ln w="9525" cap="flat" cmpd="sng" algn="ctr">
                <a:solidFill>
                  <a:schemeClr val="accent2"/>
                </a:solidFill>
                <a:prstDash val="solid"/>
                <a:round/>
                <a:headEnd type="none" w="med" len="med"/>
                <a:tailEnd type="arrow"/>
              </a:ln>
              <a:effectLst/>
            </p:spPr>
          </p:cxnSp>
          <p:sp>
            <p:nvSpPr>
              <p:cNvPr id="65" name="Rectangle 64"/>
              <p:cNvSpPr/>
              <p:nvPr/>
            </p:nvSpPr>
            <p:spPr bwMode="auto">
              <a:xfrm>
                <a:off x="2036618" y="2092036"/>
                <a:ext cx="1385455" cy="180109"/>
              </a:xfrm>
              <a:prstGeom prst="rect">
                <a:avLst/>
              </a:prstGeom>
              <a:noFill/>
              <a:ln w="31750"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grpSp>
        <p:sp>
          <p:nvSpPr>
            <p:cNvPr id="14" name="Rectangle 13"/>
            <p:cNvSpPr/>
            <p:nvPr/>
          </p:nvSpPr>
          <p:spPr bwMode="auto">
            <a:xfrm>
              <a:off x="3854548" y="1336431"/>
              <a:ext cx="323557" cy="46423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15" name="Rectangle 14"/>
            <p:cNvSpPr/>
            <p:nvPr/>
          </p:nvSpPr>
          <p:spPr bwMode="auto">
            <a:xfrm>
              <a:off x="4009292" y="1868659"/>
              <a:ext cx="253219" cy="46423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16" name="Rectangle 15"/>
            <p:cNvSpPr/>
            <p:nvPr/>
          </p:nvSpPr>
          <p:spPr bwMode="auto">
            <a:xfrm>
              <a:off x="4037428" y="3429000"/>
              <a:ext cx="126609" cy="79130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grpSp>
    </p:spTree>
  </p:cSld>
  <p:clrMapOvr>
    <a:masterClrMapping/>
  </p:clrMapOvr>
  <p:transition advTm="114719"/>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ounded Rectangle 33"/>
          <p:cNvSpPr>
            <a:spLocks noChangeArrowheads="1"/>
          </p:cNvSpPr>
          <p:nvPr/>
        </p:nvSpPr>
        <p:spPr bwMode="auto">
          <a:xfrm>
            <a:off x="5138227" y="1087821"/>
            <a:ext cx="3833446" cy="3343502"/>
          </a:xfrm>
          <a:prstGeom prst="roundRect">
            <a:avLst>
              <a:gd name="adj" fmla="val 16667"/>
            </a:avLst>
          </a:prstGeom>
          <a:solidFill>
            <a:srgbClr val="0070C0"/>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173038" indent="-173038">
              <a:lnSpc>
                <a:spcPct val="85000"/>
              </a:lnSpc>
              <a:spcBef>
                <a:spcPct val="0"/>
              </a:spcBef>
              <a:spcAft>
                <a:spcPct val="25000"/>
              </a:spcAft>
              <a:defRPr/>
            </a:pPr>
            <a:r>
              <a:rPr lang="en-US" sz="1800" b="1" kern="0" dirty="0" smtClean="0">
                <a:latin typeface="Arial" pitchFamily="34" charset="0"/>
              </a:rPr>
              <a:t>Key Potential </a:t>
            </a:r>
            <a:r>
              <a:rPr lang="en-US" sz="1800" b="1" kern="0" dirty="0" smtClean="0">
                <a:latin typeface="Arial"/>
              </a:rPr>
              <a:t>Benefits</a:t>
            </a:r>
          </a:p>
          <a:p>
            <a:pPr marL="173038" indent="-173038" algn="l">
              <a:lnSpc>
                <a:spcPct val="85000"/>
              </a:lnSpc>
              <a:spcBef>
                <a:spcPct val="0"/>
              </a:spcBef>
              <a:spcAft>
                <a:spcPct val="25000"/>
              </a:spcAft>
              <a:buFont typeface="Arial" pitchFamily="34" charset="0"/>
              <a:buChar char="•"/>
              <a:defRPr/>
            </a:pPr>
            <a:r>
              <a:rPr lang="en-US" sz="1800" kern="0" dirty="0" smtClean="0"/>
              <a:t>Prevent scaling on membranes </a:t>
            </a:r>
          </a:p>
          <a:p>
            <a:pPr marL="352425" lvl="1" indent="-6350" algn="l">
              <a:lnSpc>
                <a:spcPct val="85000"/>
              </a:lnSpc>
              <a:spcBef>
                <a:spcPct val="0"/>
              </a:spcBef>
              <a:spcAft>
                <a:spcPct val="25000"/>
              </a:spcAft>
              <a:buFont typeface="Wingdings" pitchFamily="2" charset="2"/>
              <a:buChar char="Ø"/>
              <a:defRPr/>
            </a:pPr>
            <a:r>
              <a:rPr lang="en-US" sz="1800" kern="0" dirty="0" smtClean="0"/>
              <a:t> Prolong membrane lifetime </a:t>
            </a:r>
          </a:p>
          <a:p>
            <a:pPr marL="173038" indent="-173038" algn="l">
              <a:lnSpc>
                <a:spcPct val="85000"/>
              </a:lnSpc>
              <a:spcBef>
                <a:spcPct val="0"/>
              </a:spcBef>
              <a:spcAft>
                <a:spcPct val="25000"/>
              </a:spcAft>
              <a:buFont typeface="Arial" pitchFamily="34" charset="0"/>
              <a:buChar char="•"/>
              <a:defRPr/>
            </a:pPr>
            <a:r>
              <a:rPr lang="en-US" sz="1800" kern="0" dirty="0" smtClean="0"/>
              <a:t>Reduce/Eliminate certain chemical pretreatment requirements (20% cost savings)</a:t>
            </a:r>
          </a:p>
          <a:p>
            <a:pPr marL="173038" indent="-173038" algn="l">
              <a:lnSpc>
                <a:spcPct val="85000"/>
              </a:lnSpc>
              <a:spcBef>
                <a:spcPct val="0"/>
              </a:spcBef>
              <a:spcAft>
                <a:spcPct val="25000"/>
              </a:spcAft>
              <a:buFont typeface="Arial" pitchFamily="34" charset="0"/>
              <a:buChar char="•"/>
              <a:defRPr/>
            </a:pPr>
            <a:r>
              <a:rPr lang="en-US" sz="1800" kern="0" dirty="0" smtClean="0"/>
              <a:t>Enable cooling tower </a:t>
            </a:r>
            <a:r>
              <a:rPr lang="en-US" sz="1800" kern="0" dirty="0" err="1" smtClean="0"/>
              <a:t>blowdown</a:t>
            </a:r>
            <a:r>
              <a:rPr lang="en-US" sz="1800" kern="0" dirty="0" smtClean="0"/>
              <a:t> water recovery by up to 85% (Equivalent of 20% makeup water reduction)</a:t>
            </a:r>
          </a:p>
        </p:txBody>
      </p:sp>
      <p:sp>
        <p:nvSpPr>
          <p:cNvPr id="11269" name="Title 1"/>
          <p:cNvSpPr>
            <a:spLocks noGrp="1"/>
          </p:cNvSpPr>
          <p:nvPr>
            <p:ph type="title"/>
          </p:nvPr>
        </p:nvSpPr>
        <p:spPr>
          <a:xfrm>
            <a:off x="174168" y="72574"/>
            <a:ext cx="9144000" cy="914400"/>
          </a:xfrm>
        </p:spPr>
        <p:txBody>
          <a:bodyPr/>
          <a:lstStyle/>
          <a:p>
            <a:r>
              <a:rPr lang="en-US" sz="2500" dirty="0" smtClean="0"/>
              <a:t>Potential Project 2: Reverse Osmosis Membrane Self Cleaning by Adaptive Flow Reversal </a:t>
            </a:r>
            <a:r>
              <a:rPr lang="en-US" sz="2000" dirty="0" smtClean="0"/>
              <a:t>(Collaboration with UCLA)</a:t>
            </a:r>
          </a:p>
        </p:txBody>
      </p:sp>
      <p:sp>
        <p:nvSpPr>
          <p:cNvPr id="18" name="Rounded Rectangle 17"/>
          <p:cNvSpPr/>
          <p:nvPr/>
        </p:nvSpPr>
        <p:spPr bwMode="auto">
          <a:xfrm>
            <a:off x="363204" y="4537494"/>
            <a:ext cx="8444366" cy="1940943"/>
          </a:xfrm>
          <a:prstGeom prst="roundRect">
            <a:avLst/>
          </a:prstGeom>
          <a:solidFill>
            <a:srgbClr val="EAEAEA"/>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1002">
            <a:schemeClr val="lt1"/>
          </a:fillRef>
          <a:effectRef idx="0">
            <a:scrgbClr r="0" g="0" b="0"/>
          </a:effectRef>
          <a:fontRef idx="major"/>
        </p:style>
        <p:txBody>
          <a:bodyPr anchor="ctr"/>
          <a:lstStyle/>
          <a:p>
            <a:r>
              <a:rPr lang="en-US" sz="1800" b="1" dirty="0" smtClean="0"/>
              <a:t>Project Scope </a:t>
            </a:r>
            <a:endParaRPr lang="en-US" sz="1800" b="1" dirty="0" smtClean="0">
              <a:solidFill>
                <a:schemeClr val="tx2"/>
              </a:solidFill>
            </a:endParaRPr>
          </a:p>
          <a:p>
            <a:pPr marL="228600" indent="-228600" algn="l">
              <a:buFont typeface="Arial" pitchFamily="34" charset="0"/>
              <a:buChar char="•"/>
            </a:pPr>
            <a:r>
              <a:rPr lang="en-US" sz="1800" dirty="0" smtClean="0"/>
              <a:t>Further develop the framework for process operation and flow control</a:t>
            </a:r>
          </a:p>
          <a:p>
            <a:pPr marL="228600" indent="-228600" algn="l">
              <a:buFont typeface="Arial" pitchFamily="34" charset="0"/>
              <a:buChar char="•"/>
            </a:pPr>
            <a:r>
              <a:rPr lang="en-US" sz="1800" dirty="0" smtClean="0"/>
              <a:t>Further develop and demonstrate a real-time/online membrane mineral scale detection monitor (</a:t>
            </a:r>
            <a:r>
              <a:rPr lang="en-US" sz="1800" dirty="0" err="1" smtClean="0"/>
              <a:t>MeMo</a:t>
            </a:r>
            <a:r>
              <a:rPr lang="en-US" sz="1800" dirty="0" smtClean="0"/>
              <a:t>) and integration with feed flow reversal control</a:t>
            </a:r>
          </a:p>
          <a:p>
            <a:pPr marL="228600" indent="-228600" algn="l">
              <a:buFont typeface="Arial" pitchFamily="34" charset="0"/>
              <a:buChar char="•"/>
            </a:pPr>
            <a:r>
              <a:rPr lang="en-US" sz="1800" dirty="0" smtClean="0"/>
              <a:t>Perform technical and economic feasibility study</a:t>
            </a:r>
          </a:p>
        </p:txBody>
      </p:sp>
      <p:grpSp>
        <p:nvGrpSpPr>
          <p:cNvPr id="2" name="Group 11"/>
          <p:cNvGrpSpPr/>
          <p:nvPr/>
        </p:nvGrpSpPr>
        <p:grpSpPr>
          <a:xfrm>
            <a:off x="31986" y="1082068"/>
            <a:ext cx="5270602" cy="3435182"/>
            <a:chOff x="172666" y="1082068"/>
            <a:chExt cx="5270602" cy="3435182"/>
          </a:xfrm>
        </p:grpSpPr>
        <p:sp>
          <p:nvSpPr>
            <p:cNvPr id="19" name="Rectangle 3"/>
            <p:cNvSpPr txBox="1">
              <a:spLocks noChangeArrowheads="1"/>
            </p:cNvSpPr>
            <p:nvPr/>
          </p:nvSpPr>
          <p:spPr bwMode="auto">
            <a:xfrm>
              <a:off x="775676" y="1307083"/>
              <a:ext cx="4152900" cy="3117000"/>
            </a:xfrm>
            <a:prstGeom prst="rect">
              <a:avLst/>
            </a:prstGeom>
            <a:noFill/>
            <a:ln w="9525">
              <a:noFill/>
              <a:miter lim="800000"/>
              <a:headEnd/>
              <a:tailEnd/>
            </a:ln>
          </p:spPr>
          <p:txBody>
            <a:bodyPr/>
            <a:lstStyle/>
            <a:p>
              <a:pPr marL="173038" indent="-173038">
                <a:lnSpc>
                  <a:spcPct val="85000"/>
                </a:lnSpc>
                <a:spcBef>
                  <a:spcPct val="0"/>
                </a:spcBef>
                <a:spcAft>
                  <a:spcPct val="25000"/>
                </a:spcAft>
                <a:defRPr/>
              </a:pPr>
              <a:endParaRPr lang="en-US" sz="1300" kern="0" dirty="0">
                <a:latin typeface="Arial"/>
              </a:endParaRPr>
            </a:p>
          </p:txBody>
        </p:sp>
        <p:sp>
          <p:nvSpPr>
            <p:cNvPr id="20" name="TextBox 19"/>
            <p:cNvSpPr txBox="1"/>
            <p:nvPr/>
          </p:nvSpPr>
          <p:spPr>
            <a:xfrm>
              <a:off x="172666" y="1834005"/>
              <a:ext cx="1207561" cy="523220"/>
            </a:xfrm>
            <a:prstGeom prst="rect">
              <a:avLst/>
            </a:prstGeom>
            <a:noFill/>
          </p:spPr>
          <p:txBody>
            <a:bodyPr wrap="square" rtlCol="0">
              <a:spAutoFit/>
            </a:bodyPr>
            <a:lstStyle/>
            <a:p>
              <a:pPr algn="l"/>
              <a:r>
                <a:rPr lang="en-US" sz="1400" dirty="0" smtClean="0">
                  <a:solidFill>
                    <a:schemeClr val="tx1">
                      <a:lumMod val="65000"/>
                      <a:lumOff val="35000"/>
                    </a:schemeClr>
                  </a:solidFill>
                </a:rPr>
                <a:t>Normal Feed       Flow Mode</a:t>
              </a:r>
              <a:endParaRPr lang="en-US" sz="1400" dirty="0">
                <a:solidFill>
                  <a:schemeClr val="tx1">
                    <a:lumMod val="65000"/>
                    <a:lumOff val="35000"/>
                  </a:schemeClr>
                </a:solidFill>
              </a:endParaRPr>
            </a:p>
          </p:txBody>
        </p:sp>
        <p:sp>
          <p:nvSpPr>
            <p:cNvPr id="21" name="TextBox 20"/>
            <p:cNvSpPr txBox="1"/>
            <p:nvPr/>
          </p:nvSpPr>
          <p:spPr>
            <a:xfrm>
              <a:off x="207024" y="3122763"/>
              <a:ext cx="1466491" cy="523220"/>
            </a:xfrm>
            <a:prstGeom prst="rect">
              <a:avLst/>
            </a:prstGeom>
            <a:noFill/>
          </p:spPr>
          <p:txBody>
            <a:bodyPr wrap="square" rtlCol="0">
              <a:spAutoFit/>
            </a:bodyPr>
            <a:lstStyle/>
            <a:p>
              <a:pPr algn="l"/>
              <a:r>
                <a:rPr lang="en-US" sz="1400" dirty="0" smtClean="0">
                  <a:solidFill>
                    <a:schemeClr val="tx1">
                      <a:lumMod val="65000"/>
                      <a:lumOff val="35000"/>
                    </a:schemeClr>
                  </a:solidFill>
                </a:rPr>
                <a:t>Reversed Feed  Flow Mode</a:t>
              </a:r>
              <a:endParaRPr lang="en-US" sz="1400" dirty="0">
                <a:solidFill>
                  <a:schemeClr val="tx1">
                    <a:lumMod val="65000"/>
                    <a:lumOff val="35000"/>
                  </a:schemeClr>
                </a:solidFill>
              </a:endParaRPr>
            </a:p>
          </p:txBody>
        </p:sp>
        <p:sp>
          <p:nvSpPr>
            <p:cNvPr id="22" name="TextBox 21"/>
            <p:cNvSpPr txBox="1"/>
            <p:nvPr/>
          </p:nvSpPr>
          <p:spPr>
            <a:xfrm>
              <a:off x="198398" y="3994030"/>
              <a:ext cx="5244870" cy="523220"/>
            </a:xfrm>
            <a:prstGeom prst="rect">
              <a:avLst/>
            </a:prstGeom>
            <a:noFill/>
          </p:spPr>
          <p:txBody>
            <a:bodyPr wrap="square" rtlCol="0">
              <a:spAutoFit/>
            </a:bodyPr>
            <a:lstStyle/>
            <a:p>
              <a:pPr algn="l"/>
              <a:r>
                <a:rPr lang="en-US" sz="1400" i="1" dirty="0" smtClean="0">
                  <a:solidFill>
                    <a:srgbClr val="0070C0"/>
                  </a:solidFill>
                </a:rPr>
                <a:t>Mineral scaling mitigation via automated switching of feed flow direction, triggered by online </a:t>
              </a:r>
              <a:r>
                <a:rPr lang="en-US" sz="1400" b="1" i="1" dirty="0" smtClean="0">
                  <a:solidFill>
                    <a:srgbClr val="0070C0"/>
                  </a:solidFill>
                </a:rPr>
                <a:t>Membrane Monitor (</a:t>
              </a:r>
              <a:r>
                <a:rPr lang="en-US" sz="1400" b="1" i="1" dirty="0" err="1" smtClean="0">
                  <a:solidFill>
                    <a:srgbClr val="0070C0"/>
                  </a:solidFill>
                </a:rPr>
                <a:t>MeMo</a:t>
              </a:r>
              <a:r>
                <a:rPr lang="en-US" sz="1400" b="1" i="1" dirty="0" smtClean="0">
                  <a:solidFill>
                    <a:srgbClr val="0070C0"/>
                  </a:solidFill>
                </a:rPr>
                <a:t>)</a:t>
              </a:r>
              <a:endParaRPr lang="en-US" sz="1400" b="1" i="1" dirty="0">
                <a:solidFill>
                  <a:srgbClr val="0070C0"/>
                </a:solidFill>
              </a:endParaRPr>
            </a:p>
          </p:txBody>
        </p:sp>
        <p:pic>
          <p:nvPicPr>
            <p:cNvPr id="23" name="Picture 2"/>
            <p:cNvPicPr>
              <a:picLocks noChangeAspect="1" noChangeArrowheads="1"/>
            </p:cNvPicPr>
            <p:nvPr/>
          </p:nvPicPr>
          <p:blipFill>
            <a:blip r:embed="rId3" cstate="print"/>
            <a:srcRect/>
            <a:stretch>
              <a:fillRect/>
            </a:stretch>
          </p:blipFill>
          <p:spPr bwMode="auto">
            <a:xfrm>
              <a:off x="655094" y="1082068"/>
              <a:ext cx="3762212" cy="1504558"/>
            </a:xfrm>
            <a:prstGeom prst="rect">
              <a:avLst/>
            </a:prstGeom>
            <a:noFill/>
            <a:ln w="9525">
              <a:noFill/>
              <a:miter lim="800000"/>
              <a:headEnd/>
              <a:tailEnd/>
            </a:ln>
            <a:effectLst/>
          </p:spPr>
        </p:pic>
        <p:pic>
          <p:nvPicPr>
            <p:cNvPr id="24" name="Picture 3"/>
            <p:cNvPicPr>
              <a:picLocks noChangeAspect="1" noChangeArrowheads="1"/>
            </p:cNvPicPr>
            <p:nvPr/>
          </p:nvPicPr>
          <p:blipFill>
            <a:blip r:embed="rId4" cstate="print"/>
            <a:srcRect/>
            <a:stretch>
              <a:fillRect/>
            </a:stretch>
          </p:blipFill>
          <p:spPr bwMode="auto">
            <a:xfrm>
              <a:off x="723329" y="2477859"/>
              <a:ext cx="3762212" cy="1504558"/>
            </a:xfrm>
            <a:prstGeom prst="rect">
              <a:avLst/>
            </a:prstGeom>
            <a:noFill/>
            <a:ln w="9525">
              <a:noFill/>
              <a:miter lim="800000"/>
              <a:headEnd/>
              <a:tailEnd/>
            </a:ln>
            <a:effectLst/>
          </p:spPr>
        </p:pic>
      </p:grpSp>
    </p:spTree>
  </p:cSld>
  <p:clrMapOvr>
    <a:masterClrMapping/>
  </p:clrMapOvr>
  <p:transition advTm="114719"/>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Title 1"/>
          <p:cNvSpPr>
            <a:spLocks noGrp="1"/>
          </p:cNvSpPr>
          <p:nvPr>
            <p:ph type="title"/>
          </p:nvPr>
        </p:nvSpPr>
        <p:spPr>
          <a:xfrm>
            <a:off x="101603" y="113864"/>
            <a:ext cx="8926285" cy="914400"/>
          </a:xfrm>
        </p:spPr>
        <p:txBody>
          <a:bodyPr/>
          <a:lstStyle/>
          <a:p>
            <a:r>
              <a:rPr lang="en-US" sz="2200" dirty="0" smtClean="0"/>
              <a:t>Potential Project 3: Integration of cooling system with membrane distillation aided by degraded water source </a:t>
            </a:r>
            <a:r>
              <a:rPr lang="en-US" sz="1800" dirty="0" smtClean="0"/>
              <a:t>(Collaboration with A3E and Sandia National Lab)</a:t>
            </a:r>
          </a:p>
        </p:txBody>
      </p:sp>
      <p:sp>
        <p:nvSpPr>
          <p:cNvPr id="24" name="Rounded Rectangle 23"/>
          <p:cNvSpPr/>
          <p:nvPr/>
        </p:nvSpPr>
        <p:spPr bwMode="auto">
          <a:xfrm>
            <a:off x="391779" y="4919241"/>
            <a:ext cx="8417592" cy="1423501"/>
          </a:xfrm>
          <a:prstGeom prst="roundRect">
            <a:avLst/>
          </a:prstGeom>
          <a:solidFill>
            <a:srgbClr val="EAEAEA"/>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1002">
            <a:schemeClr val="lt1"/>
          </a:fillRef>
          <a:effectRef idx="0">
            <a:scrgbClr r="0" g="0" b="0"/>
          </a:effectRef>
          <a:fontRef idx="major"/>
        </p:style>
        <p:txBody>
          <a:bodyPr anchor="ctr"/>
          <a:lstStyle/>
          <a:p>
            <a:r>
              <a:rPr lang="en-US" sz="1800" b="1" dirty="0" smtClean="0"/>
              <a:t>Project Scope </a:t>
            </a:r>
            <a:endParaRPr lang="en-US" sz="1800" b="1" dirty="0" smtClean="0">
              <a:solidFill>
                <a:schemeClr val="tx2"/>
              </a:solidFill>
            </a:endParaRPr>
          </a:p>
          <a:p>
            <a:pPr marL="228600" indent="-228600" algn="l">
              <a:buFont typeface="Arial" pitchFamily="34" charset="0"/>
              <a:buChar char="•"/>
            </a:pPr>
            <a:r>
              <a:rPr lang="en-US" sz="1800" dirty="0" smtClean="0"/>
              <a:t>Further develop and assess system integration strategy </a:t>
            </a:r>
          </a:p>
          <a:p>
            <a:pPr marL="228600" indent="-228600" algn="l">
              <a:buFont typeface="Arial" pitchFamily="34" charset="0"/>
              <a:buChar char="•"/>
            </a:pPr>
            <a:r>
              <a:rPr lang="en-US" sz="1800" dirty="0" smtClean="0"/>
              <a:t>Perform technical and economic feasibility study</a:t>
            </a:r>
          </a:p>
        </p:txBody>
      </p:sp>
      <p:grpSp>
        <p:nvGrpSpPr>
          <p:cNvPr id="2" name="Group 91"/>
          <p:cNvGrpSpPr/>
          <p:nvPr/>
        </p:nvGrpSpPr>
        <p:grpSpPr>
          <a:xfrm>
            <a:off x="138896" y="1043527"/>
            <a:ext cx="4998148" cy="3741945"/>
            <a:chOff x="-173629" y="985652"/>
            <a:chExt cx="4998148" cy="3741945"/>
          </a:xfrm>
        </p:grpSpPr>
        <p:sp>
          <p:nvSpPr>
            <p:cNvPr id="9" name="Rectangle 8"/>
            <p:cNvSpPr/>
            <p:nvPr/>
          </p:nvSpPr>
          <p:spPr>
            <a:xfrm>
              <a:off x="476814" y="4032568"/>
              <a:ext cx="1723461" cy="318335"/>
            </a:xfrm>
            <a:prstGeom prst="rect">
              <a:avLst/>
            </a:prstGeom>
            <a:solidFill>
              <a:schemeClr val="accent1">
                <a:lumMod val="20000"/>
                <a:lumOff val="80000"/>
              </a:schemeClr>
            </a:soli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76814" y="4032568"/>
              <a:ext cx="833932" cy="318335"/>
            </a:xfrm>
            <a:prstGeom prst="rect">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1310746" y="4032568"/>
              <a:ext cx="0" cy="31833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1103527" y="4067939"/>
              <a:ext cx="313356" cy="0"/>
            </a:xfrm>
            <a:prstGeom prst="straightConnector1">
              <a:avLst/>
            </a:prstGeom>
            <a:ln>
              <a:prstDash val="sysDot"/>
              <a:tailEnd type="triangle" w="sm" len="sm"/>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1103527" y="4103309"/>
              <a:ext cx="313356" cy="0"/>
            </a:xfrm>
            <a:prstGeom prst="straightConnector1">
              <a:avLst/>
            </a:prstGeom>
            <a:ln>
              <a:prstDash val="sysDot"/>
              <a:tailEnd type="triangle" w="sm" len="sm"/>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103527" y="4138680"/>
              <a:ext cx="313356" cy="0"/>
            </a:xfrm>
            <a:prstGeom prst="straightConnector1">
              <a:avLst/>
            </a:prstGeom>
            <a:ln>
              <a:prstDash val="sysDot"/>
              <a:tailEnd type="triangle" w="sm" len="sm"/>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1103527" y="4174051"/>
              <a:ext cx="313356" cy="0"/>
            </a:xfrm>
            <a:prstGeom prst="straightConnector1">
              <a:avLst/>
            </a:prstGeom>
            <a:ln>
              <a:prstDash val="sysDot"/>
              <a:tailEnd type="triangle" w="sm" len="sm"/>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1103527" y="4209421"/>
              <a:ext cx="313356" cy="0"/>
            </a:xfrm>
            <a:prstGeom prst="straightConnector1">
              <a:avLst/>
            </a:prstGeom>
            <a:ln>
              <a:prstDash val="sysDot"/>
              <a:tailEnd type="triangle" w="sm" len="sm"/>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1103527" y="4244791"/>
              <a:ext cx="313356" cy="0"/>
            </a:xfrm>
            <a:prstGeom prst="straightConnector1">
              <a:avLst/>
            </a:prstGeom>
            <a:ln>
              <a:prstDash val="sysDot"/>
              <a:tailEnd type="triangle" w="sm" len="sm"/>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1103527" y="4280162"/>
              <a:ext cx="313356" cy="0"/>
            </a:xfrm>
            <a:prstGeom prst="straightConnector1">
              <a:avLst/>
            </a:prstGeom>
            <a:ln>
              <a:prstDash val="sysDot"/>
              <a:tailEnd type="triangle" w="sm" len="sm"/>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1103527" y="4315532"/>
              <a:ext cx="313356" cy="0"/>
            </a:xfrm>
            <a:prstGeom prst="straightConnector1">
              <a:avLst/>
            </a:prstGeom>
            <a:ln>
              <a:prstDash val="sysDot"/>
              <a:tailEnd type="triangle" w="sm" len="sm"/>
            </a:ln>
          </p:spPr>
          <p:style>
            <a:lnRef idx="1">
              <a:schemeClr val="accent1"/>
            </a:lnRef>
            <a:fillRef idx="0">
              <a:schemeClr val="accent1"/>
            </a:fillRef>
            <a:effectRef idx="0">
              <a:schemeClr val="accent1"/>
            </a:effectRef>
            <a:fontRef idx="minor">
              <a:schemeClr val="tx1"/>
            </a:fontRef>
          </p:style>
        </p:cxnSp>
        <p:pic>
          <p:nvPicPr>
            <p:cNvPr id="21" name="Picture 20" descr="Cooling Tower Snip it.PNG"/>
            <p:cNvPicPr>
              <a:picLocks noChangeAspect="1"/>
            </p:cNvPicPr>
            <p:nvPr/>
          </p:nvPicPr>
          <p:blipFill>
            <a:blip r:embed="rId3" cstate="print"/>
            <a:stretch>
              <a:fillRect/>
            </a:stretch>
          </p:blipFill>
          <p:spPr>
            <a:xfrm>
              <a:off x="344240" y="1713274"/>
              <a:ext cx="1237357" cy="1475266"/>
            </a:xfrm>
            <a:prstGeom prst="rect">
              <a:avLst/>
            </a:prstGeom>
          </p:spPr>
        </p:pic>
        <p:pic>
          <p:nvPicPr>
            <p:cNvPr id="22" name="Picture 21" descr="Boiler Picture.PNG"/>
            <p:cNvPicPr>
              <a:picLocks noChangeAspect="1"/>
            </p:cNvPicPr>
            <p:nvPr/>
          </p:nvPicPr>
          <p:blipFill>
            <a:blip r:embed="rId4" cstate="print"/>
            <a:stretch>
              <a:fillRect/>
            </a:stretch>
          </p:blipFill>
          <p:spPr>
            <a:xfrm>
              <a:off x="2067701" y="985652"/>
              <a:ext cx="2756818" cy="2336675"/>
            </a:xfrm>
            <a:prstGeom prst="rect">
              <a:avLst/>
            </a:prstGeom>
          </p:spPr>
        </p:pic>
        <p:sp>
          <p:nvSpPr>
            <p:cNvPr id="23" name="Rectangle 22"/>
            <p:cNvSpPr/>
            <p:nvPr/>
          </p:nvSpPr>
          <p:spPr>
            <a:xfrm>
              <a:off x="2642188" y="2486372"/>
              <a:ext cx="397722" cy="773098"/>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2395321" y="3248024"/>
              <a:ext cx="1024153" cy="246221"/>
            </a:xfrm>
            <a:prstGeom prst="rect">
              <a:avLst/>
            </a:prstGeom>
            <a:noFill/>
          </p:spPr>
          <p:txBody>
            <a:bodyPr wrap="square" rtlCol="0">
              <a:spAutoFit/>
            </a:bodyPr>
            <a:lstStyle/>
            <a:p>
              <a:pPr algn="ctr"/>
              <a:r>
                <a:rPr lang="en-US" sz="1000" b="1" dirty="0" smtClean="0"/>
                <a:t>Condenser</a:t>
              </a:r>
              <a:endParaRPr lang="en-US" sz="1000" b="1" dirty="0"/>
            </a:p>
          </p:txBody>
        </p:sp>
        <p:cxnSp>
          <p:nvCxnSpPr>
            <p:cNvPr id="27" name="Straight Arrow Connector 26"/>
            <p:cNvCxnSpPr>
              <a:stCxn id="53" idx="1"/>
            </p:cNvCxnSpPr>
            <p:nvPr/>
          </p:nvCxnSpPr>
          <p:spPr>
            <a:xfrm flipH="1">
              <a:off x="1304927" y="3729037"/>
              <a:ext cx="638172" cy="5499"/>
            </a:xfrm>
            <a:prstGeom prst="straightConnector1">
              <a:avLst/>
            </a:prstGeom>
            <a:ln w="34925">
              <a:solidFill>
                <a:schemeClr val="accent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878753" y="2307546"/>
              <a:ext cx="969222" cy="415498"/>
            </a:xfrm>
            <a:prstGeom prst="rect">
              <a:avLst/>
            </a:prstGeom>
            <a:noFill/>
          </p:spPr>
          <p:txBody>
            <a:bodyPr wrap="square" rtlCol="0">
              <a:spAutoFit/>
            </a:bodyPr>
            <a:lstStyle/>
            <a:p>
              <a:pPr algn="ctr"/>
              <a:r>
                <a:rPr lang="en-US" sz="1050" b="1" dirty="0" smtClean="0"/>
                <a:t>Hot Water 102° F</a:t>
              </a:r>
              <a:endParaRPr lang="en-US" sz="1050" b="1" dirty="0"/>
            </a:p>
          </p:txBody>
        </p:sp>
        <p:cxnSp>
          <p:nvCxnSpPr>
            <p:cNvPr id="29" name="Straight Connector 28"/>
            <p:cNvCxnSpPr/>
            <p:nvPr/>
          </p:nvCxnSpPr>
          <p:spPr>
            <a:xfrm>
              <a:off x="1481553" y="3113588"/>
              <a:ext cx="9405" cy="648787"/>
            </a:xfrm>
            <a:prstGeom prst="line">
              <a:avLst/>
            </a:prstGeom>
            <a:ln w="28575">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2047875" y="2646792"/>
              <a:ext cx="10301" cy="877458"/>
            </a:xfrm>
            <a:prstGeom prst="line">
              <a:avLst/>
            </a:prstGeom>
            <a:ln w="28575">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02310" y="4327487"/>
              <a:ext cx="1412240" cy="400110"/>
            </a:xfrm>
            <a:prstGeom prst="rect">
              <a:avLst/>
            </a:prstGeom>
            <a:noFill/>
          </p:spPr>
          <p:txBody>
            <a:bodyPr wrap="square" rtlCol="0">
              <a:spAutoFit/>
            </a:bodyPr>
            <a:lstStyle/>
            <a:p>
              <a:r>
                <a:rPr lang="en-US" sz="1000" b="1" dirty="0" smtClean="0"/>
                <a:t>Membrane Distillation System</a:t>
              </a:r>
              <a:endParaRPr lang="en-US" sz="1000" b="1" dirty="0"/>
            </a:p>
          </p:txBody>
        </p:sp>
        <p:sp>
          <p:nvSpPr>
            <p:cNvPr id="39" name="Rectangle 38"/>
            <p:cNvSpPr/>
            <p:nvPr/>
          </p:nvSpPr>
          <p:spPr>
            <a:xfrm>
              <a:off x="2686379" y="2213514"/>
              <a:ext cx="220957" cy="227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Arrow Connector 39"/>
            <p:cNvCxnSpPr/>
            <p:nvPr/>
          </p:nvCxnSpPr>
          <p:spPr>
            <a:xfrm>
              <a:off x="2818953" y="2168037"/>
              <a:ext cx="0" cy="31833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flipV="1">
              <a:off x="1372824" y="2668277"/>
              <a:ext cx="1560876" cy="824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2352675" y="2657475"/>
              <a:ext cx="0" cy="866775"/>
            </a:xfrm>
            <a:prstGeom prst="straightConnector1">
              <a:avLst/>
            </a:prstGeom>
            <a:ln w="28575">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flipV="1">
              <a:off x="600075" y="3114675"/>
              <a:ext cx="9313" cy="91789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73629" y="3411475"/>
              <a:ext cx="914400" cy="819455"/>
            </a:xfrm>
            <a:prstGeom prst="rect">
              <a:avLst/>
            </a:prstGeom>
            <a:noFill/>
          </p:spPr>
          <p:txBody>
            <a:bodyPr wrap="square" rtlCol="0">
              <a:spAutoFit/>
            </a:bodyPr>
            <a:lstStyle/>
            <a:p>
              <a:r>
                <a:rPr lang="en-US" sz="1050" b="1" dirty="0" smtClean="0"/>
                <a:t>Distilled Makeup Water</a:t>
              </a:r>
            </a:p>
            <a:p>
              <a:pPr algn="ctr"/>
              <a:r>
                <a:rPr lang="en-US" sz="1050" b="1" dirty="0" smtClean="0"/>
                <a:t>65° F</a:t>
              </a:r>
              <a:endParaRPr lang="en-US" sz="1050" b="1" dirty="0"/>
            </a:p>
          </p:txBody>
        </p:sp>
        <p:sp>
          <p:nvSpPr>
            <p:cNvPr id="46" name="TextBox 45"/>
            <p:cNvSpPr txBox="1"/>
            <p:nvPr/>
          </p:nvSpPr>
          <p:spPr>
            <a:xfrm>
              <a:off x="530859" y="3093248"/>
              <a:ext cx="1116966" cy="819455"/>
            </a:xfrm>
            <a:prstGeom prst="rect">
              <a:avLst/>
            </a:prstGeom>
            <a:noFill/>
          </p:spPr>
          <p:txBody>
            <a:bodyPr wrap="square" rtlCol="0">
              <a:spAutoFit/>
            </a:bodyPr>
            <a:lstStyle/>
            <a:p>
              <a:pPr algn="ctr"/>
              <a:r>
                <a:rPr lang="en-US" sz="1050" b="1" dirty="0" err="1" smtClean="0"/>
                <a:t>Blowdown</a:t>
              </a:r>
              <a:r>
                <a:rPr lang="en-US" sz="1050" b="1" dirty="0" smtClean="0"/>
                <a:t> Water</a:t>
              </a:r>
            </a:p>
            <a:p>
              <a:pPr algn="ctr"/>
              <a:r>
                <a:rPr lang="en-US" sz="1050" b="1" dirty="0" smtClean="0"/>
                <a:t>Degraded Water</a:t>
              </a:r>
              <a:endParaRPr lang="en-US" sz="1050" b="1" dirty="0"/>
            </a:p>
          </p:txBody>
        </p:sp>
        <p:sp>
          <p:nvSpPr>
            <p:cNvPr id="48" name="TextBox 47"/>
            <p:cNvSpPr txBox="1"/>
            <p:nvPr/>
          </p:nvSpPr>
          <p:spPr>
            <a:xfrm>
              <a:off x="463854" y="4009221"/>
              <a:ext cx="679145" cy="400110"/>
            </a:xfrm>
            <a:prstGeom prst="rect">
              <a:avLst/>
            </a:prstGeom>
            <a:noFill/>
          </p:spPr>
          <p:txBody>
            <a:bodyPr wrap="square" rtlCol="0">
              <a:spAutoFit/>
            </a:bodyPr>
            <a:lstStyle/>
            <a:p>
              <a:r>
                <a:rPr lang="en-US" sz="1000" b="1" dirty="0" smtClean="0"/>
                <a:t>Distilled Water</a:t>
              </a:r>
              <a:endParaRPr lang="en-US" sz="1000" b="1" dirty="0"/>
            </a:p>
          </p:txBody>
        </p:sp>
        <p:sp>
          <p:nvSpPr>
            <p:cNvPr id="53" name="Rectangle 52"/>
            <p:cNvSpPr/>
            <p:nvPr/>
          </p:nvSpPr>
          <p:spPr bwMode="auto">
            <a:xfrm>
              <a:off x="1943099" y="3533774"/>
              <a:ext cx="771525" cy="390525"/>
            </a:xfrm>
            <a:prstGeom prst="rect">
              <a:avLst/>
            </a:prstGeom>
            <a:no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cxnSp>
          <p:nvCxnSpPr>
            <p:cNvPr id="57" name="Straight Arrow Connector 56"/>
            <p:cNvCxnSpPr/>
            <p:nvPr/>
          </p:nvCxnSpPr>
          <p:spPr>
            <a:xfrm flipH="1">
              <a:off x="1504950" y="3019425"/>
              <a:ext cx="1200150" cy="0"/>
            </a:xfrm>
            <a:prstGeom prst="straightConnector1">
              <a:avLst/>
            </a:prstGeom>
            <a:ln w="57150">
              <a:headEnd type="arrow"/>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1885950" y="3524250"/>
              <a:ext cx="876300" cy="400110"/>
            </a:xfrm>
            <a:prstGeom prst="rect">
              <a:avLst/>
            </a:prstGeom>
            <a:noFill/>
          </p:spPr>
          <p:txBody>
            <a:bodyPr wrap="square" rtlCol="0">
              <a:spAutoFit/>
            </a:bodyPr>
            <a:lstStyle/>
            <a:p>
              <a:r>
                <a:rPr lang="en-US" sz="1000" b="1" dirty="0" smtClean="0"/>
                <a:t>Heat Exchanger</a:t>
              </a:r>
              <a:endParaRPr lang="en-US" sz="1000" b="1" dirty="0"/>
            </a:p>
          </p:txBody>
        </p:sp>
        <p:cxnSp>
          <p:nvCxnSpPr>
            <p:cNvPr id="68" name="Straight Connector 67"/>
            <p:cNvCxnSpPr/>
            <p:nvPr/>
          </p:nvCxnSpPr>
          <p:spPr>
            <a:xfrm flipH="1">
              <a:off x="2390775" y="3924300"/>
              <a:ext cx="9526" cy="314325"/>
            </a:xfrm>
            <a:prstGeom prst="line">
              <a:avLst/>
            </a:prstGeom>
            <a:ln w="3810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H="1" flipV="1">
              <a:off x="2209801" y="4220311"/>
              <a:ext cx="200024" cy="18314"/>
            </a:xfrm>
            <a:prstGeom prst="straightConnector1">
              <a:avLst/>
            </a:prstGeom>
            <a:ln w="34925">
              <a:solidFill>
                <a:schemeClr val="accent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2343150" y="4057650"/>
              <a:ext cx="571500" cy="630942"/>
            </a:xfrm>
            <a:prstGeom prst="rect">
              <a:avLst/>
            </a:prstGeom>
            <a:noFill/>
          </p:spPr>
          <p:txBody>
            <a:bodyPr wrap="square" rtlCol="0">
              <a:spAutoFit/>
            </a:bodyPr>
            <a:lstStyle/>
            <a:p>
              <a:r>
                <a:rPr lang="en-US" sz="1100" b="1" dirty="0" smtClean="0"/>
                <a:t>75° F</a:t>
              </a:r>
            </a:p>
            <a:p>
              <a:endParaRPr lang="en-US" dirty="0"/>
            </a:p>
          </p:txBody>
        </p:sp>
        <p:sp>
          <p:nvSpPr>
            <p:cNvPr id="82" name="TextBox 81"/>
            <p:cNvSpPr txBox="1"/>
            <p:nvPr/>
          </p:nvSpPr>
          <p:spPr>
            <a:xfrm>
              <a:off x="1581150" y="3228975"/>
              <a:ext cx="581025" cy="261610"/>
            </a:xfrm>
            <a:prstGeom prst="rect">
              <a:avLst/>
            </a:prstGeom>
            <a:noFill/>
          </p:spPr>
          <p:txBody>
            <a:bodyPr wrap="square" rtlCol="0">
              <a:spAutoFit/>
            </a:bodyPr>
            <a:lstStyle/>
            <a:p>
              <a:r>
                <a:rPr lang="en-US" sz="1100" b="1" dirty="0" smtClean="0"/>
                <a:t>80° F</a:t>
              </a:r>
              <a:endParaRPr lang="en-US" sz="1100" b="1" dirty="0"/>
            </a:p>
          </p:txBody>
        </p:sp>
        <p:sp>
          <p:nvSpPr>
            <p:cNvPr id="83" name="TextBox 82"/>
            <p:cNvSpPr txBox="1"/>
            <p:nvPr/>
          </p:nvSpPr>
          <p:spPr>
            <a:xfrm>
              <a:off x="1447800" y="3486150"/>
              <a:ext cx="600075" cy="261610"/>
            </a:xfrm>
            <a:prstGeom prst="rect">
              <a:avLst/>
            </a:prstGeom>
            <a:noFill/>
          </p:spPr>
          <p:txBody>
            <a:bodyPr wrap="square" rtlCol="0">
              <a:spAutoFit/>
            </a:bodyPr>
            <a:lstStyle/>
            <a:p>
              <a:r>
                <a:rPr lang="en-US" sz="1100" b="1" dirty="0" smtClean="0"/>
                <a:t>60° F</a:t>
              </a:r>
              <a:endParaRPr lang="en-US" sz="1100" dirty="0"/>
            </a:p>
          </p:txBody>
        </p:sp>
        <p:cxnSp>
          <p:nvCxnSpPr>
            <p:cNvPr id="85" name="Straight Arrow Connector 84"/>
            <p:cNvCxnSpPr/>
            <p:nvPr/>
          </p:nvCxnSpPr>
          <p:spPr>
            <a:xfrm flipH="1">
              <a:off x="2667000" y="3019425"/>
              <a:ext cx="247650" cy="0"/>
            </a:xfrm>
            <a:prstGeom prst="straightConnector1">
              <a:avLst/>
            </a:prstGeom>
            <a:ln w="57150">
              <a:headEnd type="none"/>
              <a:tailEnd type="non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H="1" flipV="1">
              <a:off x="2733675" y="2857500"/>
              <a:ext cx="190500" cy="161925"/>
            </a:xfrm>
            <a:prstGeom prst="straightConnector1">
              <a:avLst/>
            </a:prstGeom>
            <a:ln w="57150">
              <a:headEnd type="none"/>
              <a:tailEnd type="non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flipH="1">
              <a:off x="2724151" y="2676525"/>
              <a:ext cx="180974" cy="180975"/>
            </a:xfrm>
            <a:prstGeom prst="straightConnector1">
              <a:avLst/>
            </a:prstGeom>
            <a:ln w="57150">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96" name="Straight Arrow Connector 95"/>
          <p:cNvCxnSpPr/>
          <p:nvPr/>
        </p:nvCxnSpPr>
        <p:spPr>
          <a:xfrm flipV="1">
            <a:off x="509288" y="3359675"/>
            <a:ext cx="416817" cy="855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81025" y="2639026"/>
            <a:ext cx="879676" cy="738664"/>
          </a:xfrm>
          <a:prstGeom prst="rect">
            <a:avLst/>
          </a:prstGeom>
          <a:noFill/>
        </p:spPr>
        <p:txBody>
          <a:bodyPr wrap="square" rtlCol="0">
            <a:spAutoFit/>
          </a:bodyPr>
          <a:lstStyle/>
          <a:p>
            <a:r>
              <a:rPr lang="en-US" sz="1050" b="1" dirty="0" smtClean="0"/>
              <a:t>Additional Makeup Water if Needed</a:t>
            </a:r>
            <a:endParaRPr lang="en-US" dirty="0"/>
          </a:p>
        </p:txBody>
      </p:sp>
      <p:sp>
        <p:nvSpPr>
          <p:cNvPr id="11266" name="Rounded Rectangle 33"/>
          <p:cNvSpPr>
            <a:spLocks noChangeArrowheads="1"/>
          </p:cNvSpPr>
          <p:nvPr/>
        </p:nvSpPr>
        <p:spPr bwMode="auto">
          <a:xfrm>
            <a:off x="5059789" y="1018939"/>
            <a:ext cx="3875315" cy="3541486"/>
          </a:xfrm>
          <a:prstGeom prst="roundRect">
            <a:avLst>
              <a:gd name="adj" fmla="val 16667"/>
            </a:avLst>
          </a:prstGeom>
          <a:solidFill>
            <a:srgbClr val="0070C0"/>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173038" indent="-173038">
              <a:lnSpc>
                <a:spcPct val="85000"/>
              </a:lnSpc>
              <a:spcBef>
                <a:spcPct val="0"/>
              </a:spcBef>
              <a:spcAft>
                <a:spcPct val="25000"/>
              </a:spcAft>
              <a:defRPr/>
            </a:pPr>
            <a:r>
              <a:rPr lang="en-US" sz="2000" b="1" kern="0" dirty="0" smtClean="0">
                <a:latin typeface="Arial" pitchFamily="34" charset="0"/>
              </a:rPr>
              <a:t>Key Potential </a:t>
            </a:r>
            <a:r>
              <a:rPr lang="en-US" sz="2000" b="1" kern="0" dirty="0" smtClean="0">
                <a:latin typeface="Arial"/>
              </a:rPr>
              <a:t>Benefits</a:t>
            </a:r>
          </a:p>
          <a:p>
            <a:pPr marL="173038" indent="-173038" algn="l">
              <a:lnSpc>
                <a:spcPct val="85000"/>
              </a:lnSpc>
              <a:spcBef>
                <a:spcPct val="0"/>
              </a:spcBef>
              <a:spcAft>
                <a:spcPct val="25000"/>
              </a:spcAft>
              <a:buFont typeface="Arial" pitchFamily="34" charset="0"/>
              <a:buChar char="•"/>
              <a:defRPr/>
            </a:pPr>
            <a:r>
              <a:rPr lang="en-US" sz="1800" kern="0" dirty="0" smtClean="0"/>
              <a:t>Membrane distillation technology utilizes</a:t>
            </a:r>
          </a:p>
          <a:p>
            <a:pPr lvl="1" indent="-284163" algn="l">
              <a:lnSpc>
                <a:spcPct val="85000"/>
              </a:lnSpc>
              <a:spcBef>
                <a:spcPct val="0"/>
              </a:spcBef>
              <a:spcAft>
                <a:spcPct val="25000"/>
              </a:spcAft>
              <a:buFont typeface="Wingdings" pitchFamily="2" charset="2"/>
              <a:buChar char="Ø"/>
              <a:defRPr/>
            </a:pPr>
            <a:r>
              <a:rPr lang="en-US" sz="1800" kern="0" dirty="0" smtClean="0"/>
              <a:t>Waste heat from condenser hot coolant </a:t>
            </a:r>
          </a:p>
          <a:p>
            <a:pPr lvl="1" indent="-287338" algn="l">
              <a:lnSpc>
                <a:spcPct val="85000"/>
              </a:lnSpc>
              <a:spcBef>
                <a:spcPct val="0"/>
              </a:spcBef>
              <a:spcAft>
                <a:spcPct val="25000"/>
              </a:spcAft>
              <a:buFont typeface="Wingdings" pitchFamily="2" charset="2"/>
              <a:buChar char="Ø"/>
              <a:defRPr/>
            </a:pPr>
            <a:r>
              <a:rPr lang="en-US" sz="1800" kern="0" dirty="0" smtClean="0"/>
              <a:t>Cooling system as a water treatment plant </a:t>
            </a:r>
          </a:p>
          <a:p>
            <a:pPr marL="173038" indent="-173038" algn="l">
              <a:lnSpc>
                <a:spcPct val="85000"/>
              </a:lnSpc>
              <a:spcBef>
                <a:spcPct val="0"/>
              </a:spcBef>
              <a:spcAft>
                <a:spcPct val="25000"/>
              </a:spcAft>
              <a:buFont typeface="Arial" pitchFamily="34" charset="0"/>
              <a:buChar char="•"/>
              <a:defRPr/>
            </a:pPr>
            <a:r>
              <a:rPr lang="en-US" sz="1800" kern="0" dirty="0" smtClean="0"/>
              <a:t>Reduced fresh water makeup by up to 50% - 100%</a:t>
            </a:r>
          </a:p>
          <a:p>
            <a:pPr marL="173038" indent="-173038" algn="l">
              <a:lnSpc>
                <a:spcPct val="85000"/>
              </a:lnSpc>
              <a:spcBef>
                <a:spcPct val="0"/>
              </a:spcBef>
              <a:spcAft>
                <a:spcPct val="25000"/>
              </a:spcAft>
              <a:buFont typeface="Arial" pitchFamily="34" charset="0"/>
              <a:buChar char="•"/>
              <a:defRPr/>
            </a:pPr>
            <a:r>
              <a:rPr lang="en-US" sz="1800" kern="0" dirty="0" smtClean="0"/>
              <a:t>Potential to eliminate cooling tower for dry cooling</a:t>
            </a:r>
            <a:endParaRPr lang="en-US" kern="0" dirty="0" smtClean="0"/>
          </a:p>
        </p:txBody>
      </p:sp>
    </p:spTree>
  </p:cSld>
  <p:clrMapOvr>
    <a:masterClrMapping/>
  </p:clrMapOvr>
  <p:transition advTm="114719"/>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ounded Rectangle 33"/>
          <p:cNvSpPr>
            <a:spLocks noChangeArrowheads="1"/>
          </p:cNvSpPr>
          <p:nvPr/>
        </p:nvSpPr>
        <p:spPr bwMode="auto">
          <a:xfrm>
            <a:off x="5015345" y="1052946"/>
            <a:ext cx="3754582" cy="3262745"/>
          </a:xfrm>
          <a:prstGeom prst="roundRect">
            <a:avLst>
              <a:gd name="adj" fmla="val 16667"/>
            </a:avLst>
          </a:prstGeom>
          <a:solidFill>
            <a:srgbClr val="0070C0"/>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173038" indent="-173038">
              <a:lnSpc>
                <a:spcPct val="85000"/>
              </a:lnSpc>
              <a:spcBef>
                <a:spcPct val="0"/>
              </a:spcBef>
              <a:spcAft>
                <a:spcPct val="25000"/>
              </a:spcAft>
              <a:defRPr/>
            </a:pPr>
            <a:r>
              <a:rPr lang="en-US" sz="1800" b="1" kern="0" dirty="0" smtClean="0">
                <a:latin typeface="Arial" pitchFamily="34" charset="0"/>
              </a:rPr>
              <a:t>Key Potential </a:t>
            </a:r>
            <a:r>
              <a:rPr lang="en-US" sz="1800" b="1" kern="0" dirty="0" smtClean="0">
                <a:latin typeface="Arial"/>
              </a:rPr>
              <a:t>Benefits</a:t>
            </a:r>
          </a:p>
          <a:p>
            <a:pPr marL="225425" indent="-225425" algn="l">
              <a:lnSpc>
                <a:spcPct val="85000"/>
              </a:lnSpc>
              <a:spcBef>
                <a:spcPct val="0"/>
              </a:spcBef>
              <a:spcAft>
                <a:spcPct val="25000"/>
              </a:spcAft>
              <a:buFont typeface="Arial" pitchFamily="34" charset="0"/>
              <a:buChar char="•"/>
              <a:defRPr/>
            </a:pPr>
            <a:r>
              <a:rPr lang="en-US" sz="1700" kern="0" dirty="0" smtClean="0"/>
              <a:t>Compared to top commercial  MD technologies</a:t>
            </a:r>
          </a:p>
          <a:p>
            <a:pPr marL="630238" lvl="1" indent="-398463" algn="l">
              <a:lnSpc>
                <a:spcPct val="85000"/>
              </a:lnSpc>
              <a:spcBef>
                <a:spcPct val="0"/>
              </a:spcBef>
              <a:spcAft>
                <a:spcPct val="25000"/>
              </a:spcAft>
              <a:buFont typeface="Wingdings" pitchFamily="2" charset="2"/>
              <a:buChar char="Ø"/>
              <a:defRPr/>
            </a:pPr>
            <a:r>
              <a:rPr lang="en-US" sz="1700" kern="0" dirty="0" smtClean="0"/>
              <a:t>Up to 10 times more vapor flux due to CNTs </a:t>
            </a:r>
          </a:p>
          <a:p>
            <a:pPr marL="630238" lvl="1" indent="-398463" algn="l">
              <a:lnSpc>
                <a:spcPct val="85000"/>
              </a:lnSpc>
              <a:spcBef>
                <a:spcPct val="0"/>
              </a:spcBef>
              <a:spcAft>
                <a:spcPct val="25000"/>
              </a:spcAft>
              <a:buFont typeface="Wingdings" pitchFamily="2" charset="2"/>
              <a:buChar char="Ø"/>
              <a:defRPr/>
            </a:pPr>
            <a:r>
              <a:rPr lang="en-US" sz="1700" kern="0" dirty="0" smtClean="0"/>
              <a:t>Reduced cost of utilizing alternative water sources</a:t>
            </a:r>
          </a:p>
          <a:p>
            <a:pPr marL="173038" indent="-173038" algn="l">
              <a:lnSpc>
                <a:spcPct val="85000"/>
              </a:lnSpc>
              <a:spcBef>
                <a:spcPct val="0"/>
              </a:spcBef>
              <a:spcAft>
                <a:spcPct val="25000"/>
              </a:spcAft>
              <a:buFont typeface="Arial" pitchFamily="34" charset="0"/>
              <a:buChar char="•"/>
              <a:defRPr/>
            </a:pPr>
            <a:r>
              <a:rPr lang="en-US" sz="1700" kern="0" dirty="0" smtClean="0"/>
              <a:t>Enabling technology for A3E concept to eliminate the cooling tower and turn the cooling system into a water treatment plant for other use</a:t>
            </a:r>
          </a:p>
        </p:txBody>
      </p:sp>
      <p:sp>
        <p:nvSpPr>
          <p:cNvPr id="11269" name="Title 1"/>
          <p:cNvSpPr>
            <a:spLocks noGrp="1"/>
          </p:cNvSpPr>
          <p:nvPr>
            <p:ph type="title"/>
          </p:nvPr>
        </p:nvSpPr>
        <p:spPr>
          <a:xfrm>
            <a:off x="108857" y="71440"/>
            <a:ext cx="8926285" cy="914400"/>
          </a:xfrm>
        </p:spPr>
        <p:txBody>
          <a:bodyPr/>
          <a:lstStyle/>
          <a:p>
            <a:r>
              <a:rPr lang="en-US" sz="2400" dirty="0" smtClean="0"/>
              <a:t>Potential Project 4: Carbon Nanotube Immobilized Membrane (CNIM) Distillation </a:t>
            </a:r>
            <a:r>
              <a:rPr lang="en-US" sz="2000" dirty="0" smtClean="0"/>
              <a:t>(Collaboration with New Jersey Institute of Technology)</a:t>
            </a:r>
          </a:p>
        </p:txBody>
      </p:sp>
      <p:sp>
        <p:nvSpPr>
          <p:cNvPr id="24" name="Rounded Rectangle 23"/>
          <p:cNvSpPr/>
          <p:nvPr/>
        </p:nvSpPr>
        <p:spPr bwMode="auto">
          <a:xfrm>
            <a:off x="363204" y="4499429"/>
            <a:ext cx="8417592" cy="1952172"/>
          </a:xfrm>
          <a:prstGeom prst="roundRect">
            <a:avLst/>
          </a:prstGeom>
          <a:solidFill>
            <a:srgbClr val="EAEAEA"/>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1002">
            <a:schemeClr val="lt1"/>
          </a:fillRef>
          <a:effectRef idx="0">
            <a:scrgbClr r="0" g="0" b="0"/>
          </a:effectRef>
          <a:fontRef idx="major"/>
        </p:style>
        <p:txBody>
          <a:bodyPr anchor="ctr"/>
          <a:lstStyle/>
          <a:p>
            <a:r>
              <a:rPr lang="en-US" sz="1800" b="1" dirty="0" smtClean="0"/>
              <a:t>Project Scope </a:t>
            </a:r>
            <a:endParaRPr lang="en-US" sz="1800" b="1" dirty="0" smtClean="0">
              <a:solidFill>
                <a:schemeClr val="tx2"/>
              </a:solidFill>
            </a:endParaRPr>
          </a:p>
          <a:p>
            <a:pPr marL="228600" indent="-228600" algn="l">
              <a:buFont typeface="Arial" pitchFamily="34" charset="0"/>
              <a:buChar char="•"/>
            </a:pPr>
            <a:r>
              <a:rPr lang="en-US" sz="1800" dirty="0" smtClean="0"/>
              <a:t>Develop carbon nanotube  (CNT) technology for membrane fabrication</a:t>
            </a:r>
          </a:p>
          <a:p>
            <a:pPr marL="228600" indent="-228600" algn="l">
              <a:buFont typeface="Arial" pitchFamily="34" charset="0"/>
              <a:buChar char="•"/>
            </a:pPr>
            <a:r>
              <a:rPr lang="en-US" sz="1800" dirty="0" smtClean="0"/>
              <a:t>Further develop and test  CNIMs for membrane distillation (MD)</a:t>
            </a:r>
          </a:p>
          <a:p>
            <a:pPr marL="228600" indent="-228600" algn="l">
              <a:buFont typeface="Arial" pitchFamily="34" charset="0"/>
              <a:buChar char="•"/>
            </a:pPr>
            <a:r>
              <a:rPr lang="en-US" sz="1800" dirty="0" smtClean="0"/>
              <a:t>Develop and optimize MD integration strategies/process for water recovering</a:t>
            </a:r>
          </a:p>
          <a:p>
            <a:pPr marL="228600" indent="-228600" algn="l">
              <a:buFont typeface="Arial" pitchFamily="34" charset="0"/>
              <a:buChar char="•"/>
            </a:pPr>
            <a:r>
              <a:rPr lang="en-US" sz="1800" dirty="0" smtClean="0"/>
              <a:t>Perform technical and economic feasibility of the process</a:t>
            </a:r>
          </a:p>
        </p:txBody>
      </p:sp>
      <p:sp>
        <p:nvSpPr>
          <p:cNvPr id="16" name="TextBox 15"/>
          <p:cNvSpPr txBox="1"/>
          <p:nvPr/>
        </p:nvSpPr>
        <p:spPr>
          <a:xfrm>
            <a:off x="130629" y="4049485"/>
            <a:ext cx="4441371" cy="338554"/>
          </a:xfrm>
          <a:prstGeom prst="rect">
            <a:avLst/>
          </a:prstGeom>
          <a:noFill/>
        </p:spPr>
        <p:txBody>
          <a:bodyPr wrap="square" rtlCol="0">
            <a:spAutoFit/>
          </a:bodyPr>
          <a:lstStyle/>
          <a:p>
            <a:r>
              <a:rPr lang="en-US" dirty="0" smtClean="0"/>
              <a:t>Mechanisms of MD in the presence of CNTs</a:t>
            </a:r>
            <a:endParaRPr lang="en-US" dirty="0"/>
          </a:p>
        </p:txBody>
      </p:sp>
      <p:pic>
        <p:nvPicPr>
          <p:cNvPr id="7" name="Picture 9"/>
          <p:cNvPicPr>
            <a:picLocks noChangeAspect="1" noChangeArrowheads="1"/>
          </p:cNvPicPr>
          <p:nvPr/>
        </p:nvPicPr>
        <p:blipFill>
          <a:blip r:embed="rId3" cstate="print"/>
          <a:srcRect/>
          <a:stretch>
            <a:fillRect/>
          </a:stretch>
        </p:blipFill>
        <p:spPr bwMode="auto">
          <a:xfrm>
            <a:off x="363204" y="1124863"/>
            <a:ext cx="4208796" cy="2886032"/>
          </a:xfrm>
          <a:prstGeom prst="rect">
            <a:avLst/>
          </a:prstGeom>
          <a:noFill/>
          <a:ln w="9525" algn="ctr">
            <a:solidFill>
              <a:schemeClr val="tx1"/>
            </a:solidFill>
            <a:miter lim="800000"/>
            <a:headEnd/>
            <a:tailEnd/>
          </a:ln>
          <a:effectLst/>
        </p:spPr>
      </p:pic>
      <p:sp>
        <p:nvSpPr>
          <p:cNvPr id="2" name="TextBox 1"/>
          <p:cNvSpPr txBox="1"/>
          <p:nvPr/>
        </p:nvSpPr>
        <p:spPr>
          <a:xfrm>
            <a:off x="4572000" y="1209174"/>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xmlns="" val="1911245713"/>
      </p:ext>
    </p:extLst>
  </p:cSld>
  <p:clrMapOvr>
    <a:masterClrMapping/>
  </p:clrMapOvr>
  <p:transition advTm="114719"/>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752" y="193321"/>
            <a:ext cx="8549641" cy="914400"/>
          </a:xfrm>
        </p:spPr>
        <p:txBody>
          <a:bodyPr/>
          <a:lstStyle/>
          <a:p>
            <a:r>
              <a:rPr lang="en-US" sz="3200" dirty="0" smtClean="0"/>
              <a:t>Possible NSF-EPRI Joint Solicitation </a:t>
            </a:r>
            <a:r>
              <a:rPr lang="en-US" dirty="0" smtClean="0"/>
              <a:t/>
            </a:r>
            <a:br>
              <a:rPr lang="en-US" dirty="0" smtClean="0"/>
            </a:br>
            <a:r>
              <a:rPr lang="en-US" sz="2400" dirty="0" smtClean="0"/>
              <a:t>on Advancing Water Conservation Cooling Technologies </a:t>
            </a:r>
            <a:endParaRPr lang="en-US" sz="2400" dirty="0"/>
          </a:p>
        </p:txBody>
      </p:sp>
      <p:sp>
        <p:nvSpPr>
          <p:cNvPr id="3" name="Content Placeholder 2"/>
          <p:cNvSpPr>
            <a:spLocks noGrp="1"/>
          </p:cNvSpPr>
          <p:nvPr>
            <p:ph idx="1"/>
          </p:nvPr>
        </p:nvSpPr>
        <p:spPr>
          <a:xfrm>
            <a:off x="243840" y="883920"/>
            <a:ext cx="8549640" cy="4876801"/>
          </a:xfrm>
        </p:spPr>
        <p:txBody>
          <a:bodyPr>
            <a:normAutofit fontScale="47500" lnSpcReduction="20000"/>
          </a:bodyPr>
          <a:lstStyle/>
          <a:p>
            <a:pPr lvl="1">
              <a:buNone/>
            </a:pPr>
            <a:endParaRPr lang="en-US" sz="800" dirty="0" smtClean="0"/>
          </a:p>
          <a:p>
            <a:pPr lvl="1"/>
            <a:endParaRPr lang="en-US" sz="2000" dirty="0" smtClean="0"/>
          </a:p>
          <a:p>
            <a:r>
              <a:rPr lang="en-US" sz="4000" b="1" dirty="0" smtClean="0"/>
              <a:t>Potential Funding Level:</a:t>
            </a:r>
          </a:p>
          <a:p>
            <a:pPr lvl="1"/>
            <a:r>
              <a:rPr lang="en-US" sz="4000" b="1" dirty="0" smtClean="0"/>
              <a:t> </a:t>
            </a:r>
            <a:r>
              <a:rPr lang="en-US" sz="4000" dirty="0" smtClean="0"/>
              <a:t>$300 k to $700 k for an up to a three year project</a:t>
            </a:r>
          </a:p>
          <a:p>
            <a:r>
              <a:rPr lang="en-US" sz="4000" b="1" dirty="0" smtClean="0"/>
              <a:t>Funding Approach</a:t>
            </a:r>
          </a:p>
          <a:p>
            <a:pPr lvl="1"/>
            <a:r>
              <a:rPr lang="en-US" sz="4000" dirty="0" smtClean="0"/>
              <a:t>Coordinated but independent funding</a:t>
            </a:r>
          </a:p>
          <a:p>
            <a:pPr marL="969963" lvl="2" indent="-338138">
              <a:buFont typeface="Wingdings" pitchFamily="2" charset="2"/>
              <a:buChar char="Ø"/>
            </a:pPr>
            <a:r>
              <a:rPr lang="en-US" sz="4000" dirty="0" smtClean="0"/>
              <a:t>NSF awards grants.</a:t>
            </a:r>
          </a:p>
          <a:p>
            <a:pPr marL="969963" lvl="2" indent="-338138">
              <a:buFont typeface="Wingdings" pitchFamily="2" charset="2"/>
              <a:buChar char="Ø"/>
            </a:pPr>
            <a:r>
              <a:rPr lang="en-US" sz="4000" dirty="0" smtClean="0"/>
              <a:t>EPRI contracts.</a:t>
            </a:r>
          </a:p>
          <a:p>
            <a:pPr lvl="1"/>
            <a:r>
              <a:rPr lang="en-US" sz="4000" dirty="0" smtClean="0"/>
              <a:t>Joint funding for most proposals </a:t>
            </a:r>
          </a:p>
          <a:p>
            <a:pPr lvl="1"/>
            <a:r>
              <a:rPr lang="en-US" sz="4000" dirty="0" smtClean="0"/>
              <a:t>Independent funding for a few proposals if needed</a:t>
            </a:r>
          </a:p>
          <a:p>
            <a:r>
              <a:rPr lang="en-US" sz="4000" b="1" dirty="0" smtClean="0"/>
              <a:t>Joint Workshop held  in Nov. during ASME International Congress Conference in Houston, TX</a:t>
            </a:r>
          </a:p>
          <a:p>
            <a:pPr lvl="1"/>
            <a:r>
              <a:rPr lang="en-US" sz="4000" dirty="0" smtClean="0"/>
              <a:t> High impact cooling research directions defined to build foundation for the join solicitation</a:t>
            </a:r>
          </a:p>
          <a:p>
            <a:pPr lvl="1"/>
            <a:r>
              <a:rPr lang="en-US" sz="4000" dirty="0" smtClean="0"/>
              <a:t>13 speakers from both power industry and academia </a:t>
            </a:r>
          </a:p>
          <a:p>
            <a:pPr lvl="1"/>
            <a:r>
              <a:rPr lang="en-US" sz="4000" dirty="0" smtClean="0"/>
              <a:t>More than 100 attendees</a:t>
            </a:r>
          </a:p>
          <a:p>
            <a:endParaRPr lang="en-US" sz="2000" dirty="0" smtClean="0"/>
          </a:p>
          <a:p>
            <a:endParaRPr lang="en-US" sz="2000" dirty="0" smtClean="0"/>
          </a:p>
          <a:p>
            <a:pPr lvl="1">
              <a:buNone/>
            </a:pPr>
            <a:endParaRPr lang="en-US" sz="800" dirty="0" smtClean="0"/>
          </a:p>
        </p:txBody>
      </p:sp>
      <p:sp>
        <p:nvSpPr>
          <p:cNvPr id="4" name="AutoShape 4"/>
          <p:cNvSpPr>
            <a:spLocks noChangeArrowheads="1"/>
          </p:cNvSpPr>
          <p:nvPr/>
        </p:nvSpPr>
        <p:spPr bwMode="auto">
          <a:xfrm>
            <a:off x="514353" y="5486399"/>
            <a:ext cx="7953499" cy="842963"/>
          </a:xfrm>
          <a:prstGeom prst="roundRect">
            <a:avLst>
              <a:gd name="adj" fmla="val 16667"/>
            </a:avLst>
          </a:prstGeom>
          <a:gradFill rotWithShape="1">
            <a:gsLst>
              <a:gs pos="0">
                <a:srgbClr val="F8F8F8"/>
              </a:gs>
              <a:gs pos="100000">
                <a:srgbClr val="C0C0C0"/>
              </a:gs>
            </a:gsLst>
            <a:lin ang="5400000" scaled="1"/>
          </a:gradFill>
          <a:ln w="9525" algn="ctr">
            <a:solidFill>
              <a:srgbClr val="808080"/>
            </a:solidFill>
            <a:round/>
            <a:headEnd/>
            <a:tailEnd/>
          </a:ln>
          <a:effectLst>
            <a:outerShdw dist="35921" dir="2700000" algn="ctr" rotWithShape="0">
              <a:srgbClr val="777777"/>
            </a:outerShdw>
          </a:effectLst>
        </p:spPr>
        <p:txBody>
          <a:bodyPr wrap="none" anchor="ctr">
            <a:normAutofit fontScale="92500" lnSpcReduction="10000"/>
          </a:bodyPr>
          <a:lstStyle/>
          <a:p>
            <a:pPr marL="219075" indent="-219075" algn="l">
              <a:buFont typeface="Arial" pitchFamily="34" charset="0"/>
              <a:buChar char="•"/>
            </a:pPr>
            <a:r>
              <a:rPr lang="en-US" sz="2000" dirty="0" smtClean="0"/>
              <a:t>Established Memorandum of Understanding between NSF and EPRI</a:t>
            </a:r>
          </a:p>
          <a:p>
            <a:pPr marL="219075" indent="-219075" algn="l">
              <a:buFont typeface="Arial" pitchFamily="34" charset="0"/>
              <a:buChar char="•"/>
            </a:pPr>
            <a:r>
              <a:rPr lang="en-US" sz="2000" dirty="0" smtClean="0"/>
              <a:t>Finalizing solicitation and getting final approval</a:t>
            </a:r>
            <a:endParaRPr lang="en-US" sz="2000" dirty="0"/>
          </a:p>
        </p:txBody>
      </p:sp>
    </p:spTree>
  </p:cSld>
  <p:clrMapOvr>
    <a:masterClrMapping/>
  </p:clrMapOvr>
  <p:transition advTm="47391"/>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5" descr="MP900446732[1]"/>
          <p:cNvPicPr>
            <a:picLocks noChangeAspect="1" noChangeArrowheads="1"/>
          </p:cNvPicPr>
          <p:nvPr/>
        </p:nvPicPr>
        <p:blipFill>
          <a:blip r:embed="rId3" cstate="print"/>
          <a:srcRect t="4097" b="70561"/>
          <a:stretch>
            <a:fillRect/>
          </a:stretch>
        </p:blipFill>
        <p:spPr bwMode="auto">
          <a:xfrm>
            <a:off x="6056555" y="5659580"/>
            <a:ext cx="3087445" cy="588950"/>
          </a:xfrm>
          <a:prstGeom prst="rect">
            <a:avLst/>
          </a:prstGeom>
          <a:noFill/>
          <a:ln w="9525">
            <a:noFill/>
            <a:miter lim="800000"/>
            <a:headEnd/>
            <a:tailEnd/>
          </a:ln>
        </p:spPr>
      </p:pic>
      <p:sp>
        <p:nvSpPr>
          <p:cNvPr id="2" name="Rectangle 1"/>
          <p:cNvSpPr/>
          <p:nvPr/>
        </p:nvSpPr>
        <p:spPr>
          <a:xfrm>
            <a:off x="442471" y="1397237"/>
            <a:ext cx="8295367" cy="3862596"/>
          </a:xfrm>
          <a:prstGeom prst="rect">
            <a:avLst/>
          </a:prstGeom>
        </p:spPr>
        <p:txBody>
          <a:bodyPr wrap="square">
            <a:spAutoFit/>
          </a:bodyPr>
          <a:lstStyle/>
          <a:p>
            <a:pPr algn="l">
              <a:spcBef>
                <a:spcPts val="600"/>
              </a:spcBef>
              <a:buNone/>
            </a:pPr>
            <a:r>
              <a:rPr lang="en-US" sz="2200" b="1" dirty="0" smtClean="0"/>
              <a:t>Progress Since 2011 Program Initialization </a:t>
            </a:r>
          </a:p>
          <a:p>
            <a:pPr marL="228600" indent="-228600" algn="l">
              <a:spcBef>
                <a:spcPts val="600"/>
              </a:spcBef>
              <a:buFont typeface="Arial" pitchFamily="34" charset="0"/>
              <a:buChar char="•"/>
            </a:pPr>
            <a:r>
              <a:rPr lang="en-US" sz="2200" dirty="0" smtClean="0"/>
              <a:t>Received 114 proposals from Request for Information Solicitations. </a:t>
            </a:r>
          </a:p>
          <a:p>
            <a:pPr marL="228600" indent="-228600" algn="l">
              <a:spcBef>
                <a:spcPts val="600"/>
              </a:spcBef>
              <a:buFont typeface="Arial" pitchFamily="34" charset="0"/>
              <a:buChar char="•"/>
            </a:pPr>
            <a:r>
              <a:rPr lang="en-US" sz="2200" dirty="0" smtClean="0"/>
              <a:t>Funded eight projects including three new </a:t>
            </a:r>
            <a:r>
              <a:rPr lang="en-US" sz="2200" i="1" u="sng" dirty="0" smtClean="0"/>
              <a:t>exploratory</a:t>
            </a:r>
            <a:r>
              <a:rPr lang="en-US" sz="2200" dirty="0" smtClean="0"/>
              <a:t> type projects in 2012</a:t>
            </a:r>
          </a:p>
          <a:p>
            <a:pPr marL="228600" indent="-228600" algn="l">
              <a:spcBef>
                <a:spcPts val="600"/>
              </a:spcBef>
              <a:buFont typeface="Arial" pitchFamily="34" charset="0"/>
              <a:buChar char="•"/>
            </a:pPr>
            <a:r>
              <a:rPr lang="en-US" sz="2200" dirty="0" smtClean="0"/>
              <a:t>Funding four or more projects on water treatment and cooling in 2013</a:t>
            </a:r>
          </a:p>
          <a:p>
            <a:pPr marL="228600" indent="-228600" algn="l">
              <a:spcBef>
                <a:spcPts val="600"/>
              </a:spcBef>
              <a:buFont typeface="Arial" pitchFamily="34" charset="0"/>
              <a:buChar char="•"/>
            </a:pPr>
            <a:r>
              <a:rPr lang="en-US" sz="2200" dirty="0" smtClean="0"/>
              <a:t>Published four reports </a:t>
            </a:r>
          </a:p>
          <a:p>
            <a:pPr marL="228600" indent="-228600" algn="l">
              <a:spcBef>
                <a:spcPts val="600"/>
              </a:spcBef>
              <a:buFont typeface="Arial" pitchFamily="34" charset="0"/>
              <a:buChar char="•"/>
            </a:pPr>
            <a:r>
              <a:rPr lang="en-US" sz="2200" dirty="0" smtClean="0"/>
              <a:t>Co-hosted  joint workshop and  finalizing </a:t>
            </a:r>
            <a:r>
              <a:rPr lang="en-US" sz="2200" b="1" dirty="0" smtClean="0"/>
              <a:t>2013 joint solicitation with the National Science Foundation.</a:t>
            </a:r>
          </a:p>
        </p:txBody>
      </p:sp>
      <p:sp>
        <p:nvSpPr>
          <p:cNvPr id="4" name="Title 1"/>
          <p:cNvSpPr txBox="1">
            <a:spLocks/>
          </p:cNvSpPr>
          <p:nvPr/>
        </p:nvSpPr>
        <p:spPr bwMode="auto">
          <a:xfrm>
            <a:off x="534474" y="118168"/>
            <a:ext cx="8226425"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95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tx2"/>
                </a:solidFill>
                <a:effectLst/>
                <a:uLnTx/>
                <a:uFillTx/>
                <a:latin typeface="+mj-lt"/>
                <a:ea typeface="+mj-ea"/>
                <a:cs typeface="+mj-cs"/>
              </a:rPr>
              <a:t>EPRI Water Innovation</a:t>
            </a:r>
            <a:r>
              <a:rPr kumimoji="0" lang="en-US" sz="3200" b="1" i="0" u="none" strike="noStrike" kern="0" cap="none" spc="0" normalizeH="0" noProof="0" dirty="0" smtClean="0">
                <a:ln>
                  <a:noFill/>
                </a:ln>
                <a:solidFill>
                  <a:schemeClr val="tx2"/>
                </a:solidFill>
                <a:effectLst/>
                <a:uLnTx/>
                <a:uFillTx/>
                <a:latin typeface="+mj-lt"/>
                <a:ea typeface="+mj-ea"/>
                <a:cs typeface="+mj-cs"/>
              </a:rPr>
              <a:t> </a:t>
            </a:r>
            <a:r>
              <a:rPr kumimoji="0" lang="en-US" sz="3200" b="1" i="0" u="none" strike="noStrike" kern="0" cap="none" spc="0" normalizeH="0" baseline="0" noProof="0" dirty="0" smtClean="0">
                <a:ln>
                  <a:noFill/>
                </a:ln>
                <a:solidFill>
                  <a:schemeClr val="tx2"/>
                </a:solidFill>
                <a:effectLst/>
                <a:uLnTx/>
                <a:uFillTx/>
                <a:latin typeface="+mj-lt"/>
                <a:ea typeface="+mj-ea"/>
                <a:cs typeface="+mj-cs"/>
              </a:rPr>
              <a:t>Program: Progress Summary</a:t>
            </a:r>
          </a:p>
        </p:txBody>
      </p:sp>
    </p:spTree>
  </p:cSld>
  <p:clrMapOvr>
    <a:masterClrMapping/>
  </p:clrMapOvr>
  <p:transition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xfrm>
            <a:off x="414337" y="4837642"/>
            <a:ext cx="8226425" cy="914400"/>
          </a:xfrm>
          <a:noFill/>
        </p:spPr>
        <p:txBody>
          <a:bodyPr/>
          <a:lstStyle/>
          <a:p>
            <a:pPr algn="ctr" eaLnBrk="1" hangingPunct="1"/>
            <a:r>
              <a:rPr lang="en-US" dirty="0" smtClean="0"/>
              <a:t>Together…Shaping the Future of Electricity</a:t>
            </a:r>
          </a:p>
        </p:txBody>
      </p:sp>
      <p:sp>
        <p:nvSpPr>
          <p:cNvPr id="4" name="Rectangle 3"/>
          <p:cNvSpPr/>
          <p:nvPr/>
        </p:nvSpPr>
        <p:spPr>
          <a:xfrm>
            <a:off x="710071" y="470997"/>
            <a:ext cx="2414444" cy="584775"/>
          </a:xfrm>
          <a:prstGeom prst="rect">
            <a:avLst/>
          </a:prstGeom>
        </p:spPr>
        <p:txBody>
          <a:bodyPr wrap="none">
            <a:spAutoFit/>
          </a:bodyPr>
          <a:lstStyle/>
          <a:p>
            <a:r>
              <a:rPr kumimoji="0" lang="en-US" sz="3200" b="1" i="0" u="none" strike="noStrike" kern="0" cap="none" spc="0" normalizeH="0" baseline="0" noProof="0" dirty="0" smtClean="0">
                <a:ln>
                  <a:noFill/>
                </a:ln>
                <a:solidFill>
                  <a:srgbClr val="0013C5"/>
                </a:solidFill>
                <a:effectLst/>
                <a:uLnTx/>
                <a:uFillTx/>
                <a:latin typeface="Arial"/>
                <a:ea typeface="+mj-ea"/>
                <a:cs typeface="+mj-cs"/>
              </a:rPr>
              <a:t>Thank You!</a:t>
            </a:r>
            <a:endParaRPr lang="en-US" sz="3200" dirty="0"/>
          </a:p>
        </p:txBody>
      </p:sp>
      <p:sp>
        <p:nvSpPr>
          <p:cNvPr id="6" name="TextBox 5"/>
          <p:cNvSpPr txBox="1"/>
          <p:nvPr/>
        </p:nvSpPr>
        <p:spPr>
          <a:xfrm>
            <a:off x="510123" y="2442696"/>
            <a:ext cx="8060266" cy="1569660"/>
          </a:xfrm>
          <a:prstGeom prst="rect">
            <a:avLst/>
          </a:prstGeom>
          <a:solidFill>
            <a:srgbClr val="00B050"/>
          </a:solidFill>
        </p:spPr>
        <p:style>
          <a:lnRef idx="0">
            <a:schemeClr val="accent6"/>
          </a:lnRef>
          <a:fillRef idx="3">
            <a:schemeClr val="accent6"/>
          </a:fillRef>
          <a:effectRef idx="3">
            <a:schemeClr val="accent6"/>
          </a:effectRef>
          <a:fontRef idx="minor">
            <a:schemeClr val="lt1"/>
          </a:fontRef>
        </p:style>
        <p:txBody>
          <a:bodyPr wrap="square" rtlCol="0" anchor="ctr" anchorCtr="0">
            <a:spAutoFit/>
          </a:bodyPr>
          <a:lstStyle/>
          <a:p>
            <a:pPr marL="0" indent="0">
              <a:buFontTx/>
              <a:buNone/>
            </a:pPr>
            <a:r>
              <a:rPr lang="en-US" sz="2400" dirty="0" smtClean="0"/>
              <a:t>Please feel free to contact us: </a:t>
            </a:r>
          </a:p>
          <a:p>
            <a:pPr marL="0" indent="0">
              <a:buFontTx/>
              <a:buNone/>
            </a:pPr>
            <a:r>
              <a:rPr lang="en-US" sz="2400" dirty="0" smtClean="0"/>
              <a:t>Jessica Shi at </a:t>
            </a:r>
            <a:r>
              <a:rPr lang="en-US" sz="2400" dirty="0" smtClean="0">
                <a:hlinkClick r:id="rId2"/>
              </a:rPr>
              <a:t>JShi@epri.com</a:t>
            </a:r>
            <a:endParaRPr lang="en-US" sz="2400" u="sng" dirty="0" smtClean="0">
              <a:solidFill>
                <a:schemeClr val="tx2"/>
              </a:solidFill>
            </a:endParaRPr>
          </a:p>
          <a:p>
            <a:pPr marL="0" indent="0">
              <a:buFontTx/>
              <a:buNone/>
            </a:pPr>
            <a:r>
              <a:rPr lang="en-US" sz="2400" dirty="0" smtClean="0"/>
              <a:t>General Questions: Vivian Li at </a:t>
            </a:r>
            <a:r>
              <a:rPr lang="en-US" sz="2400" u="sng" dirty="0" smtClean="0">
                <a:solidFill>
                  <a:schemeClr val="tx2"/>
                </a:solidFill>
                <a:hlinkClick r:id="rId3"/>
              </a:rPr>
              <a:t>VLi</a:t>
            </a:r>
            <a:r>
              <a:rPr lang="en-US" sz="2400" dirty="0" smtClean="0">
                <a:hlinkClick r:id="rId3"/>
              </a:rPr>
              <a:t>@epri.com</a:t>
            </a:r>
            <a:endParaRPr lang="en-US" sz="2400" dirty="0" smtClean="0"/>
          </a:p>
        </p:txBody>
      </p:sp>
    </p:spTree>
  </p:cSld>
  <p:clrMapOvr>
    <a:masterClrMapping/>
  </p:clrMapOvr>
  <p:transition advTm="14844"/>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520308" y="156805"/>
            <a:ext cx="8412480" cy="914400"/>
          </a:xfrm>
        </p:spPr>
        <p:txBody>
          <a:bodyPr/>
          <a:lstStyle/>
          <a:p>
            <a:r>
              <a:rPr lang="en-US" dirty="0" smtClean="0"/>
              <a:t>Outline</a:t>
            </a:r>
          </a:p>
        </p:txBody>
      </p:sp>
      <p:sp>
        <p:nvSpPr>
          <p:cNvPr id="78851" name="Rectangle 3"/>
          <p:cNvSpPr>
            <a:spLocks noGrp="1" noChangeArrowheads="1"/>
          </p:cNvSpPr>
          <p:nvPr>
            <p:ph idx="1"/>
          </p:nvPr>
        </p:nvSpPr>
        <p:spPr>
          <a:xfrm>
            <a:off x="447575" y="1494252"/>
            <a:ext cx="8342416" cy="4935538"/>
          </a:xfrm>
        </p:spPr>
        <p:txBody>
          <a:bodyPr>
            <a:normAutofit/>
          </a:bodyPr>
          <a:lstStyle/>
          <a:p>
            <a:pPr marL="223838" indent="-223838"/>
            <a:r>
              <a:rPr lang="en-US" sz="2800" dirty="0" smtClean="0"/>
              <a:t>Overview </a:t>
            </a:r>
            <a:r>
              <a:rPr lang="en-US" sz="2800" dirty="0" smtClean="0"/>
              <a:t>of EPRI and EPRI’s </a:t>
            </a:r>
            <a:r>
              <a:rPr lang="en-US" sz="2800" dirty="0" smtClean="0"/>
              <a:t>Technology Innovation </a:t>
            </a:r>
            <a:r>
              <a:rPr lang="en-US" sz="2800" dirty="0" smtClean="0"/>
              <a:t>Water </a:t>
            </a:r>
            <a:r>
              <a:rPr lang="en-US" sz="2800" dirty="0" smtClean="0"/>
              <a:t>Conservation </a:t>
            </a:r>
            <a:r>
              <a:rPr lang="en-US" sz="2800" dirty="0" smtClean="0"/>
              <a:t>Program</a:t>
            </a:r>
            <a:endParaRPr lang="en-US" sz="2800" dirty="0" smtClean="0"/>
          </a:p>
          <a:p>
            <a:pPr marL="223838" indent="-223838"/>
            <a:endParaRPr lang="en-US" sz="1100" dirty="0" smtClean="0"/>
          </a:p>
          <a:p>
            <a:pPr marL="223838" indent="-223838">
              <a:buNone/>
            </a:pPr>
            <a:endParaRPr lang="en-US" sz="1000" dirty="0" smtClean="0"/>
          </a:p>
          <a:p>
            <a:pPr marL="223838" indent="-223838"/>
            <a:r>
              <a:rPr lang="en-US" sz="2800" dirty="0" smtClean="0"/>
              <a:t>Examples of Technologies under Development in EPRI’s Water Innovation Program</a:t>
            </a:r>
          </a:p>
          <a:p>
            <a:pPr marL="223838" indent="-223838"/>
            <a:endParaRPr lang="en-US" sz="2800" dirty="0" smtClean="0"/>
          </a:p>
          <a:p>
            <a:pPr marL="223838" indent="-223838"/>
            <a:r>
              <a:rPr lang="en-US" sz="2800" dirty="0" smtClean="0"/>
              <a:t>Next Steps: 2013 Joint EPRI-NSF Solicitation</a:t>
            </a:r>
          </a:p>
          <a:p>
            <a:pPr marL="223838" indent="-223838"/>
            <a:endParaRPr lang="en-US" sz="2800" dirty="0" smtClean="0"/>
          </a:p>
          <a:p>
            <a:pPr marL="223838" indent="-223838"/>
            <a:endParaRPr lang="en-US" sz="1100" dirty="0" smtClean="0"/>
          </a:p>
          <a:p>
            <a:pPr marL="223838" indent="-223838">
              <a:buNone/>
            </a:pPr>
            <a:r>
              <a:rPr lang="en-US" sz="1000" dirty="0" smtClean="0"/>
              <a:t> </a:t>
            </a:r>
          </a:p>
        </p:txBody>
      </p:sp>
      <p:pic>
        <p:nvPicPr>
          <p:cNvPr id="8" name="Picture 4" descr="Lightbulb"/>
          <p:cNvPicPr>
            <a:picLocks noChangeAspect="1" noChangeArrowheads="1"/>
          </p:cNvPicPr>
          <p:nvPr/>
        </p:nvPicPr>
        <p:blipFill>
          <a:blip r:embed="rId2" cstate="print">
            <a:lum bright="54000" contrast="72000"/>
          </a:blip>
          <a:srcRect l="14209" t="7996" r="12383" b="19464"/>
          <a:stretch>
            <a:fillRect/>
          </a:stretch>
        </p:blipFill>
        <p:spPr bwMode="auto">
          <a:xfrm>
            <a:off x="8118475" y="14288"/>
            <a:ext cx="1004888" cy="1281112"/>
          </a:xfrm>
          <a:prstGeom prst="rect">
            <a:avLst/>
          </a:prstGeo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9159" name="Picture 23" descr="Our History"/>
          <p:cNvPicPr>
            <a:picLocks noChangeAspect="1" noChangeArrowheads="1"/>
          </p:cNvPicPr>
          <p:nvPr/>
        </p:nvPicPr>
        <p:blipFill>
          <a:blip r:embed="rId3" cstate="print"/>
          <a:srcRect/>
          <a:stretch>
            <a:fillRect/>
          </a:stretch>
        </p:blipFill>
        <p:spPr bwMode="auto">
          <a:xfrm>
            <a:off x="4810562" y="1569155"/>
            <a:ext cx="4333437" cy="4749447"/>
          </a:xfrm>
          <a:prstGeom prst="rect">
            <a:avLst/>
          </a:prstGeom>
          <a:noFill/>
        </p:spPr>
      </p:pic>
      <p:sp>
        <p:nvSpPr>
          <p:cNvPr id="859149" name="Rectangle 13"/>
          <p:cNvSpPr>
            <a:spLocks noGrp="1" noChangeArrowheads="1"/>
          </p:cNvSpPr>
          <p:nvPr>
            <p:ph type="title"/>
          </p:nvPr>
        </p:nvSpPr>
        <p:spPr/>
        <p:txBody>
          <a:bodyPr/>
          <a:lstStyle/>
          <a:p>
            <a:r>
              <a:rPr lang="en-US" dirty="0" smtClean="0"/>
              <a:t>About EPRI</a:t>
            </a:r>
            <a:endParaRPr lang="en-US" dirty="0"/>
          </a:p>
        </p:txBody>
      </p:sp>
      <p:sp>
        <p:nvSpPr>
          <p:cNvPr id="859150" name="Rectangle 14"/>
          <p:cNvSpPr>
            <a:spLocks noGrp="1" noChangeArrowheads="1"/>
          </p:cNvSpPr>
          <p:nvPr>
            <p:ph idx="1"/>
          </p:nvPr>
        </p:nvSpPr>
        <p:spPr>
          <a:xfrm>
            <a:off x="457200" y="1416050"/>
            <a:ext cx="5192713" cy="4935538"/>
          </a:xfrm>
          <a:noFill/>
        </p:spPr>
        <p:txBody>
          <a:bodyPr/>
          <a:lstStyle/>
          <a:p>
            <a:pPr>
              <a:spcAft>
                <a:spcPct val="50000"/>
              </a:spcAft>
            </a:pPr>
            <a:r>
              <a:rPr lang="en-US" sz="1800" dirty="0"/>
              <a:t>Founded in </a:t>
            </a:r>
            <a:r>
              <a:rPr lang="en-US" sz="1800" dirty="0" smtClean="0"/>
              <a:t>1972</a:t>
            </a:r>
            <a:endParaRPr lang="en-US" sz="1800" dirty="0"/>
          </a:p>
          <a:p>
            <a:pPr>
              <a:spcAft>
                <a:spcPct val="50000"/>
              </a:spcAft>
            </a:pPr>
            <a:r>
              <a:rPr lang="en-US" sz="1800" dirty="0"/>
              <a:t>Independent, nonprofit center for public interest energy and environmental </a:t>
            </a:r>
            <a:r>
              <a:rPr lang="en-US" sz="1800" dirty="0" smtClean="0"/>
              <a:t>research (~$381 m funding in 2012)</a:t>
            </a:r>
          </a:p>
          <a:p>
            <a:pPr>
              <a:spcAft>
                <a:spcPct val="50000"/>
              </a:spcAft>
            </a:pPr>
            <a:r>
              <a:rPr lang="en-US" sz="1800" b="1" dirty="0" smtClean="0"/>
              <a:t>Collaborative</a:t>
            </a:r>
            <a:r>
              <a:rPr lang="en-US" sz="1800" dirty="0" smtClean="0"/>
              <a:t> resource for the electricity sector</a:t>
            </a:r>
          </a:p>
          <a:p>
            <a:pPr lvl="1">
              <a:spcAft>
                <a:spcPct val="50000"/>
              </a:spcAft>
            </a:pPr>
            <a:r>
              <a:rPr lang="en-US" sz="1800" dirty="0" smtClean="0"/>
              <a:t>450+ funders in more than 40 countries</a:t>
            </a:r>
          </a:p>
          <a:p>
            <a:pPr lvl="1">
              <a:spcAft>
                <a:spcPct val="50000"/>
              </a:spcAft>
            </a:pPr>
            <a:r>
              <a:rPr lang="en-US" sz="1800" dirty="0" smtClean="0"/>
              <a:t>More than 90% of the electricity in the United States generated by EPRI members </a:t>
            </a:r>
          </a:p>
          <a:p>
            <a:pPr lvl="1">
              <a:spcAft>
                <a:spcPct val="50000"/>
              </a:spcAft>
            </a:pPr>
            <a:r>
              <a:rPr lang="en-US" sz="1800" dirty="0" smtClean="0"/>
              <a:t>More than 15% of EPRI funding from international members</a:t>
            </a:r>
            <a:endParaRPr lang="en-US" sz="1800" dirty="0"/>
          </a:p>
          <a:p>
            <a:r>
              <a:rPr lang="en-US" sz="1800" dirty="0"/>
              <a:t>Major offices in Palo Alto, CA; Charlotte, NC; Knoxville, TN</a:t>
            </a:r>
          </a:p>
          <a:p>
            <a:pPr lvl="1">
              <a:spcAft>
                <a:spcPct val="50000"/>
              </a:spcAft>
            </a:pPr>
            <a:r>
              <a:rPr lang="en-US" sz="1800" dirty="0"/>
              <a:t>Laboratories in Knoxville, </a:t>
            </a:r>
            <a:br>
              <a:rPr lang="en-US" sz="1800" dirty="0"/>
            </a:br>
            <a:r>
              <a:rPr lang="en-US" sz="1800" dirty="0" smtClean="0"/>
              <a:t>Charlotte, </a:t>
            </a:r>
            <a:r>
              <a:rPr lang="en-US" sz="1800" dirty="0"/>
              <a:t>and Lenox, MA</a:t>
            </a:r>
          </a:p>
        </p:txBody>
      </p:sp>
      <p:sp>
        <p:nvSpPr>
          <p:cNvPr id="859160" name="Rectangle 24"/>
          <p:cNvSpPr>
            <a:spLocks noChangeArrowheads="1"/>
          </p:cNvSpPr>
          <p:nvPr/>
        </p:nvSpPr>
        <p:spPr bwMode="auto">
          <a:xfrm>
            <a:off x="6701366" y="5409495"/>
            <a:ext cx="1731963" cy="581025"/>
          </a:xfrm>
          <a:prstGeom prst="rect">
            <a:avLst/>
          </a:prstGeom>
          <a:noFill/>
          <a:ln w="9525">
            <a:noFill/>
            <a:miter lim="800000"/>
            <a:headEnd/>
            <a:tailEnd/>
          </a:ln>
          <a:effectLst/>
        </p:spPr>
        <p:txBody>
          <a:bodyPr>
            <a:spAutoFit/>
          </a:bodyPr>
          <a:lstStyle/>
          <a:p>
            <a:pPr algn="l"/>
            <a:r>
              <a:rPr lang="en-US" b="1" dirty="0">
                <a:solidFill>
                  <a:schemeClr val="tx1"/>
                </a:solidFill>
              </a:rPr>
              <a:t>Chauncey Starr</a:t>
            </a:r>
            <a:br>
              <a:rPr lang="en-US" b="1" dirty="0">
                <a:solidFill>
                  <a:schemeClr val="tx1"/>
                </a:solidFill>
              </a:rPr>
            </a:br>
            <a:r>
              <a:rPr lang="en-US" dirty="0">
                <a:solidFill>
                  <a:schemeClr val="tx1"/>
                </a:solidFill>
              </a:rPr>
              <a:t>EPRI Founder</a:t>
            </a:r>
          </a:p>
        </p:txBody>
      </p:sp>
    </p:spTree>
  </p:cSld>
  <p:clrMapOvr>
    <a:masterClrMapping/>
  </p:clrMapOvr>
  <p:transition advTm="46141"/>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8" name="AutoShape 6"/>
          <p:cNvSpPr>
            <a:spLocks noChangeArrowheads="1"/>
          </p:cNvSpPr>
          <p:nvPr/>
        </p:nvSpPr>
        <p:spPr bwMode="auto">
          <a:xfrm>
            <a:off x="577516" y="4322612"/>
            <a:ext cx="8055845" cy="1900052"/>
          </a:xfrm>
          <a:prstGeom prst="roundRect">
            <a:avLst>
              <a:gd name="adj" fmla="val 16667"/>
            </a:avLst>
          </a:prstGeom>
          <a:gradFill rotWithShape="1">
            <a:gsLst>
              <a:gs pos="0">
                <a:srgbClr val="F8F8F8"/>
              </a:gs>
              <a:gs pos="100000">
                <a:srgbClr val="C0C0C0"/>
              </a:gs>
            </a:gsLst>
            <a:lin ang="5400000" scaled="1"/>
          </a:gradFill>
          <a:ln w="9525" algn="ctr">
            <a:solidFill>
              <a:srgbClr val="808080"/>
            </a:solidFill>
            <a:round/>
            <a:headEnd/>
            <a:tailEnd/>
          </a:ln>
          <a:effectLst>
            <a:outerShdw dist="35921" dir="2700000" algn="ctr" rotWithShape="0">
              <a:srgbClr val="777777"/>
            </a:outerShdw>
          </a:effectLst>
        </p:spPr>
        <p:txBody>
          <a:bodyPr wrap="none" anchor="ctr"/>
          <a:lstStyle/>
          <a:p>
            <a:pPr marL="219075" indent="-219075"/>
            <a:r>
              <a:rPr lang="en-US" sz="2200" dirty="0" smtClean="0"/>
              <a:t> </a:t>
            </a:r>
          </a:p>
        </p:txBody>
      </p:sp>
      <p:sp>
        <p:nvSpPr>
          <p:cNvPr id="59396" name="Rectangle 4"/>
          <p:cNvSpPr>
            <a:spLocks noChangeArrowheads="1"/>
          </p:cNvSpPr>
          <p:nvPr/>
        </p:nvSpPr>
        <p:spPr bwMode="auto">
          <a:xfrm>
            <a:off x="438508" y="166485"/>
            <a:ext cx="8226425" cy="914400"/>
          </a:xfrm>
          <a:prstGeom prst="rect">
            <a:avLst/>
          </a:prstGeom>
          <a:noFill/>
          <a:ln w="9525">
            <a:noFill/>
            <a:miter lim="800000"/>
            <a:headEnd/>
            <a:tailEnd/>
          </a:ln>
          <a:effectLst/>
        </p:spPr>
        <p:txBody>
          <a:bodyPr anchor="ctr"/>
          <a:lstStyle/>
          <a:p>
            <a:pPr algn="l">
              <a:lnSpc>
                <a:spcPct val="95000"/>
              </a:lnSpc>
              <a:spcBef>
                <a:spcPct val="0"/>
              </a:spcBef>
            </a:pPr>
            <a:r>
              <a:rPr lang="en-US" sz="2800" b="1" dirty="0" smtClean="0">
                <a:solidFill>
                  <a:schemeClr val="tx2"/>
                </a:solidFill>
              </a:rPr>
              <a:t>TI Water Conservation Program </a:t>
            </a:r>
          </a:p>
          <a:p>
            <a:pPr algn="l">
              <a:lnSpc>
                <a:spcPct val="95000"/>
              </a:lnSpc>
              <a:spcBef>
                <a:spcPct val="0"/>
              </a:spcBef>
            </a:pPr>
            <a:r>
              <a:rPr lang="en-US" sz="2800" b="1" dirty="0" smtClean="0">
                <a:solidFill>
                  <a:schemeClr val="tx2"/>
                </a:solidFill>
              </a:rPr>
              <a:t>Overview and Objective</a:t>
            </a:r>
            <a:endParaRPr lang="en-US" sz="2800" b="1" dirty="0">
              <a:solidFill>
                <a:schemeClr val="tx2"/>
              </a:solidFill>
            </a:endParaRPr>
          </a:p>
        </p:txBody>
      </p:sp>
      <p:sp>
        <p:nvSpPr>
          <p:cNvPr id="59397" name="Rectangle 5"/>
          <p:cNvSpPr>
            <a:spLocks noChangeArrowheads="1"/>
          </p:cNvSpPr>
          <p:nvPr/>
        </p:nvSpPr>
        <p:spPr bwMode="auto">
          <a:xfrm>
            <a:off x="465526" y="1479847"/>
            <a:ext cx="4830869" cy="2945241"/>
          </a:xfrm>
          <a:prstGeom prst="rect">
            <a:avLst/>
          </a:prstGeom>
          <a:noFill/>
          <a:ln w="9525">
            <a:noFill/>
            <a:miter lim="800000"/>
            <a:headEnd/>
            <a:tailEnd/>
          </a:ln>
          <a:effectLst/>
        </p:spPr>
        <p:txBody>
          <a:bodyPr/>
          <a:lstStyle/>
          <a:p>
            <a:pPr marL="173038" indent="-173038" algn="l">
              <a:lnSpc>
                <a:spcPct val="95000"/>
              </a:lnSpc>
              <a:spcBef>
                <a:spcPct val="0"/>
              </a:spcBef>
              <a:spcAft>
                <a:spcPct val="25000"/>
              </a:spcAft>
              <a:buFontTx/>
              <a:buChar char="•"/>
            </a:pPr>
            <a:r>
              <a:rPr lang="en-US" sz="2000" dirty="0" smtClean="0"/>
              <a:t>Initiated in early 2011</a:t>
            </a:r>
          </a:p>
          <a:p>
            <a:pPr marL="173038" indent="-173038" algn="l">
              <a:lnSpc>
                <a:spcPct val="95000"/>
              </a:lnSpc>
              <a:spcBef>
                <a:spcPct val="0"/>
              </a:spcBef>
              <a:spcAft>
                <a:spcPct val="25000"/>
              </a:spcAft>
              <a:buFontTx/>
              <a:buChar char="•"/>
            </a:pPr>
            <a:r>
              <a:rPr lang="en-US" sz="2000" dirty="0" smtClean="0"/>
              <a:t>Collaborated </a:t>
            </a:r>
            <a:r>
              <a:rPr lang="en-US" sz="2000" dirty="0"/>
              <a:t>by all EPRI Sectors </a:t>
            </a:r>
            <a:r>
              <a:rPr lang="en-US" sz="2000" dirty="0" smtClean="0"/>
              <a:t>(Environment, Nuclear</a:t>
            </a:r>
            <a:r>
              <a:rPr lang="en-US" sz="2000" dirty="0"/>
              <a:t>, Generation, </a:t>
            </a:r>
            <a:r>
              <a:rPr lang="en-US" sz="2000" dirty="0" smtClean="0"/>
              <a:t>and Power Distribution Unit)</a:t>
            </a:r>
          </a:p>
          <a:p>
            <a:pPr marL="173038" indent="-173038" algn="l">
              <a:lnSpc>
                <a:spcPct val="95000"/>
              </a:lnSpc>
              <a:spcBef>
                <a:spcPct val="0"/>
              </a:spcBef>
              <a:spcAft>
                <a:spcPct val="25000"/>
              </a:spcAft>
              <a:buFontTx/>
              <a:buChar char="•"/>
            </a:pPr>
            <a:r>
              <a:rPr lang="en-US" sz="2000" dirty="0" smtClean="0"/>
              <a:t>Collected 114 proposals and several white papers through two rounds of global solicitations</a:t>
            </a:r>
          </a:p>
          <a:p>
            <a:pPr marL="630238" lvl="1" indent="-173038" algn="l">
              <a:lnSpc>
                <a:spcPct val="95000"/>
              </a:lnSpc>
              <a:spcBef>
                <a:spcPct val="0"/>
              </a:spcBef>
              <a:spcAft>
                <a:spcPct val="25000"/>
              </a:spcAft>
            </a:pPr>
            <a:endParaRPr lang="en-US" sz="2400" dirty="0"/>
          </a:p>
          <a:p>
            <a:pPr marL="173038" indent="-173038" algn="l">
              <a:lnSpc>
                <a:spcPct val="95000"/>
              </a:lnSpc>
              <a:spcBef>
                <a:spcPct val="0"/>
              </a:spcBef>
              <a:spcAft>
                <a:spcPct val="25000"/>
              </a:spcAft>
            </a:pPr>
            <a:endParaRPr lang="en-US" sz="2400" dirty="0"/>
          </a:p>
        </p:txBody>
      </p:sp>
      <p:sp>
        <p:nvSpPr>
          <p:cNvPr id="7" name="TextBox 6"/>
          <p:cNvSpPr txBox="1"/>
          <p:nvPr/>
        </p:nvSpPr>
        <p:spPr>
          <a:xfrm rot="10800000" flipH="1" flipV="1">
            <a:off x="641700" y="4314349"/>
            <a:ext cx="8134165" cy="1996700"/>
          </a:xfrm>
          <a:prstGeom prst="rect">
            <a:avLst/>
          </a:prstGeom>
          <a:noFill/>
        </p:spPr>
        <p:txBody>
          <a:bodyPr wrap="square" rtlCol="0">
            <a:spAutoFit/>
          </a:bodyPr>
          <a:lstStyle/>
          <a:p>
            <a:pPr marL="219075" indent="-219075"/>
            <a:r>
              <a:rPr lang="en-US" sz="2250" b="1" dirty="0" smtClean="0"/>
              <a:t>Objective</a:t>
            </a:r>
          </a:p>
          <a:p>
            <a:pPr marL="112713" algn="l"/>
            <a:r>
              <a:rPr lang="en-US" sz="2250" i="1" dirty="0" smtClean="0"/>
              <a:t>Seek and develop “</a:t>
            </a:r>
            <a:r>
              <a:rPr lang="en-US" sz="2250" i="1" u="sng" dirty="0" smtClean="0"/>
              <a:t>out of the box</a:t>
            </a:r>
            <a:r>
              <a:rPr lang="en-US" sz="2250" i="1" dirty="0" smtClean="0"/>
              <a:t>”, </a:t>
            </a:r>
            <a:r>
              <a:rPr lang="en-US" sz="2250" i="1" u="sng" dirty="0" smtClean="0"/>
              <a:t>game changing</a:t>
            </a:r>
            <a:r>
              <a:rPr lang="en-US" sz="2250" i="1" dirty="0" smtClean="0"/>
              <a:t>, </a:t>
            </a:r>
            <a:r>
              <a:rPr lang="en-US" sz="2250" i="1" u="sng" dirty="0" smtClean="0"/>
              <a:t>early stage</a:t>
            </a:r>
            <a:r>
              <a:rPr lang="en-US" sz="2250" i="1" dirty="0" smtClean="0"/>
              <a:t>, and </a:t>
            </a:r>
            <a:r>
              <a:rPr lang="en-US" sz="2250" i="1" u="sng" dirty="0" smtClean="0"/>
              <a:t>high risk </a:t>
            </a:r>
            <a:r>
              <a:rPr lang="en-US" sz="2250" i="1" dirty="0" smtClean="0"/>
              <a:t>cooling and water treatment ideas and technologies with </a:t>
            </a:r>
            <a:r>
              <a:rPr lang="en-US" sz="2250" i="1" u="sng" dirty="0" smtClean="0"/>
              <a:t>high</a:t>
            </a:r>
            <a:r>
              <a:rPr lang="en-US" sz="2250" i="1" dirty="0" smtClean="0"/>
              <a:t> potential for water consumption reduction.</a:t>
            </a:r>
            <a:endParaRPr lang="en-US" sz="2250" dirty="0"/>
          </a:p>
        </p:txBody>
      </p:sp>
      <p:pic>
        <p:nvPicPr>
          <p:cNvPr id="6" name="Picture 2" descr="tech horizon graphic_2"/>
          <p:cNvPicPr>
            <a:picLocks noChangeAspect="1" noChangeArrowheads="1"/>
          </p:cNvPicPr>
          <p:nvPr/>
        </p:nvPicPr>
        <p:blipFill>
          <a:blip r:embed="rId2" cstate="print"/>
          <a:srcRect/>
          <a:stretch>
            <a:fillRect/>
          </a:stretch>
        </p:blipFill>
        <p:spPr bwMode="auto">
          <a:xfrm>
            <a:off x="5330825" y="1543792"/>
            <a:ext cx="3360763" cy="2184111"/>
          </a:xfrm>
          <a:prstGeom prst="rect">
            <a:avLst/>
          </a:prstGeom>
          <a:noFill/>
        </p:spPr>
      </p:pic>
    </p:spTree>
  </p:cSld>
  <p:clrMapOvr>
    <a:masterClrMapping/>
  </p:clrMapOvr>
  <p:transition advTm="44875"/>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83124" y="0"/>
            <a:ext cx="9171709" cy="914400"/>
          </a:xfrm>
        </p:spPr>
        <p:txBody>
          <a:bodyPr/>
          <a:lstStyle/>
          <a:p>
            <a:r>
              <a:rPr lang="en-US" sz="2500" dirty="0" smtClean="0"/>
              <a:t>Opportunities for Power Plant </a:t>
            </a:r>
            <a:r>
              <a:rPr lang="en-US" sz="2500" dirty="0" smtClean="0"/>
              <a:t>Fresh Water </a:t>
            </a:r>
            <a:r>
              <a:rPr lang="en-US" sz="2500" dirty="0" smtClean="0"/>
              <a:t>Use Reduction</a:t>
            </a:r>
          </a:p>
        </p:txBody>
      </p:sp>
      <p:sp>
        <p:nvSpPr>
          <p:cNvPr id="7" name="AutoShape 5"/>
          <p:cNvSpPr>
            <a:spLocks noChangeArrowheads="1"/>
          </p:cNvSpPr>
          <p:nvPr/>
        </p:nvSpPr>
        <p:spPr bwMode="auto">
          <a:xfrm>
            <a:off x="457200" y="5638800"/>
            <a:ext cx="8382000" cy="685800"/>
          </a:xfrm>
          <a:prstGeom prst="roundRect">
            <a:avLst>
              <a:gd name="adj" fmla="val 16667"/>
            </a:avLst>
          </a:prstGeom>
          <a:gradFill rotWithShape="1">
            <a:gsLst>
              <a:gs pos="0">
                <a:srgbClr val="F8F8F8"/>
              </a:gs>
              <a:gs pos="100000">
                <a:srgbClr val="C0C0C0"/>
              </a:gs>
            </a:gsLst>
            <a:lin ang="5400000" scaled="1"/>
          </a:gradFill>
          <a:ln w="9525" algn="ctr">
            <a:solidFill>
              <a:srgbClr val="808080"/>
            </a:solidFill>
            <a:round/>
            <a:headEnd/>
            <a:tailEnd/>
          </a:ln>
          <a:effectLst>
            <a:outerShdw dist="35921" dir="2700000" algn="ctr" rotWithShape="0">
              <a:srgbClr val="777777"/>
            </a:outerShdw>
          </a:effectLst>
        </p:spPr>
        <p:txBody>
          <a:bodyPr wrap="none" anchor="ctr"/>
          <a:lstStyle/>
          <a:p>
            <a:pPr marL="219075" indent="-219075" algn="l" eaLnBrk="1" fontAlgn="auto" hangingPunct="1">
              <a:spcBef>
                <a:spcPts val="0"/>
              </a:spcBef>
              <a:spcAft>
                <a:spcPts val="0"/>
              </a:spcAft>
            </a:pPr>
            <a:r>
              <a:rPr lang="en-US" b="1" u="sng" dirty="0" smtClean="0">
                <a:latin typeface="Arial"/>
              </a:rPr>
              <a:t>Innovation Priorities</a:t>
            </a:r>
            <a:r>
              <a:rPr lang="en-US" b="1" dirty="0" smtClean="0">
                <a:latin typeface="Arial"/>
              </a:rPr>
              <a:t>: Advancing cooling technologies, and applying novel water </a:t>
            </a:r>
          </a:p>
          <a:p>
            <a:pPr marL="219075" indent="-219075" algn="l" eaLnBrk="1" fontAlgn="auto" hangingPunct="1">
              <a:spcBef>
                <a:spcPts val="0"/>
              </a:spcBef>
              <a:spcAft>
                <a:spcPts val="0"/>
              </a:spcAft>
            </a:pPr>
            <a:r>
              <a:rPr lang="en-US" b="1" dirty="0" smtClean="0">
                <a:latin typeface="Arial"/>
              </a:rPr>
              <a:t>treatment and waste heat concepts to improve efficiency and reduce water use</a:t>
            </a:r>
            <a:endParaRPr lang="en-US" dirty="0">
              <a:latin typeface="Arial"/>
            </a:endParaRPr>
          </a:p>
        </p:txBody>
      </p:sp>
      <p:pic>
        <p:nvPicPr>
          <p:cNvPr id="9" name="Picture 8" descr="Water Use Reduction_v12.jpg"/>
          <p:cNvPicPr>
            <a:picLocks noChangeAspect="1"/>
          </p:cNvPicPr>
          <p:nvPr/>
        </p:nvPicPr>
        <p:blipFill>
          <a:blip r:embed="rId3" cstate="print"/>
          <a:stretch>
            <a:fillRect/>
          </a:stretch>
        </p:blipFill>
        <p:spPr>
          <a:xfrm>
            <a:off x="457199" y="991285"/>
            <a:ext cx="8114362" cy="4334213"/>
          </a:xfrm>
          <a:prstGeom prst="rect">
            <a:avLst/>
          </a:prstGeo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lstStyle/>
          <a:p>
            <a:r>
              <a:rPr lang="en-US" dirty="0"/>
              <a:t>Effect of Reducing Condensing Temperature on Steam Turbine </a:t>
            </a:r>
            <a:r>
              <a:rPr lang="en-US" dirty="0" smtClean="0"/>
              <a:t>Rankine </a:t>
            </a:r>
            <a:r>
              <a:rPr lang="en-US" dirty="0"/>
              <a:t>Cycle Efficiency </a:t>
            </a:r>
          </a:p>
        </p:txBody>
      </p:sp>
      <p:sp>
        <p:nvSpPr>
          <p:cNvPr id="211971" name="Text Box 3"/>
          <p:cNvSpPr txBox="1">
            <a:spLocks noChangeArrowheads="1"/>
          </p:cNvSpPr>
          <p:nvPr/>
        </p:nvSpPr>
        <p:spPr bwMode="auto">
          <a:xfrm>
            <a:off x="4940300" y="5334000"/>
            <a:ext cx="3708400" cy="336550"/>
          </a:xfrm>
          <a:prstGeom prst="rect">
            <a:avLst/>
          </a:prstGeom>
          <a:noFill/>
          <a:ln w="9525">
            <a:noFill/>
            <a:miter lim="800000"/>
            <a:headEnd/>
            <a:tailEnd/>
          </a:ln>
          <a:effectLst/>
        </p:spPr>
        <p:txBody>
          <a:bodyPr>
            <a:spAutoFit/>
          </a:bodyPr>
          <a:lstStyle/>
          <a:p>
            <a:pPr marL="219075" indent="-219075" algn="l"/>
            <a:r>
              <a:rPr lang="en-US" dirty="0"/>
              <a:t>.</a:t>
            </a:r>
          </a:p>
        </p:txBody>
      </p:sp>
      <p:sp>
        <p:nvSpPr>
          <p:cNvPr id="211972" name="AutoShape 4"/>
          <p:cNvSpPr>
            <a:spLocks noChangeArrowheads="1"/>
          </p:cNvSpPr>
          <p:nvPr/>
        </p:nvSpPr>
        <p:spPr bwMode="auto">
          <a:xfrm>
            <a:off x="315913" y="5066852"/>
            <a:ext cx="8383587" cy="1125400"/>
          </a:xfrm>
          <a:prstGeom prst="roundRect">
            <a:avLst>
              <a:gd name="adj" fmla="val 16667"/>
            </a:avLst>
          </a:prstGeom>
          <a:gradFill rotWithShape="1">
            <a:gsLst>
              <a:gs pos="0">
                <a:srgbClr val="F8F8F8"/>
              </a:gs>
              <a:gs pos="100000">
                <a:srgbClr val="C0C0C0"/>
              </a:gs>
            </a:gsLst>
            <a:lin ang="5400000" scaled="1"/>
          </a:gradFill>
          <a:ln w="9525" algn="ctr">
            <a:solidFill>
              <a:srgbClr val="808080"/>
            </a:solidFill>
            <a:round/>
            <a:headEnd/>
            <a:tailEnd/>
          </a:ln>
          <a:effectLst>
            <a:outerShdw dist="35921" dir="2700000" algn="ctr" rotWithShape="0">
              <a:srgbClr val="777777"/>
            </a:outerShdw>
          </a:effectLst>
        </p:spPr>
        <p:txBody>
          <a:bodyPr wrap="none" anchor="ctr"/>
          <a:lstStyle/>
          <a:p>
            <a:pPr marL="158750" indent="-158750" algn="l">
              <a:tabLst>
                <a:tab pos="17949863" algn="l"/>
              </a:tabLst>
            </a:pPr>
            <a:endParaRPr lang="en-US" sz="2800" b="1" dirty="0"/>
          </a:p>
        </p:txBody>
      </p:sp>
      <p:sp>
        <p:nvSpPr>
          <p:cNvPr id="212000" name="Text Box 32"/>
          <p:cNvSpPr txBox="1">
            <a:spLocks noChangeArrowheads="1"/>
          </p:cNvSpPr>
          <p:nvPr/>
        </p:nvSpPr>
        <p:spPr bwMode="auto">
          <a:xfrm>
            <a:off x="5360988" y="2530475"/>
            <a:ext cx="4410075" cy="336550"/>
          </a:xfrm>
          <a:prstGeom prst="rect">
            <a:avLst/>
          </a:prstGeom>
          <a:noFill/>
          <a:ln w="9525">
            <a:noFill/>
            <a:miter lim="800000"/>
            <a:headEnd/>
            <a:tailEnd/>
          </a:ln>
          <a:effectLst/>
        </p:spPr>
        <p:txBody>
          <a:bodyPr>
            <a:spAutoFit/>
          </a:bodyPr>
          <a:lstStyle/>
          <a:p>
            <a:pPr marL="219075" indent="-219075" algn="l"/>
            <a:r>
              <a:rPr lang="en-US" dirty="0"/>
              <a:t>a</a:t>
            </a:r>
          </a:p>
        </p:txBody>
      </p:sp>
      <p:sp>
        <p:nvSpPr>
          <p:cNvPr id="212001" name="Text Box 33"/>
          <p:cNvSpPr txBox="1">
            <a:spLocks noChangeArrowheads="1"/>
          </p:cNvSpPr>
          <p:nvPr/>
        </p:nvSpPr>
        <p:spPr bwMode="auto">
          <a:xfrm>
            <a:off x="291447" y="5174776"/>
            <a:ext cx="8380606" cy="1200329"/>
          </a:xfrm>
          <a:prstGeom prst="rect">
            <a:avLst/>
          </a:prstGeom>
          <a:noFill/>
          <a:ln w="9525">
            <a:noFill/>
            <a:miter lim="800000"/>
            <a:headEnd/>
            <a:tailEnd/>
          </a:ln>
          <a:effectLst/>
        </p:spPr>
        <p:txBody>
          <a:bodyPr wrap="square">
            <a:spAutoFit/>
          </a:bodyPr>
          <a:lstStyle/>
          <a:p>
            <a:r>
              <a:rPr lang="en-US" b="1" dirty="0" smtClean="0"/>
              <a:t>Potential for 5% (1</a:t>
            </a:r>
            <a:r>
              <a:rPr lang="en-US" b="1" baseline="30000" dirty="0" smtClean="0"/>
              <a:t>st</a:t>
            </a:r>
            <a:r>
              <a:rPr lang="en-US" b="1" dirty="0" smtClean="0"/>
              <a:t> Order Estimate) more power production or $11M more annual income ($0.05/kWh) for a 500 MW power plant due to reduced steam condensing temperature from 50 </a:t>
            </a:r>
            <a:r>
              <a:rPr lang="en-US" b="1" i="1" dirty="0" smtClean="0"/>
              <a:t>°</a:t>
            </a:r>
            <a:r>
              <a:rPr lang="en-US" b="1" kern="0" dirty="0" smtClean="0"/>
              <a:t>C to </a:t>
            </a:r>
            <a:r>
              <a:rPr lang="en-US" b="1" dirty="0" smtClean="0"/>
              <a:t>35 </a:t>
            </a:r>
            <a:r>
              <a:rPr lang="en-US" b="1" i="1" dirty="0" smtClean="0"/>
              <a:t>°</a:t>
            </a:r>
            <a:r>
              <a:rPr lang="en-US" b="1" kern="0" dirty="0" smtClean="0"/>
              <a:t>C.</a:t>
            </a:r>
            <a:endParaRPr lang="en-US" b="1" dirty="0" smtClean="0"/>
          </a:p>
          <a:p>
            <a:pPr marL="219075" indent="-219075"/>
            <a:endParaRPr lang="en-US" dirty="0"/>
          </a:p>
        </p:txBody>
      </p:sp>
      <p:grpSp>
        <p:nvGrpSpPr>
          <p:cNvPr id="2" name="Group 46"/>
          <p:cNvGrpSpPr/>
          <p:nvPr/>
        </p:nvGrpSpPr>
        <p:grpSpPr>
          <a:xfrm>
            <a:off x="1858963" y="1316038"/>
            <a:ext cx="5817605" cy="3615068"/>
            <a:chOff x="1858963" y="1316038"/>
            <a:chExt cx="5193242" cy="3204009"/>
          </a:xfrm>
        </p:grpSpPr>
        <p:grpSp>
          <p:nvGrpSpPr>
            <p:cNvPr id="3" name="Group 37"/>
            <p:cNvGrpSpPr/>
            <p:nvPr/>
          </p:nvGrpSpPr>
          <p:grpSpPr>
            <a:xfrm>
              <a:off x="1858963" y="1316038"/>
              <a:ext cx="5193242" cy="3204009"/>
              <a:chOff x="1858963" y="1316038"/>
              <a:chExt cx="5193242" cy="3204009"/>
            </a:xfrm>
          </p:grpSpPr>
          <p:grpSp>
            <p:nvGrpSpPr>
              <p:cNvPr id="4" name="Group 5"/>
              <p:cNvGrpSpPr>
                <a:grpSpLocks/>
              </p:cNvGrpSpPr>
              <p:nvPr/>
            </p:nvGrpSpPr>
            <p:grpSpPr bwMode="auto">
              <a:xfrm>
                <a:off x="1858963" y="1316038"/>
                <a:ext cx="5193242" cy="3204009"/>
                <a:chOff x="736" y="833"/>
                <a:chExt cx="3803" cy="2695"/>
              </a:xfrm>
            </p:grpSpPr>
            <p:graphicFrame>
              <p:nvGraphicFramePr>
                <p:cNvPr id="211974" name="Object 6"/>
                <p:cNvGraphicFramePr>
                  <a:graphicFrameLocks noChangeAspect="1"/>
                </p:cNvGraphicFramePr>
                <p:nvPr/>
              </p:nvGraphicFramePr>
              <p:xfrm>
                <a:off x="736" y="833"/>
                <a:ext cx="3803" cy="2695"/>
              </p:xfrm>
              <a:graphic>
                <a:graphicData uri="http://schemas.openxmlformats.org/presentationml/2006/ole">
                  <p:oleObj spid="_x0000_s1026" name="Worksheet" r:id="rId4" imgW="6877050" imgH="4886325" progId="Excel.Sheet.8">
                    <p:embed/>
                  </p:oleObj>
                </a:graphicData>
              </a:graphic>
            </p:graphicFrame>
            <p:sp>
              <p:nvSpPr>
                <p:cNvPr id="211975" name="Line 7"/>
                <p:cNvSpPr>
                  <a:spLocks noChangeShapeType="1"/>
                </p:cNvSpPr>
                <p:nvPr/>
              </p:nvSpPr>
              <p:spPr bwMode="auto">
                <a:xfrm>
                  <a:off x="1575" y="2883"/>
                  <a:ext cx="1935" cy="1"/>
                </a:xfrm>
                <a:prstGeom prst="line">
                  <a:avLst/>
                </a:prstGeom>
                <a:noFill/>
                <a:ln w="25400">
                  <a:solidFill>
                    <a:srgbClr val="FF0000"/>
                  </a:solidFill>
                  <a:round/>
                  <a:headEnd/>
                  <a:tailEnd/>
                </a:ln>
                <a:effectLst/>
              </p:spPr>
              <p:txBody>
                <a:bodyPr/>
                <a:lstStyle/>
                <a:p>
                  <a:endParaRPr lang="en-US" dirty="0"/>
                </a:p>
              </p:txBody>
            </p:sp>
            <p:sp>
              <p:nvSpPr>
                <p:cNvPr id="211976" name="Line 8"/>
                <p:cNvSpPr>
                  <a:spLocks noChangeShapeType="1"/>
                </p:cNvSpPr>
                <p:nvPr/>
              </p:nvSpPr>
              <p:spPr bwMode="auto">
                <a:xfrm flipV="1">
                  <a:off x="2345" y="2070"/>
                  <a:ext cx="458" cy="6"/>
                </a:xfrm>
                <a:prstGeom prst="line">
                  <a:avLst/>
                </a:prstGeom>
                <a:noFill/>
                <a:ln w="25400">
                  <a:solidFill>
                    <a:srgbClr val="FF0000"/>
                  </a:solidFill>
                  <a:round/>
                  <a:headEnd/>
                  <a:tailEnd/>
                </a:ln>
                <a:effectLst/>
              </p:spPr>
              <p:txBody>
                <a:bodyPr/>
                <a:lstStyle/>
                <a:p>
                  <a:endParaRPr lang="en-US" dirty="0"/>
                </a:p>
              </p:txBody>
            </p:sp>
            <p:sp>
              <p:nvSpPr>
                <p:cNvPr id="211977" name="Line 9"/>
                <p:cNvSpPr>
                  <a:spLocks noChangeShapeType="1"/>
                </p:cNvSpPr>
                <p:nvPr/>
              </p:nvSpPr>
              <p:spPr bwMode="auto">
                <a:xfrm flipV="1">
                  <a:off x="1498" y="2948"/>
                  <a:ext cx="2106" cy="6"/>
                </a:xfrm>
                <a:prstGeom prst="line">
                  <a:avLst/>
                </a:prstGeom>
                <a:noFill/>
                <a:ln w="25400">
                  <a:solidFill>
                    <a:srgbClr val="FF0000"/>
                  </a:solidFill>
                  <a:prstDash val="sysDot"/>
                  <a:round/>
                  <a:headEnd/>
                  <a:tailEnd/>
                </a:ln>
                <a:effectLst/>
              </p:spPr>
              <p:txBody>
                <a:bodyPr/>
                <a:lstStyle/>
                <a:p>
                  <a:endParaRPr lang="en-US" dirty="0"/>
                </a:p>
              </p:txBody>
            </p:sp>
            <p:sp>
              <p:nvSpPr>
                <p:cNvPr id="211978" name="Line 10"/>
                <p:cNvSpPr>
                  <a:spLocks noChangeShapeType="1"/>
                </p:cNvSpPr>
                <p:nvPr/>
              </p:nvSpPr>
              <p:spPr bwMode="auto">
                <a:xfrm flipV="1">
                  <a:off x="1587" y="2715"/>
                  <a:ext cx="0" cy="161"/>
                </a:xfrm>
                <a:prstGeom prst="line">
                  <a:avLst/>
                </a:prstGeom>
                <a:noFill/>
                <a:ln w="25400">
                  <a:solidFill>
                    <a:srgbClr val="FF0000"/>
                  </a:solidFill>
                  <a:round/>
                  <a:headEnd/>
                  <a:tailEnd/>
                </a:ln>
                <a:effectLst/>
              </p:spPr>
              <p:txBody>
                <a:bodyPr/>
                <a:lstStyle/>
                <a:p>
                  <a:endParaRPr lang="en-US" dirty="0"/>
                </a:p>
              </p:txBody>
            </p:sp>
            <p:sp>
              <p:nvSpPr>
                <p:cNvPr id="211979" name="Line 11"/>
                <p:cNvSpPr>
                  <a:spLocks noChangeShapeType="1"/>
                </p:cNvSpPr>
                <p:nvPr/>
              </p:nvSpPr>
              <p:spPr bwMode="auto">
                <a:xfrm flipV="1">
                  <a:off x="1588" y="2063"/>
                  <a:ext cx="775" cy="665"/>
                </a:xfrm>
                <a:prstGeom prst="line">
                  <a:avLst/>
                </a:prstGeom>
                <a:noFill/>
                <a:ln w="25400">
                  <a:solidFill>
                    <a:srgbClr val="FF0000"/>
                  </a:solidFill>
                  <a:round/>
                  <a:headEnd/>
                  <a:tailEnd/>
                </a:ln>
                <a:effectLst/>
              </p:spPr>
              <p:txBody>
                <a:bodyPr/>
                <a:lstStyle/>
                <a:p>
                  <a:endParaRPr lang="en-US" dirty="0"/>
                </a:p>
              </p:txBody>
            </p:sp>
            <p:sp>
              <p:nvSpPr>
                <p:cNvPr id="211980" name="Freeform 12"/>
                <p:cNvSpPr>
                  <a:spLocks/>
                </p:cNvSpPr>
                <p:nvPr/>
              </p:nvSpPr>
              <p:spPr bwMode="auto">
                <a:xfrm>
                  <a:off x="2795" y="1469"/>
                  <a:ext cx="673" cy="595"/>
                </a:xfrm>
                <a:custGeom>
                  <a:avLst/>
                  <a:gdLst/>
                  <a:ahLst/>
                  <a:cxnLst>
                    <a:cxn ang="0">
                      <a:pos x="0" y="608"/>
                    </a:cxn>
                    <a:cxn ang="0">
                      <a:pos x="143" y="550"/>
                    </a:cxn>
                    <a:cxn ang="0">
                      <a:pos x="324" y="460"/>
                    </a:cxn>
                    <a:cxn ang="0">
                      <a:pos x="486" y="317"/>
                    </a:cxn>
                    <a:cxn ang="0">
                      <a:pos x="660" y="0"/>
                    </a:cxn>
                  </a:cxnLst>
                  <a:rect l="0" t="0" r="r" b="b"/>
                  <a:pathLst>
                    <a:path w="660" h="608">
                      <a:moveTo>
                        <a:pt x="0" y="608"/>
                      </a:moveTo>
                      <a:cubicBezTo>
                        <a:pt x="44" y="591"/>
                        <a:pt x="89" y="575"/>
                        <a:pt x="143" y="550"/>
                      </a:cubicBezTo>
                      <a:cubicBezTo>
                        <a:pt x="197" y="525"/>
                        <a:pt x="267" y="499"/>
                        <a:pt x="324" y="460"/>
                      </a:cubicBezTo>
                      <a:cubicBezTo>
                        <a:pt x="381" y="421"/>
                        <a:pt x="430" y="394"/>
                        <a:pt x="486" y="317"/>
                      </a:cubicBezTo>
                      <a:cubicBezTo>
                        <a:pt x="542" y="240"/>
                        <a:pt x="631" y="53"/>
                        <a:pt x="660" y="0"/>
                      </a:cubicBezTo>
                    </a:path>
                  </a:pathLst>
                </a:custGeom>
                <a:noFill/>
                <a:ln w="25400" cap="flat" cmpd="sng">
                  <a:solidFill>
                    <a:srgbClr val="FF0000"/>
                  </a:solidFill>
                  <a:prstDash val="solid"/>
                  <a:round/>
                  <a:headEnd/>
                  <a:tailEnd/>
                </a:ln>
                <a:effectLst/>
              </p:spPr>
              <p:txBody>
                <a:bodyPr anchor="ctr"/>
                <a:lstStyle/>
                <a:p>
                  <a:endParaRPr lang="en-US" dirty="0"/>
                </a:p>
              </p:txBody>
            </p:sp>
            <p:sp>
              <p:nvSpPr>
                <p:cNvPr id="211981" name="Line 13"/>
                <p:cNvSpPr>
                  <a:spLocks noChangeShapeType="1"/>
                </p:cNvSpPr>
                <p:nvPr/>
              </p:nvSpPr>
              <p:spPr bwMode="auto">
                <a:xfrm>
                  <a:off x="3471" y="1484"/>
                  <a:ext cx="11" cy="1393"/>
                </a:xfrm>
                <a:prstGeom prst="line">
                  <a:avLst/>
                </a:prstGeom>
                <a:noFill/>
                <a:ln w="25400">
                  <a:solidFill>
                    <a:srgbClr val="FF0000"/>
                  </a:solidFill>
                  <a:round/>
                  <a:headEnd/>
                  <a:tailEnd/>
                </a:ln>
                <a:effectLst/>
              </p:spPr>
              <p:txBody>
                <a:bodyPr/>
                <a:lstStyle/>
                <a:p>
                  <a:endParaRPr lang="en-US" dirty="0"/>
                </a:p>
              </p:txBody>
            </p:sp>
            <p:sp>
              <p:nvSpPr>
                <p:cNvPr id="211982" name="Line 14"/>
                <p:cNvSpPr>
                  <a:spLocks noChangeShapeType="1"/>
                </p:cNvSpPr>
                <p:nvPr/>
              </p:nvSpPr>
              <p:spPr bwMode="auto">
                <a:xfrm flipH="1">
                  <a:off x="3493" y="2928"/>
                  <a:ext cx="3" cy="65"/>
                </a:xfrm>
                <a:prstGeom prst="line">
                  <a:avLst/>
                </a:prstGeom>
                <a:noFill/>
                <a:ln w="25400">
                  <a:solidFill>
                    <a:srgbClr val="FF0000"/>
                  </a:solidFill>
                  <a:prstDash val="sysDot"/>
                  <a:round/>
                  <a:headEnd/>
                  <a:tailEnd/>
                </a:ln>
                <a:effectLst/>
              </p:spPr>
              <p:txBody>
                <a:bodyPr/>
                <a:lstStyle/>
                <a:p>
                  <a:endParaRPr lang="en-US" dirty="0"/>
                </a:p>
              </p:txBody>
            </p:sp>
            <p:sp>
              <p:nvSpPr>
                <p:cNvPr id="211983" name="Line 15"/>
                <p:cNvSpPr>
                  <a:spLocks noChangeShapeType="1"/>
                </p:cNvSpPr>
                <p:nvPr/>
              </p:nvSpPr>
              <p:spPr bwMode="auto">
                <a:xfrm flipH="1">
                  <a:off x="1523" y="2720"/>
                  <a:ext cx="65" cy="215"/>
                </a:xfrm>
                <a:prstGeom prst="line">
                  <a:avLst/>
                </a:prstGeom>
                <a:noFill/>
                <a:ln w="25400">
                  <a:solidFill>
                    <a:srgbClr val="FF0000"/>
                  </a:solidFill>
                  <a:prstDash val="sysDot"/>
                  <a:round/>
                  <a:headEnd/>
                  <a:tailEnd/>
                </a:ln>
                <a:effectLst/>
              </p:spPr>
              <p:txBody>
                <a:bodyPr/>
                <a:lstStyle/>
                <a:p>
                  <a:endParaRPr lang="en-US" dirty="0"/>
                </a:p>
              </p:txBody>
            </p:sp>
            <p:sp>
              <p:nvSpPr>
                <p:cNvPr id="211984" name="Line 16"/>
                <p:cNvSpPr>
                  <a:spLocks noChangeShapeType="1"/>
                </p:cNvSpPr>
                <p:nvPr/>
              </p:nvSpPr>
              <p:spPr bwMode="auto">
                <a:xfrm flipV="1">
                  <a:off x="1989" y="2362"/>
                  <a:ext cx="1000" cy="10"/>
                </a:xfrm>
                <a:prstGeom prst="line">
                  <a:avLst/>
                </a:prstGeom>
                <a:noFill/>
                <a:ln w="25400">
                  <a:solidFill>
                    <a:srgbClr val="FF0000"/>
                  </a:solidFill>
                  <a:prstDash val="dash"/>
                  <a:round/>
                  <a:headEnd/>
                  <a:tailEnd/>
                </a:ln>
                <a:effectLst/>
              </p:spPr>
              <p:txBody>
                <a:bodyPr/>
                <a:lstStyle/>
                <a:p>
                  <a:endParaRPr lang="en-US" dirty="0"/>
                </a:p>
              </p:txBody>
            </p:sp>
            <p:sp>
              <p:nvSpPr>
                <p:cNvPr id="211985" name="Freeform 17"/>
                <p:cNvSpPr>
                  <a:spLocks/>
                </p:cNvSpPr>
                <p:nvPr/>
              </p:nvSpPr>
              <p:spPr bwMode="auto">
                <a:xfrm>
                  <a:off x="2970" y="2303"/>
                  <a:ext cx="168" cy="64"/>
                </a:xfrm>
                <a:custGeom>
                  <a:avLst/>
                  <a:gdLst/>
                  <a:ahLst/>
                  <a:cxnLst>
                    <a:cxn ang="0">
                      <a:pos x="0" y="608"/>
                    </a:cxn>
                    <a:cxn ang="0">
                      <a:pos x="143" y="550"/>
                    </a:cxn>
                    <a:cxn ang="0">
                      <a:pos x="324" y="460"/>
                    </a:cxn>
                    <a:cxn ang="0">
                      <a:pos x="486" y="317"/>
                    </a:cxn>
                    <a:cxn ang="0">
                      <a:pos x="660" y="0"/>
                    </a:cxn>
                  </a:cxnLst>
                  <a:rect l="0" t="0" r="r" b="b"/>
                  <a:pathLst>
                    <a:path w="660" h="608">
                      <a:moveTo>
                        <a:pt x="0" y="608"/>
                      </a:moveTo>
                      <a:cubicBezTo>
                        <a:pt x="44" y="591"/>
                        <a:pt x="89" y="575"/>
                        <a:pt x="143" y="550"/>
                      </a:cubicBezTo>
                      <a:cubicBezTo>
                        <a:pt x="197" y="525"/>
                        <a:pt x="267" y="499"/>
                        <a:pt x="324" y="460"/>
                      </a:cubicBezTo>
                      <a:cubicBezTo>
                        <a:pt x="381" y="421"/>
                        <a:pt x="430" y="394"/>
                        <a:pt x="486" y="317"/>
                      </a:cubicBezTo>
                      <a:cubicBezTo>
                        <a:pt x="542" y="240"/>
                        <a:pt x="631" y="53"/>
                        <a:pt x="660" y="0"/>
                      </a:cubicBezTo>
                    </a:path>
                  </a:pathLst>
                </a:custGeom>
                <a:noFill/>
                <a:ln w="25400" cap="flat" cmpd="sng">
                  <a:solidFill>
                    <a:srgbClr val="FF0000"/>
                  </a:solidFill>
                  <a:prstDash val="dash"/>
                  <a:round/>
                  <a:headEnd/>
                  <a:tailEnd/>
                </a:ln>
                <a:effectLst/>
              </p:spPr>
              <p:txBody>
                <a:bodyPr anchor="ctr"/>
                <a:lstStyle/>
                <a:p>
                  <a:endParaRPr lang="en-US" dirty="0"/>
                </a:p>
              </p:txBody>
            </p:sp>
            <p:sp>
              <p:nvSpPr>
                <p:cNvPr id="211986" name="Line 18"/>
                <p:cNvSpPr>
                  <a:spLocks noChangeShapeType="1"/>
                </p:cNvSpPr>
                <p:nvPr/>
              </p:nvSpPr>
              <p:spPr bwMode="auto">
                <a:xfrm>
                  <a:off x="3133" y="2295"/>
                  <a:ext cx="331" cy="554"/>
                </a:xfrm>
                <a:prstGeom prst="line">
                  <a:avLst/>
                </a:prstGeom>
                <a:noFill/>
                <a:ln w="25400">
                  <a:solidFill>
                    <a:srgbClr val="FF0000"/>
                  </a:solidFill>
                  <a:prstDash val="dash"/>
                  <a:round/>
                  <a:headEnd/>
                  <a:tailEnd/>
                </a:ln>
                <a:effectLst/>
              </p:spPr>
              <p:txBody>
                <a:bodyPr/>
                <a:lstStyle/>
                <a:p>
                  <a:endParaRPr lang="en-US" dirty="0"/>
                </a:p>
              </p:txBody>
            </p:sp>
            <p:sp>
              <p:nvSpPr>
                <p:cNvPr id="211987" name="Text Box 19"/>
                <p:cNvSpPr txBox="1">
                  <a:spLocks noChangeArrowheads="1"/>
                </p:cNvSpPr>
                <p:nvPr/>
              </p:nvSpPr>
              <p:spPr bwMode="auto">
                <a:xfrm>
                  <a:off x="1896" y="2391"/>
                  <a:ext cx="1203" cy="540"/>
                </a:xfrm>
                <a:prstGeom prst="rect">
                  <a:avLst/>
                </a:prstGeom>
                <a:noFill/>
                <a:ln w="9525">
                  <a:noFill/>
                  <a:miter lim="800000"/>
                  <a:headEnd/>
                  <a:tailEnd/>
                </a:ln>
                <a:effectLst/>
              </p:spPr>
              <p:txBody>
                <a:bodyPr>
                  <a:spAutoFit/>
                </a:bodyPr>
                <a:lstStyle/>
                <a:p>
                  <a:pPr marL="219075" indent="-219075"/>
                  <a:r>
                    <a:rPr lang="en-US" sz="1800" dirty="0"/>
                    <a:t>Nuclear Power Plant</a:t>
                  </a:r>
                </a:p>
              </p:txBody>
            </p:sp>
            <p:sp>
              <p:nvSpPr>
                <p:cNvPr id="211988" name="Text Box 20"/>
                <p:cNvSpPr txBox="1">
                  <a:spLocks noChangeArrowheads="1"/>
                </p:cNvSpPr>
                <p:nvPr/>
              </p:nvSpPr>
              <p:spPr bwMode="auto">
                <a:xfrm>
                  <a:off x="1397" y="1618"/>
                  <a:ext cx="1882" cy="311"/>
                </a:xfrm>
                <a:prstGeom prst="rect">
                  <a:avLst/>
                </a:prstGeom>
                <a:noFill/>
                <a:ln w="9525">
                  <a:noFill/>
                  <a:miter lim="800000"/>
                  <a:headEnd/>
                  <a:tailEnd/>
                </a:ln>
                <a:effectLst/>
              </p:spPr>
              <p:txBody>
                <a:bodyPr>
                  <a:spAutoFit/>
                </a:bodyPr>
                <a:lstStyle/>
                <a:p>
                  <a:pPr marL="219075" indent="-219075"/>
                  <a:r>
                    <a:rPr lang="en-US" sz="1800" dirty="0" smtClean="0"/>
                    <a:t>Coal-Fired </a:t>
                  </a:r>
                  <a:r>
                    <a:rPr lang="en-US" sz="1800" dirty="0"/>
                    <a:t>Power Plant</a:t>
                  </a:r>
                </a:p>
              </p:txBody>
            </p:sp>
            <p:sp>
              <p:nvSpPr>
                <p:cNvPr id="211989" name="Line 21"/>
                <p:cNvSpPr>
                  <a:spLocks noChangeShapeType="1"/>
                </p:cNvSpPr>
                <p:nvPr/>
              </p:nvSpPr>
              <p:spPr bwMode="auto">
                <a:xfrm>
                  <a:off x="2938" y="1819"/>
                  <a:ext cx="117" cy="136"/>
                </a:xfrm>
                <a:prstGeom prst="line">
                  <a:avLst/>
                </a:prstGeom>
                <a:noFill/>
                <a:ln w="9525">
                  <a:solidFill>
                    <a:schemeClr val="tx1"/>
                  </a:solidFill>
                  <a:round/>
                  <a:headEnd/>
                  <a:tailEnd type="triangle" w="med" len="med"/>
                </a:ln>
                <a:effectLst/>
              </p:spPr>
              <p:txBody>
                <a:bodyPr anchor="ctr"/>
                <a:lstStyle/>
                <a:p>
                  <a:endParaRPr lang="en-US" dirty="0"/>
                </a:p>
              </p:txBody>
            </p:sp>
            <p:sp>
              <p:nvSpPr>
                <p:cNvPr id="211990" name="Line 22"/>
                <p:cNvSpPr>
                  <a:spLocks noChangeShapeType="1"/>
                </p:cNvSpPr>
                <p:nvPr/>
              </p:nvSpPr>
              <p:spPr bwMode="auto">
                <a:xfrm flipV="1">
                  <a:off x="2426" y="2386"/>
                  <a:ext cx="0" cy="110"/>
                </a:xfrm>
                <a:prstGeom prst="line">
                  <a:avLst/>
                </a:prstGeom>
                <a:noFill/>
                <a:ln w="9525">
                  <a:solidFill>
                    <a:schemeClr val="tx1"/>
                  </a:solidFill>
                  <a:round/>
                  <a:headEnd/>
                  <a:tailEnd type="triangle" w="med" len="med"/>
                </a:ln>
                <a:effectLst/>
              </p:spPr>
              <p:txBody>
                <a:bodyPr anchor="ctr"/>
                <a:lstStyle/>
                <a:p>
                  <a:endParaRPr lang="en-US" dirty="0"/>
                </a:p>
              </p:txBody>
            </p:sp>
            <p:sp>
              <p:nvSpPr>
                <p:cNvPr id="211991" name="Line 23"/>
                <p:cNvSpPr>
                  <a:spLocks noChangeShapeType="1"/>
                </p:cNvSpPr>
                <p:nvPr/>
              </p:nvSpPr>
              <p:spPr bwMode="auto">
                <a:xfrm>
                  <a:off x="3464" y="1483"/>
                  <a:ext cx="120" cy="1456"/>
                </a:xfrm>
                <a:prstGeom prst="line">
                  <a:avLst/>
                </a:prstGeom>
                <a:noFill/>
                <a:ln w="25400">
                  <a:solidFill>
                    <a:srgbClr val="FF0000"/>
                  </a:solidFill>
                  <a:prstDash val="sysDot"/>
                  <a:round/>
                  <a:headEnd/>
                  <a:tailEnd/>
                </a:ln>
                <a:effectLst/>
              </p:spPr>
              <p:txBody>
                <a:bodyPr/>
                <a:lstStyle/>
                <a:p>
                  <a:endParaRPr lang="en-US" dirty="0"/>
                </a:p>
              </p:txBody>
            </p:sp>
            <p:sp>
              <p:nvSpPr>
                <p:cNvPr id="211992" name="Text Box 24"/>
                <p:cNvSpPr txBox="1">
                  <a:spLocks noChangeArrowheads="1"/>
                </p:cNvSpPr>
                <p:nvPr/>
              </p:nvSpPr>
              <p:spPr bwMode="auto">
                <a:xfrm>
                  <a:off x="1410" y="2437"/>
                  <a:ext cx="168" cy="334"/>
                </a:xfrm>
                <a:prstGeom prst="rect">
                  <a:avLst/>
                </a:prstGeom>
                <a:noFill/>
                <a:ln w="9525">
                  <a:noFill/>
                  <a:miter lim="800000"/>
                  <a:headEnd/>
                  <a:tailEnd/>
                </a:ln>
                <a:effectLst/>
              </p:spPr>
              <p:txBody>
                <a:bodyPr>
                  <a:spAutoFit/>
                </a:bodyPr>
                <a:lstStyle/>
                <a:p>
                  <a:pPr marL="219075" indent="-219075"/>
                  <a:r>
                    <a:rPr lang="en-US" sz="2000" dirty="0"/>
                    <a:t>2</a:t>
                  </a:r>
                </a:p>
              </p:txBody>
            </p:sp>
            <p:sp>
              <p:nvSpPr>
                <p:cNvPr id="211993" name="Text Box 25"/>
                <p:cNvSpPr txBox="1">
                  <a:spLocks noChangeArrowheads="1"/>
                </p:cNvSpPr>
                <p:nvPr/>
              </p:nvSpPr>
              <p:spPr bwMode="auto">
                <a:xfrm>
                  <a:off x="3473" y="1312"/>
                  <a:ext cx="168" cy="334"/>
                </a:xfrm>
                <a:prstGeom prst="rect">
                  <a:avLst/>
                </a:prstGeom>
                <a:noFill/>
                <a:ln w="9525">
                  <a:noFill/>
                  <a:miter lim="800000"/>
                  <a:headEnd/>
                  <a:tailEnd/>
                </a:ln>
                <a:effectLst/>
              </p:spPr>
              <p:txBody>
                <a:bodyPr>
                  <a:spAutoFit/>
                </a:bodyPr>
                <a:lstStyle/>
                <a:p>
                  <a:pPr marL="219075" indent="-219075"/>
                  <a:r>
                    <a:rPr lang="en-US" sz="2000" dirty="0"/>
                    <a:t>3</a:t>
                  </a:r>
                </a:p>
              </p:txBody>
            </p:sp>
            <p:sp>
              <p:nvSpPr>
                <p:cNvPr id="211994" name="Text Box 26"/>
                <p:cNvSpPr txBox="1">
                  <a:spLocks noChangeArrowheads="1"/>
                </p:cNvSpPr>
                <p:nvPr/>
              </p:nvSpPr>
              <p:spPr bwMode="auto">
                <a:xfrm>
                  <a:off x="3550" y="2690"/>
                  <a:ext cx="169" cy="334"/>
                </a:xfrm>
                <a:prstGeom prst="rect">
                  <a:avLst/>
                </a:prstGeom>
                <a:noFill/>
                <a:ln w="9525">
                  <a:noFill/>
                  <a:miter lim="800000"/>
                  <a:headEnd/>
                  <a:tailEnd/>
                </a:ln>
                <a:effectLst/>
              </p:spPr>
              <p:txBody>
                <a:bodyPr>
                  <a:spAutoFit/>
                </a:bodyPr>
                <a:lstStyle/>
                <a:p>
                  <a:pPr marL="219075" indent="-219075"/>
                  <a:r>
                    <a:rPr lang="en-US" sz="2000" dirty="0"/>
                    <a:t>4</a:t>
                  </a:r>
                </a:p>
              </p:txBody>
            </p:sp>
            <p:sp>
              <p:nvSpPr>
                <p:cNvPr id="211995" name="Line 27"/>
                <p:cNvSpPr>
                  <a:spLocks noChangeShapeType="1"/>
                </p:cNvSpPr>
                <p:nvPr/>
              </p:nvSpPr>
              <p:spPr bwMode="auto">
                <a:xfrm flipV="1">
                  <a:off x="1481" y="2859"/>
                  <a:ext cx="104" cy="20"/>
                </a:xfrm>
                <a:prstGeom prst="line">
                  <a:avLst/>
                </a:prstGeom>
                <a:noFill/>
                <a:ln w="9525">
                  <a:solidFill>
                    <a:schemeClr val="tx1"/>
                  </a:solidFill>
                  <a:round/>
                  <a:headEnd/>
                  <a:tailEnd type="triangle" w="med" len="med"/>
                </a:ln>
                <a:effectLst/>
              </p:spPr>
              <p:txBody>
                <a:bodyPr anchor="ctr"/>
                <a:lstStyle/>
                <a:p>
                  <a:endParaRPr lang="en-US" dirty="0"/>
                </a:p>
              </p:txBody>
            </p:sp>
            <p:sp>
              <p:nvSpPr>
                <p:cNvPr id="211996" name="Line 28"/>
                <p:cNvSpPr>
                  <a:spLocks noChangeShapeType="1"/>
                </p:cNvSpPr>
                <p:nvPr/>
              </p:nvSpPr>
              <p:spPr bwMode="auto">
                <a:xfrm>
                  <a:off x="1545" y="2610"/>
                  <a:ext cx="59" cy="91"/>
                </a:xfrm>
                <a:prstGeom prst="line">
                  <a:avLst/>
                </a:prstGeom>
                <a:noFill/>
                <a:ln w="9525">
                  <a:solidFill>
                    <a:schemeClr val="tx1"/>
                  </a:solidFill>
                  <a:round/>
                  <a:headEnd/>
                  <a:tailEnd type="triangle" w="med" len="med"/>
                </a:ln>
                <a:effectLst/>
              </p:spPr>
              <p:txBody>
                <a:bodyPr anchor="ctr"/>
                <a:lstStyle/>
                <a:p>
                  <a:endParaRPr lang="en-US" dirty="0"/>
                </a:p>
              </p:txBody>
            </p:sp>
            <p:sp>
              <p:nvSpPr>
                <p:cNvPr id="211997" name="Line 29"/>
                <p:cNvSpPr>
                  <a:spLocks noChangeShapeType="1"/>
                </p:cNvSpPr>
                <p:nvPr/>
              </p:nvSpPr>
              <p:spPr bwMode="auto">
                <a:xfrm flipH="1">
                  <a:off x="3489" y="2854"/>
                  <a:ext cx="142" cy="33"/>
                </a:xfrm>
                <a:prstGeom prst="line">
                  <a:avLst/>
                </a:prstGeom>
                <a:noFill/>
                <a:ln w="9525">
                  <a:solidFill>
                    <a:schemeClr val="tx1"/>
                  </a:solidFill>
                  <a:round/>
                  <a:headEnd/>
                  <a:tailEnd type="triangle" w="med" len="med"/>
                </a:ln>
                <a:effectLst/>
              </p:spPr>
              <p:txBody>
                <a:bodyPr anchor="ctr"/>
                <a:lstStyle/>
                <a:p>
                  <a:endParaRPr lang="en-US" dirty="0"/>
                </a:p>
              </p:txBody>
            </p:sp>
            <p:sp>
              <p:nvSpPr>
                <p:cNvPr id="211999" name="Text Box 31"/>
                <p:cNvSpPr txBox="1">
                  <a:spLocks noChangeArrowheads="1"/>
                </p:cNvSpPr>
                <p:nvPr/>
              </p:nvSpPr>
              <p:spPr bwMode="auto">
                <a:xfrm>
                  <a:off x="1382" y="2709"/>
                  <a:ext cx="168" cy="334"/>
                </a:xfrm>
                <a:prstGeom prst="rect">
                  <a:avLst/>
                </a:prstGeom>
                <a:noFill/>
                <a:ln w="9525">
                  <a:noFill/>
                  <a:miter lim="800000"/>
                  <a:headEnd/>
                  <a:tailEnd/>
                </a:ln>
                <a:effectLst/>
              </p:spPr>
              <p:txBody>
                <a:bodyPr>
                  <a:spAutoFit/>
                </a:bodyPr>
                <a:lstStyle/>
                <a:p>
                  <a:pPr marL="219075" indent="-219075"/>
                  <a:r>
                    <a:rPr lang="en-US" sz="2000" dirty="0"/>
                    <a:t>1</a:t>
                  </a:r>
                </a:p>
              </p:txBody>
            </p:sp>
          </p:grpSp>
          <p:sp>
            <p:nvSpPr>
              <p:cNvPr id="40" name="Rectangle 39"/>
              <p:cNvSpPr/>
              <p:nvPr/>
            </p:nvSpPr>
            <p:spPr bwMode="auto">
              <a:xfrm>
                <a:off x="2981325" y="3758732"/>
                <a:ext cx="2752725" cy="58887"/>
              </a:xfrm>
              <a:prstGeom prst="rect">
                <a:avLst/>
              </a:prstGeom>
              <a:solidFill>
                <a:schemeClr val="accent3">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charset="0"/>
                </a:endParaRPr>
              </a:p>
            </p:txBody>
          </p:sp>
          <p:sp>
            <p:nvSpPr>
              <p:cNvPr id="41" name="Right Triangle 40"/>
              <p:cNvSpPr/>
              <p:nvPr/>
            </p:nvSpPr>
            <p:spPr bwMode="auto">
              <a:xfrm>
                <a:off x="5610225" y="2343149"/>
                <a:ext cx="114301" cy="1476375"/>
              </a:xfrm>
              <a:prstGeom prst="rtTriangle">
                <a:avLst/>
              </a:prstGeom>
              <a:solidFill>
                <a:schemeClr val="accent3">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charset="0"/>
                </a:endParaRPr>
              </a:p>
            </p:txBody>
          </p:sp>
          <p:sp>
            <p:nvSpPr>
              <p:cNvPr id="42" name="Down Arrow 41"/>
              <p:cNvSpPr/>
              <p:nvPr/>
            </p:nvSpPr>
            <p:spPr bwMode="auto">
              <a:xfrm rot="16200000">
                <a:off x="5561245" y="3400195"/>
                <a:ext cx="191793" cy="107695"/>
              </a:xfrm>
              <a:prstGeom prst="downArrow">
                <a:avLst/>
              </a:prstGeom>
              <a:solidFill>
                <a:schemeClr val="tx2">
                  <a:lumMod val="75000"/>
                </a:scheme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charset="0"/>
                </a:endParaRPr>
              </a:p>
            </p:txBody>
          </p:sp>
          <p:sp>
            <p:nvSpPr>
              <p:cNvPr id="39" name="Down Arrow 38"/>
              <p:cNvSpPr/>
              <p:nvPr/>
            </p:nvSpPr>
            <p:spPr bwMode="auto">
              <a:xfrm>
                <a:off x="3990975" y="3743159"/>
                <a:ext cx="190667" cy="106946"/>
              </a:xfrm>
              <a:prstGeom prst="downArrow">
                <a:avLst/>
              </a:prstGeom>
              <a:solidFill>
                <a:schemeClr val="tx2">
                  <a:lumMod val="75000"/>
                </a:scheme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charset="0"/>
                </a:endParaRPr>
              </a:p>
            </p:txBody>
          </p:sp>
        </p:grpSp>
        <p:sp>
          <p:nvSpPr>
            <p:cNvPr id="43" name="Line 30"/>
            <p:cNvSpPr>
              <a:spLocks noChangeShapeType="1"/>
            </p:cNvSpPr>
            <p:nvPr/>
          </p:nvSpPr>
          <p:spPr bwMode="auto">
            <a:xfrm flipV="1">
              <a:off x="4220282" y="2782673"/>
              <a:ext cx="229415" cy="7133"/>
            </a:xfrm>
            <a:prstGeom prst="line">
              <a:avLst/>
            </a:prstGeom>
            <a:noFill/>
            <a:ln w="22225">
              <a:solidFill>
                <a:srgbClr val="FF0000"/>
              </a:solidFill>
              <a:round/>
              <a:headEnd/>
              <a:tailEnd type="stealth" w="lg" len="lg"/>
            </a:ln>
            <a:effectLst/>
          </p:spPr>
          <p:txBody>
            <a:bodyPr anchor="ctr"/>
            <a:lstStyle/>
            <a:p>
              <a:endParaRPr lang="en-US" dirty="0"/>
            </a:p>
          </p:txBody>
        </p:sp>
        <p:sp>
          <p:nvSpPr>
            <p:cNvPr id="44" name="Line 30"/>
            <p:cNvSpPr>
              <a:spLocks noChangeShapeType="1"/>
            </p:cNvSpPr>
            <p:nvPr/>
          </p:nvSpPr>
          <p:spPr bwMode="auto">
            <a:xfrm rot="5400000" flipH="1" flipV="1">
              <a:off x="2904829" y="3659641"/>
              <a:ext cx="229415" cy="7133"/>
            </a:xfrm>
            <a:prstGeom prst="line">
              <a:avLst/>
            </a:prstGeom>
            <a:noFill/>
            <a:ln w="22225">
              <a:solidFill>
                <a:srgbClr val="FF0000"/>
              </a:solidFill>
              <a:round/>
              <a:headEnd/>
              <a:tailEnd type="stealth" w="lg" len="lg"/>
            </a:ln>
            <a:effectLst/>
          </p:spPr>
          <p:txBody>
            <a:bodyPr anchor="ctr"/>
            <a:lstStyle/>
            <a:p>
              <a:endParaRPr lang="en-US" dirty="0"/>
            </a:p>
          </p:txBody>
        </p:sp>
        <p:sp>
          <p:nvSpPr>
            <p:cNvPr id="46" name="TextBox 45"/>
            <p:cNvSpPr txBox="1"/>
            <p:nvPr/>
          </p:nvSpPr>
          <p:spPr>
            <a:xfrm>
              <a:off x="2775285" y="2733842"/>
              <a:ext cx="1032041" cy="400110"/>
            </a:xfrm>
            <a:prstGeom prst="rect">
              <a:avLst/>
            </a:prstGeom>
            <a:noFill/>
          </p:spPr>
          <p:txBody>
            <a:bodyPr wrap="square" rtlCol="0">
              <a:spAutoFit/>
            </a:bodyPr>
            <a:lstStyle/>
            <a:p>
              <a:r>
                <a:rPr lang="en-US" sz="1000" dirty="0" smtClean="0"/>
                <a:t>T-S Diagram for Pure Water</a:t>
              </a:r>
              <a:endParaRPr lang="en-US" sz="1000" dirty="0"/>
            </a:p>
          </p:txBody>
        </p:sp>
        <p:cxnSp>
          <p:nvCxnSpPr>
            <p:cNvPr id="48" name="Straight Arrow Connector 47"/>
            <p:cNvCxnSpPr>
              <a:stCxn id="46" idx="2"/>
            </p:cNvCxnSpPr>
            <p:nvPr/>
          </p:nvCxnSpPr>
          <p:spPr bwMode="auto">
            <a:xfrm rot="16200000" flipH="1">
              <a:off x="3201266" y="3223992"/>
              <a:ext cx="295048" cy="11496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spTree>
  </p:cSld>
  <p:clrMapOvr>
    <a:masterClrMapping/>
  </p:clrMapOvr>
  <p:transition advTm="98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ounded Rectangle 33"/>
          <p:cNvSpPr>
            <a:spLocks noChangeArrowheads="1"/>
          </p:cNvSpPr>
          <p:nvPr/>
        </p:nvSpPr>
        <p:spPr bwMode="auto">
          <a:xfrm>
            <a:off x="4889739" y="1491470"/>
            <a:ext cx="3953435" cy="2527811"/>
          </a:xfrm>
          <a:prstGeom prst="roundRect">
            <a:avLst>
              <a:gd name="adj" fmla="val 16667"/>
            </a:avLst>
          </a:prstGeom>
          <a:solidFill>
            <a:srgbClr val="0070C0"/>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173038" indent="-173038">
              <a:lnSpc>
                <a:spcPct val="85000"/>
              </a:lnSpc>
              <a:spcBef>
                <a:spcPct val="0"/>
              </a:spcBef>
              <a:spcAft>
                <a:spcPct val="25000"/>
              </a:spcAft>
              <a:defRPr/>
            </a:pPr>
            <a:r>
              <a:rPr lang="en-US" sz="1600" b="1" kern="0" dirty="0" smtClean="0">
                <a:latin typeface="Arial" pitchFamily="34" charset="0"/>
              </a:rPr>
              <a:t>Key Potential </a:t>
            </a:r>
            <a:r>
              <a:rPr lang="en-US" sz="1460" b="1" kern="0" dirty="0" smtClean="0">
                <a:latin typeface="Arial"/>
              </a:rPr>
              <a:t>Benefits</a:t>
            </a:r>
          </a:p>
          <a:p>
            <a:pPr marL="173038" indent="-173038" algn="l">
              <a:lnSpc>
                <a:spcPct val="85000"/>
              </a:lnSpc>
              <a:spcBef>
                <a:spcPct val="0"/>
              </a:spcBef>
              <a:spcAft>
                <a:spcPct val="25000"/>
              </a:spcAft>
              <a:buFont typeface="Arial" pitchFamily="34" charset="0"/>
              <a:buChar char="•"/>
              <a:defRPr/>
            </a:pPr>
            <a:r>
              <a:rPr lang="en-US" sz="1460" kern="0" dirty="0" smtClean="0">
                <a:latin typeface="Arial"/>
              </a:rPr>
              <a:t>Dry cooling system</a:t>
            </a:r>
          </a:p>
          <a:p>
            <a:pPr marL="630238" lvl="1" indent="-173038" algn="l">
              <a:lnSpc>
                <a:spcPct val="85000"/>
              </a:lnSpc>
              <a:spcBef>
                <a:spcPct val="0"/>
              </a:spcBef>
              <a:spcAft>
                <a:spcPct val="25000"/>
              </a:spcAft>
              <a:buFont typeface="Wingdings" pitchFamily="2" charset="2"/>
              <a:buChar char="Ø"/>
              <a:defRPr/>
            </a:pPr>
            <a:r>
              <a:rPr lang="en-US" sz="1460" b="1" kern="0" dirty="0" smtClean="0">
                <a:latin typeface="Arial"/>
              </a:rPr>
              <a:t>Near Zero </a:t>
            </a:r>
            <a:r>
              <a:rPr lang="en-US" sz="1460" kern="0" dirty="0" smtClean="0">
                <a:latin typeface="Arial"/>
              </a:rPr>
              <a:t>water use and consumption</a:t>
            </a:r>
          </a:p>
          <a:p>
            <a:pPr marL="173038" indent="-173038" algn="l">
              <a:lnSpc>
                <a:spcPct val="85000"/>
              </a:lnSpc>
              <a:spcBef>
                <a:spcPct val="0"/>
              </a:spcBef>
              <a:spcAft>
                <a:spcPct val="25000"/>
              </a:spcAft>
              <a:buFontTx/>
              <a:buChar char="•"/>
              <a:defRPr/>
            </a:pPr>
            <a:r>
              <a:rPr lang="en-US" sz="1460" kern="0" dirty="0" smtClean="0">
                <a:latin typeface="Arial"/>
              </a:rPr>
              <a:t>Reduced condensation temperature </a:t>
            </a:r>
          </a:p>
          <a:p>
            <a:pPr marL="630238" lvl="1" indent="-173038" algn="l">
              <a:lnSpc>
                <a:spcPct val="85000"/>
              </a:lnSpc>
              <a:spcBef>
                <a:spcPct val="0"/>
              </a:spcBef>
              <a:spcAft>
                <a:spcPct val="25000"/>
              </a:spcAft>
              <a:buFont typeface="Wingdings" pitchFamily="2" charset="2"/>
              <a:buChar char="Ø"/>
              <a:defRPr/>
            </a:pPr>
            <a:r>
              <a:rPr lang="en-US" sz="1460" kern="0" dirty="0" smtClean="0"/>
              <a:t>As low as </a:t>
            </a:r>
            <a:r>
              <a:rPr lang="en-US" sz="1460" b="1" dirty="0" smtClean="0"/>
              <a:t>35 </a:t>
            </a:r>
            <a:r>
              <a:rPr lang="en-US" sz="1460" b="1" i="1" dirty="0" smtClean="0"/>
              <a:t>°</a:t>
            </a:r>
            <a:r>
              <a:rPr lang="en-US" sz="1460" b="1" kern="0" dirty="0" smtClean="0"/>
              <a:t>C</a:t>
            </a:r>
            <a:endParaRPr lang="en-US" sz="1460" b="1" kern="0" dirty="0" smtClean="0">
              <a:latin typeface="Arial"/>
            </a:endParaRPr>
          </a:p>
          <a:p>
            <a:pPr marL="630238" lvl="1" indent="-173038" algn="l">
              <a:lnSpc>
                <a:spcPct val="85000"/>
              </a:lnSpc>
              <a:spcBef>
                <a:spcPct val="0"/>
              </a:spcBef>
              <a:spcAft>
                <a:spcPct val="25000"/>
              </a:spcAft>
              <a:buFont typeface="Wingdings" pitchFamily="2" charset="2"/>
              <a:buChar char="Ø"/>
              <a:defRPr/>
            </a:pPr>
            <a:r>
              <a:rPr lang="en-US" sz="1460" kern="0" dirty="0" smtClean="0">
                <a:latin typeface="Arial"/>
              </a:rPr>
              <a:t> Potential for annual power production increase by up to 5%</a:t>
            </a:r>
          </a:p>
          <a:p>
            <a:pPr marL="173038" indent="-173038" algn="l">
              <a:lnSpc>
                <a:spcPct val="85000"/>
              </a:lnSpc>
              <a:spcBef>
                <a:spcPct val="0"/>
              </a:spcBef>
              <a:spcAft>
                <a:spcPct val="25000"/>
              </a:spcAft>
              <a:buFont typeface="Arial" pitchFamily="34" charset="0"/>
              <a:buChar char="•"/>
              <a:defRPr/>
            </a:pPr>
            <a:r>
              <a:rPr lang="en-US" sz="1460" kern="0" dirty="0" smtClean="0">
                <a:latin typeface="Arial"/>
              </a:rPr>
              <a:t>Full power production even on the hottest days compared to air cooled condensers.</a:t>
            </a:r>
          </a:p>
        </p:txBody>
      </p:sp>
      <p:sp>
        <p:nvSpPr>
          <p:cNvPr id="11269" name="Title 1"/>
          <p:cNvSpPr>
            <a:spLocks noGrp="1"/>
          </p:cNvSpPr>
          <p:nvPr>
            <p:ph type="title"/>
          </p:nvPr>
        </p:nvSpPr>
        <p:spPr>
          <a:xfrm>
            <a:off x="553792" y="125413"/>
            <a:ext cx="8590208" cy="914400"/>
          </a:xfrm>
        </p:spPr>
        <p:txBody>
          <a:bodyPr/>
          <a:lstStyle/>
          <a:p>
            <a:r>
              <a:rPr lang="en-US" sz="2200" dirty="0" smtClean="0"/>
              <a:t>Project 1: Waste Heat/Solar  Driven Green Adsorption Chillers for Steam Condensation (Collaboration with Allcomp)</a:t>
            </a:r>
          </a:p>
        </p:txBody>
      </p:sp>
      <p:sp>
        <p:nvSpPr>
          <p:cNvPr id="31" name="Rectangle 3"/>
          <p:cNvSpPr txBox="1">
            <a:spLocks noChangeArrowheads="1"/>
          </p:cNvSpPr>
          <p:nvPr/>
        </p:nvSpPr>
        <p:spPr bwMode="auto">
          <a:xfrm>
            <a:off x="775676" y="1307083"/>
            <a:ext cx="4152900" cy="3117000"/>
          </a:xfrm>
          <a:prstGeom prst="rect">
            <a:avLst/>
          </a:prstGeom>
          <a:noFill/>
          <a:ln w="9525">
            <a:noFill/>
            <a:miter lim="800000"/>
            <a:headEnd/>
            <a:tailEnd/>
          </a:ln>
        </p:spPr>
        <p:txBody>
          <a:bodyPr/>
          <a:lstStyle/>
          <a:p>
            <a:pPr marL="173038" indent="-173038">
              <a:lnSpc>
                <a:spcPct val="85000"/>
              </a:lnSpc>
              <a:spcBef>
                <a:spcPct val="0"/>
              </a:spcBef>
              <a:spcAft>
                <a:spcPct val="25000"/>
              </a:spcAft>
              <a:defRPr/>
            </a:pPr>
            <a:endParaRPr lang="en-US" sz="1300" kern="0" dirty="0">
              <a:latin typeface="Arial"/>
            </a:endParaRPr>
          </a:p>
        </p:txBody>
      </p:sp>
      <p:sp>
        <p:nvSpPr>
          <p:cNvPr id="11278" name="Text Box 5"/>
          <p:cNvSpPr txBox="1">
            <a:spLocks noChangeArrowheads="1"/>
          </p:cNvSpPr>
          <p:nvPr/>
        </p:nvSpPr>
        <p:spPr bwMode="auto">
          <a:xfrm>
            <a:off x="5291646" y="3470275"/>
            <a:ext cx="3981450" cy="277813"/>
          </a:xfrm>
          <a:prstGeom prst="rect">
            <a:avLst/>
          </a:prstGeom>
          <a:noFill/>
          <a:ln w="9525">
            <a:noFill/>
            <a:miter lim="800000"/>
            <a:headEnd/>
            <a:tailEnd/>
          </a:ln>
        </p:spPr>
        <p:txBody>
          <a:bodyPr>
            <a:spAutoFit/>
          </a:bodyPr>
          <a:lstStyle/>
          <a:p>
            <a:pPr marL="219075" indent="-219075"/>
            <a:endParaRPr lang="en-US" sz="1200" dirty="0" smtClean="0"/>
          </a:p>
        </p:txBody>
      </p:sp>
      <p:sp>
        <p:nvSpPr>
          <p:cNvPr id="24" name="Rounded Rectangle 23"/>
          <p:cNvSpPr/>
          <p:nvPr/>
        </p:nvSpPr>
        <p:spPr bwMode="auto">
          <a:xfrm>
            <a:off x="190500" y="4186989"/>
            <a:ext cx="8765241" cy="2294021"/>
          </a:xfrm>
          <a:prstGeom prst="roundRect">
            <a:avLst/>
          </a:prstGeom>
          <a:solidFill>
            <a:srgbClr val="EAEAEA"/>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1002">
            <a:schemeClr val="lt1"/>
          </a:fillRef>
          <a:effectRef idx="0">
            <a:scrgbClr r="0" g="0" b="0"/>
          </a:effectRef>
          <a:fontRef idx="major"/>
        </p:style>
        <p:txBody>
          <a:bodyPr anchor="ctr"/>
          <a:lstStyle/>
          <a:p>
            <a:r>
              <a:rPr lang="en-US" sz="1530" b="1" dirty="0" smtClean="0"/>
              <a:t>Phase 1 Project Update </a:t>
            </a:r>
            <a:r>
              <a:rPr lang="en-US" sz="1400" b="1" dirty="0" smtClean="0">
                <a:solidFill>
                  <a:schemeClr val="tx2"/>
                </a:solidFill>
              </a:rPr>
              <a:t>(EPRI Patent Pending)</a:t>
            </a:r>
            <a:endParaRPr lang="en-US" sz="1530" b="1" dirty="0" smtClean="0">
              <a:solidFill>
                <a:schemeClr val="tx2"/>
              </a:solidFill>
            </a:endParaRPr>
          </a:p>
          <a:p>
            <a:pPr marL="228600" indent="-228600" algn="l">
              <a:buFont typeface="Arial" pitchFamily="34" charset="0"/>
              <a:buChar char="•"/>
            </a:pPr>
            <a:r>
              <a:rPr lang="en-US" sz="1530" dirty="0" smtClean="0"/>
              <a:t>Developed several power plant system level approaches to utilize waste heat or solar heat for desorption</a:t>
            </a:r>
          </a:p>
          <a:p>
            <a:pPr marL="228600" indent="-228600" algn="l">
              <a:buFont typeface="Arial" pitchFamily="34" charset="0"/>
              <a:buChar char="•"/>
            </a:pPr>
            <a:r>
              <a:rPr lang="en-US" sz="1530" dirty="0" smtClean="0"/>
              <a:t>Performed system integration energy and mass flow balance analysis for a 500 MW coal-fired power plant</a:t>
            </a:r>
          </a:p>
          <a:p>
            <a:pPr marL="228600" indent="-228600" algn="l">
              <a:buFont typeface="Arial" pitchFamily="34" charset="0"/>
              <a:buChar char="•"/>
            </a:pPr>
            <a:r>
              <a:rPr lang="en-US" sz="1530" dirty="0" smtClean="0"/>
              <a:t>Performed technical and economic feasibility study</a:t>
            </a:r>
          </a:p>
          <a:p>
            <a:pPr marL="228600" indent="-228600" algn="l">
              <a:buFont typeface="Arial" pitchFamily="34" charset="0"/>
              <a:buChar char="•"/>
            </a:pPr>
            <a:r>
              <a:rPr lang="en-US" sz="1530" dirty="0" smtClean="0"/>
              <a:t>Finalizing final report.</a:t>
            </a:r>
          </a:p>
        </p:txBody>
      </p:sp>
      <p:sp>
        <p:nvSpPr>
          <p:cNvPr id="159" name="TextBox 158"/>
          <p:cNvSpPr txBox="1"/>
          <p:nvPr/>
        </p:nvSpPr>
        <p:spPr>
          <a:xfrm>
            <a:off x="3700971" y="2343150"/>
            <a:ext cx="1428750" cy="276999"/>
          </a:xfrm>
          <a:prstGeom prst="rect">
            <a:avLst/>
          </a:prstGeom>
          <a:noFill/>
        </p:spPr>
        <p:txBody>
          <a:bodyPr wrap="square" rtlCol="0">
            <a:spAutoFit/>
          </a:bodyPr>
          <a:lstStyle/>
          <a:p>
            <a:r>
              <a:rPr lang="en-US" sz="1200" b="1" dirty="0" smtClean="0"/>
              <a:t>Hot Air</a:t>
            </a:r>
            <a:endParaRPr lang="en-US" sz="1200" b="1" dirty="0"/>
          </a:p>
        </p:txBody>
      </p:sp>
      <p:grpSp>
        <p:nvGrpSpPr>
          <p:cNvPr id="2" name="Group 55"/>
          <p:cNvGrpSpPr/>
          <p:nvPr/>
        </p:nvGrpSpPr>
        <p:grpSpPr>
          <a:xfrm>
            <a:off x="-112037" y="1333500"/>
            <a:ext cx="4936958" cy="2725153"/>
            <a:chOff x="-241133" y="1333500"/>
            <a:chExt cx="4936958" cy="2725153"/>
          </a:xfrm>
        </p:grpSpPr>
        <p:sp>
          <p:nvSpPr>
            <p:cNvPr id="28" name="Oval 27"/>
            <p:cNvSpPr/>
            <p:nvPr/>
          </p:nvSpPr>
          <p:spPr bwMode="auto">
            <a:xfrm>
              <a:off x="628651" y="1724025"/>
              <a:ext cx="3267074" cy="2162175"/>
            </a:xfrm>
            <a:prstGeom prst="ellipse">
              <a:avLst/>
            </a:prstGeom>
            <a:no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charset="0"/>
              </a:endParaRPr>
            </a:p>
          </p:txBody>
        </p:sp>
        <p:cxnSp>
          <p:nvCxnSpPr>
            <p:cNvPr id="41" name="Straight Connector 40"/>
            <p:cNvCxnSpPr/>
            <p:nvPr/>
          </p:nvCxnSpPr>
          <p:spPr bwMode="auto">
            <a:xfrm>
              <a:off x="809625" y="2305050"/>
              <a:ext cx="2933700" cy="9525"/>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2" name="Straight Connector 41"/>
            <p:cNvCxnSpPr/>
            <p:nvPr/>
          </p:nvCxnSpPr>
          <p:spPr bwMode="auto">
            <a:xfrm>
              <a:off x="819150" y="3305175"/>
              <a:ext cx="28956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4" name="Straight Connector 43"/>
            <p:cNvCxnSpPr/>
            <p:nvPr/>
          </p:nvCxnSpPr>
          <p:spPr bwMode="auto">
            <a:xfrm rot="5400000">
              <a:off x="1752600" y="2800350"/>
              <a:ext cx="100965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45" name="Flowchart: Collate 44"/>
            <p:cNvSpPr/>
            <p:nvPr/>
          </p:nvSpPr>
          <p:spPr bwMode="auto">
            <a:xfrm>
              <a:off x="2905125" y="2200275"/>
              <a:ext cx="142875" cy="228600"/>
            </a:xfrm>
            <a:prstGeom prst="flowChartCollat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charset="0"/>
              </a:endParaRPr>
            </a:p>
          </p:txBody>
        </p:sp>
        <p:sp>
          <p:nvSpPr>
            <p:cNvPr id="46" name="Flowchart: Collate 45"/>
            <p:cNvSpPr/>
            <p:nvPr/>
          </p:nvSpPr>
          <p:spPr bwMode="auto">
            <a:xfrm>
              <a:off x="1495425" y="2200275"/>
              <a:ext cx="142875" cy="228600"/>
            </a:xfrm>
            <a:prstGeom prst="flowChartCollat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charset="0"/>
              </a:endParaRPr>
            </a:p>
          </p:txBody>
        </p:sp>
        <p:sp>
          <p:nvSpPr>
            <p:cNvPr id="47" name="Flowchart: Collate 46"/>
            <p:cNvSpPr/>
            <p:nvPr/>
          </p:nvSpPr>
          <p:spPr bwMode="auto">
            <a:xfrm>
              <a:off x="1495425" y="3181350"/>
              <a:ext cx="142875" cy="228600"/>
            </a:xfrm>
            <a:prstGeom prst="flowChartCollat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charset="0"/>
              </a:endParaRPr>
            </a:p>
          </p:txBody>
        </p:sp>
        <p:sp>
          <p:nvSpPr>
            <p:cNvPr id="48" name="Flowchart: Collate 47"/>
            <p:cNvSpPr/>
            <p:nvPr/>
          </p:nvSpPr>
          <p:spPr bwMode="auto">
            <a:xfrm>
              <a:off x="2933700" y="3181350"/>
              <a:ext cx="142875" cy="228600"/>
            </a:xfrm>
            <a:prstGeom prst="flowChartCollat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charset="0"/>
              </a:endParaRPr>
            </a:p>
          </p:txBody>
        </p:sp>
        <p:sp>
          <p:nvSpPr>
            <p:cNvPr id="49" name="Flowchart: Collate 48"/>
            <p:cNvSpPr/>
            <p:nvPr/>
          </p:nvSpPr>
          <p:spPr bwMode="auto">
            <a:xfrm rot="16200000">
              <a:off x="2181225" y="2686050"/>
              <a:ext cx="142875" cy="228600"/>
            </a:xfrm>
            <a:prstGeom prst="flowChartCollat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charset="0"/>
              </a:endParaRPr>
            </a:p>
          </p:txBody>
        </p:sp>
        <p:cxnSp>
          <p:nvCxnSpPr>
            <p:cNvPr id="51" name="Straight Arrow Connector 50"/>
            <p:cNvCxnSpPr/>
            <p:nvPr/>
          </p:nvCxnSpPr>
          <p:spPr bwMode="auto">
            <a:xfrm>
              <a:off x="419100" y="2647950"/>
              <a:ext cx="161925" cy="1588"/>
            </a:xfrm>
            <a:prstGeom prst="straightConnector1">
              <a:avLst/>
            </a:prstGeom>
            <a:solidFill>
              <a:schemeClr val="accent1"/>
            </a:solidFill>
            <a:ln w="15875" cap="flat" cmpd="sng" algn="ctr">
              <a:solidFill>
                <a:schemeClr val="tx2"/>
              </a:solidFill>
              <a:prstDash val="solid"/>
              <a:round/>
              <a:headEnd type="none" w="med" len="med"/>
              <a:tailEnd type="triangle"/>
            </a:ln>
            <a:effectLst/>
          </p:spPr>
        </p:cxnSp>
        <p:cxnSp>
          <p:nvCxnSpPr>
            <p:cNvPr id="57" name="Straight Connector 56"/>
            <p:cNvCxnSpPr/>
            <p:nvPr/>
          </p:nvCxnSpPr>
          <p:spPr bwMode="auto">
            <a:xfrm>
              <a:off x="571500" y="2647950"/>
              <a:ext cx="847725" cy="0"/>
            </a:xfrm>
            <a:prstGeom prst="line">
              <a:avLst/>
            </a:prstGeom>
            <a:solidFill>
              <a:schemeClr val="accent1"/>
            </a:solidFill>
            <a:ln w="15875" cap="flat" cmpd="sng" algn="ctr">
              <a:solidFill>
                <a:schemeClr val="tx2"/>
              </a:solidFill>
              <a:prstDash val="solid"/>
              <a:round/>
              <a:headEnd type="none" w="med" len="med"/>
              <a:tailEnd type="none" w="med" len="med"/>
            </a:ln>
            <a:effectLst/>
          </p:spPr>
        </p:cxnSp>
        <p:cxnSp>
          <p:nvCxnSpPr>
            <p:cNvPr id="58" name="Straight Connector 57"/>
            <p:cNvCxnSpPr/>
            <p:nvPr/>
          </p:nvCxnSpPr>
          <p:spPr bwMode="auto">
            <a:xfrm flipV="1">
              <a:off x="552450" y="3009900"/>
              <a:ext cx="895350" cy="1"/>
            </a:xfrm>
            <a:prstGeom prst="line">
              <a:avLst/>
            </a:prstGeom>
            <a:solidFill>
              <a:schemeClr val="accent1"/>
            </a:solidFill>
            <a:ln w="15875" cap="flat" cmpd="sng" algn="ctr">
              <a:solidFill>
                <a:schemeClr val="tx2"/>
              </a:solidFill>
              <a:prstDash val="solid"/>
              <a:round/>
              <a:headEnd type="none" w="med" len="med"/>
              <a:tailEnd type="none" w="med" len="med"/>
            </a:ln>
            <a:effectLst/>
          </p:spPr>
        </p:cxnSp>
        <p:cxnSp>
          <p:nvCxnSpPr>
            <p:cNvPr id="59" name="Straight Connector 58"/>
            <p:cNvCxnSpPr/>
            <p:nvPr/>
          </p:nvCxnSpPr>
          <p:spPr bwMode="auto">
            <a:xfrm flipV="1">
              <a:off x="734594" y="2643772"/>
              <a:ext cx="676275" cy="190502"/>
            </a:xfrm>
            <a:prstGeom prst="line">
              <a:avLst/>
            </a:prstGeom>
            <a:solidFill>
              <a:schemeClr val="accent1"/>
            </a:solidFill>
            <a:ln w="15875" cap="flat" cmpd="sng" algn="ctr">
              <a:solidFill>
                <a:schemeClr val="tx2"/>
              </a:solidFill>
              <a:prstDash val="solid"/>
              <a:round/>
              <a:headEnd type="none" w="med" len="med"/>
              <a:tailEnd type="none" w="med" len="med"/>
            </a:ln>
            <a:effectLst/>
          </p:spPr>
        </p:cxnSp>
        <p:cxnSp>
          <p:nvCxnSpPr>
            <p:cNvPr id="62" name="Straight Connector 61"/>
            <p:cNvCxnSpPr/>
            <p:nvPr/>
          </p:nvCxnSpPr>
          <p:spPr bwMode="auto">
            <a:xfrm>
              <a:off x="742950" y="2828925"/>
              <a:ext cx="685800" cy="180975"/>
            </a:xfrm>
            <a:prstGeom prst="line">
              <a:avLst/>
            </a:prstGeom>
            <a:solidFill>
              <a:schemeClr val="accent1"/>
            </a:solidFill>
            <a:ln w="15875" cap="flat" cmpd="sng" algn="ctr">
              <a:solidFill>
                <a:schemeClr val="tx2"/>
              </a:solidFill>
              <a:prstDash val="solid"/>
              <a:round/>
              <a:headEnd type="none" w="med" len="med"/>
              <a:tailEnd type="none" w="med" len="med"/>
            </a:ln>
            <a:effectLst/>
          </p:spPr>
        </p:cxnSp>
        <p:cxnSp>
          <p:nvCxnSpPr>
            <p:cNvPr id="66" name="Straight Arrow Connector 65"/>
            <p:cNvCxnSpPr/>
            <p:nvPr/>
          </p:nvCxnSpPr>
          <p:spPr bwMode="auto">
            <a:xfrm>
              <a:off x="428625" y="3009900"/>
              <a:ext cx="161925" cy="1588"/>
            </a:xfrm>
            <a:prstGeom prst="straightConnector1">
              <a:avLst/>
            </a:prstGeom>
            <a:solidFill>
              <a:schemeClr val="accent1"/>
            </a:solidFill>
            <a:ln w="15875" cap="flat" cmpd="sng" algn="ctr">
              <a:solidFill>
                <a:schemeClr val="tx2"/>
              </a:solidFill>
              <a:prstDash val="solid"/>
              <a:round/>
              <a:headEnd type="triangle" w="med" len="med"/>
              <a:tailEnd type="none"/>
            </a:ln>
            <a:effectLst/>
          </p:spPr>
        </p:cxnSp>
        <p:cxnSp>
          <p:nvCxnSpPr>
            <p:cNvPr id="68" name="Straight Arrow Connector 67"/>
            <p:cNvCxnSpPr/>
            <p:nvPr/>
          </p:nvCxnSpPr>
          <p:spPr bwMode="auto">
            <a:xfrm rot="10800000" flipH="1">
              <a:off x="4029075" y="3000375"/>
              <a:ext cx="161925" cy="1588"/>
            </a:xfrm>
            <a:prstGeom prst="straightConnector1">
              <a:avLst/>
            </a:prstGeom>
            <a:solidFill>
              <a:schemeClr val="accent1"/>
            </a:solidFill>
            <a:ln w="15875" cap="flat" cmpd="sng" algn="ctr">
              <a:solidFill>
                <a:srgbClr val="FF0000"/>
              </a:solidFill>
              <a:prstDash val="solid"/>
              <a:round/>
              <a:headEnd type="none" w="med" len="med"/>
              <a:tailEnd type="triangle"/>
            </a:ln>
            <a:effectLst/>
          </p:spPr>
        </p:cxnSp>
        <p:cxnSp>
          <p:nvCxnSpPr>
            <p:cNvPr id="69" name="Straight Connector 68"/>
            <p:cNvCxnSpPr/>
            <p:nvPr/>
          </p:nvCxnSpPr>
          <p:spPr bwMode="auto">
            <a:xfrm rot="10800000" flipH="1">
              <a:off x="3038475" y="2638425"/>
              <a:ext cx="1019175" cy="0"/>
            </a:xfrm>
            <a:prstGeom prst="line">
              <a:avLst/>
            </a:prstGeom>
            <a:solidFill>
              <a:schemeClr val="accent1"/>
            </a:solidFill>
            <a:ln w="15875" cap="flat" cmpd="sng" algn="ctr">
              <a:solidFill>
                <a:srgbClr val="FF0000"/>
              </a:solidFill>
              <a:prstDash val="solid"/>
              <a:round/>
              <a:headEnd type="none" w="med" len="med"/>
              <a:tailEnd type="none" w="med" len="med"/>
            </a:ln>
            <a:effectLst/>
          </p:spPr>
        </p:cxnSp>
        <p:cxnSp>
          <p:nvCxnSpPr>
            <p:cNvPr id="70" name="Straight Connector 69"/>
            <p:cNvCxnSpPr/>
            <p:nvPr/>
          </p:nvCxnSpPr>
          <p:spPr bwMode="auto">
            <a:xfrm rot="10800000" flipH="1">
              <a:off x="3019425" y="3000375"/>
              <a:ext cx="1019175" cy="0"/>
            </a:xfrm>
            <a:prstGeom prst="line">
              <a:avLst/>
            </a:prstGeom>
            <a:solidFill>
              <a:schemeClr val="accent1"/>
            </a:solidFill>
            <a:ln w="15875" cap="flat" cmpd="sng" algn="ctr">
              <a:solidFill>
                <a:srgbClr val="FF0000"/>
              </a:solidFill>
              <a:prstDash val="solid"/>
              <a:round/>
              <a:headEnd type="none" w="med" len="med"/>
              <a:tailEnd type="none" w="med" len="med"/>
            </a:ln>
            <a:effectLst/>
          </p:spPr>
        </p:cxnSp>
        <p:cxnSp>
          <p:nvCxnSpPr>
            <p:cNvPr id="71" name="Straight Connector 70"/>
            <p:cNvCxnSpPr/>
            <p:nvPr/>
          </p:nvCxnSpPr>
          <p:spPr bwMode="auto">
            <a:xfrm>
              <a:off x="3046831" y="2642603"/>
              <a:ext cx="762000" cy="171450"/>
            </a:xfrm>
            <a:prstGeom prst="line">
              <a:avLst/>
            </a:prstGeom>
            <a:solidFill>
              <a:schemeClr val="accent1"/>
            </a:solidFill>
            <a:ln w="15875" cap="flat" cmpd="sng" algn="ctr">
              <a:solidFill>
                <a:srgbClr val="FF0000"/>
              </a:solidFill>
              <a:prstDash val="solid"/>
              <a:round/>
              <a:headEnd type="none" w="med" len="med"/>
              <a:tailEnd type="none" w="med" len="med"/>
            </a:ln>
            <a:effectLst/>
          </p:spPr>
        </p:cxnSp>
        <p:cxnSp>
          <p:nvCxnSpPr>
            <p:cNvPr id="72" name="Straight Connector 71"/>
            <p:cNvCxnSpPr/>
            <p:nvPr/>
          </p:nvCxnSpPr>
          <p:spPr bwMode="auto">
            <a:xfrm flipV="1">
              <a:off x="3028950" y="2823411"/>
              <a:ext cx="794418" cy="176965"/>
            </a:xfrm>
            <a:prstGeom prst="line">
              <a:avLst/>
            </a:prstGeom>
            <a:solidFill>
              <a:schemeClr val="accent1"/>
            </a:solidFill>
            <a:ln w="15875" cap="flat" cmpd="sng" algn="ctr">
              <a:solidFill>
                <a:srgbClr val="FF0000"/>
              </a:solidFill>
              <a:prstDash val="solid"/>
              <a:round/>
              <a:headEnd type="none" w="med" len="med"/>
              <a:tailEnd type="none" w="med" len="med"/>
            </a:ln>
            <a:effectLst/>
          </p:spPr>
        </p:cxnSp>
        <p:cxnSp>
          <p:nvCxnSpPr>
            <p:cNvPr id="73" name="Straight Arrow Connector 72"/>
            <p:cNvCxnSpPr/>
            <p:nvPr/>
          </p:nvCxnSpPr>
          <p:spPr bwMode="auto">
            <a:xfrm rot="10800000" flipH="1">
              <a:off x="4048125" y="2638425"/>
              <a:ext cx="161925" cy="1588"/>
            </a:xfrm>
            <a:prstGeom prst="straightConnector1">
              <a:avLst/>
            </a:prstGeom>
            <a:solidFill>
              <a:schemeClr val="accent1"/>
            </a:solidFill>
            <a:ln w="15875" cap="flat" cmpd="sng" algn="ctr">
              <a:solidFill>
                <a:srgbClr val="FF0000"/>
              </a:solidFill>
              <a:prstDash val="solid"/>
              <a:round/>
              <a:headEnd type="triangle" w="med" len="med"/>
              <a:tailEnd type="none"/>
            </a:ln>
            <a:effectLst/>
          </p:spPr>
        </p:cxnSp>
        <p:cxnSp>
          <p:nvCxnSpPr>
            <p:cNvPr id="81" name="Straight Arrow Connector 80"/>
            <p:cNvCxnSpPr/>
            <p:nvPr/>
          </p:nvCxnSpPr>
          <p:spPr bwMode="auto">
            <a:xfrm>
              <a:off x="723900" y="3467100"/>
              <a:ext cx="161925" cy="1588"/>
            </a:xfrm>
            <a:prstGeom prst="straightConnector1">
              <a:avLst/>
            </a:prstGeom>
            <a:solidFill>
              <a:schemeClr val="accent1"/>
            </a:solidFill>
            <a:ln w="15875" cap="flat" cmpd="sng" algn="ctr">
              <a:solidFill>
                <a:schemeClr val="tx2"/>
              </a:solidFill>
              <a:prstDash val="solid"/>
              <a:round/>
              <a:headEnd type="none" w="med" len="med"/>
              <a:tailEnd type="triangle"/>
            </a:ln>
            <a:effectLst/>
          </p:spPr>
        </p:cxnSp>
        <p:cxnSp>
          <p:nvCxnSpPr>
            <p:cNvPr id="83" name="Straight Connector 82"/>
            <p:cNvCxnSpPr/>
            <p:nvPr/>
          </p:nvCxnSpPr>
          <p:spPr bwMode="auto">
            <a:xfrm>
              <a:off x="857250" y="3733800"/>
              <a:ext cx="1638300" cy="0"/>
            </a:xfrm>
            <a:prstGeom prst="line">
              <a:avLst/>
            </a:prstGeom>
            <a:solidFill>
              <a:schemeClr val="accent1"/>
            </a:solidFill>
            <a:ln w="15875" cap="flat" cmpd="sng" algn="ctr">
              <a:solidFill>
                <a:schemeClr val="tx2"/>
              </a:solidFill>
              <a:prstDash val="solid"/>
              <a:round/>
              <a:headEnd type="none" w="med" len="med"/>
              <a:tailEnd type="none" w="med" len="med"/>
            </a:ln>
            <a:effectLst/>
          </p:spPr>
        </p:cxnSp>
        <p:cxnSp>
          <p:nvCxnSpPr>
            <p:cNvPr id="84" name="Straight Connector 83"/>
            <p:cNvCxnSpPr/>
            <p:nvPr/>
          </p:nvCxnSpPr>
          <p:spPr bwMode="auto">
            <a:xfrm flipV="1">
              <a:off x="1695450" y="3476627"/>
              <a:ext cx="790575" cy="114298"/>
            </a:xfrm>
            <a:prstGeom prst="line">
              <a:avLst/>
            </a:prstGeom>
            <a:solidFill>
              <a:schemeClr val="accent1"/>
            </a:solidFill>
            <a:ln w="15875" cap="flat" cmpd="sng" algn="ctr">
              <a:solidFill>
                <a:schemeClr val="tx2"/>
              </a:solidFill>
              <a:prstDash val="solid"/>
              <a:round/>
              <a:headEnd type="none" w="med" len="med"/>
              <a:tailEnd type="none" w="med" len="med"/>
            </a:ln>
            <a:effectLst/>
          </p:spPr>
        </p:cxnSp>
        <p:cxnSp>
          <p:nvCxnSpPr>
            <p:cNvPr id="85" name="Straight Connector 84"/>
            <p:cNvCxnSpPr/>
            <p:nvPr/>
          </p:nvCxnSpPr>
          <p:spPr bwMode="auto">
            <a:xfrm>
              <a:off x="1724025" y="3590925"/>
              <a:ext cx="742950" cy="133350"/>
            </a:xfrm>
            <a:prstGeom prst="line">
              <a:avLst/>
            </a:prstGeom>
            <a:solidFill>
              <a:schemeClr val="accent1"/>
            </a:solidFill>
            <a:ln w="15875" cap="flat" cmpd="sng" algn="ctr">
              <a:solidFill>
                <a:schemeClr val="tx2"/>
              </a:solidFill>
              <a:prstDash val="solid"/>
              <a:round/>
              <a:headEnd type="none" w="med" len="med"/>
              <a:tailEnd type="none" w="med" len="med"/>
            </a:ln>
            <a:effectLst/>
          </p:spPr>
        </p:cxnSp>
        <p:cxnSp>
          <p:nvCxnSpPr>
            <p:cNvPr id="86" name="Straight Arrow Connector 85"/>
            <p:cNvCxnSpPr/>
            <p:nvPr/>
          </p:nvCxnSpPr>
          <p:spPr bwMode="auto">
            <a:xfrm>
              <a:off x="733425" y="3733800"/>
              <a:ext cx="161925" cy="1588"/>
            </a:xfrm>
            <a:prstGeom prst="straightConnector1">
              <a:avLst/>
            </a:prstGeom>
            <a:solidFill>
              <a:schemeClr val="accent1"/>
            </a:solidFill>
            <a:ln w="15875" cap="flat" cmpd="sng" algn="ctr">
              <a:solidFill>
                <a:schemeClr val="tx2"/>
              </a:solidFill>
              <a:prstDash val="solid"/>
              <a:round/>
              <a:headEnd type="triangle" w="med" len="med"/>
              <a:tailEnd type="none"/>
            </a:ln>
            <a:effectLst/>
          </p:spPr>
        </p:cxnSp>
        <p:cxnSp>
          <p:nvCxnSpPr>
            <p:cNvPr id="91" name="Straight Connector 90"/>
            <p:cNvCxnSpPr/>
            <p:nvPr/>
          </p:nvCxnSpPr>
          <p:spPr bwMode="auto">
            <a:xfrm>
              <a:off x="866775" y="3476625"/>
              <a:ext cx="1638300" cy="0"/>
            </a:xfrm>
            <a:prstGeom prst="line">
              <a:avLst/>
            </a:prstGeom>
            <a:solidFill>
              <a:schemeClr val="accent1"/>
            </a:solidFill>
            <a:ln w="15875" cap="flat" cmpd="sng" algn="ctr">
              <a:solidFill>
                <a:schemeClr val="tx2"/>
              </a:solidFill>
              <a:prstDash val="solid"/>
              <a:round/>
              <a:headEnd type="none" w="med" len="med"/>
              <a:tailEnd type="none" w="med" len="med"/>
            </a:ln>
            <a:effectLst/>
          </p:spPr>
        </p:cxnSp>
        <p:cxnSp>
          <p:nvCxnSpPr>
            <p:cNvPr id="104" name="Straight Arrow Connector 103"/>
            <p:cNvCxnSpPr/>
            <p:nvPr/>
          </p:nvCxnSpPr>
          <p:spPr bwMode="auto">
            <a:xfrm>
              <a:off x="714375" y="1885950"/>
              <a:ext cx="447675" cy="1589"/>
            </a:xfrm>
            <a:prstGeom prst="straightConnector1">
              <a:avLst/>
            </a:prstGeom>
            <a:solidFill>
              <a:schemeClr val="accent1"/>
            </a:solidFill>
            <a:ln w="15875" cap="flat" cmpd="sng" algn="ctr">
              <a:solidFill>
                <a:schemeClr val="tx2"/>
              </a:solidFill>
              <a:prstDash val="solid"/>
              <a:round/>
              <a:headEnd type="none" w="med" len="med"/>
              <a:tailEnd type="triangle"/>
            </a:ln>
            <a:effectLst/>
          </p:spPr>
        </p:cxnSp>
        <p:cxnSp>
          <p:nvCxnSpPr>
            <p:cNvPr id="105" name="Straight Connector 104"/>
            <p:cNvCxnSpPr/>
            <p:nvPr/>
          </p:nvCxnSpPr>
          <p:spPr bwMode="auto">
            <a:xfrm>
              <a:off x="1143000" y="1895475"/>
              <a:ext cx="1019175" cy="0"/>
            </a:xfrm>
            <a:prstGeom prst="line">
              <a:avLst/>
            </a:prstGeom>
            <a:solidFill>
              <a:schemeClr val="accent1"/>
            </a:solidFill>
            <a:ln w="15875" cap="flat" cmpd="sng" algn="ctr">
              <a:solidFill>
                <a:schemeClr val="tx2"/>
              </a:solidFill>
              <a:prstDash val="solid"/>
              <a:round/>
              <a:headEnd type="none" w="med" len="med"/>
              <a:tailEnd type="none" w="med" len="med"/>
            </a:ln>
            <a:effectLst/>
          </p:spPr>
        </p:cxnSp>
        <p:cxnSp>
          <p:nvCxnSpPr>
            <p:cNvPr id="106" name="Straight Connector 105"/>
            <p:cNvCxnSpPr/>
            <p:nvPr/>
          </p:nvCxnSpPr>
          <p:spPr bwMode="auto">
            <a:xfrm>
              <a:off x="1123950" y="2162175"/>
              <a:ext cx="1019175" cy="0"/>
            </a:xfrm>
            <a:prstGeom prst="line">
              <a:avLst/>
            </a:prstGeom>
            <a:solidFill>
              <a:schemeClr val="accent1"/>
            </a:solidFill>
            <a:ln w="15875" cap="flat" cmpd="sng" algn="ctr">
              <a:solidFill>
                <a:schemeClr val="tx2"/>
              </a:solidFill>
              <a:prstDash val="solid"/>
              <a:round/>
              <a:headEnd type="none" w="med" len="med"/>
              <a:tailEnd type="none" w="med" len="med"/>
            </a:ln>
            <a:effectLst/>
          </p:spPr>
        </p:cxnSp>
        <p:cxnSp>
          <p:nvCxnSpPr>
            <p:cNvPr id="107" name="Straight Connector 106"/>
            <p:cNvCxnSpPr/>
            <p:nvPr/>
          </p:nvCxnSpPr>
          <p:spPr bwMode="auto">
            <a:xfrm flipV="1">
              <a:off x="1582821" y="1898484"/>
              <a:ext cx="567989" cy="122821"/>
            </a:xfrm>
            <a:prstGeom prst="line">
              <a:avLst/>
            </a:prstGeom>
            <a:solidFill>
              <a:schemeClr val="accent1"/>
            </a:solidFill>
            <a:ln w="15875" cap="flat" cmpd="sng" algn="ctr">
              <a:solidFill>
                <a:schemeClr val="tx2"/>
              </a:solidFill>
              <a:prstDash val="solid"/>
              <a:round/>
              <a:headEnd type="none" w="med" len="med"/>
              <a:tailEnd type="none" w="med" len="med"/>
            </a:ln>
            <a:effectLst/>
          </p:spPr>
        </p:cxnSp>
        <p:cxnSp>
          <p:nvCxnSpPr>
            <p:cNvPr id="108" name="Straight Connector 107"/>
            <p:cNvCxnSpPr/>
            <p:nvPr/>
          </p:nvCxnSpPr>
          <p:spPr bwMode="auto">
            <a:xfrm>
              <a:off x="1582821" y="2021305"/>
              <a:ext cx="559633" cy="132514"/>
            </a:xfrm>
            <a:prstGeom prst="line">
              <a:avLst/>
            </a:prstGeom>
            <a:solidFill>
              <a:schemeClr val="accent1"/>
            </a:solidFill>
            <a:ln w="15875" cap="flat" cmpd="sng" algn="ctr">
              <a:solidFill>
                <a:schemeClr val="tx2"/>
              </a:solidFill>
              <a:prstDash val="solid"/>
              <a:round/>
              <a:headEnd type="none" w="med" len="med"/>
              <a:tailEnd type="none" w="med" len="med"/>
            </a:ln>
            <a:effectLst/>
          </p:spPr>
        </p:cxnSp>
        <p:cxnSp>
          <p:nvCxnSpPr>
            <p:cNvPr id="109" name="Straight Arrow Connector 108"/>
            <p:cNvCxnSpPr/>
            <p:nvPr/>
          </p:nvCxnSpPr>
          <p:spPr bwMode="auto">
            <a:xfrm>
              <a:off x="638175" y="2162175"/>
              <a:ext cx="523875" cy="1588"/>
            </a:xfrm>
            <a:prstGeom prst="straightConnector1">
              <a:avLst/>
            </a:prstGeom>
            <a:solidFill>
              <a:schemeClr val="accent1"/>
            </a:solidFill>
            <a:ln w="15875" cap="flat" cmpd="sng" algn="ctr">
              <a:solidFill>
                <a:schemeClr val="tx2"/>
              </a:solidFill>
              <a:prstDash val="solid"/>
              <a:round/>
              <a:headEnd type="triangle" w="med" len="med"/>
              <a:tailEnd type="none"/>
            </a:ln>
            <a:effectLst/>
          </p:spPr>
        </p:cxnSp>
        <p:sp>
          <p:nvSpPr>
            <p:cNvPr id="124" name="TextBox 123"/>
            <p:cNvSpPr txBox="1"/>
            <p:nvPr/>
          </p:nvSpPr>
          <p:spPr>
            <a:xfrm>
              <a:off x="1857375" y="1800225"/>
              <a:ext cx="1428750" cy="461665"/>
            </a:xfrm>
            <a:prstGeom prst="rect">
              <a:avLst/>
            </a:prstGeom>
            <a:noFill/>
          </p:spPr>
          <p:txBody>
            <a:bodyPr wrap="square" rtlCol="0">
              <a:spAutoFit/>
            </a:bodyPr>
            <a:lstStyle/>
            <a:p>
              <a:r>
                <a:rPr lang="en-US" sz="1200" b="1" dirty="0" smtClean="0"/>
                <a:t>Air-Cooled Condenser</a:t>
              </a:r>
              <a:endParaRPr lang="en-US" sz="1200" b="1" dirty="0"/>
            </a:p>
          </p:txBody>
        </p:sp>
        <p:cxnSp>
          <p:nvCxnSpPr>
            <p:cNvPr id="126" name="Straight Arrow Connector 125"/>
            <p:cNvCxnSpPr/>
            <p:nvPr/>
          </p:nvCxnSpPr>
          <p:spPr bwMode="auto">
            <a:xfrm>
              <a:off x="3620168" y="2228850"/>
              <a:ext cx="399382" cy="1"/>
            </a:xfrm>
            <a:prstGeom prst="straightConnector1">
              <a:avLst/>
            </a:prstGeom>
            <a:solidFill>
              <a:schemeClr val="accent1"/>
            </a:solidFill>
            <a:ln w="15875" cap="flat" cmpd="sng" algn="ctr">
              <a:solidFill>
                <a:schemeClr val="tx2"/>
              </a:solidFill>
              <a:prstDash val="solid"/>
              <a:round/>
              <a:headEnd type="none" w="med" len="med"/>
              <a:tailEnd type="triangle"/>
            </a:ln>
            <a:effectLst/>
          </p:spPr>
        </p:cxnSp>
        <p:cxnSp>
          <p:nvCxnSpPr>
            <p:cNvPr id="129" name="Straight Connector 128"/>
            <p:cNvCxnSpPr/>
            <p:nvPr/>
          </p:nvCxnSpPr>
          <p:spPr bwMode="auto">
            <a:xfrm rot="16200000" flipH="1">
              <a:off x="3371850" y="2876549"/>
              <a:ext cx="1304925" cy="9525"/>
            </a:xfrm>
            <a:prstGeom prst="line">
              <a:avLst/>
            </a:prstGeom>
            <a:solidFill>
              <a:schemeClr val="accent1"/>
            </a:solidFill>
            <a:ln w="15875" cap="flat" cmpd="sng" algn="ctr">
              <a:solidFill>
                <a:schemeClr val="tx2"/>
              </a:solidFill>
              <a:prstDash val="solid"/>
              <a:round/>
              <a:headEnd type="none" w="med" len="med"/>
              <a:tailEnd type="none" w="med" len="med"/>
            </a:ln>
            <a:effectLst/>
          </p:spPr>
        </p:cxnSp>
        <p:cxnSp>
          <p:nvCxnSpPr>
            <p:cNvPr id="134" name="Straight Arrow Connector 133"/>
            <p:cNvCxnSpPr/>
            <p:nvPr/>
          </p:nvCxnSpPr>
          <p:spPr bwMode="auto">
            <a:xfrm>
              <a:off x="3429000" y="3524250"/>
              <a:ext cx="609600" cy="1588"/>
            </a:xfrm>
            <a:prstGeom prst="straightConnector1">
              <a:avLst/>
            </a:prstGeom>
            <a:solidFill>
              <a:schemeClr val="accent1"/>
            </a:solidFill>
            <a:ln w="15875" cap="flat" cmpd="sng" algn="ctr">
              <a:solidFill>
                <a:schemeClr val="tx2"/>
              </a:solidFill>
              <a:prstDash val="solid"/>
              <a:round/>
              <a:headEnd type="triangle" w="med" len="med"/>
              <a:tailEnd type="none"/>
            </a:ln>
            <a:effectLst/>
          </p:spPr>
        </p:cxnSp>
        <p:sp>
          <p:nvSpPr>
            <p:cNvPr id="151" name="TextBox 150"/>
            <p:cNvSpPr txBox="1"/>
            <p:nvPr/>
          </p:nvSpPr>
          <p:spPr>
            <a:xfrm>
              <a:off x="2085975" y="2590800"/>
              <a:ext cx="1428750" cy="461665"/>
            </a:xfrm>
            <a:prstGeom prst="rect">
              <a:avLst/>
            </a:prstGeom>
            <a:noFill/>
          </p:spPr>
          <p:txBody>
            <a:bodyPr wrap="square" rtlCol="0">
              <a:spAutoFit/>
            </a:bodyPr>
            <a:lstStyle/>
            <a:p>
              <a:r>
                <a:rPr lang="en-US" sz="1200" b="1" dirty="0" smtClean="0"/>
                <a:t>Desorption Chamber</a:t>
              </a:r>
              <a:endParaRPr lang="en-US" sz="1200" b="1" dirty="0"/>
            </a:p>
          </p:txBody>
        </p:sp>
        <p:sp>
          <p:nvSpPr>
            <p:cNvPr id="152" name="TextBox 151"/>
            <p:cNvSpPr txBox="1"/>
            <p:nvPr/>
          </p:nvSpPr>
          <p:spPr>
            <a:xfrm>
              <a:off x="1133474" y="2581275"/>
              <a:ext cx="1190625" cy="461665"/>
            </a:xfrm>
            <a:prstGeom prst="rect">
              <a:avLst/>
            </a:prstGeom>
            <a:noFill/>
          </p:spPr>
          <p:txBody>
            <a:bodyPr wrap="square" rtlCol="0">
              <a:spAutoFit/>
            </a:bodyPr>
            <a:lstStyle/>
            <a:p>
              <a:r>
                <a:rPr lang="en-US" sz="1200" b="1" dirty="0" smtClean="0"/>
                <a:t>Adsorption Chamber</a:t>
              </a:r>
              <a:endParaRPr lang="en-US" sz="1200" b="1" dirty="0"/>
            </a:p>
          </p:txBody>
        </p:sp>
        <p:sp>
          <p:nvSpPr>
            <p:cNvPr id="153" name="TextBox 152"/>
            <p:cNvSpPr txBox="1"/>
            <p:nvPr/>
          </p:nvSpPr>
          <p:spPr>
            <a:xfrm>
              <a:off x="2000250" y="3438525"/>
              <a:ext cx="1428750" cy="276999"/>
            </a:xfrm>
            <a:prstGeom prst="rect">
              <a:avLst/>
            </a:prstGeom>
            <a:noFill/>
          </p:spPr>
          <p:txBody>
            <a:bodyPr wrap="square" rtlCol="0">
              <a:spAutoFit/>
            </a:bodyPr>
            <a:lstStyle/>
            <a:p>
              <a:r>
                <a:rPr lang="en-US" sz="1200" b="1" dirty="0" smtClean="0"/>
                <a:t>Evaporator</a:t>
              </a:r>
              <a:endParaRPr lang="en-US" sz="1200" b="1" dirty="0"/>
            </a:p>
          </p:txBody>
        </p:sp>
        <p:sp>
          <p:nvSpPr>
            <p:cNvPr id="154" name="TextBox 153"/>
            <p:cNvSpPr txBox="1"/>
            <p:nvPr/>
          </p:nvSpPr>
          <p:spPr>
            <a:xfrm>
              <a:off x="485775" y="1333500"/>
              <a:ext cx="4067175" cy="276999"/>
            </a:xfrm>
            <a:prstGeom prst="rect">
              <a:avLst/>
            </a:prstGeom>
            <a:noFill/>
          </p:spPr>
          <p:txBody>
            <a:bodyPr wrap="square" rtlCol="0">
              <a:spAutoFit/>
            </a:bodyPr>
            <a:lstStyle/>
            <a:p>
              <a:r>
                <a:rPr lang="en-US" sz="1200" b="1" dirty="0" smtClean="0"/>
                <a:t>Schematic Illustration of a Typical Adsorption Chiller</a:t>
              </a:r>
              <a:endParaRPr lang="en-US" sz="1200" b="1" dirty="0"/>
            </a:p>
          </p:txBody>
        </p:sp>
        <p:sp>
          <p:nvSpPr>
            <p:cNvPr id="156" name="TextBox 155"/>
            <p:cNvSpPr txBox="1"/>
            <p:nvPr/>
          </p:nvSpPr>
          <p:spPr>
            <a:xfrm>
              <a:off x="-241133" y="3269581"/>
              <a:ext cx="1428750" cy="276999"/>
            </a:xfrm>
            <a:prstGeom prst="rect">
              <a:avLst/>
            </a:prstGeom>
            <a:noFill/>
          </p:spPr>
          <p:txBody>
            <a:bodyPr wrap="square" rtlCol="0">
              <a:spAutoFit/>
            </a:bodyPr>
            <a:lstStyle/>
            <a:p>
              <a:r>
                <a:rPr lang="en-US" sz="1200" b="1" dirty="0" smtClean="0"/>
                <a:t>Steam</a:t>
              </a:r>
              <a:endParaRPr lang="en-US" sz="1200" b="1" dirty="0"/>
            </a:p>
          </p:txBody>
        </p:sp>
        <p:sp>
          <p:nvSpPr>
            <p:cNvPr id="157" name="TextBox 156"/>
            <p:cNvSpPr txBox="1"/>
            <p:nvPr/>
          </p:nvSpPr>
          <p:spPr>
            <a:xfrm>
              <a:off x="-209550" y="3581400"/>
              <a:ext cx="1428750" cy="276999"/>
            </a:xfrm>
            <a:prstGeom prst="rect">
              <a:avLst/>
            </a:prstGeom>
            <a:noFill/>
          </p:spPr>
          <p:txBody>
            <a:bodyPr wrap="square" rtlCol="0">
              <a:spAutoFit/>
            </a:bodyPr>
            <a:lstStyle/>
            <a:p>
              <a:r>
                <a:rPr lang="en-US" sz="1200" b="1" dirty="0" smtClean="0"/>
                <a:t>Water </a:t>
              </a:r>
              <a:endParaRPr lang="en-US" sz="1200" b="1" dirty="0"/>
            </a:p>
          </p:txBody>
        </p:sp>
        <p:sp>
          <p:nvSpPr>
            <p:cNvPr id="158" name="TextBox 157"/>
            <p:cNvSpPr txBox="1"/>
            <p:nvPr/>
          </p:nvSpPr>
          <p:spPr>
            <a:xfrm>
              <a:off x="152400" y="2381250"/>
              <a:ext cx="695325" cy="276999"/>
            </a:xfrm>
            <a:prstGeom prst="rect">
              <a:avLst/>
            </a:prstGeom>
            <a:noFill/>
          </p:spPr>
          <p:txBody>
            <a:bodyPr wrap="square" rtlCol="0">
              <a:spAutoFit/>
            </a:bodyPr>
            <a:lstStyle/>
            <a:p>
              <a:r>
                <a:rPr lang="en-US" sz="1200" b="1" dirty="0" smtClean="0"/>
                <a:t>Air</a:t>
              </a:r>
              <a:endParaRPr lang="en-US" sz="1200" b="1" dirty="0"/>
            </a:p>
          </p:txBody>
        </p:sp>
        <p:sp>
          <p:nvSpPr>
            <p:cNvPr id="160" name="TextBox 159"/>
            <p:cNvSpPr txBox="1"/>
            <p:nvPr/>
          </p:nvSpPr>
          <p:spPr>
            <a:xfrm>
              <a:off x="-161925" y="1714500"/>
              <a:ext cx="1428750" cy="276999"/>
            </a:xfrm>
            <a:prstGeom prst="rect">
              <a:avLst/>
            </a:prstGeom>
            <a:noFill/>
          </p:spPr>
          <p:txBody>
            <a:bodyPr wrap="square" rtlCol="0">
              <a:spAutoFit/>
            </a:bodyPr>
            <a:lstStyle/>
            <a:p>
              <a:r>
                <a:rPr lang="en-US" sz="1200" b="1" dirty="0" smtClean="0"/>
                <a:t>Air</a:t>
              </a:r>
              <a:endParaRPr lang="en-US" sz="1200" b="1" dirty="0"/>
            </a:p>
          </p:txBody>
        </p:sp>
        <p:sp>
          <p:nvSpPr>
            <p:cNvPr id="161" name="TextBox 160"/>
            <p:cNvSpPr txBox="1"/>
            <p:nvPr/>
          </p:nvSpPr>
          <p:spPr>
            <a:xfrm>
              <a:off x="3267075" y="3533775"/>
              <a:ext cx="1428750" cy="276999"/>
            </a:xfrm>
            <a:prstGeom prst="rect">
              <a:avLst/>
            </a:prstGeom>
            <a:noFill/>
          </p:spPr>
          <p:txBody>
            <a:bodyPr wrap="square" rtlCol="0">
              <a:spAutoFit/>
            </a:bodyPr>
            <a:lstStyle/>
            <a:p>
              <a:r>
                <a:rPr lang="en-US" sz="1200" b="1" dirty="0" smtClean="0"/>
                <a:t>Refrigerant</a:t>
              </a:r>
              <a:endParaRPr lang="en-US" sz="1200" b="1" dirty="0"/>
            </a:p>
          </p:txBody>
        </p:sp>
        <p:sp>
          <p:nvSpPr>
            <p:cNvPr id="175" name="Rectangle 174"/>
            <p:cNvSpPr/>
            <p:nvPr/>
          </p:nvSpPr>
          <p:spPr bwMode="auto">
            <a:xfrm>
              <a:off x="208547" y="1620253"/>
              <a:ext cx="4363453" cy="2438400"/>
            </a:xfrm>
            <a:prstGeom prst="rect">
              <a:avLst/>
            </a:prstGeom>
            <a:noFill/>
            <a:ln w="5715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charset="0"/>
              </a:endParaRPr>
            </a:p>
          </p:txBody>
        </p:sp>
      </p:grpSp>
    </p:spTree>
  </p:cSld>
  <p:clrMapOvr>
    <a:masterClrMapping/>
  </p:clrMapOvr>
  <p:transition advTm="114719"/>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87735" y="105289"/>
            <a:ext cx="8412480" cy="914400"/>
          </a:xfrm>
        </p:spPr>
        <p:txBody>
          <a:bodyPr/>
          <a:lstStyle/>
          <a:p>
            <a:r>
              <a:rPr lang="en-US" dirty="0" smtClean="0"/>
              <a:t>Project 2:Thermosyphon Cooler Technology (Collaboration with Johnson Controls)</a:t>
            </a:r>
          </a:p>
        </p:txBody>
      </p:sp>
      <p:pic>
        <p:nvPicPr>
          <p:cNvPr id="12" name="Picture 4"/>
          <p:cNvPicPr>
            <a:picLocks noChangeAspect="1" noChangeArrowheads="1"/>
          </p:cNvPicPr>
          <p:nvPr/>
        </p:nvPicPr>
        <p:blipFill>
          <a:blip r:embed="rId3" cstate="print">
            <a:duotone>
              <a:prstClr val="black"/>
              <a:srgbClr val="D9C3A5">
                <a:tint val="50000"/>
                <a:satMod val="180000"/>
              </a:srgbClr>
            </a:duotone>
          </a:blip>
          <a:srcRect l="4892" t="6126" r="6950" b="4364"/>
          <a:stretch>
            <a:fillRect/>
          </a:stretch>
        </p:blipFill>
        <p:spPr bwMode="auto">
          <a:xfrm>
            <a:off x="823189" y="1381969"/>
            <a:ext cx="3033434" cy="2152345"/>
          </a:xfrm>
          <a:prstGeom prst="rect">
            <a:avLst/>
          </a:prstGeom>
          <a:noFill/>
          <a:ln w="9525">
            <a:solidFill>
              <a:schemeClr val="tx1"/>
            </a:solidFill>
            <a:miter lim="800000"/>
            <a:headEnd/>
            <a:tailEnd/>
          </a:ln>
        </p:spPr>
      </p:pic>
      <p:pic>
        <p:nvPicPr>
          <p:cNvPr id="13" name="Picture 4" descr="Steam Power Plant"/>
          <p:cNvPicPr>
            <a:picLocks noChangeAspect="1" noChangeArrowheads="1"/>
          </p:cNvPicPr>
          <p:nvPr/>
        </p:nvPicPr>
        <p:blipFill>
          <a:blip r:embed="rId4" cstate="print"/>
          <a:srcRect/>
          <a:stretch>
            <a:fillRect/>
          </a:stretch>
        </p:blipFill>
        <p:spPr bwMode="auto">
          <a:xfrm>
            <a:off x="4569690" y="1321583"/>
            <a:ext cx="3789363" cy="2235200"/>
          </a:xfrm>
          <a:prstGeom prst="rect">
            <a:avLst/>
          </a:prstGeom>
          <a:noFill/>
          <a:ln w="9525">
            <a:noFill/>
            <a:miter lim="800000"/>
            <a:headEnd/>
            <a:tailEnd/>
          </a:ln>
        </p:spPr>
      </p:pic>
      <p:sp>
        <p:nvSpPr>
          <p:cNvPr id="37" name="Oval 36"/>
          <p:cNvSpPr/>
          <p:nvPr/>
        </p:nvSpPr>
        <p:spPr bwMode="auto">
          <a:xfrm>
            <a:off x="5952424" y="2610222"/>
            <a:ext cx="543379" cy="251732"/>
          </a:xfrm>
          <a:prstGeom prst="ellipse">
            <a:avLst/>
          </a:prstGeom>
          <a:noFill/>
          <a:ln>
            <a:solidFill>
              <a:srgbClr val="0099CC"/>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marL="219075" indent="-219075">
              <a:defRPr/>
            </a:pPr>
            <a:endParaRPr lang="en-US">
              <a:solidFill>
                <a:srgbClr val="000000"/>
              </a:solidFill>
            </a:endParaRPr>
          </a:p>
        </p:txBody>
      </p:sp>
      <p:cxnSp>
        <p:nvCxnSpPr>
          <p:cNvPr id="48" name="Straight Arrow Connector 47"/>
          <p:cNvCxnSpPr>
            <a:endCxn id="37" idx="2"/>
          </p:cNvCxnSpPr>
          <p:nvPr/>
        </p:nvCxnSpPr>
        <p:spPr bwMode="auto">
          <a:xfrm>
            <a:off x="3648076" y="2605088"/>
            <a:ext cx="2304348" cy="131000"/>
          </a:xfrm>
          <a:prstGeom prst="straightConnector1">
            <a:avLst/>
          </a:prstGeom>
          <a:ln w="34925">
            <a:solidFill>
              <a:srgbClr val="0099CC"/>
            </a:solidFill>
            <a:headEnd type="none" w="med" len="med"/>
            <a:tailEnd type="arrow"/>
          </a:ln>
        </p:spPr>
        <p:style>
          <a:lnRef idx="1">
            <a:schemeClr val="accent2"/>
          </a:lnRef>
          <a:fillRef idx="0">
            <a:schemeClr val="accent2"/>
          </a:fillRef>
          <a:effectRef idx="0">
            <a:schemeClr val="accent2"/>
          </a:effectRef>
          <a:fontRef idx="minor">
            <a:schemeClr val="tx1"/>
          </a:fontRef>
        </p:style>
      </p:cxnSp>
      <p:sp>
        <p:nvSpPr>
          <p:cNvPr id="14" name="Rounded Rectangle 42"/>
          <p:cNvSpPr>
            <a:spLocks noChangeArrowheads="1"/>
          </p:cNvSpPr>
          <p:nvPr/>
        </p:nvSpPr>
        <p:spPr bwMode="auto">
          <a:xfrm>
            <a:off x="4641928" y="3657600"/>
            <a:ext cx="4340710" cy="2678653"/>
          </a:xfrm>
          <a:prstGeom prst="roundRect">
            <a:avLst>
              <a:gd name="adj" fmla="val 16667"/>
            </a:avLst>
          </a:prstGeom>
          <a:solidFill>
            <a:srgbClr val="0070C0"/>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173038" indent="-173038">
              <a:lnSpc>
                <a:spcPct val="95000"/>
              </a:lnSpc>
              <a:spcBef>
                <a:spcPct val="0"/>
              </a:spcBef>
              <a:spcAft>
                <a:spcPct val="25000"/>
              </a:spcAft>
              <a:defRPr/>
            </a:pPr>
            <a:r>
              <a:rPr lang="en-US" sz="1400" b="1" kern="0" dirty="0" smtClean="0">
                <a:latin typeface="Arial" pitchFamily="34" charset="0"/>
              </a:rPr>
              <a:t>Key Potential Benefits</a:t>
            </a:r>
          </a:p>
          <a:p>
            <a:pPr marL="173038" lvl="1" indent="-173038" algn="l">
              <a:lnSpc>
                <a:spcPct val="95000"/>
              </a:lnSpc>
              <a:spcBef>
                <a:spcPct val="0"/>
              </a:spcBef>
              <a:spcAft>
                <a:spcPct val="25000"/>
              </a:spcAft>
              <a:buFont typeface="Arial" pitchFamily="34" charset="0"/>
              <a:buChar char="•"/>
              <a:defRPr/>
            </a:pPr>
            <a:r>
              <a:rPr lang="en-US" sz="1400" kern="0" dirty="0" smtClean="0">
                <a:latin typeface="Arial" pitchFamily="34" charset="0"/>
              </a:rPr>
              <a:t>Potential annual water savings up to 75% </a:t>
            </a:r>
          </a:p>
          <a:p>
            <a:pPr marL="173038" lvl="1" indent="-173038" algn="l">
              <a:lnSpc>
                <a:spcPct val="95000"/>
              </a:lnSpc>
              <a:spcBef>
                <a:spcPct val="0"/>
              </a:spcBef>
              <a:spcAft>
                <a:spcPct val="25000"/>
              </a:spcAft>
              <a:buFont typeface="Arial" pitchFamily="34" charset="0"/>
              <a:buChar char="•"/>
              <a:defRPr/>
            </a:pPr>
            <a:r>
              <a:rPr lang="en-US" sz="1400" dirty="0" smtClean="0">
                <a:latin typeface="Arial" pitchFamily="34" charset="0"/>
              </a:rPr>
              <a:t>Compared to ACC, full plant output is available on the hottest days</a:t>
            </a:r>
            <a:endParaRPr lang="en-US" sz="1400" kern="0" dirty="0" smtClean="0">
              <a:latin typeface="Arial" pitchFamily="34" charset="0"/>
            </a:endParaRPr>
          </a:p>
          <a:p>
            <a:pPr marL="58738" indent="-228600" algn="l">
              <a:lnSpc>
                <a:spcPct val="95000"/>
              </a:lnSpc>
              <a:spcBef>
                <a:spcPct val="0"/>
              </a:spcBef>
              <a:spcAft>
                <a:spcPct val="25000"/>
              </a:spcAft>
              <a:buFont typeface="Arial" pitchFamily="34" charset="0"/>
              <a:buChar char="•"/>
              <a:defRPr/>
            </a:pPr>
            <a:r>
              <a:rPr lang="en-US" sz="1400" dirty="0" smtClean="0">
                <a:latin typeface="Arial" pitchFamily="34" charset="0"/>
              </a:rPr>
              <a:t>Ease of retrofitting</a:t>
            </a:r>
          </a:p>
          <a:p>
            <a:pPr marL="228600" indent="-228600" algn="l">
              <a:lnSpc>
                <a:spcPct val="95000"/>
              </a:lnSpc>
              <a:spcBef>
                <a:spcPct val="0"/>
              </a:spcBef>
              <a:spcAft>
                <a:spcPct val="25000"/>
              </a:spcAft>
              <a:buFont typeface="Arial" pitchFamily="34" charset="0"/>
              <a:buChar char="•"/>
              <a:defRPr/>
            </a:pPr>
            <a:r>
              <a:rPr lang="en-US" sz="1400" dirty="0" smtClean="0">
                <a:latin typeface="Arial" pitchFamily="34" charset="0"/>
              </a:rPr>
              <a:t>No increase in surface area exposed to primary steam</a:t>
            </a:r>
          </a:p>
          <a:p>
            <a:pPr marL="228600" indent="-228600" algn="l">
              <a:lnSpc>
                <a:spcPct val="95000"/>
              </a:lnSpc>
              <a:spcBef>
                <a:spcPct val="0"/>
              </a:spcBef>
              <a:spcAft>
                <a:spcPct val="25000"/>
              </a:spcAft>
              <a:buFont typeface="Arial" pitchFamily="34" charset="0"/>
              <a:buChar char="•"/>
              <a:defRPr/>
            </a:pPr>
            <a:r>
              <a:rPr lang="en-US" sz="1400" dirty="0" smtClean="0">
                <a:latin typeface="Arial" pitchFamily="34" charset="0"/>
              </a:rPr>
              <a:t>Reduced operating concerns in sub freezing weather</a:t>
            </a:r>
          </a:p>
          <a:p>
            <a:pPr marL="222250" indent="-222250" algn="l">
              <a:lnSpc>
                <a:spcPct val="95000"/>
              </a:lnSpc>
              <a:spcBef>
                <a:spcPct val="0"/>
              </a:spcBef>
              <a:spcAft>
                <a:spcPct val="25000"/>
              </a:spcAft>
              <a:buFont typeface="Arial" pitchFamily="34" charset="0"/>
              <a:buChar char="•"/>
              <a:defRPr/>
            </a:pPr>
            <a:r>
              <a:rPr lang="en-US" sz="1400" dirty="0" smtClean="0">
                <a:latin typeface="Arial" pitchFamily="34" charset="0"/>
              </a:rPr>
              <a:t>Broad application  for both new</a:t>
            </a:r>
            <a:r>
              <a:rPr lang="en-US" sz="1400" dirty="0" smtClean="0"/>
              <a:t> and existing cooling systems for fossil and nuclear plants</a:t>
            </a:r>
            <a:r>
              <a:rPr lang="en-US" sz="1400" dirty="0" smtClean="0">
                <a:latin typeface="Arial" pitchFamily="34" charset="0"/>
              </a:rPr>
              <a:t>)</a:t>
            </a:r>
            <a:endParaRPr lang="en-US" sz="1400" dirty="0">
              <a:latin typeface="Arial" pitchFamily="34" charset="0"/>
            </a:endParaRPr>
          </a:p>
        </p:txBody>
      </p:sp>
      <p:sp>
        <p:nvSpPr>
          <p:cNvPr id="10" name="Rounded Rectangle 9"/>
          <p:cNvSpPr/>
          <p:nvPr/>
        </p:nvSpPr>
        <p:spPr bwMode="auto">
          <a:xfrm>
            <a:off x="225426" y="3598623"/>
            <a:ext cx="4266363" cy="2984834"/>
          </a:xfrm>
          <a:prstGeom prst="round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marL="173038" indent="-173038">
              <a:lnSpc>
                <a:spcPct val="95000"/>
              </a:lnSpc>
              <a:spcBef>
                <a:spcPct val="0"/>
              </a:spcBef>
              <a:spcAft>
                <a:spcPct val="25000"/>
              </a:spcAft>
              <a:defRPr/>
            </a:pPr>
            <a:endParaRPr lang="en-US" sz="1400" b="1" kern="0" dirty="0" smtClean="0">
              <a:latin typeface="Arial" pitchFamily="34" charset="0"/>
            </a:endParaRPr>
          </a:p>
          <a:p>
            <a:pPr marL="173038" indent="-173038">
              <a:lnSpc>
                <a:spcPct val="95000"/>
              </a:lnSpc>
              <a:spcBef>
                <a:spcPct val="0"/>
              </a:spcBef>
              <a:spcAft>
                <a:spcPct val="25000"/>
              </a:spcAft>
              <a:defRPr/>
            </a:pPr>
            <a:r>
              <a:rPr lang="en-US" sz="1400" b="1" kern="0" dirty="0" smtClean="0">
                <a:latin typeface="Arial" pitchFamily="34" charset="0"/>
              </a:rPr>
              <a:t>Project Update</a:t>
            </a:r>
          </a:p>
          <a:p>
            <a:pPr marL="173038" indent="-173038" algn="l">
              <a:lnSpc>
                <a:spcPct val="95000"/>
              </a:lnSpc>
              <a:spcBef>
                <a:spcPct val="0"/>
              </a:spcBef>
              <a:spcAft>
                <a:spcPct val="25000"/>
              </a:spcAft>
              <a:buFont typeface="Arial" pitchFamily="34" charset="0"/>
              <a:buChar char="•"/>
              <a:defRPr/>
            </a:pPr>
            <a:r>
              <a:rPr lang="en-US" sz="1370" dirty="0" smtClean="0"/>
              <a:t>Performed a thorough feasibility evaluation of a hybrid, wet/dry heat rejection system comprising recently developed, patent pending, thermosyphon coolers (TSC). </a:t>
            </a:r>
          </a:p>
          <a:p>
            <a:pPr marL="173038" indent="-173038" algn="l">
              <a:lnSpc>
                <a:spcPct val="95000"/>
              </a:lnSpc>
              <a:spcBef>
                <a:spcPct val="0"/>
              </a:spcBef>
              <a:spcAft>
                <a:spcPct val="25000"/>
              </a:spcAft>
              <a:buFont typeface="Arial" pitchFamily="34" charset="0"/>
              <a:buChar char="•"/>
              <a:defRPr/>
            </a:pPr>
            <a:r>
              <a:rPr lang="en-US" sz="1370" dirty="0" smtClean="0"/>
              <a:t>Made comparisons in multiple climatic locations, to standard cooling tower systems, all dry systems using ACC’s, hybrid systems using parallel ACC’s, and air coolers replacing the thermosyphon coolers.</a:t>
            </a:r>
          </a:p>
          <a:p>
            <a:pPr marL="173038" indent="-173038" algn="l">
              <a:lnSpc>
                <a:spcPct val="95000"/>
              </a:lnSpc>
              <a:spcBef>
                <a:spcPct val="0"/>
              </a:spcBef>
              <a:spcAft>
                <a:spcPct val="25000"/>
              </a:spcAft>
              <a:buFont typeface="Arial" pitchFamily="34" charset="0"/>
              <a:buChar char="•"/>
              <a:defRPr/>
            </a:pPr>
            <a:r>
              <a:rPr lang="en-US" sz="1370" dirty="0" smtClean="0"/>
              <a:t>Determined the most effective means to configure and apply the </a:t>
            </a:r>
            <a:r>
              <a:rPr lang="en-US" sz="1370" dirty="0" err="1" smtClean="0"/>
              <a:t>thermosyphon</a:t>
            </a:r>
            <a:r>
              <a:rPr lang="en-US" sz="1370" dirty="0" smtClean="0"/>
              <a:t> coolers.</a:t>
            </a:r>
          </a:p>
          <a:p>
            <a:pPr marL="173038" indent="-173038" algn="l">
              <a:lnSpc>
                <a:spcPct val="95000"/>
              </a:lnSpc>
              <a:spcBef>
                <a:spcPct val="0"/>
              </a:spcBef>
              <a:spcAft>
                <a:spcPct val="25000"/>
              </a:spcAft>
              <a:buFont typeface="Arial" pitchFamily="34" charset="0"/>
              <a:buChar char="•"/>
              <a:defRPr/>
            </a:pPr>
            <a:r>
              <a:rPr lang="en-US" sz="1370" smtClean="0"/>
              <a:t>Completed final </a:t>
            </a:r>
            <a:r>
              <a:rPr lang="en-US" sz="1370" dirty="0" smtClean="0"/>
              <a:t>project review on March 5</a:t>
            </a:r>
            <a:r>
              <a:rPr lang="en-US" sz="1370" baseline="30000" dirty="0" smtClean="0"/>
              <a:t>th</a:t>
            </a:r>
            <a:r>
              <a:rPr lang="en-US" sz="1370" dirty="0" smtClean="0"/>
              <a:t>.</a:t>
            </a:r>
          </a:p>
          <a:p>
            <a:pPr marL="173038" indent="-173038" algn="l">
              <a:lnSpc>
                <a:spcPct val="95000"/>
              </a:lnSpc>
              <a:spcBef>
                <a:spcPct val="0"/>
              </a:spcBef>
              <a:spcAft>
                <a:spcPct val="25000"/>
              </a:spcAft>
              <a:defRPr/>
            </a:pPr>
            <a:endParaRPr lang="en-US" sz="1400" kern="0" dirty="0" smtClean="0">
              <a:latin typeface="Arial" pitchFamily="34" charset="0"/>
            </a:endParaRPr>
          </a:p>
        </p:txBody>
      </p:sp>
    </p:spTree>
  </p:cSld>
  <p:clrMapOvr>
    <a:masterClrMapping/>
  </p:clrMapOvr>
  <p:transition advTm="65812"/>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Freeform 140"/>
          <p:cNvSpPr/>
          <p:nvPr/>
        </p:nvSpPr>
        <p:spPr>
          <a:xfrm>
            <a:off x="7848600" y="3581400"/>
            <a:ext cx="270933" cy="1320800"/>
          </a:xfrm>
          <a:custGeom>
            <a:avLst/>
            <a:gdLst>
              <a:gd name="connsiteX0" fmla="*/ 0 w 262466"/>
              <a:gd name="connsiteY0" fmla="*/ 0 h 1320800"/>
              <a:gd name="connsiteX1" fmla="*/ 0 w 262466"/>
              <a:gd name="connsiteY1" fmla="*/ 0 h 1320800"/>
              <a:gd name="connsiteX2" fmla="*/ 8466 w 262466"/>
              <a:gd name="connsiteY2" fmla="*/ 1058333 h 1320800"/>
              <a:gd name="connsiteX3" fmla="*/ 262466 w 262466"/>
              <a:gd name="connsiteY3" fmla="*/ 1320800 h 1320800"/>
              <a:gd name="connsiteX4" fmla="*/ 262466 w 262466"/>
              <a:gd name="connsiteY4" fmla="*/ 1320800 h 132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466" h="1320800">
                <a:moveTo>
                  <a:pt x="0" y="0"/>
                </a:moveTo>
                <a:lnTo>
                  <a:pt x="0" y="0"/>
                </a:lnTo>
                <a:lnTo>
                  <a:pt x="8466" y="1058333"/>
                </a:lnTo>
                <a:lnTo>
                  <a:pt x="262466" y="1320800"/>
                </a:lnTo>
                <a:lnTo>
                  <a:pt x="262466" y="1320800"/>
                </a:lnTo>
              </a:path>
            </a:pathLst>
          </a:custGeom>
          <a:ln w="1016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eaLnBrk="1" fontAlgn="auto" hangingPunct="1">
              <a:spcBef>
                <a:spcPts val="0"/>
              </a:spcBef>
              <a:spcAft>
                <a:spcPts val="0"/>
              </a:spcAft>
            </a:pPr>
            <a:endParaRPr lang="en-US" sz="1800">
              <a:solidFill>
                <a:prstClr val="black"/>
              </a:solidFill>
            </a:endParaRPr>
          </a:p>
        </p:txBody>
      </p:sp>
      <p:sp>
        <p:nvSpPr>
          <p:cNvPr id="143" name="Oval 142"/>
          <p:cNvSpPr/>
          <p:nvPr/>
        </p:nvSpPr>
        <p:spPr>
          <a:xfrm>
            <a:off x="7815263" y="3505200"/>
            <a:ext cx="76200" cy="7620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162" name="Rectangle 161"/>
          <p:cNvSpPr/>
          <p:nvPr/>
        </p:nvSpPr>
        <p:spPr>
          <a:xfrm>
            <a:off x="3429000" y="1143000"/>
            <a:ext cx="2057400" cy="6858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33" name="Can 32"/>
          <p:cNvSpPr/>
          <p:nvPr/>
        </p:nvSpPr>
        <p:spPr>
          <a:xfrm rot="16200000">
            <a:off x="4202833" y="1893167"/>
            <a:ext cx="575167" cy="1513232"/>
          </a:xfrm>
          <a:prstGeom prst="can">
            <a:avLst>
              <a:gd name="adj" fmla="val 34892"/>
            </a:avLst>
          </a:prstGeom>
          <a:gradFill>
            <a:gsLst>
              <a:gs pos="28000">
                <a:srgbClr val="FFFF00"/>
              </a:gs>
              <a:gs pos="12000">
                <a:srgbClr val="FFFF00"/>
              </a:gs>
              <a:gs pos="13000">
                <a:srgbClr val="FFFF00"/>
              </a:gs>
              <a:gs pos="21001">
                <a:srgbClr val="FFFF00"/>
              </a:gs>
              <a:gs pos="52000">
                <a:schemeClr val="accent5">
                  <a:lumMod val="50000"/>
                </a:schemeClr>
              </a:gs>
              <a:gs pos="56000">
                <a:schemeClr val="accent1"/>
              </a:gs>
              <a:gs pos="58000">
                <a:schemeClr val="accent1"/>
              </a:gs>
              <a:gs pos="71001">
                <a:srgbClr val="0070C0"/>
              </a:gs>
              <a:gs pos="94000">
                <a:schemeClr val="accent1"/>
              </a:gs>
              <a:gs pos="96000">
                <a:srgbClr val="0070C0"/>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158" name="Freeform 157"/>
          <p:cNvSpPr/>
          <p:nvPr/>
        </p:nvSpPr>
        <p:spPr>
          <a:xfrm>
            <a:off x="3842419" y="2519588"/>
            <a:ext cx="1280160" cy="289559"/>
          </a:xfrm>
          <a:custGeom>
            <a:avLst/>
            <a:gdLst>
              <a:gd name="connsiteX0" fmla="*/ 73152 w 1353312"/>
              <a:gd name="connsiteY0" fmla="*/ 305909 h 305909"/>
              <a:gd name="connsiteX1" fmla="*/ 1353312 w 1353312"/>
              <a:gd name="connsiteY1" fmla="*/ 299259 h 305909"/>
              <a:gd name="connsiteX2" fmla="*/ 1353312 w 1353312"/>
              <a:gd name="connsiteY2" fmla="*/ 0 h 305909"/>
              <a:gd name="connsiteX3" fmla="*/ 0 w 1353312"/>
              <a:gd name="connsiteY3" fmla="*/ 0 h 305909"/>
              <a:gd name="connsiteX4" fmla="*/ 0 w 1353312"/>
              <a:gd name="connsiteY4" fmla="*/ 0 h 305909"/>
              <a:gd name="connsiteX0" fmla="*/ 119703 w 1399863"/>
              <a:gd name="connsiteY0" fmla="*/ 305909 h 305909"/>
              <a:gd name="connsiteX1" fmla="*/ 1399863 w 1399863"/>
              <a:gd name="connsiteY1" fmla="*/ 299259 h 305909"/>
              <a:gd name="connsiteX2" fmla="*/ 1399863 w 1399863"/>
              <a:gd name="connsiteY2" fmla="*/ 0 h 305909"/>
              <a:gd name="connsiteX3" fmla="*/ 46551 w 1399863"/>
              <a:gd name="connsiteY3" fmla="*/ 0 h 305909"/>
              <a:gd name="connsiteX4" fmla="*/ 0 w 1399863"/>
              <a:gd name="connsiteY4" fmla="*/ 878 h 305909"/>
              <a:gd name="connsiteX0" fmla="*/ 119703 w 1399863"/>
              <a:gd name="connsiteY0" fmla="*/ 305909 h 305909"/>
              <a:gd name="connsiteX1" fmla="*/ 1399863 w 1399863"/>
              <a:gd name="connsiteY1" fmla="*/ 299259 h 305909"/>
              <a:gd name="connsiteX2" fmla="*/ 1399863 w 1399863"/>
              <a:gd name="connsiteY2" fmla="*/ 0 h 305909"/>
              <a:gd name="connsiteX3" fmla="*/ 152401 w 1399863"/>
              <a:gd name="connsiteY3" fmla="*/ 878 h 305909"/>
              <a:gd name="connsiteX4" fmla="*/ 0 w 1399863"/>
              <a:gd name="connsiteY4" fmla="*/ 878 h 305909"/>
              <a:gd name="connsiteX0" fmla="*/ 0 w 1280160"/>
              <a:gd name="connsiteY0" fmla="*/ 305909 h 305909"/>
              <a:gd name="connsiteX1" fmla="*/ 1280160 w 1280160"/>
              <a:gd name="connsiteY1" fmla="*/ 299259 h 305909"/>
              <a:gd name="connsiteX2" fmla="*/ 1280160 w 1280160"/>
              <a:gd name="connsiteY2" fmla="*/ 0 h 305909"/>
              <a:gd name="connsiteX3" fmla="*/ 32698 w 1280160"/>
              <a:gd name="connsiteY3" fmla="*/ 878 h 305909"/>
              <a:gd name="connsiteX4" fmla="*/ 32698 w 1280160"/>
              <a:gd name="connsiteY4" fmla="*/ 878 h 305909"/>
              <a:gd name="connsiteX0" fmla="*/ 0 w 1280160"/>
              <a:gd name="connsiteY0" fmla="*/ 305909 h 305909"/>
              <a:gd name="connsiteX1" fmla="*/ 1280160 w 1280160"/>
              <a:gd name="connsiteY1" fmla="*/ 299259 h 305909"/>
              <a:gd name="connsiteX2" fmla="*/ 1280160 w 1280160"/>
              <a:gd name="connsiteY2" fmla="*/ 0 h 305909"/>
              <a:gd name="connsiteX3" fmla="*/ 32698 w 1280160"/>
              <a:gd name="connsiteY3" fmla="*/ 878 h 305909"/>
              <a:gd name="connsiteX4" fmla="*/ 6929 w 1280160"/>
              <a:gd name="connsiteY4" fmla="*/ 0 h 305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160" h="305909">
                <a:moveTo>
                  <a:pt x="0" y="305909"/>
                </a:moveTo>
                <a:lnTo>
                  <a:pt x="1280160" y="299259"/>
                </a:lnTo>
                <a:lnTo>
                  <a:pt x="1280160" y="0"/>
                </a:lnTo>
                <a:lnTo>
                  <a:pt x="32698" y="878"/>
                </a:lnTo>
                <a:lnTo>
                  <a:pt x="6929" y="0"/>
                </a:lnTo>
              </a:path>
            </a:pathLst>
          </a:custGeom>
          <a:ln w="152400" cap="sq" cmpd="dbl">
            <a:solidFill>
              <a:schemeClr val="accent6">
                <a:lumMod val="75000"/>
                <a:alpha val="52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eaLnBrk="1" fontAlgn="auto" hangingPunct="1">
              <a:spcBef>
                <a:spcPts val="0"/>
              </a:spcBef>
              <a:spcAft>
                <a:spcPts val="0"/>
              </a:spcAft>
            </a:pPr>
            <a:endParaRPr lang="en-US" sz="1800">
              <a:solidFill>
                <a:prstClr val="black"/>
              </a:solidFill>
            </a:endParaRPr>
          </a:p>
        </p:txBody>
      </p:sp>
      <p:sp>
        <p:nvSpPr>
          <p:cNvPr id="119" name="Rounded Rectangle 118"/>
          <p:cNvSpPr/>
          <p:nvPr/>
        </p:nvSpPr>
        <p:spPr>
          <a:xfrm>
            <a:off x="3276600" y="3581400"/>
            <a:ext cx="533400" cy="2362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46" name="Rectangle 45"/>
          <p:cNvSpPr/>
          <p:nvPr/>
        </p:nvSpPr>
        <p:spPr>
          <a:xfrm>
            <a:off x="3429000" y="1143000"/>
            <a:ext cx="2057400" cy="685800"/>
          </a:xfrm>
          <a:prstGeom prst="rect">
            <a:avLst/>
          </a:prstGeom>
          <a:gradFill flip="none" rotWithShape="1">
            <a:gsLst>
              <a:gs pos="28000">
                <a:srgbClr val="FFFF00"/>
              </a:gs>
              <a:gs pos="17000">
                <a:srgbClr val="FFFF00"/>
              </a:gs>
              <a:gs pos="4000">
                <a:srgbClr val="FFFF00"/>
              </a:gs>
              <a:gs pos="0">
                <a:srgbClr val="FFFF00"/>
              </a:gs>
              <a:gs pos="43000">
                <a:schemeClr val="tx2">
                  <a:lumMod val="40000"/>
                  <a:lumOff val="60000"/>
                </a:schemeClr>
              </a:gs>
              <a:gs pos="81000">
                <a:schemeClr val="tx2">
                  <a:lumMod val="60000"/>
                  <a:lumOff val="40000"/>
                </a:schemeClr>
              </a:gs>
              <a:gs pos="78000">
                <a:schemeClr val="tx2">
                  <a:lumMod val="60000"/>
                  <a:lumOff val="40000"/>
                </a:schemeClr>
              </a:gs>
              <a:gs pos="73000">
                <a:schemeClr val="tx2">
                  <a:lumMod val="60000"/>
                  <a:lumOff val="40000"/>
                </a:schemeClr>
              </a:gs>
              <a:gs pos="97000">
                <a:schemeClr val="tx2">
                  <a:lumMod val="75000"/>
                </a:schemeClr>
              </a:gs>
              <a:gs pos="100000">
                <a:schemeClr val="tx2">
                  <a:lumMod val="7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96" name="Freeform 95"/>
          <p:cNvSpPr/>
          <p:nvPr/>
        </p:nvSpPr>
        <p:spPr>
          <a:xfrm>
            <a:off x="3418114" y="1128486"/>
            <a:ext cx="573315" cy="1273629"/>
          </a:xfrm>
          <a:custGeom>
            <a:avLst/>
            <a:gdLst>
              <a:gd name="connsiteX0" fmla="*/ 569686 w 573315"/>
              <a:gd name="connsiteY0" fmla="*/ 1255485 h 1255485"/>
              <a:gd name="connsiteX1" fmla="*/ 573315 w 573315"/>
              <a:gd name="connsiteY1" fmla="*/ 1063171 h 1255485"/>
              <a:gd name="connsiteX2" fmla="*/ 3629 w 573315"/>
              <a:gd name="connsiteY2" fmla="*/ 823685 h 1255485"/>
              <a:gd name="connsiteX3" fmla="*/ 0 w 573315"/>
              <a:gd name="connsiteY3" fmla="*/ 0 h 1255485"/>
              <a:gd name="connsiteX4" fmla="*/ 0 w 573315"/>
              <a:gd name="connsiteY4" fmla="*/ 0 h 1255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315" h="1255485">
                <a:moveTo>
                  <a:pt x="569686" y="1255485"/>
                </a:moveTo>
                <a:cubicBezTo>
                  <a:pt x="570896" y="1191380"/>
                  <a:pt x="572105" y="1127276"/>
                  <a:pt x="573315" y="1063171"/>
                </a:cubicBezTo>
                <a:lnTo>
                  <a:pt x="3629" y="823685"/>
                </a:lnTo>
                <a:cubicBezTo>
                  <a:pt x="2419" y="549123"/>
                  <a:pt x="1210" y="274562"/>
                  <a:pt x="0" y="0"/>
                </a:cubicBezTo>
                <a:lnTo>
                  <a:pt x="0" y="0"/>
                </a:lnTo>
              </a:path>
            </a:pathLst>
          </a:custGeom>
          <a:ln w="1270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eaLnBrk="1" fontAlgn="auto" hangingPunct="1">
              <a:spcBef>
                <a:spcPts val="0"/>
              </a:spcBef>
              <a:spcAft>
                <a:spcPts val="0"/>
              </a:spcAft>
            </a:pPr>
            <a:endParaRPr lang="en-US" sz="1800">
              <a:solidFill>
                <a:prstClr val="black"/>
              </a:solidFill>
            </a:endParaRPr>
          </a:p>
        </p:txBody>
      </p:sp>
      <p:sp>
        <p:nvSpPr>
          <p:cNvPr id="95" name="Freeform 94"/>
          <p:cNvSpPr/>
          <p:nvPr/>
        </p:nvSpPr>
        <p:spPr>
          <a:xfrm>
            <a:off x="3581400" y="2514600"/>
            <a:ext cx="605972" cy="838200"/>
          </a:xfrm>
          <a:custGeom>
            <a:avLst/>
            <a:gdLst>
              <a:gd name="connsiteX0" fmla="*/ 206829 w 605972"/>
              <a:gd name="connsiteY0" fmla="*/ 0 h 874486"/>
              <a:gd name="connsiteX1" fmla="*/ 0 w 605972"/>
              <a:gd name="connsiteY1" fmla="*/ 0 h 874486"/>
              <a:gd name="connsiteX2" fmla="*/ 605972 w 605972"/>
              <a:gd name="connsiteY2" fmla="*/ 221343 h 874486"/>
              <a:gd name="connsiteX3" fmla="*/ 602343 w 605972"/>
              <a:gd name="connsiteY3" fmla="*/ 874486 h 874486"/>
              <a:gd name="connsiteX4" fmla="*/ 602343 w 605972"/>
              <a:gd name="connsiteY4" fmla="*/ 874486 h 874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72" h="874486">
                <a:moveTo>
                  <a:pt x="206829" y="0"/>
                </a:moveTo>
                <a:lnTo>
                  <a:pt x="0" y="0"/>
                </a:lnTo>
                <a:lnTo>
                  <a:pt x="605972" y="221343"/>
                </a:lnTo>
                <a:cubicBezTo>
                  <a:pt x="604762" y="439057"/>
                  <a:pt x="603553" y="656772"/>
                  <a:pt x="602343" y="874486"/>
                </a:cubicBezTo>
                <a:lnTo>
                  <a:pt x="602343" y="874486"/>
                </a:lnTo>
              </a:path>
            </a:pathLst>
          </a:custGeom>
          <a:ln w="152400" cmpd="dbl">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eaLnBrk="1" fontAlgn="auto" hangingPunct="1">
              <a:spcBef>
                <a:spcPts val="0"/>
              </a:spcBef>
              <a:spcAft>
                <a:spcPts val="0"/>
              </a:spcAft>
            </a:pPr>
            <a:endParaRPr lang="en-US" sz="1800">
              <a:solidFill>
                <a:prstClr val="black"/>
              </a:solidFill>
            </a:endParaRPr>
          </a:p>
        </p:txBody>
      </p:sp>
      <p:cxnSp>
        <p:nvCxnSpPr>
          <p:cNvPr id="110" name="Straight Connector 109"/>
          <p:cNvCxnSpPr/>
          <p:nvPr/>
        </p:nvCxnSpPr>
        <p:spPr>
          <a:xfrm flipH="1" flipV="1">
            <a:off x="6641306" y="3402806"/>
            <a:ext cx="597694" cy="438"/>
          </a:xfrm>
          <a:prstGeom prst="line">
            <a:avLst/>
          </a:prstGeom>
          <a:ln w="152400" cmpd="dbl">
            <a:solidFill>
              <a:srgbClr val="00B0F0"/>
            </a:solidFill>
          </a:ln>
        </p:spPr>
        <p:style>
          <a:lnRef idx="1">
            <a:schemeClr val="accent1"/>
          </a:lnRef>
          <a:fillRef idx="0">
            <a:schemeClr val="accent1"/>
          </a:fillRef>
          <a:effectRef idx="0">
            <a:schemeClr val="accent1"/>
          </a:effectRef>
          <a:fontRef idx="minor">
            <a:schemeClr val="tx1"/>
          </a:fontRef>
        </p:style>
      </p:cxnSp>
      <p:sp>
        <p:nvSpPr>
          <p:cNvPr id="7" name="Frame 6"/>
          <p:cNvSpPr/>
          <p:nvPr/>
        </p:nvSpPr>
        <p:spPr>
          <a:xfrm>
            <a:off x="1143000" y="3810000"/>
            <a:ext cx="1066800" cy="2438400"/>
          </a:xfrm>
          <a:prstGeom prst="fram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a:solidFill>
                <a:prstClr val="black"/>
              </a:solidFill>
            </a:endParaRPr>
          </a:p>
        </p:txBody>
      </p:sp>
      <p:sp>
        <p:nvSpPr>
          <p:cNvPr id="10" name="Oval 9"/>
          <p:cNvSpPr/>
          <p:nvPr/>
        </p:nvSpPr>
        <p:spPr>
          <a:xfrm>
            <a:off x="1168138" y="4486373"/>
            <a:ext cx="76200" cy="762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11" name="Oval 10"/>
          <p:cNvSpPr/>
          <p:nvPr/>
        </p:nvSpPr>
        <p:spPr>
          <a:xfrm>
            <a:off x="1371600" y="4572000"/>
            <a:ext cx="76200" cy="762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12" name="Rectangle 11"/>
          <p:cNvSpPr/>
          <p:nvPr/>
        </p:nvSpPr>
        <p:spPr>
          <a:xfrm>
            <a:off x="228600" y="3581400"/>
            <a:ext cx="838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13" name="Rectangle 12"/>
          <p:cNvSpPr/>
          <p:nvPr/>
        </p:nvSpPr>
        <p:spPr>
          <a:xfrm>
            <a:off x="228600" y="3505200"/>
            <a:ext cx="457200" cy="304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6" name="Trapezoid 5"/>
          <p:cNvSpPr/>
          <p:nvPr/>
        </p:nvSpPr>
        <p:spPr>
          <a:xfrm rot="16200000">
            <a:off x="1143000" y="2971800"/>
            <a:ext cx="914400" cy="1371600"/>
          </a:xfrm>
          <a:prstGeom prst="trapezoid">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19" name="Freeform 18"/>
          <p:cNvSpPr/>
          <p:nvPr/>
        </p:nvSpPr>
        <p:spPr>
          <a:xfrm>
            <a:off x="2667000" y="2280492"/>
            <a:ext cx="4868537" cy="3891708"/>
          </a:xfrm>
          <a:custGeom>
            <a:avLst/>
            <a:gdLst>
              <a:gd name="connsiteX0" fmla="*/ 0 w 4924539"/>
              <a:gd name="connsiteY0" fmla="*/ 2038120 h 3966072"/>
              <a:gd name="connsiteX1" fmla="*/ 0 w 4924539"/>
              <a:gd name="connsiteY1" fmla="*/ 1134737 h 3966072"/>
              <a:gd name="connsiteX2" fmla="*/ 4010139 w 4924539"/>
              <a:gd name="connsiteY2" fmla="*/ 1145754 h 3966072"/>
              <a:gd name="connsiteX3" fmla="*/ 3988106 w 4924539"/>
              <a:gd name="connsiteY3" fmla="*/ 0 h 3966072"/>
              <a:gd name="connsiteX4" fmla="*/ 4913522 w 4924539"/>
              <a:gd name="connsiteY4" fmla="*/ 11016 h 3966072"/>
              <a:gd name="connsiteX5" fmla="*/ 4913522 w 4924539"/>
              <a:gd name="connsiteY5" fmla="*/ 1145754 h 3966072"/>
              <a:gd name="connsiteX6" fmla="*/ 4924539 w 4924539"/>
              <a:gd name="connsiteY6" fmla="*/ 3966072 h 3966072"/>
              <a:gd name="connsiteX7" fmla="*/ 66101 w 4924539"/>
              <a:gd name="connsiteY7" fmla="*/ 3955055 h 3966072"/>
              <a:gd name="connsiteX8" fmla="*/ 0 w 4924539"/>
              <a:gd name="connsiteY8" fmla="*/ 2038120 h 3966072"/>
              <a:gd name="connsiteX0" fmla="*/ 0 w 4924539"/>
              <a:gd name="connsiteY0" fmla="*/ 2038120 h 3966072"/>
              <a:gd name="connsiteX1" fmla="*/ 0 w 4924539"/>
              <a:gd name="connsiteY1" fmla="*/ 1134737 h 3966072"/>
              <a:gd name="connsiteX2" fmla="*/ 4010139 w 4924539"/>
              <a:gd name="connsiteY2" fmla="*/ 1145754 h 3966072"/>
              <a:gd name="connsiteX3" fmla="*/ 3988106 w 4924539"/>
              <a:gd name="connsiteY3" fmla="*/ 0 h 3966072"/>
              <a:gd name="connsiteX4" fmla="*/ 4913522 w 4924539"/>
              <a:gd name="connsiteY4" fmla="*/ 11016 h 3966072"/>
              <a:gd name="connsiteX5" fmla="*/ 4913522 w 4924539"/>
              <a:gd name="connsiteY5" fmla="*/ 1145754 h 3966072"/>
              <a:gd name="connsiteX6" fmla="*/ 4924539 w 4924539"/>
              <a:gd name="connsiteY6" fmla="*/ 3966072 h 3966072"/>
              <a:gd name="connsiteX7" fmla="*/ 0 w 4924539"/>
              <a:gd name="connsiteY7" fmla="*/ 3966072 h 3966072"/>
              <a:gd name="connsiteX8" fmla="*/ 0 w 4924539"/>
              <a:gd name="connsiteY8" fmla="*/ 2038120 h 3966072"/>
              <a:gd name="connsiteX0" fmla="*/ 0 w 4924539"/>
              <a:gd name="connsiteY0" fmla="*/ 2038120 h 3966072"/>
              <a:gd name="connsiteX1" fmla="*/ 0 w 4924539"/>
              <a:gd name="connsiteY1" fmla="*/ 1134737 h 3966072"/>
              <a:gd name="connsiteX2" fmla="*/ 3990638 w 4924539"/>
              <a:gd name="connsiteY2" fmla="*/ 1142947 h 3966072"/>
              <a:gd name="connsiteX3" fmla="*/ 3988106 w 4924539"/>
              <a:gd name="connsiteY3" fmla="*/ 0 h 3966072"/>
              <a:gd name="connsiteX4" fmla="*/ 4913522 w 4924539"/>
              <a:gd name="connsiteY4" fmla="*/ 11016 h 3966072"/>
              <a:gd name="connsiteX5" fmla="*/ 4913522 w 4924539"/>
              <a:gd name="connsiteY5" fmla="*/ 1145754 h 3966072"/>
              <a:gd name="connsiteX6" fmla="*/ 4924539 w 4924539"/>
              <a:gd name="connsiteY6" fmla="*/ 3966072 h 3966072"/>
              <a:gd name="connsiteX7" fmla="*/ 0 w 4924539"/>
              <a:gd name="connsiteY7" fmla="*/ 3966072 h 3966072"/>
              <a:gd name="connsiteX8" fmla="*/ 0 w 4924539"/>
              <a:gd name="connsiteY8" fmla="*/ 2038120 h 3966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24539" h="3966072">
                <a:moveTo>
                  <a:pt x="0" y="2038120"/>
                </a:moveTo>
                <a:lnTo>
                  <a:pt x="0" y="1134737"/>
                </a:lnTo>
                <a:lnTo>
                  <a:pt x="3990638" y="1142947"/>
                </a:lnTo>
                <a:lnTo>
                  <a:pt x="3988106" y="0"/>
                </a:lnTo>
                <a:lnTo>
                  <a:pt x="4913522" y="11016"/>
                </a:lnTo>
                <a:lnTo>
                  <a:pt x="4913522" y="1145754"/>
                </a:lnTo>
                <a:cubicBezTo>
                  <a:pt x="4917194" y="2085860"/>
                  <a:pt x="4920867" y="3025966"/>
                  <a:pt x="4924539" y="3966072"/>
                </a:cubicBezTo>
                <a:lnTo>
                  <a:pt x="0" y="3966072"/>
                </a:lnTo>
                <a:lnTo>
                  <a:pt x="0" y="2038120"/>
                </a:lnTo>
                <a:close/>
              </a:path>
            </a:pathLst>
          </a:custGeom>
          <a:noFill/>
          <a:ln w="152400"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21" name="Trapezoid 20"/>
          <p:cNvSpPr/>
          <p:nvPr/>
        </p:nvSpPr>
        <p:spPr>
          <a:xfrm>
            <a:off x="7162800" y="1676400"/>
            <a:ext cx="685800" cy="3048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26" name="Oval 25"/>
          <p:cNvSpPr/>
          <p:nvPr/>
        </p:nvSpPr>
        <p:spPr>
          <a:xfrm>
            <a:off x="7467600" y="3429000"/>
            <a:ext cx="94517" cy="90177"/>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28" name="Rectangle 27"/>
          <p:cNvSpPr/>
          <p:nvPr/>
        </p:nvSpPr>
        <p:spPr>
          <a:xfrm>
            <a:off x="228600" y="3505200"/>
            <a:ext cx="457200" cy="762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29" name="Rectangle 28"/>
          <p:cNvSpPr/>
          <p:nvPr/>
        </p:nvSpPr>
        <p:spPr>
          <a:xfrm>
            <a:off x="228600" y="3505200"/>
            <a:ext cx="457200" cy="762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30" name="Freeform 29"/>
          <p:cNvSpPr/>
          <p:nvPr/>
        </p:nvSpPr>
        <p:spPr>
          <a:xfrm>
            <a:off x="114735" y="3528958"/>
            <a:ext cx="114734" cy="121688"/>
          </a:xfrm>
          <a:custGeom>
            <a:avLst/>
            <a:gdLst>
              <a:gd name="connsiteX0" fmla="*/ 114734 w 114734"/>
              <a:gd name="connsiteY0" fmla="*/ 121688 h 121688"/>
              <a:gd name="connsiteX1" fmla="*/ 83443 w 114734"/>
              <a:gd name="connsiteY1" fmla="*/ 104304 h 121688"/>
              <a:gd name="connsiteX2" fmla="*/ 76489 w 114734"/>
              <a:gd name="connsiteY2" fmla="*/ 93874 h 121688"/>
              <a:gd name="connsiteX3" fmla="*/ 73013 w 114734"/>
              <a:gd name="connsiteY3" fmla="*/ 79967 h 121688"/>
              <a:gd name="connsiteX4" fmla="*/ 41721 w 114734"/>
              <a:gd name="connsiteY4" fmla="*/ 62583 h 121688"/>
              <a:gd name="connsiteX5" fmla="*/ 31291 w 114734"/>
              <a:gd name="connsiteY5" fmla="*/ 59106 h 121688"/>
              <a:gd name="connsiteX6" fmla="*/ 20860 w 114734"/>
              <a:gd name="connsiteY6" fmla="*/ 52152 h 121688"/>
              <a:gd name="connsiteX7" fmla="*/ 10430 w 114734"/>
              <a:gd name="connsiteY7" fmla="*/ 13907 h 121688"/>
              <a:gd name="connsiteX8" fmla="*/ 0 w 114734"/>
              <a:gd name="connsiteY8" fmla="*/ 0 h 12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734" h="121688">
                <a:moveTo>
                  <a:pt x="114734" y="121688"/>
                </a:moveTo>
                <a:cubicBezTo>
                  <a:pt x="94577" y="114970"/>
                  <a:pt x="95454" y="118718"/>
                  <a:pt x="83443" y="104304"/>
                </a:cubicBezTo>
                <a:cubicBezTo>
                  <a:pt x="80768" y="101094"/>
                  <a:pt x="78807" y="97351"/>
                  <a:pt x="76489" y="93874"/>
                </a:cubicBezTo>
                <a:cubicBezTo>
                  <a:pt x="75330" y="89238"/>
                  <a:pt x="75384" y="84116"/>
                  <a:pt x="73013" y="79967"/>
                </a:cubicBezTo>
                <a:cubicBezTo>
                  <a:pt x="65665" y="67108"/>
                  <a:pt x="54925" y="66984"/>
                  <a:pt x="41721" y="62583"/>
                </a:cubicBezTo>
                <a:cubicBezTo>
                  <a:pt x="38244" y="61424"/>
                  <a:pt x="34340" y="61139"/>
                  <a:pt x="31291" y="59106"/>
                </a:cubicBezTo>
                <a:lnTo>
                  <a:pt x="20860" y="52152"/>
                </a:lnTo>
                <a:cubicBezTo>
                  <a:pt x="15947" y="27581"/>
                  <a:pt x="19253" y="40373"/>
                  <a:pt x="10430" y="13907"/>
                </a:cubicBezTo>
                <a:cubicBezTo>
                  <a:pt x="6134" y="1019"/>
                  <a:pt x="10231" y="5116"/>
                  <a:pt x="0"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eaLnBrk="1" fontAlgn="auto" hangingPunct="1">
              <a:spcBef>
                <a:spcPts val="0"/>
              </a:spcBef>
              <a:spcAft>
                <a:spcPts val="0"/>
              </a:spcAft>
            </a:pPr>
            <a:endParaRPr lang="en-US" sz="1800">
              <a:solidFill>
                <a:prstClr val="black"/>
              </a:solidFill>
            </a:endParaRPr>
          </a:p>
        </p:txBody>
      </p:sp>
      <p:sp>
        <p:nvSpPr>
          <p:cNvPr id="31" name="Freeform 30"/>
          <p:cNvSpPr/>
          <p:nvPr/>
        </p:nvSpPr>
        <p:spPr>
          <a:xfrm>
            <a:off x="105174" y="3591541"/>
            <a:ext cx="114734" cy="121688"/>
          </a:xfrm>
          <a:custGeom>
            <a:avLst/>
            <a:gdLst>
              <a:gd name="connsiteX0" fmla="*/ 114734 w 114734"/>
              <a:gd name="connsiteY0" fmla="*/ 121688 h 121688"/>
              <a:gd name="connsiteX1" fmla="*/ 83443 w 114734"/>
              <a:gd name="connsiteY1" fmla="*/ 104304 h 121688"/>
              <a:gd name="connsiteX2" fmla="*/ 76489 w 114734"/>
              <a:gd name="connsiteY2" fmla="*/ 93874 h 121688"/>
              <a:gd name="connsiteX3" fmla="*/ 73013 w 114734"/>
              <a:gd name="connsiteY3" fmla="*/ 79967 h 121688"/>
              <a:gd name="connsiteX4" fmla="*/ 41721 w 114734"/>
              <a:gd name="connsiteY4" fmla="*/ 62583 h 121688"/>
              <a:gd name="connsiteX5" fmla="*/ 31291 w 114734"/>
              <a:gd name="connsiteY5" fmla="*/ 59106 h 121688"/>
              <a:gd name="connsiteX6" fmla="*/ 20860 w 114734"/>
              <a:gd name="connsiteY6" fmla="*/ 52152 h 121688"/>
              <a:gd name="connsiteX7" fmla="*/ 10430 w 114734"/>
              <a:gd name="connsiteY7" fmla="*/ 13907 h 121688"/>
              <a:gd name="connsiteX8" fmla="*/ 0 w 114734"/>
              <a:gd name="connsiteY8" fmla="*/ 0 h 12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734" h="121688">
                <a:moveTo>
                  <a:pt x="114734" y="121688"/>
                </a:moveTo>
                <a:cubicBezTo>
                  <a:pt x="94577" y="114970"/>
                  <a:pt x="95454" y="118718"/>
                  <a:pt x="83443" y="104304"/>
                </a:cubicBezTo>
                <a:cubicBezTo>
                  <a:pt x="80768" y="101094"/>
                  <a:pt x="78807" y="97351"/>
                  <a:pt x="76489" y="93874"/>
                </a:cubicBezTo>
                <a:cubicBezTo>
                  <a:pt x="75330" y="89238"/>
                  <a:pt x="75384" y="84116"/>
                  <a:pt x="73013" y="79967"/>
                </a:cubicBezTo>
                <a:cubicBezTo>
                  <a:pt x="65665" y="67108"/>
                  <a:pt x="54925" y="66984"/>
                  <a:pt x="41721" y="62583"/>
                </a:cubicBezTo>
                <a:cubicBezTo>
                  <a:pt x="38244" y="61424"/>
                  <a:pt x="34340" y="61139"/>
                  <a:pt x="31291" y="59106"/>
                </a:cubicBezTo>
                <a:lnTo>
                  <a:pt x="20860" y="52152"/>
                </a:lnTo>
                <a:cubicBezTo>
                  <a:pt x="15947" y="27581"/>
                  <a:pt x="19253" y="40373"/>
                  <a:pt x="10430" y="13907"/>
                </a:cubicBezTo>
                <a:cubicBezTo>
                  <a:pt x="6134" y="1019"/>
                  <a:pt x="10231" y="5116"/>
                  <a:pt x="0"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eaLnBrk="1" fontAlgn="auto" hangingPunct="1">
              <a:spcBef>
                <a:spcPts val="0"/>
              </a:spcBef>
              <a:spcAft>
                <a:spcPts val="0"/>
              </a:spcAft>
            </a:pPr>
            <a:endParaRPr lang="en-US" sz="1800">
              <a:solidFill>
                <a:prstClr val="black"/>
              </a:solidFill>
            </a:endParaRPr>
          </a:p>
        </p:txBody>
      </p:sp>
      <p:sp>
        <p:nvSpPr>
          <p:cNvPr id="32" name="Freeform 31"/>
          <p:cNvSpPr/>
          <p:nvPr/>
        </p:nvSpPr>
        <p:spPr>
          <a:xfrm>
            <a:off x="108361" y="3654123"/>
            <a:ext cx="114734" cy="121688"/>
          </a:xfrm>
          <a:custGeom>
            <a:avLst/>
            <a:gdLst>
              <a:gd name="connsiteX0" fmla="*/ 114734 w 114734"/>
              <a:gd name="connsiteY0" fmla="*/ 121688 h 121688"/>
              <a:gd name="connsiteX1" fmla="*/ 83443 w 114734"/>
              <a:gd name="connsiteY1" fmla="*/ 104304 h 121688"/>
              <a:gd name="connsiteX2" fmla="*/ 76489 w 114734"/>
              <a:gd name="connsiteY2" fmla="*/ 93874 h 121688"/>
              <a:gd name="connsiteX3" fmla="*/ 73013 w 114734"/>
              <a:gd name="connsiteY3" fmla="*/ 79967 h 121688"/>
              <a:gd name="connsiteX4" fmla="*/ 41721 w 114734"/>
              <a:gd name="connsiteY4" fmla="*/ 62583 h 121688"/>
              <a:gd name="connsiteX5" fmla="*/ 31291 w 114734"/>
              <a:gd name="connsiteY5" fmla="*/ 59106 h 121688"/>
              <a:gd name="connsiteX6" fmla="*/ 20860 w 114734"/>
              <a:gd name="connsiteY6" fmla="*/ 52152 h 121688"/>
              <a:gd name="connsiteX7" fmla="*/ 10430 w 114734"/>
              <a:gd name="connsiteY7" fmla="*/ 13907 h 121688"/>
              <a:gd name="connsiteX8" fmla="*/ 0 w 114734"/>
              <a:gd name="connsiteY8" fmla="*/ 0 h 12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734" h="121688">
                <a:moveTo>
                  <a:pt x="114734" y="121688"/>
                </a:moveTo>
                <a:cubicBezTo>
                  <a:pt x="94577" y="114970"/>
                  <a:pt x="95454" y="118718"/>
                  <a:pt x="83443" y="104304"/>
                </a:cubicBezTo>
                <a:cubicBezTo>
                  <a:pt x="80768" y="101094"/>
                  <a:pt x="78807" y="97351"/>
                  <a:pt x="76489" y="93874"/>
                </a:cubicBezTo>
                <a:cubicBezTo>
                  <a:pt x="75330" y="89238"/>
                  <a:pt x="75384" y="84116"/>
                  <a:pt x="73013" y="79967"/>
                </a:cubicBezTo>
                <a:cubicBezTo>
                  <a:pt x="65665" y="67108"/>
                  <a:pt x="54925" y="66984"/>
                  <a:pt x="41721" y="62583"/>
                </a:cubicBezTo>
                <a:cubicBezTo>
                  <a:pt x="38244" y="61424"/>
                  <a:pt x="34340" y="61139"/>
                  <a:pt x="31291" y="59106"/>
                </a:cubicBezTo>
                <a:lnTo>
                  <a:pt x="20860" y="52152"/>
                </a:lnTo>
                <a:cubicBezTo>
                  <a:pt x="15947" y="27581"/>
                  <a:pt x="19253" y="40373"/>
                  <a:pt x="10430" y="13907"/>
                </a:cubicBezTo>
                <a:cubicBezTo>
                  <a:pt x="6134" y="1019"/>
                  <a:pt x="10231" y="5116"/>
                  <a:pt x="0"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eaLnBrk="1" fontAlgn="auto" hangingPunct="1">
              <a:spcBef>
                <a:spcPts val="0"/>
              </a:spcBef>
              <a:spcAft>
                <a:spcPts val="0"/>
              </a:spcAft>
            </a:pPr>
            <a:endParaRPr lang="en-US" sz="1800">
              <a:solidFill>
                <a:prstClr val="black"/>
              </a:solidFill>
            </a:endParaRPr>
          </a:p>
        </p:txBody>
      </p:sp>
      <p:sp>
        <p:nvSpPr>
          <p:cNvPr id="8" name="Oval 7"/>
          <p:cNvSpPr/>
          <p:nvPr/>
        </p:nvSpPr>
        <p:spPr>
          <a:xfrm>
            <a:off x="1168138" y="4491087"/>
            <a:ext cx="76200" cy="762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39" name="Oval 38"/>
          <p:cNvSpPr/>
          <p:nvPr/>
        </p:nvSpPr>
        <p:spPr>
          <a:xfrm>
            <a:off x="2106105" y="5056695"/>
            <a:ext cx="76200" cy="76200"/>
          </a:xfrm>
          <a:prstGeom prst="ellipse">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40" name="Oval 39"/>
          <p:cNvSpPr/>
          <p:nvPr/>
        </p:nvSpPr>
        <p:spPr>
          <a:xfrm>
            <a:off x="2106105" y="5028414"/>
            <a:ext cx="76200" cy="76200"/>
          </a:xfrm>
          <a:prstGeom prst="ellipse">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41" name="Oval 40"/>
          <p:cNvSpPr/>
          <p:nvPr/>
        </p:nvSpPr>
        <p:spPr>
          <a:xfrm>
            <a:off x="2106891" y="4995421"/>
            <a:ext cx="76200" cy="76200"/>
          </a:xfrm>
          <a:prstGeom prst="ellipse">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42" name="Oval 41"/>
          <p:cNvSpPr/>
          <p:nvPr/>
        </p:nvSpPr>
        <p:spPr>
          <a:xfrm>
            <a:off x="2106105" y="4962427"/>
            <a:ext cx="76200" cy="76200"/>
          </a:xfrm>
          <a:prstGeom prst="ellipse">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43" name="Oval 42"/>
          <p:cNvSpPr/>
          <p:nvPr/>
        </p:nvSpPr>
        <p:spPr>
          <a:xfrm>
            <a:off x="2106105" y="4920006"/>
            <a:ext cx="76200" cy="76200"/>
          </a:xfrm>
          <a:prstGeom prst="ellipse">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94" name="Freeform 93"/>
          <p:cNvSpPr/>
          <p:nvPr/>
        </p:nvSpPr>
        <p:spPr>
          <a:xfrm>
            <a:off x="3334657" y="2805114"/>
            <a:ext cx="515257" cy="565830"/>
          </a:xfrm>
          <a:custGeom>
            <a:avLst/>
            <a:gdLst>
              <a:gd name="connsiteX0" fmla="*/ 0 w 453571"/>
              <a:gd name="connsiteY0" fmla="*/ 522514 h 522514"/>
              <a:gd name="connsiteX1" fmla="*/ 0 w 453571"/>
              <a:gd name="connsiteY1" fmla="*/ 522514 h 522514"/>
              <a:gd name="connsiteX2" fmla="*/ 3628 w 453571"/>
              <a:gd name="connsiteY2" fmla="*/ 0 h 522514"/>
              <a:gd name="connsiteX3" fmla="*/ 453571 w 453571"/>
              <a:gd name="connsiteY3" fmla="*/ 0 h 522514"/>
            </a:gdLst>
            <a:ahLst/>
            <a:cxnLst>
              <a:cxn ang="0">
                <a:pos x="connsiteX0" y="connsiteY0"/>
              </a:cxn>
              <a:cxn ang="0">
                <a:pos x="connsiteX1" y="connsiteY1"/>
              </a:cxn>
              <a:cxn ang="0">
                <a:pos x="connsiteX2" y="connsiteY2"/>
              </a:cxn>
              <a:cxn ang="0">
                <a:pos x="connsiteX3" y="connsiteY3"/>
              </a:cxn>
            </a:cxnLst>
            <a:rect l="l" t="t" r="r" b="b"/>
            <a:pathLst>
              <a:path w="453571" h="522514">
                <a:moveTo>
                  <a:pt x="0" y="522514"/>
                </a:moveTo>
                <a:lnTo>
                  <a:pt x="0" y="522514"/>
                </a:lnTo>
                <a:cubicBezTo>
                  <a:pt x="1209" y="348343"/>
                  <a:pt x="2419" y="174171"/>
                  <a:pt x="3628" y="0"/>
                </a:cubicBezTo>
                <a:lnTo>
                  <a:pt x="453571" y="0"/>
                </a:lnTo>
              </a:path>
            </a:pathLst>
          </a:custGeom>
          <a:ln w="152400" cmpd="dbl">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eaLnBrk="1" fontAlgn="auto" hangingPunct="1">
              <a:spcBef>
                <a:spcPts val="0"/>
              </a:spcBef>
              <a:spcAft>
                <a:spcPts val="0"/>
              </a:spcAft>
            </a:pPr>
            <a:endParaRPr lang="en-US" sz="1800">
              <a:solidFill>
                <a:prstClr val="black"/>
              </a:solidFill>
            </a:endParaRPr>
          </a:p>
        </p:txBody>
      </p:sp>
      <p:sp>
        <p:nvSpPr>
          <p:cNvPr id="98" name="Freeform 97"/>
          <p:cNvSpPr/>
          <p:nvPr/>
        </p:nvSpPr>
        <p:spPr>
          <a:xfrm>
            <a:off x="5094515" y="1143000"/>
            <a:ext cx="391886" cy="2032000"/>
          </a:xfrm>
          <a:custGeom>
            <a:avLst/>
            <a:gdLst>
              <a:gd name="connsiteX0" fmla="*/ 399143 w 413657"/>
              <a:gd name="connsiteY0" fmla="*/ 0 h 2032000"/>
              <a:gd name="connsiteX1" fmla="*/ 413657 w 413657"/>
              <a:gd name="connsiteY1" fmla="*/ 2032000 h 2032000"/>
              <a:gd name="connsiteX2" fmla="*/ 0 w 413657"/>
              <a:gd name="connsiteY2" fmla="*/ 2032000 h 2032000"/>
              <a:gd name="connsiteX3" fmla="*/ 0 w 413657"/>
              <a:gd name="connsiteY3" fmla="*/ 1799771 h 2032000"/>
              <a:gd name="connsiteX4" fmla="*/ 0 w 413657"/>
              <a:gd name="connsiteY4" fmla="*/ 1799771 h 20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657" h="2032000">
                <a:moveTo>
                  <a:pt x="399143" y="0"/>
                </a:moveTo>
                <a:lnTo>
                  <a:pt x="413657" y="2032000"/>
                </a:lnTo>
                <a:lnTo>
                  <a:pt x="0" y="2032000"/>
                </a:lnTo>
                <a:lnTo>
                  <a:pt x="0" y="1799771"/>
                </a:lnTo>
                <a:lnTo>
                  <a:pt x="0" y="1799771"/>
                </a:lnTo>
              </a:path>
            </a:pathLst>
          </a:custGeom>
          <a:ln w="63500"/>
        </p:spPr>
        <p:style>
          <a:lnRef idx="1">
            <a:schemeClr val="accent1"/>
          </a:lnRef>
          <a:fillRef idx="0">
            <a:schemeClr val="accent1"/>
          </a:fillRef>
          <a:effectRef idx="0">
            <a:schemeClr val="accent1"/>
          </a:effectRef>
          <a:fontRef idx="minor">
            <a:schemeClr val="tx1"/>
          </a:fontRef>
        </p:style>
        <p:txBody>
          <a:bodyPr rtlCol="0" anchor="ctr"/>
          <a:lstStyle/>
          <a:p>
            <a:pPr eaLnBrk="1" fontAlgn="auto" hangingPunct="1">
              <a:spcBef>
                <a:spcPts val="0"/>
              </a:spcBef>
              <a:spcAft>
                <a:spcPts val="0"/>
              </a:spcAft>
            </a:pPr>
            <a:endParaRPr lang="en-US" sz="1800">
              <a:solidFill>
                <a:prstClr val="black"/>
              </a:solidFill>
            </a:endParaRPr>
          </a:p>
        </p:txBody>
      </p:sp>
      <p:sp>
        <p:nvSpPr>
          <p:cNvPr id="99" name="Rectangle 98"/>
          <p:cNvSpPr/>
          <p:nvPr/>
        </p:nvSpPr>
        <p:spPr>
          <a:xfrm>
            <a:off x="5446485" y="1128486"/>
            <a:ext cx="61686" cy="9906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24" name="Oval 23"/>
          <p:cNvSpPr/>
          <p:nvPr/>
        </p:nvSpPr>
        <p:spPr>
          <a:xfrm>
            <a:off x="2612571" y="4481286"/>
            <a:ext cx="101281" cy="1095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100" name="Oval 99"/>
          <p:cNvSpPr/>
          <p:nvPr/>
        </p:nvSpPr>
        <p:spPr>
          <a:xfrm>
            <a:off x="3178935" y="2929943"/>
            <a:ext cx="3048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101" name="Oval 100"/>
          <p:cNvSpPr/>
          <p:nvPr/>
        </p:nvSpPr>
        <p:spPr>
          <a:xfrm>
            <a:off x="3183330" y="2934172"/>
            <a:ext cx="304800" cy="304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102" name="Isosceles Triangle 101"/>
          <p:cNvSpPr/>
          <p:nvPr/>
        </p:nvSpPr>
        <p:spPr>
          <a:xfrm>
            <a:off x="3220792" y="2938530"/>
            <a:ext cx="2286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27" name="Oval 26"/>
          <p:cNvSpPr/>
          <p:nvPr/>
        </p:nvSpPr>
        <p:spPr>
          <a:xfrm>
            <a:off x="3886200" y="2438400"/>
            <a:ext cx="94405" cy="99195"/>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25" name="Oval 24"/>
          <p:cNvSpPr/>
          <p:nvPr/>
        </p:nvSpPr>
        <p:spPr>
          <a:xfrm>
            <a:off x="2609044" y="4560193"/>
            <a:ext cx="113763" cy="116983"/>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103" name="Oval 102"/>
          <p:cNvSpPr/>
          <p:nvPr/>
        </p:nvSpPr>
        <p:spPr>
          <a:xfrm>
            <a:off x="7467600" y="3352800"/>
            <a:ext cx="94517" cy="90177"/>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104" name="Oval 103"/>
          <p:cNvSpPr/>
          <p:nvPr/>
        </p:nvSpPr>
        <p:spPr>
          <a:xfrm>
            <a:off x="3962400" y="2438400"/>
            <a:ext cx="94405" cy="99195"/>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107" name="Oval 106"/>
          <p:cNvSpPr/>
          <p:nvPr/>
        </p:nvSpPr>
        <p:spPr>
          <a:xfrm>
            <a:off x="3276600" y="6019800"/>
            <a:ext cx="304800" cy="304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108" name="Isosceles Triangle 107"/>
          <p:cNvSpPr/>
          <p:nvPr/>
        </p:nvSpPr>
        <p:spPr>
          <a:xfrm rot="16200000">
            <a:off x="3286258" y="6061657"/>
            <a:ext cx="2286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4" name="Rectangle 3"/>
          <p:cNvSpPr/>
          <p:nvPr/>
        </p:nvSpPr>
        <p:spPr>
          <a:xfrm>
            <a:off x="1981200" y="4267200"/>
            <a:ext cx="8382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116" name="Isosceles Triangle 115"/>
          <p:cNvSpPr/>
          <p:nvPr/>
        </p:nvSpPr>
        <p:spPr>
          <a:xfrm rot="16200000" flipH="1">
            <a:off x="6740106" y="3374366"/>
            <a:ext cx="228600" cy="76200"/>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117" name="Isosceles Triangle 116"/>
          <p:cNvSpPr/>
          <p:nvPr/>
        </p:nvSpPr>
        <p:spPr>
          <a:xfrm rot="5400000">
            <a:off x="6652404" y="3372928"/>
            <a:ext cx="228600" cy="76200"/>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120" name="Rectangle 119"/>
          <p:cNvSpPr/>
          <p:nvPr/>
        </p:nvSpPr>
        <p:spPr>
          <a:xfrm>
            <a:off x="3490822" y="3883325"/>
            <a:ext cx="104955" cy="1600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118" name="Oval 117"/>
          <p:cNvSpPr/>
          <p:nvPr/>
        </p:nvSpPr>
        <p:spPr>
          <a:xfrm>
            <a:off x="3394494" y="5368506"/>
            <a:ext cx="304800" cy="3048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123" name="Rectangle 122"/>
          <p:cNvSpPr/>
          <p:nvPr/>
        </p:nvSpPr>
        <p:spPr>
          <a:xfrm>
            <a:off x="3505200" y="4419600"/>
            <a:ext cx="76200" cy="10668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124" name="Rectangle 123"/>
          <p:cNvSpPr/>
          <p:nvPr/>
        </p:nvSpPr>
        <p:spPr>
          <a:xfrm>
            <a:off x="3505200" y="4953000"/>
            <a:ext cx="76200" cy="6096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125" name="TextBox 124"/>
          <p:cNvSpPr txBox="1"/>
          <p:nvPr/>
        </p:nvSpPr>
        <p:spPr>
          <a:xfrm>
            <a:off x="4038600" y="3733800"/>
            <a:ext cx="2667000" cy="1754326"/>
          </a:xfrm>
          <a:prstGeom prst="rect">
            <a:avLst/>
          </a:prstGeom>
          <a:solidFill>
            <a:srgbClr val="FFFF00">
              <a:alpha val="47000"/>
            </a:srgbClr>
          </a:solidFill>
        </p:spPr>
        <p:txBody>
          <a:bodyPr wrap="square" rtlCol="0">
            <a:spAutoFit/>
          </a:bodyPr>
          <a:lstStyle/>
          <a:p>
            <a:pPr eaLnBrk="1" fontAlgn="auto" hangingPunct="1">
              <a:spcBef>
                <a:spcPts val="0"/>
              </a:spcBef>
              <a:spcAft>
                <a:spcPts val="0"/>
              </a:spcAft>
            </a:pPr>
            <a:r>
              <a:rPr lang="en-US" sz="1800" b="1" dirty="0" smtClean="0">
                <a:solidFill>
                  <a:prstClr val="black"/>
                </a:solidFill>
                <a:latin typeface="Calibri"/>
              </a:rPr>
              <a:t>Mild Weather Day</a:t>
            </a:r>
          </a:p>
          <a:p>
            <a:pPr eaLnBrk="1" fontAlgn="auto" hangingPunct="1">
              <a:spcBef>
                <a:spcPts val="0"/>
              </a:spcBef>
              <a:spcAft>
                <a:spcPts val="0"/>
              </a:spcAft>
            </a:pPr>
            <a:r>
              <a:rPr lang="en-US" sz="1800" b="1" dirty="0" smtClean="0">
                <a:solidFill>
                  <a:prstClr val="black"/>
                </a:solidFill>
                <a:latin typeface="Calibri"/>
              </a:rPr>
              <a:t> Wet Cooling Tower Handles 50% of the Heat Load</a:t>
            </a:r>
          </a:p>
          <a:p>
            <a:pPr eaLnBrk="1" fontAlgn="auto" hangingPunct="1">
              <a:spcBef>
                <a:spcPts val="0"/>
              </a:spcBef>
              <a:spcAft>
                <a:spcPts val="0"/>
              </a:spcAft>
            </a:pPr>
            <a:r>
              <a:rPr lang="en-US" sz="1800" b="1" dirty="0" smtClean="0">
                <a:solidFill>
                  <a:prstClr val="black"/>
                </a:solidFill>
                <a:latin typeface="Calibri"/>
              </a:rPr>
              <a:t>TSC Handles 50% of the Heat Load</a:t>
            </a:r>
            <a:endParaRPr lang="en-US" sz="1800" b="1" dirty="0">
              <a:solidFill>
                <a:prstClr val="black"/>
              </a:solidFill>
              <a:latin typeface="Calibri"/>
            </a:endParaRPr>
          </a:p>
        </p:txBody>
      </p:sp>
      <p:sp>
        <p:nvSpPr>
          <p:cNvPr id="57" name="TextBox 56"/>
          <p:cNvSpPr txBox="1"/>
          <p:nvPr/>
        </p:nvSpPr>
        <p:spPr>
          <a:xfrm>
            <a:off x="1981200" y="4572000"/>
            <a:ext cx="838200" cy="600164"/>
          </a:xfrm>
          <a:prstGeom prst="rect">
            <a:avLst/>
          </a:prstGeom>
          <a:noFill/>
        </p:spPr>
        <p:txBody>
          <a:bodyPr wrap="square" rtlCol="0">
            <a:spAutoFit/>
          </a:bodyPr>
          <a:lstStyle/>
          <a:p>
            <a:pPr eaLnBrk="1" fontAlgn="auto" hangingPunct="1">
              <a:spcBef>
                <a:spcPts val="0"/>
              </a:spcBef>
              <a:spcAft>
                <a:spcPts val="0"/>
              </a:spcAft>
            </a:pPr>
            <a:r>
              <a:rPr lang="en-US" sz="1100" b="1" dirty="0" smtClean="0">
                <a:solidFill>
                  <a:srgbClr val="FFFF00"/>
                </a:solidFill>
                <a:latin typeface="Calibri"/>
              </a:rPr>
              <a:t>Steam Surface Condenser</a:t>
            </a:r>
            <a:endParaRPr lang="en-US" sz="1100" b="1" dirty="0">
              <a:solidFill>
                <a:srgbClr val="FFFF00"/>
              </a:solidFill>
              <a:latin typeface="Calibri"/>
            </a:endParaRPr>
          </a:p>
        </p:txBody>
      </p:sp>
      <p:sp>
        <p:nvSpPr>
          <p:cNvPr id="59" name="TextBox 58"/>
          <p:cNvSpPr txBox="1"/>
          <p:nvPr/>
        </p:nvSpPr>
        <p:spPr>
          <a:xfrm>
            <a:off x="1066800" y="3505200"/>
            <a:ext cx="1143000" cy="261610"/>
          </a:xfrm>
          <a:prstGeom prst="rect">
            <a:avLst/>
          </a:prstGeom>
          <a:noFill/>
        </p:spPr>
        <p:txBody>
          <a:bodyPr wrap="square" rtlCol="0">
            <a:spAutoFit/>
          </a:bodyPr>
          <a:lstStyle/>
          <a:p>
            <a:pPr eaLnBrk="1" fontAlgn="auto" hangingPunct="1">
              <a:spcBef>
                <a:spcPts val="0"/>
              </a:spcBef>
              <a:spcAft>
                <a:spcPts val="0"/>
              </a:spcAft>
            </a:pPr>
            <a:r>
              <a:rPr lang="en-US" sz="1100" b="1" dirty="0" smtClean="0">
                <a:solidFill>
                  <a:srgbClr val="FFFF00"/>
                </a:solidFill>
                <a:latin typeface="Calibri"/>
              </a:rPr>
              <a:t>Steam  Turbine</a:t>
            </a:r>
            <a:endParaRPr lang="en-US" sz="1100" b="1" dirty="0">
              <a:solidFill>
                <a:srgbClr val="FFFF00"/>
              </a:solidFill>
              <a:latin typeface="Calibri"/>
            </a:endParaRPr>
          </a:p>
        </p:txBody>
      </p:sp>
      <p:sp>
        <p:nvSpPr>
          <p:cNvPr id="61" name="TextBox 60"/>
          <p:cNvSpPr txBox="1"/>
          <p:nvPr/>
        </p:nvSpPr>
        <p:spPr>
          <a:xfrm>
            <a:off x="4038600" y="1295400"/>
            <a:ext cx="838200" cy="430887"/>
          </a:xfrm>
          <a:prstGeom prst="rect">
            <a:avLst/>
          </a:prstGeom>
          <a:noFill/>
        </p:spPr>
        <p:txBody>
          <a:bodyPr wrap="square" rtlCol="0">
            <a:spAutoFit/>
          </a:bodyPr>
          <a:lstStyle/>
          <a:p>
            <a:pPr eaLnBrk="1" fontAlgn="auto" hangingPunct="1">
              <a:spcBef>
                <a:spcPts val="0"/>
              </a:spcBef>
              <a:spcAft>
                <a:spcPts val="0"/>
              </a:spcAft>
            </a:pPr>
            <a:r>
              <a:rPr lang="en-US" sz="1100" b="1" dirty="0" smtClean="0">
                <a:solidFill>
                  <a:prstClr val="black"/>
                </a:solidFill>
                <a:latin typeface="Calibri"/>
              </a:rPr>
              <a:t>TSC Condenser</a:t>
            </a:r>
            <a:endParaRPr lang="en-US" sz="1100" b="1" dirty="0">
              <a:solidFill>
                <a:prstClr val="black"/>
              </a:solidFill>
              <a:latin typeface="Calibri"/>
            </a:endParaRPr>
          </a:p>
        </p:txBody>
      </p:sp>
      <p:sp>
        <p:nvSpPr>
          <p:cNvPr id="64" name="TextBox 63"/>
          <p:cNvSpPr txBox="1"/>
          <p:nvPr/>
        </p:nvSpPr>
        <p:spPr>
          <a:xfrm>
            <a:off x="4191000" y="2438400"/>
            <a:ext cx="838200" cy="430887"/>
          </a:xfrm>
          <a:prstGeom prst="rect">
            <a:avLst/>
          </a:prstGeom>
          <a:noFill/>
        </p:spPr>
        <p:txBody>
          <a:bodyPr wrap="square" rtlCol="0">
            <a:spAutoFit/>
          </a:bodyPr>
          <a:lstStyle/>
          <a:p>
            <a:pPr eaLnBrk="1" fontAlgn="auto" hangingPunct="1">
              <a:spcBef>
                <a:spcPts val="0"/>
              </a:spcBef>
              <a:spcAft>
                <a:spcPts val="0"/>
              </a:spcAft>
            </a:pPr>
            <a:r>
              <a:rPr lang="en-US" sz="1100" b="1" dirty="0" smtClean="0">
                <a:solidFill>
                  <a:prstClr val="black"/>
                </a:solidFill>
                <a:latin typeface="Calibri"/>
              </a:rPr>
              <a:t>TSC Evaporator</a:t>
            </a:r>
            <a:endParaRPr lang="en-US" sz="1100" b="1" dirty="0">
              <a:solidFill>
                <a:prstClr val="black"/>
              </a:solidFill>
              <a:latin typeface="Calibri"/>
            </a:endParaRPr>
          </a:p>
        </p:txBody>
      </p:sp>
      <p:sp>
        <p:nvSpPr>
          <p:cNvPr id="65" name="Oval 64"/>
          <p:cNvSpPr/>
          <p:nvPr/>
        </p:nvSpPr>
        <p:spPr>
          <a:xfrm>
            <a:off x="1600200" y="6019800"/>
            <a:ext cx="304800" cy="304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68" name="Isosceles Triangle 67"/>
          <p:cNvSpPr/>
          <p:nvPr/>
        </p:nvSpPr>
        <p:spPr>
          <a:xfrm rot="16200000">
            <a:off x="1619383" y="6061657"/>
            <a:ext cx="228600" cy="228600"/>
          </a:xfrm>
          <a:prstGeom prst="triangl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69" name="Trapezoid 68"/>
          <p:cNvSpPr/>
          <p:nvPr/>
        </p:nvSpPr>
        <p:spPr>
          <a:xfrm>
            <a:off x="3581400" y="838200"/>
            <a:ext cx="685800" cy="3048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70" name="Trapezoid 69"/>
          <p:cNvSpPr/>
          <p:nvPr/>
        </p:nvSpPr>
        <p:spPr>
          <a:xfrm flipV="1">
            <a:off x="3581400" y="533400"/>
            <a:ext cx="685800" cy="3048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71" name="Trapezoid 70"/>
          <p:cNvSpPr/>
          <p:nvPr/>
        </p:nvSpPr>
        <p:spPr>
          <a:xfrm flipV="1">
            <a:off x="4572000" y="533400"/>
            <a:ext cx="685800" cy="3048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72" name="Trapezoid 71"/>
          <p:cNvSpPr/>
          <p:nvPr/>
        </p:nvSpPr>
        <p:spPr>
          <a:xfrm>
            <a:off x="4572000" y="838200"/>
            <a:ext cx="685800" cy="3048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73" name="Oval 72"/>
          <p:cNvSpPr/>
          <p:nvPr/>
        </p:nvSpPr>
        <p:spPr>
          <a:xfrm>
            <a:off x="3954364" y="2317865"/>
            <a:ext cx="75368" cy="80356"/>
          </a:xfrm>
          <a:prstGeom prst="ellipse">
            <a:avLst/>
          </a:prstGeom>
          <a:solidFill>
            <a:srgbClr val="FFFF00"/>
          </a:solid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74" name="Oval 73"/>
          <p:cNvSpPr/>
          <p:nvPr/>
        </p:nvSpPr>
        <p:spPr>
          <a:xfrm>
            <a:off x="3962123" y="2349730"/>
            <a:ext cx="75368" cy="80356"/>
          </a:xfrm>
          <a:prstGeom prst="ellipse">
            <a:avLst/>
          </a:prstGeom>
          <a:solidFill>
            <a:srgbClr val="FFFF00"/>
          </a:solid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75" name="Oval 74"/>
          <p:cNvSpPr/>
          <p:nvPr/>
        </p:nvSpPr>
        <p:spPr>
          <a:xfrm>
            <a:off x="5455715" y="1141262"/>
            <a:ext cx="45719" cy="45719"/>
          </a:xfrm>
          <a:prstGeom prst="ellipse">
            <a:avLst/>
          </a:prstGeom>
          <a:solidFill>
            <a:srgbClr val="FFFF0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76" name="Oval 75"/>
          <p:cNvSpPr/>
          <p:nvPr/>
        </p:nvSpPr>
        <p:spPr>
          <a:xfrm>
            <a:off x="5455715" y="1175527"/>
            <a:ext cx="45719" cy="45719"/>
          </a:xfrm>
          <a:prstGeom prst="ellipse">
            <a:avLst/>
          </a:prstGeom>
          <a:solidFill>
            <a:srgbClr val="FFFF0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5" name="Rectangle 4"/>
          <p:cNvSpPr/>
          <p:nvPr/>
        </p:nvSpPr>
        <p:spPr>
          <a:xfrm>
            <a:off x="838200" y="4267200"/>
            <a:ext cx="685800" cy="1066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58" name="TextBox 57"/>
          <p:cNvSpPr txBox="1"/>
          <p:nvPr/>
        </p:nvSpPr>
        <p:spPr>
          <a:xfrm>
            <a:off x="762000" y="4495800"/>
            <a:ext cx="838200" cy="261610"/>
          </a:xfrm>
          <a:prstGeom prst="rect">
            <a:avLst/>
          </a:prstGeom>
          <a:noFill/>
        </p:spPr>
        <p:txBody>
          <a:bodyPr wrap="square" rtlCol="0">
            <a:spAutoFit/>
          </a:bodyPr>
          <a:lstStyle/>
          <a:p>
            <a:pPr eaLnBrk="1" fontAlgn="auto" hangingPunct="1">
              <a:spcBef>
                <a:spcPts val="0"/>
              </a:spcBef>
              <a:spcAft>
                <a:spcPts val="0"/>
              </a:spcAft>
            </a:pPr>
            <a:r>
              <a:rPr lang="en-US" sz="1100" b="1" dirty="0" smtClean="0">
                <a:solidFill>
                  <a:srgbClr val="FFFF00"/>
                </a:solidFill>
                <a:latin typeface="Calibri"/>
              </a:rPr>
              <a:t>Boiler</a:t>
            </a:r>
            <a:endParaRPr lang="en-US" sz="1100" b="1" dirty="0">
              <a:solidFill>
                <a:srgbClr val="FFFF00"/>
              </a:solidFill>
              <a:latin typeface="Calibri"/>
            </a:endParaRPr>
          </a:p>
        </p:txBody>
      </p:sp>
      <p:sp>
        <p:nvSpPr>
          <p:cNvPr id="78" name="TextBox 77"/>
          <p:cNvSpPr txBox="1"/>
          <p:nvPr/>
        </p:nvSpPr>
        <p:spPr>
          <a:xfrm>
            <a:off x="0" y="3200400"/>
            <a:ext cx="838200" cy="261610"/>
          </a:xfrm>
          <a:prstGeom prst="rect">
            <a:avLst/>
          </a:prstGeom>
          <a:noFill/>
        </p:spPr>
        <p:txBody>
          <a:bodyPr wrap="square" rtlCol="0">
            <a:spAutoFit/>
          </a:bodyPr>
          <a:lstStyle/>
          <a:p>
            <a:pPr eaLnBrk="1" fontAlgn="auto" hangingPunct="1">
              <a:spcBef>
                <a:spcPts val="0"/>
              </a:spcBef>
              <a:spcAft>
                <a:spcPts val="0"/>
              </a:spcAft>
            </a:pPr>
            <a:r>
              <a:rPr lang="en-US" sz="1100" b="1" dirty="0" smtClean="0">
                <a:solidFill>
                  <a:prstClr val="black"/>
                </a:solidFill>
                <a:latin typeface="Calibri"/>
              </a:rPr>
              <a:t>Generator</a:t>
            </a:r>
            <a:endParaRPr lang="en-US" sz="1100" b="1" dirty="0">
              <a:solidFill>
                <a:prstClr val="black"/>
              </a:solidFill>
              <a:latin typeface="Calibri"/>
            </a:endParaRPr>
          </a:p>
        </p:txBody>
      </p:sp>
      <p:pic>
        <p:nvPicPr>
          <p:cNvPr id="85" name="Picture 84" descr="JCI logo.gif"/>
          <p:cNvPicPr>
            <a:picLocks noChangeAspect="1"/>
          </p:cNvPicPr>
          <p:nvPr/>
        </p:nvPicPr>
        <p:blipFill>
          <a:blip r:embed="rId2" cstate="print"/>
          <a:stretch>
            <a:fillRect/>
          </a:stretch>
        </p:blipFill>
        <p:spPr>
          <a:xfrm>
            <a:off x="7696200" y="6019800"/>
            <a:ext cx="1333500" cy="619125"/>
          </a:xfrm>
          <a:prstGeom prst="rect">
            <a:avLst/>
          </a:prstGeom>
        </p:spPr>
      </p:pic>
      <p:sp>
        <p:nvSpPr>
          <p:cNvPr id="86" name="TextBox 85"/>
          <p:cNvSpPr txBox="1"/>
          <p:nvPr/>
        </p:nvSpPr>
        <p:spPr>
          <a:xfrm>
            <a:off x="304800" y="152400"/>
            <a:ext cx="8686800" cy="338554"/>
          </a:xfrm>
          <a:prstGeom prst="rect">
            <a:avLst/>
          </a:prstGeom>
          <a:noFill/>
        </p:spPr>
        <p:txBody>
          <a:bodyPr wrap="square" rtlCol="0">
            <a:spAutoFit/>
          </a:bodyPr>
          <a:lstStyle/>
          <a:p>
            <a:pPr eaLnBrk="1" fontAlgn="auto" hangingPunct="1">
              <a:spcBef>
                <a:spcPts val="0"/>
              </a:spcBef>
              <a:spcAft>
                <a:spcPts val="0"/>
              </a:spcAft>
            </a:pPr>
            <a:r>
              <a:rPr lang="en-US" b="1" dirty="0" smtClean="0">
                <a:solidFill>
                  <a:srgbClr val="0000CC"/>
                </a:solidFill>
                <a:latin typeface="Calibri"/>
              </a:rPr>
              <a:t>Power Plant Heat Rejection System Incorporating Thermosyphon Cooler (TSC) Technology*</a:t>
            </a:r>
            <a:endParaRPr lang="en-US" b="1" dirty="0">
              <a:solidFill>
                <a:srgbClr val="0000CC"/>
              </a:solidFill>
              <a:latin typeface="Calibri"/>
            </a:endParaRPr>
          </a:p>
        </p:txBody>
      </p:sp>
      <p:sp>
        <p:nvSpPr>
          <p:cNvPr id="87" name="TextBox 86"/>
          <p:cNvSpPr txBox="1"/>
          <p:nvPr/>
        </p:nvSpPr>
        <p:spPr>
          <a:xfrm>
            <a:off x="2838450" y="6303288"/>
            <a:ext cx="1219200" cy="430887"/>
          </a:xfrm>
          <a:prstGeom prst="rect">
            <a:avLst/>
          </a:prstGeom>
          <a:noFill/>
        </p:spPr>
        <p:txBody>
          <a:bodyPr wrap="square" rtlCol="0">
            <a:spAutoFit/>
          </a:bodyPr>
          <a:lstStyle/>
          <a:p>
            <a:pPr eaLnBrk="1" fontAlgn="auto" hangingPunct="1">
              <a:spcBef>
                <a:spcPts val="0"/>
              </a:spcBef>
              <a:spcAft>
                <a:spcPts val="0"/>
              </a:spcAft>
            </a:pPr>
            <a:r>
              <a:rPr lang="en-US" sz="1100" b="1" dirty="0" smtClean="0">
                <a:solidFill>
                  <a:prstClr val="black"/>
                </a:solidFill>
                <a:latin typeface="Calibri"/>
              </a:rPr>
              <a:t>Condenser Loop Pump</a:t>
            </a:r>
            <a:endParaRPr lang="en-US" sz="1100" b="1" dirty="0">
              <a:solidFill>
                <a:prstClr val="black"/>
              </a:solidFill>
              <a:latin typeface="Calibri"/>
            </a:endParaRPr>
          </a:p>
        </p:txBody>
      </p:sp>
      <p:sp>
        <p:nvSpPr>
          <p:cNvPr id="88" name="TextBox 87"/>
          <p:cNvSpPr txBox="1"/>
          <p:nvPr/>
        </p:nvSpPr>
        <p:spPr>
          <a:xfrm>
            <a:off x="1066800" y="6324600"/>
            <a:ext cx="1295400" cy="430887"/>
          </a:xfrm>
          <a:prstGeom prst="rect">
            <a:avLst/>
          </a:prstGeom>
          <a:noFill/>
        </p:spPr>
        <p:txBody>
          <a:bodyPr wrap="square" rtlCol="0">
            <a:spAutoFit/>
          </a:bodyPr>
          <a:lstStyle/>
          <a:p>
            <a:pPr eaLnBrk="1" fontAlgn="auto" hangingPunct="1">
              <a:spcBef>
                <a:spcPts val="0"/>
              </a:spcBef>
              <a:spcAft>
                <a:spcPts val="0"/>
              </a:spcAft>
            </a:pPr>
            <a:r>
              <a:rPr lang="en-US" sz="1100" b="1" dirty="0" smtClean="0">
                <a:solidFill>
                  <a:prstClr val="black"/>
                </a:solidFill>
                <a:latin typeface="Calibri"/>
              </a:rPr>
              <a:t>Steam Condensate Pump</a:t>
            </a:r>
            <a:endParaRPr lang="en-US" sz="1100" b="1" dirty="0">
              <a:solidFill>
                <a:prstClr val="black"/>
              </a:solidFill>
              <a:latin typeface="Calibri"/>
            </a:endParaRPr>
          </a:p>
        </p:txBody>
      </p:sp>
      <p:sp>
        <p:nvSpPr>
          <p:cNvPr id="91" name="TextBox 90"/>
          <p:cNvSpPr txBox="1"/>
          <p:nvPr/>
        </p:nvSpPr>
        <p:spPr>
          <a:xfrm>
            <a:off x="2667000" y="5715000"/>
            <a:ext cx="457200" cy="307777"/>
          </a:xfrm>
          <a:prstGeom prst="rect">
            <a:avLst/>
          </a:prstGeom>
          <a:noFill/>
        </p:spPr>
        <p:txBody>
          <a:bodyPr wrap="square" rtlCol="0">
            <a:spAutoFit/>
          </a:bodyPr>
          <a:lstStyle/>
          <a:p>
            <a:pPr eaLnBrk="1" fontAlgn="auto" hangingPunct="1">
              <a:spcBef>
                <a:spcPts val="0"/>
              </a:spcBef>
              <a:spcAft>
                <a:spcPts val="0"/>
              </a:spcAft>
            </a:pPr>
            <a:r>
              <a:rPr lang="en-US" sz="1400" b="1" dirty="0" smtClean="0">
                <a:solidFill>
                  <a:srgbClr val="0070C0"/>
                </a:solidFill>
                <a:latin typeface="Calibri"/>
              </a:rPr>
              <a:t>85F</a:t>
            </a:r>
            <a:endParaRPr lang="en-US" sz="1400" b="1" dirty="0">
              <a:solidFill>
                <a:srgbClr val="0070C0"/>
              </a:solidFill>
              <a:latin typeface="Calibri"/>
            </a:endParaRPr>
          </a:p>
        </p:txBody>
      </p:sp>
      <p:sp>
        <p:nvSpPr>
          <p:cNvPr id="92" name="TextBox 91"/>
          <p:cNvSpPr txBox="1"/>
          <p:nvPr/>
        </p:nvSpPr>
        <p:spPr>
          <a:xfrm>
            <a:off x="7010400" y="3733800"/>
            <a:ext cx="457200" cy="307777"/>
          </a:xfrm>
          <a:prstGeom prst="rect">
            <a:avLst/>
          </a:prstGeom>
          <a:noFill/>
        </p:spPr>
        <p:txBody>
          <a:bodyPr wrap="square" rtlCol="0">
            <a:spAutoFit/>
          </a:bodyPr>
          <a:lstStyle/>
          <a:p>
            <a:pPr eaLnBrk="1" fontAlgn="auto" hangingPunct="1">
              <a:spcBef>
                <a:spcPts val="0"/>
              </a:spcBef>
              <a:spcAft>
                <a:spcPts val="0"/>
              </a:spcAft>
            </a:pPr>
            <a:r>
              <a:rPr lang="en-US" sz="1400" b="1" dirty="0" smtClean="0">
                <a:solidFill>
                  <a:srgbClr val="0070C0"/>
                </a:solidFill>
                <a:latin typeface="Calibri"/>
              </a:rPr>
              <a:t>85F</a:t>
            </a:r>
            <a:endParaRPr lang="en-US" sz="1400" b="1" dirty="0">
              <a:solidFill>
                <a:srgbClr val="0070C0"/>
              </a:solidFill>
              <a:latin typeface="Calibri"/>
            </a:endParaRPr>
          </a:p>
        </p:txBody>
      </p:sp>
      <p:sp>
        <p:nvSpPr>
          <p:cNvPr id="93" name="TextBox 92"/>
          <p:cNvSpPr txBox="1"/>
          <p:nvPr/>
        </p:nvSpPr>
        <p:spPr>
          <a:xfrm>
            <a:off x="2647950" y="3886200"/>
            <a:ext cx="628650" cy="307777"/>
          </a:xfrm>
          <a:prstGeom prst="rect">
            <a:avLst/>
          </a:prstGeom>
          <a:noFill/>
        </p:spPr>
        <p:txBody>
          <a:bodyPr wrap="square" rtlCol="0">
            <a:spAutoFit/>
          </a:bodyPr>
          <a:lstStyle/>
          <a:p>
            <a:pPr eaLnBrk="1" fontAlgn="auto" hangingPunct="1">
              <a:spcBef>
                <a:spcPts val="0"/>
              </a:spcBef>
              <a:spcAft>
                <a:spcPts val="0"/>
              </a:spcAft>
            </a:pPr>
            <a:r>
              <a:rPr lang="en-US" sz="1400" b="1" dirty="0" smtClean="0">
                <a:solidFill>
                  <a:srgbClr val="FF0000"/>
                </a:solidFill>
                <a:latin typeface="Calibri"/>
              </a:rPr>
              <a:t>110F</a:t>
            </a:r>
            <a:endParaRPr lang="en-US" sz="1400" b="1" dirty="0">
              <a:solidFill>
                <a:srgbClr val="FF0000"/>
              </a:solidFill>
              <a:latin typeface="Calibri"/>
            </a:endParaRPr>
          </a:p>
        </p:txBody>
      </p:sp>
      <p:sp>
        <p:nvSpPr>
          <p:cNvPr id="111" name="TextBox 110"/>
          <p:cNvSpPr txBox="1"/>
          <p:nvPr/>
        </p:nvSpPr>
        <p:spPr>
          <a:xfrm>
            <a:off x="2743200" y="2514600"/>
            <a:ext cx="628650" cy="307777"/>
          </a:xfrm>
          <a:prstGeom prst="rect">
            <a:avLst/>
          </a:prstGeom>
          <a:noFill/>
        </p:spPr>
        <p:txBody>
          <a:bodyPr wrap="square" rtlCol="0">
            <a:spAutoFit/>
          </a:bodyPr>
          <a:lstStyle/>
          <a:p>
            <a:pPr eaLnBrk="1" fontAlgn="auto" hangingPunct="1">
              <a:spcBef>
                <a:spcPts val="0"/>
              </a:spcBef>
              <a:spcAft>
                <a:spcPts val="0"/>
              </a:spcAft>
            </a:pPr>
            <a:r>
              <a:rPr lang="en-US" sz="1400" b="1" dirty="0" smtClean="0">
                <a:solidFill>
                  <a:srgbClr val="FF0000"/>
                </a:solidFill>
                <a:latin typeface="Calibri"/>
              </a:rPr>
              <a:t>110F</a:t>
            </a:r>
            <a:endParaRPr lang="en-US" sz="1400" b="1" dirty="0">
              <a:solidFill>
                <a:srgbClr val="FF0000"/>
              </a:solidFill>
              <a:latin typeface="Calibri"/>
            </a:endParaRPr>
          </a:p>
        </p:txBody>
      </p:sp>
      <p:sp>
        <p:nvSpPr>
          <p:cNvPr id="112" name="TextBox 111"/>
          <p:cNvSpPr txBox="1"/>
          <p:nvPr/>
        </p:nvSpPr>
        <p:spPr>
          <a:xfrm>
            <a:off x="4191000" y="2971800"/>
            <a:ext cx="628650" cy="307777"/>
          </a:xfrm>
          <a:prstGeom prst="rect">
            <a:avLst/>
          </a:prstGeom>
          <a:noFill/>
        </p:spPr>
        <p:txBody>
          <a:bodyPr wrap="square" rtlCol="0">
            <a:spAutoFit/>
          </a:bodyPr>
          <a:lstStyle/>
          <a:p>
            <a:pPr eaLnBrk="1" fontAlgn="auto" hangingPunct="1">
              <a:spcBef>
                <a:spcPts val="0"/>
              </a:spcBef>
              <a:spcAft>
                <a:spcPts val="0"/>
              </a:spcAft>
            </a:pPr>
            <a:r>
              <a:rPr lang="en-US" sz="1400" b="1" dirty="0" smtClean="0">
                <a:solidFill>
                  <a:srgbClr val="F79646">
                    <a:lumMod val="75000"/>
                  </a:srgbClr>
                </a:solidFill>
                <a:latin typeface="Calibri"/>
              </a:rPr>
              <a:t>97.5F</a:t>
            </a:r>
            <a:endParaRPr lang="en-US" sz="1400" b="1" dirty="0">
              <a:solidFill>
                <a:srgbClr val="F79646">
                  <a:lumMod val="75000"/>
                </a:srgbClr>
              </a:solidFill>
              <a:latin typeface="Calibri"/>
            </a:endParaRPr>
          </a:p>
        </p:txBody>
      </p:sp>
      <p:sp>
        <p:nvSpPr>
          <p:cNvPr id="113" name="TextBox 112"/>
          <p:cNvSpPr txBox="1"/>
          <p:nvPr/>
        </p:nvSpPr>
        <p:spPr>
          <a:xfrm>
            <a:off x="6324600" y="1905000"/>
            <a:ext cx="628650" cy="307777"/>
          </a:xfrm>
          <a:prstGeom prst="rect">
            <a:avLst/>
          </a:prstGeom>
          <a:noFill/>
        </p:spPr>
        <p:txBody>
          <a:bodyPr wrap="square" rtlCol="0">
            <a:spAutoFit/>
          </a:bodyPr>
          <a:lstStyle/>
          <a:p>
            <a:pPr eaLnBrk="1" fontAlgn="auto" hangingPunct="1">
              <a:spcBef>
                <a:spcPts val="0"/>
              </a:spcBef>
              <a:spcAft>
                <a:spcPts val="0"/>
              </a:spcAft>
            </a:pPr>
            <a:r>
              <a:rPr lang="en-US" sz="1400" b="1" dirty="0" smtClean="0">
                <a:solidFill>
                  <a:srgbClr val="F79646">
                    <a:lumMod val="75000"/>
                  </a:srgbClr>
                </a:solidFill>
                <a:latin typeface="Calibri"/>
              </a:rPr>
              <a:t>97.5F</a:t>
            </a:r>
            <a:endParaRPr lang="en-US" sz="1400" b="1" dirty="0">
              <a:solidFill>
                <a:srgbClr val="F79646">
                  <a:lumMod val="75000"/>
                </a:srgbClr>
              </a:solidFill>
              <a:latin typeface="Calibri"/>
            </a:endParaRPr>
          </a:p>
        </p:txBody>
      </p:sp>
      <p:sp>
        <p:nvSpPr>
          <p:cNvPr id="127" name="Cloud Callout 126"/>
          <p:cNvSpPr/>
          <p:nvPr/>
        </p:nvSpPr>
        <p:spPr>
          <a:xfrm>
            <a:off x="7086600" y="457200"/>
            <a:ext cx="838200" cy="1066800"/>
          </a:xfrm>
          <a:prstGeom prst="cloudCallout">
            <a:avLst>
              <a:gd name="adj1" fmla="val -3571"/>
              <a:gd name="adj2" fmla="val 66919"/>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r>
              <a:rPr lang="en-US" sz="1000" dirty="0" smtClean="0">
                <a:solidFill>
                  <a:prstClr val="black"/>
                </a:solidFill>
              </a:rPr>
              <a:t>Plume</a:t>
            </a:r>
            <a:endParaRPr lang="en-US" sz="1000" dirty="0">
              <a:solidFill>
                <a:prstClr val="black"/>
              </a:solidFill>
            </a:endParaRPr>
          </a:p>
        </p:txBody>
      </p:sp>
      <p:sp>
        <p:nvSpPr>
          <p:cNvPr id="22" name="Trapezoid 21"/>
          <p:cNvSpPr/>
          <p:nvPr/>
        </p:nvSpPr>
        <p:spPr>
          <a:xfrm flipV="1">
            <a:off x="7162800" y="1371600"/>
            <a:ext cx="685800" cy="3048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128" name="TextBox 127"/>
          <p:cNvSpPr txBox="1"/>
          <p:nvPr/>
        </p:nvSpPr>
        <p:spPr>
          <a:xfrm>
            <a:off x="3276600" y="3581400"/>
            <a:ext cx="609600" cy="307777"/>
          </a:xfrm>
          <a:prstGeom prst="rect">
            <a:avLst/>
          </a:prstGeom>
          <a:noFill/>
        </p:spPr>
        <p:txBody>
          <a:bodyPr wrap="square" rtlCol="0">
            <a:spAutoFit/>
          </a:bodyPr>
          <a:lstStyle/>
          <a:p>
            <a:pPr eaLnBrk="1" fontAlgn="auto" hangingPunct="1">
              <a:spcBef>
                <a:spcPts val="0"/>
              </a:spcBef>
              <a:spcAft>
                <a:spcPts val="0"/>
              </a:spcAft>
            </a:pPr>
            <a:r>
              <a:rPr lang="en-US" sz="1400" b="1" dirty="0" smtClean="0">
                <a:solidFill>
                  <a:srgbClr val="00B0F0"/>
                </a:solidFill>
                <a:latin typeface="Calibri"/>
              </a:rPr>
              <a:t>70F</a:t>
            </a:r>
            <a:endParaRPr lang="en-US" sz="1400" b="1" dirty="0">
              <a:solidFill>
                <a:srgbClr val="00B0F0"/>
              </a:solidFill>
              <a:latin typeface="Calibri"/>
            </a:endParaRPr>
          </a:p>
        </p:txBody>
      </p:sp>
      <p:sp>
        <p:nvSpPr>
          <p:cNvPr id="82" name="Cloud Callout 81"/>
          <p:cNvSpPr/>
          <p:nvPr/>
        </p:nvSpPr>
        <p:spPr>
          <a:xfrm>
            <a:off x="8122778" y="2900362"/>
            <a:ext cx="1021222" cy="1498585"/>
          </a:xfrm>
          <a:prstGeom prst="cloudCallout">
            <a:avLst>
              <a:gd name="adj1" fmla="val 46479"/>
              <a:gd name="adj2" fmla="val -264"/>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000" dirty="0">
              <a:solidFill>
                <a:prstClr val="black"/>
              </a:solidFill>
            </a:endParaRPr>
          </a:p>
        </p:txBody>
      </p:sp>
      <p:sp>
        <p:nvSpPr>
          <p:cNvPr id="134" name="Freeform 133"/>
          <p:cNvSpPr/>
          <p:nvPr/>
        </p:nvSpPr>
        <p:spPr>
          <a:xfrm>
            <a:off x="8077200" y="2286000"/>
            <a:ext cx="762000" cy="792271"/>
          </a:xfrm>
          <a:custGeom>
            <a:avLst/>
            <a:gdLst>
              <a:gd name="connsiteX0" fmla="*/ 673274 w 673274"/>
              <a:gd name="connsiteY0" fmla="*/ 0 h 779745"/>
              <a:gd name="connsiteX1" fmla="*/ 0 w 673274"/>
              <a:gd name="connsiteY1" fmla="*/ 0 h 779745"/>
              <a:gd name="connsiteX2" fmla="*/ 3131 w 673274"/>
              <a:gd name="connsiteY2" fmla="*/ 779745 h 779745"/>
              <a:gd name="connsiteX3" fmla="*/ 3131 w 673274"/>
              <a:gd name="connsiteY3" fmla="*/ 779745 h 779745"/>
            </a:gdLst>
            <a:ahLst/>
            <a:cxnLst>
              <a:cxn ang="0">
                <a:pos x="connsiteX0" y="connsiteY0"/>
              </a:cxn>
              <a:cxn ang="0">
                <a:pos x="connsiteX1" y="connsiteY1"/>
              </a:cxn>
              <a:cxn ang="0">
                <a:pos x="connsiteX2" y="connsiteY2"/>
              </a:cxn>
              <a:cxn ang="0">
                <a:pos x="connsiteX3" y="connsiteY3"/>
              </a:cxn>
            </a:cxnLst>
            <a:rect l="l" t="t" r="r" b="b"/>
            <a:pathLst>
              <a:path w="673274" h="779745">
                <a:moveTo>
                  <a:pt x="673274" y="0"/>
                </a:moveTo>
                <a:lnTo>
                  <a:pt x="0" y="0"/>
                </a:lnTo>
                <a:cubicBezTo>
                  <a:pt x="1044" y="259915"/>
                  <a:pt x="2087" y="519830"/>
                  <a:pt x="3131" y="779745"/>
                </a:cubicBezTo>
                <a:lnTo>
                  <a:pt x="3131" y="779745"/>
                </a:lnTo>
              </a:path>
            </a:pathLst>
          </a:custGeom>
          <a:noFill/>
          <a:ln w="476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eaLnBrk="1" fontAlgn="auto" hangingPunct="1">
              <a:spcBef>
                <a:spcPts val="0"/>
              </a:spcBef>
              <a:spcAft>
                <a:spcPts val="0"/>
              </a:spcAft>
            </a:pPr>
            <a:endParaRPr lang="en-US" sz="1800">
              <a:solidFill>
                <a:prstClr val="black"/>
              </a:solidFill>
            </a:endParaRPr>
          </a:p>
        </p:txBody>
      </p:sp>
      <p:sp>
        <p:nvSpPr>
          <p:cNvPr id="135" name="Oval 134"/>
          <p:cNvSpPr/>
          <p:nvPr/>
        </p:nvSpPr>
        <p:spPr>
          <a:xfrm>
            <a:off x="8839200" y="2286000"/>
            <a:ext cx="45719" cy="45719"/>
          </a:xfrm>
          <a:prstGeom prst="ellipse">
            <a:avLst/>
          </a:prstGeom>
          <a:solidFill>
            <a:schemeClr val="accent4">
              <a:lumMod val="40000"/>
              <a:lumOff val="60000"/>
            </a:schemeClr>
          </a:solid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136" name="Oval 135"/>
          <p:cNvSpPr/>
          <p:nvPr/>
        </p:nvSpPr>
        <p:spPr>
          <a:xfrm>
            <a:off x="8793271" y="2264079"/>
            <a:ext cx="45719" cy="45719"/>
          </a:xfrm>
          <a:prstGeom prst="ellipse">
            <a:avLst/>
          </a:prstGeom>
          <a:solidFill>
            <a:schemeClr val="accent4">
              <a:lumMod val="40000"/>
              <a:lumOff val="60000"/>
            </a:schemeClr>
          </a:solid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138" name="TextBox 137"/>
          <p:cNvSpPr txBox="1"/>
          <p:nvPr/>
        </p:nvSpPr>
        <p:spPr>
          <a:xfrm>
            <a:off x="7924800" y="1600200"/>
            <a:ext cx="838200" cy="646331"/>
          </a:xfrm>
          <a:prstGeom prst="rect">
            <a:avLst/>
          </a:prstGeom>
          <a:noFill/>
        </p:spPr>
        <p:txBody>
          <a:bodyPr wrap="square" rtlCol="0">
            <a:spAutoFit/>
          </a:bodyPr>
          <a:lstStyle/>
          <a:p>
            <a:pPr eaLnBrk="1" fontAlgn="auto" hangingPunct="1">
              <a:spcBef>
                <a:spcPts val="0"/>
              </a:spcBef>
              <a:spcAft>
                <a:spcPts val="0"/>
              </a:spcAft>
            </a:pPr>
            <a:r>
              <a:rPr lang="en-US" sz="900" b="1" dirty="0" smtClean="0">
                <a:solidFill>
                  <a:prstClr val="black"/>
                </a:solidFill>
                <a:latin typeface="Calibri"/>
              </a:rPr>
              <a:t>Reduced Water Treatment Chemicals</a:t>
            </a:r>
            <a:endParaRPr lang="en-US" sz="900" b="1" dirty="0">
              <a:solidFill>
                <a:prstClr val="black"/>
              </a:solidFill>
              <a:latin typeface="Calibri"/>
            </a:endParaRPr>
          </a:p>
        </p:txBody>
      </p:sp>
      <p:sp>
        <p:nvSpPr>
          <p:cNvPr id="140" name="Explosion 1 139"/>
          <p:cNvSpPr/>
          <p:nvPr/>
        </p:nvSpPr>
        <p:spPr>
          <a:xfrm>
            <a:off x="7924800" y="4572000"/>
            <a:ext cx="1295400" cy="1295400"/>
          </a:xfrm>
          <a:prstGeom prst="irregularSeal1">
            <a:avLst/>
          </a:prstGeom>
          <a:solidFill>
            <a:schemeClr val="accent6">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r>
              <a:rPr lang="en-US" sz="900" dirty="0" smtClean="0">
                <a:solidFill>
                  <a:prstClr val="white"/>
                </a:solidFill>
              </a:rPr>
              <a:t>175 gal/MWH </a:t>
            </a:r>
            <a:r>
              <a:rPr lang="en-US" sz="900" dirty="0" err="1" smtClean="0">
                <a:solidFill>
                  <a:prstClr val="white"/>
                </a:solidFill>
              </a:rPr>
              <a:t>Blowdown</a:t>
            </a:r>
            <a:endParaRPr lang="en-US" sz="900" dirty="0">
              <a:solidFill>
                <a:prstClr val="white"/>
              </a:solidFill>
            </a:endParaRPr>
          </a:p>
        </p:txBody>
      </p:sp>
      <p:sp>
        <p:nvSpPr>
          <p:cNvPr id="142" name="Oval 141"/>
          <p:cNvSpPr/>
          <p:nvPr/>
        </p:nvSpPr>
        <p:spPr>
          <a:xfrm>
            <a:off x="7810500" y="3533775"/>
            <a:ext cx="76200" cy="7620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144" name="Explosion 1 143"/>
          <p:cNvSpPr/>
          <p:nvPr/>
        </p:nvSpPr>
        <p:spPr>
          <a:xfrm>
            <a:off x="7924800" y="4572000"/>
            <a:ext cx="1295400" cy="1295400"/>
          </a:xfrm>
          <a:prstGeom prst="irregularSeal1">
            <a:avLst/>
          </a:prstGeom>
          <a:solidFill>
            <a:schemeClr val="bg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900" dirty="0">
              <a:solidFill>
                <a:prstClr val="white"/>
              </a:solidFill>
            </a:endParaRPr>
          </a:p>
        </p:txBody>
      </p:sp>
      <p:sp>
        <p:nvSpPr>
          <p:cNvPr id="145" name="Explosion 1 144"/>
          <p:cNvSpPr/>
          <p:nvPr/>
        </p:nvSpPr>
        <p:spPr>
          <a:xfrm>
            <a:off x="7924800" y="4572000"/>
            <a:ext cx="1295400" cy="1295400"/>
          </a:xfrm>
          <a:prstGeom prst="irregularSeal1">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r>
              <a:rPr lang="en-US" sz="900" dirty="0" smtClean="0">
                <a:solidFill>
                  <a:prstClr val="black"/>
                </a:solidFill>
              </a:rPr>
              <a:t>No </a:t>
            </a:r>
            <a:r>
              <a:rPr lang="en-US" sz="900" dirty="0" err="1" smtClean="0">
                <a:solidFill>
                  <a:prstClr val="black"/>
                </a:solidFill>
              </a:rPr>
              <a:t>Blowdown</a:t>
            </a:r>
            <a:endParaRPr lang="en-US" sz="900" dirty="0">
              <a:solidFill>
                <a:prstClr val="black"/>
              </a:solidFill>
            </a:endParaRPr>
          </a:p>
        </p:txBody>
      </p:sp>
      <p:sp>
        <p:nvSpPr>
          <p:cNvPr id="115" name="TextBox 114"/>
          <p:cNvSpPr txBox="1"/>
          <p:nvPr/>
        </p:nvSpPr>
        <p:spPr>
          <a:xfrm>
            <a:off x="7010400" y="6642556"/>
            <a:ext cx="1828800" cy="215444"/>
          </a:xfrm>
          <a:prstGeom prst="rect">
            <a:avLst/>
          </a:prstGeom>
          <a:noFill/>
        </p:spPr>
        <p:txBody>
          <a:bodyPr wrap="square" rtlCol="0">
            <a:spAutoFit/>
          </a:bodyPr>
          <a:lstStyle/>
          <a:p>
            <a:pPr algn="r" eaLnBrk="1" fontAlgn="auto" hangingPunct="1">
              <a:spcBef>
                <a:spcPts val="0"/>
              </a:spcBef>
              <a:spcAft>
                <a:spcPts val="0"/>
              </a:spcAft>
            </a:pPr>
            <a:r>
              <a:rPr lang="en-US" sz="800" dirty="0" smtClean="0">
                <a:solidFill>
                  <a:prstClr val="black"/>
                </a:solidFill>
                <a:latin typeface="Calibri"/>
              </a:rPr>
              <a:t>* Patent Pending</a:t>
            </a:r>
            <a:endParaRPr lang="en-US" sz="800" dirty="0">
              <a:solidFill>
                <a:prstClr val="black"/>
              </a:solidFill>
              <a:latin typeface="Calibri"/>
            </a:endParaRPr>
          </a:p>
        </p:txBody>
      </p:sp>
      <p:sp>
        <p:nvSpPr>
          <p:cNvPr id="133" name="TextBox 132"/>
          <p:cNvSpPr txBox="1"/>
          <p:nvPr/>
        </p:nvSpPr>
        <p:spPr>
          <a:xfrm>
            <a:off x="3276600" y="5638800"/>
            <a:ext cx="533400" cy="338554"/>
          </a:xfrm>
          <a:prstGeom prst="rect">
            <a:avLst/>
          </a:prstGeom>
          <a:noFill/>
        </p:spPr>
        <p:txBody>
          <a:bodyPr wrap="square" rtlCol="0">
            <a:spAutoFit/>
          </a:bodyPr>
          <a:lstStyle/>
          <a:p>
            <a:pPr eaLnBrk="1" fontAlgn="auto" hangingPunct="1">
              <a:spcBef>
                <a:spcPts val="0"/>
              </a:spcBef>
              <a:spcAft>
                <a:spcPts val="0"/>
              </a:spcAft>
            </a:pPr>
            <a:r>
              <a:rPr lang="en-US" sz="800" b="1" dirty="0" smtClean="0">
                <a:solidFill>
                  <a:prstClr val="black"/>
                </a:solidFill>
                <a:latin typeface="Calibri"/>
              </a:rPr>
              <a:t>Outside</a:t>
            </a:r>
          </a:p>
          <a:p>
            <a:pPr eaLnBrk="1" fontAlgn="auto" hangingPunct="1">
              <a:spcBef>
                <a:spcPts val="0"/>
              </a:spcBef>
              <a:spcAft>
                <a:spcPts val="0"/>
              </a:spcAft>
            </a:pPr>
            <a:r>
              <a:rPr lang="en-US" sz="800" b="1" dirty="0" smtClean="0">
                <a:solidFill>
                  <a:prstClr val="black"/>
                </a:solidFill>
                <a:latin typeface="Calibri"/>
              </a:rPr>
              <a:t>Temp</a:t>
            </a:r>
            <a:endParaRPr lang="en-US" sz="800" b="1" dirty="0">
              <a:solidFill>
                <a:prstClr val="black"/>
              </a:solidFill>
              <a:latin typeface="Calibri"/>
            </a:endParaRPr>
          </a:p>
        </p:txBody>
      </p:sp>
      <p:sp>
        <p:nvSpPr>
          <p:cNvPr id="148" name="Cloud Callout 147"/>
          <p:cNvSpPr/>
          <p:nvPr/>
        </p:nvSpPr>
        <p:spPr>
          <a:xfrm>
            <a:off x="8305800" y="3276600"/>
            <a:ext cx="685800" cy="838200"/>
          </a:xfrm>
          <a:prstGeom prst="cloudCallout">
            <a:avLst>
              <a:gd name="adj1" fmla="val 19"/>
              <a:gd name="adj2" fmla="val 429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150" name="Explosion 1 149"/>
          <p:cNvSpPr/>
          <p:nvPr/>
        </p:nvSpPr>
        <p:spPr>
          <a:xfrm>
            <a:off x="8153400" y="4800600"/>
            <a:ext cx="838200" cy="838200"/>
          </a:xfrm>
          <a:prstGeom prst="irregularSeal1">
            <a:avLst/>
          </a:prstGeom>
          <a:solidFill>
            <a:schemeClr val="accent6">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151" name="TextBox 150"/>
          <p:cNvSpPr txBox="1"/>
          <p:nvPr/>
        </p:nvSpPr>
        <p:spPr>
          <a:xfrm>
            <a:off x="8153400" y="4953000"/>
            <a:ext cx="762000" cy="507831"/>
          </a:xfrm>
          <a:prstGeom prst="rect">
            <a:avLst/>
          </a:prstGeom>
          <a:noFill/>
        </p:spPr>
        <p:txBody>
          <a:bodyPr wrap="square" rtlCol="0">
            <a:spAutoFit/>
          </a:bodyPr>
          <a:lstStyle/>
          <a:p>
            <a:pPr eaLnBrk="1" fontAlgn="auto" hangingPunct="1">
              <a:spcBef>
                <a:spcPts val="0"/>
              </a:spcBef>
              <a:spcAft>
                <a:spcPts val="0"/>
              </a:spcAft>
            </a:pPr>
            <a:r>
              <a:rPr lang="en-US" sz="900" dirty="0" smtClean="0">
                <a:solidFill>
                  <a:prstClr val="white"/>
                </a:solidFill>
                <a:latin typeface="Calibri"/>
              </a:rPr>
              <a:t>75 gal/MWH </a:t>
            </a:r>
            <a:r>
              <a:rPr lang="en-US" sz="900" dirty="0" err="1" smtClean="0">
                <a:solidFill>
                  <a:prstClr val="white"/>
                </a:solidFill>
                <a:latin typeface="Calibri"/>
              </a:rPr>
              <a:t>Blowdown</a:t>
            </a:r>
            <a:endParaRPr lang="en-US" sz="900" dirty="0">
              <a:solidFill>
                <a:prstClr val="white"/>
              </a:solidFill>
              <a:latin typeface="Calibri"/>
            </a:endParaRPr>
          </a:p>
        </p:txBody>
      </p:sp>
      <p:sp>
        <p:nvSpPr>
          <p:cNvPr id="149" name="TextBox 148"/>
          <p:cNvSpPr txBox="1"/>
          <p:nvPr/>
        </p:nvSpPr>
        <p:spPr>
          <a:xfrm>
            <a:off x="8305800" y="3352800"/>
            <a:ext cx="685800" cy="769441"/>
          </a:xfrm>
          <a:prstGeom prst="rect">
            <a:avLst/>
          </a:prstGeom>
          <a:noFill/>
        </p:spPr>
        <p:txBody>
          <a:bodyPr wrap="square" rtlCol="0">
            <a:spAutoFit/>
          </a:bodyPr>
          <a:lstStyle/>
          <a:p>
            <a:pPr eaLnBrk="1" fontAlgn="auto" hangingPunct="1">
              <a:spcBef>
                <a:spcPts val="0"/>
              </a:spcBef>
              <a:spcAft>
                <a:spcPts val="0"/>
              </a:spcAft>
            </a:pPr>
            <a:r>
              <a:rPr lang="en-US" sz="1100" dirty="0" smtClean="0">
                <a:solidFill>
                  <a:prstClr val="white"/>
                </a:solidFill>
                <a:latin typeface="Calibri"/>
              </a:rPr>
              <a:t>Make UP </a:t>
            </a:r>
          </a:p>
          <a:p>
            <a:pPr eaLnBrk="1" fontAlgn="auto" hangingPunct="1">
              <a:spcBef>
                <a:spcPts val="0"/>
              </a:spcBef>
              <a:spcAft>
                <a:spcPts val="0"/>
              </a:spcAft>
            </a:pPr>
            <a:r>
              <a:rPr lang="en-US" sz="1100" dirty="0" smtClean="0">
                <a:solidFill>
                  <a:prstClr val="white"/>
                </a:solidFill>
                <a:latin typeface="Calibri"/>
              </a:rPr>
              <a:t>300 gal/ MWH</a:t>
            </a:r>
            <a:endParaRPr lang="en-US" sz="1100" dirty="0">
              <a:solidFill>
                <a:prstClr val="white"/>
              </a:solidFill>
              <a:latin typeface="Calibri"/>
            </a:endParaRPr>
          </a:p>
        </p:txBody>
      </p:sp>
      <p:sp>
        <p:nvSpPr>
          <p:cNvPr id="152" name="Flowchart: Magnetic Disk 151"/>
          <p:cNvSpPr/>
          <p:nvPr/>
        </p:nvSpPr>
        <p:spPr>
          <a:xfrm>
            <a:off x="8858250" y="1981200"/>
            <a:ext cx="228600" cy="457200"/>
          </a:xfrm>
          <a:prstGeom prst="flowChartMagneticDisk">
            <a:avLst/>
          </a:prstGeom>
          <a:gradFill flip="none" rotWithShape="1">
            <a:gsLst>
              <a:gs pos="19000">
                <a:schemeClr val="accent6">
                  <a:lumMod val="75000"/>
                </a:schemeClr>
              </a:gs>
              <a:gs pos="45000">
                <a:schemeClr val="accent1">
                  <a:tint val="44500"/>
                  <a:satMod val="160000"/>
                </a:schemeClr>
              </a:gs>
              <a:gs pos="100000">
                <a:schemeClr val="accent1">
                  <a:tint val="23500"/>
                  <a:satMod val="160000"/>
                </a:schemeClr>
              </a:gs>
            </a:gsLst>
            <a:lin ang="162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154" name="TextBox 153"/>
          <p:cNvSpPr txBox="1"/>
          <p:nvPr/>
        </p:nvSpPr>
        <p:spPr>
          <a:xfrm>
            <a:off x="2438400" y="2743200"/>
            <a:ext cx="762000" cy="600164"/>
          </a:xfrm>
          <a:prstGeom prst="rect">
            <a:avLst/>
          </a:prstGeom>
          <a:noFill/>
        </p:spPr>
        <p:txBody>
          <a:bodyPr wrap="square" rtlCol="0">
            <a:spAutoFit/>
          </a:bodyPr>
          <a:lstStyle/>
          <a:p>
            <a:pPr eaLnBrk="1" fontAlgn="auto" hangingPunct="1">
              <a:spcBef>
                <a:spcPts val="0"/>
              </a:spcBef>
              <a:spcAft>
                <a:spcPts val="0"/>
              </a:spcAft>
            </a:pPr>
            <a:r>
              <a:rPr lang="en-US" sz="1100" b="1" dirty="0" smtClean="0">
                <a:solidFill>
                  <a:prstClr val="black"/>
                </a:solidFill>
                <a:latin typeface="Calibri"/>
              </a:rPr>
              <a:t>TSC Loop Pump</a:t>
            </a:r>
          </a:p>
          <a:p>
            <a:pPr eaLnBrk="1" fontAlgn="auto" hangingPunct="1">
              <a:spcBef>
                <a:spcPts val="0"/>
              </a:spcBef>
              <a:spcAft>
                <a:spcPts val="0"/>
              </a:spcAft>
            </a:pPr>
            <a:r>
              <a:rPr lang="en-US" sz="1100" b="1" dirty="0" smtClean="0">
                <a:solidFill>
                  <a:srgbClr val="00B050"/>
                </a:solidFill>
                <a:latin typeface="Calibri"/>
              </a:rPr>
              <a:t>On</a:t>
            </a:r>
            <a:endParaRPr lang="en-US" sz="1100" b="1" dirty="0">
              <a:solidFill>
                <a:srgbClr val="00B050"/>
              </a:solidFill>
              <a:latin typeface="Calibri"/>
            </a:endParaRPr>
          </a:p>
        </p:txBody>
      </p:sp>
      <p:sp>
        <p:nvSpPr>
          <p:cNvPr id="155" name="TextBox 154"/>
          <p:cNvSpPr txBox="1"/>
          <p:nvPr/>
        </p:nvSpPr>
        <p:spPr>
          <a:xfrm>
            <a:off x="2362200" y="1600200"/>
            <a:ext cx="838200" cy="400110"/>
          </a:xfrm>
          <a:prstGeom prst="rect">
            <a:avLst/>
          </a:prstGeom>
          <a:noFill/>
        </p:spPr>
        <p:txBody>
          <a:bodyPr wrap="square" rtlCol="0">
            <a:spAutoFit/>
          </a:bodyPr>
          <a:lstStyle/>
          <a:p>
            <a:pPr eaLnBrk="1" fontAlgn="auto" hangingPunct="1">
              <a:spcBef>
                <a:spcPts val="0"/>
              </a:spcBef>
              <a:spcAft>
                <a:spcPts val="0"/>
              </a:spcAft>
            </a:pPr>
            <a:r>
              <a:rPr lang="en-US" sz="1000" dirty="0" smtClean="0">
                <a:solidFill>
                  <a:prstClr val="black"/>
                </a:solidFill>
                <a:latin typeface="Calibri"/>
              </a:rPr>
              <a:t>Refrigerant Vapor</a:t>
            </a:r>
            <a:endParaRPr lang="en-US" sz="1000" dirty="0">
              <a:solidFill>
                <a:prstClr val="black"/>
              </a:solidFill>
              <a:latin typeface="Calibri"/>
            </a:endParaRPr>
          </a:p>
        </p:txBody>
      </p:sp>
      <p:cxnSp>
        <p:nvCxnSpPr>
          <p:cNvPr id="157" name="Straight Arrow Connector 156"/>
          <p:cNvCxnSpPr/>
          <p:nvPr/>
        </p:nvCxnSpPr>
        <p:spPr>
          <a:xfrm>
            <a:off x="2987899" y="1880315"/>
            <a:ext cx="364901" cy="10088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0" name="TextBox 159"/>
          <p:cNvSpPr txBox="1"/>
          <p:nvPr/>
        </p:nvSpPr>
        <p:spPr>
          <a:xfrm>
            <a:off x="5638800" y="1371600"/>
            <a:ext cx="838200" cy="400110"/>
          </a:xfrm>
          <a:prstGeom prst="rect">
            <a:avLst/>
          </a:prstGeom>
          <a:noFill/>
        </p:spPr>
        <p:txBody>
          <a:bodyPr wrap="square" rtlCol="0">
            <a:spAutoFit/>
          </a:bodyPr>
          <a:lstStyle/>
          <a:p>
            <a:pPr eaLnBrk="1" fontAlgn="auto" hangingPunct="1">
              <a:spcBef>
                <a:spcPts val="0"/>
              </a:spcBef>
              <a:spcAft>
                <a:spcPts val="0"/>
              </a:spcAft>
            </a:pPr>
            <a:r>
              <a:rPr lang="en-US" sz="1000" dirty="0" smtClean="0">
                <a:solidFill>
                  <a:prstClr val="black"/>
                </a:solidFill>
                <a:latin typeface="Calibri"/>
              </a:rPr>
              <a:t>Refrigerant Condensate</a:t>
            </a:r>
            <a:endParaRPr lang="en-US" sz="1000" dirty="0">
              <a:solidFill>
                <a:prstClr val="black"/>
              </a:solidFill>
              <a:latin typeface="Calibri"/>
            </a:endParaRPr>
          </a:p>
        </p:txBody>
      </p:sp>
      <p:cxnSp>
        <p:nvCxnSpPr>
          <p:cNvPr id="161" name="Straight Arrow Connector 160"/>
          <p:cNvCxnSpPr/>
          <p:nvPr/>
        </p:nvCxnSpPr>
        <p:spPr>
          <a:xfrm flipH="1">
            <a:off x="5562600" y="1676400"/>
            <a:ext cx="152400" cy="228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5638800" y="21336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5638800" y="26670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a:off x="5715000" y="2133600"/>
            <a:ext cx="0" cy="533400"/>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
        <p:nvSpPr>
          <p:cNvPr id="170" name="TextBox 169"/>
          <p:cNvSpPr txBox="1"/>
          <p:nvPr/>
        </p:nvSpPr>
        <p:spPr>
          <a:xfrm>
            <a:off x="5638800" y="2209800"/>
            <a:ext cx="838200" cy="400110"/>
          </a:xfrm>
          <a:prstGeom prst="rect">
            <a:avLst/>
          </a:prstGeom>
          <a:noFill/>
        </p:spPr>
        <p:txBody>
          <a:bodyPr wrap="square" rtlCol="0">
            <a:spAutoFit/>
          </a:bodyPr>
          <a:lstStyle/>
          <a:p>
            <a:pPr eaLnBrk="1" fontAlgn="auto" hangingPunct="1">
              <a:spcBef>
                <a:spcPts val="0"/>
              </a:spcBef>
              <a:spcAft>
                <a:spcPts val="0"/>
              </a:spcAft>
            </a:pPr>
            <a:r>
              <a:rPr lang="en-US" sz="1000" dirty="0" smtClean="0">
                <a:solidFill>
                  <a:prstClr val="black"/>
                </a:solidFill>
                <a:latin typeface="Calibri"/>
              </a:rPr>
              <a:t>Refrigerant </a:t>
            </a:r>
          </a:p>
          <a:p>
            <a:pPr eaLnBrk="1" fontAlgn="auto" hangingPunct="1">
              <a:spcBef>
                <a:spcPts val="0"/>
              </a:spcBef>
              <a:spcAft>
                <a:spcPts val="0"/>
              </a:spcAft>
            </a:pPr>
            <a:r>
              <a:rPr lang="en-US" sz="1000" dirty="0" smtClean="0">
                <a:solidFill>
                  <a:prstClr val="black"/>
                </a:solidFill>
                <a:latin typeface="Calibri"/>
              </a:rPr>
              <a:t>Liquid Head</a:t>
            </a:r>
            <a:endParaRPr lang="en-US" sz="1000" dirty="0">
              <a:solidFill>
                <a:prstClr val="black"/>
              </a:solidFill>
              <a:latin typeface="Calibri"/>
            </a:endParaRPr>
          </a:p>
        </p:txBody>
      </p:sp>
      <p:sp>
        <p:nvSpPr>
          <p:cNvPr id="164" name="Rectangle 163"/>
          <p:cNvSpPr/>
          <p:nvPr/>
        </p:nvSpPr>
        <p:spPr>
          <a:xfrm>
            <a:off x="3307556" y="3309937"/>
            <a:ext cx="52387" cy="66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165" name="Rectangle 164"/>
          <p:cNvSpPr/>
          <p:nvPr/>
        </p:nvSpPr>
        <p:spPr>
          <a:xfrm>
            <a:off x="4157663" y="3309937"/>
            <a:ext cx="52387" cy="66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168" name="Rectangle 167"/>
          <p:cNvSpPr/>
          <p:nvPr/>
        </p:nvSpPr>
        <p:spPr>
          <a:xfrm rot="5400000">
            <a:off x="6636544" y="3369469"/>
            <a:ext cx="52387" cy="66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cxnSp>
        <p:nvCxnSpPr>
          <p:cNvPr id="159" name="Straight Connector 158"/>
          <p:cNvCxnSpPr/>
          <p:nvPr/>
        </p:nvCxnSpPr>
        <p:spPr>
          <a:xfrm flipH="1">
            <a:off x="3504156" y="1158658"/>
            <a:ext cx="3132" cy="648221"/>
          </a:xfrm>
          <a:prstGeom prst="line">
            <a:avLst/>
          </a:prstGeom>
          <a:ln w="15875" cap="rnd">
            <a:solidFill>
              <a:schemeClr val="accent1">
                <a:shade val="95000"/>
                <a:satMod val="10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7010400" y="1981200"/>
            <a:ext cx="990600" cy="16002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60" name="TextBox 59"/>
          <p:cNvSpPr txBox="1"/>
          <p:nvPr/>
        </p:nvSpPr>
        <p:spPr>
          <a:xfrm>
            <a:off x="7086600" y="2362200"/>
            <a:ext cx="838200" cy="600164"/>
          </a:xfrm>
          <a:prstGeom prst="rect">
            <a:avLst/>
          </a:prstGeom>
          <a:noFill/>
        </p:spPr>
        <p:txBody>
          <a:bodyPr wrap="square" rtlCol="0">
            <a:spAutoFit/>
          </a:bodyPr>
          <a:lstStyle/>
          <a:p>
            <a:pPr eaLnBrk="1" fontAlgn="auto" hangingPunct="1">
              <a:spcBef>
                <a:spcPts val="0"/>
              </a:spcBef>
              <a:spcAft>
                <a:spcPts val="0"/>
              </a:spcAft>
            </a:pPr>
            <a:r>
              <a:rPr lang="en-US" sz="1100" b="1" dirty="0" smtClean="0">
                <a:solidFill>
                  <a:srgbClr val="FFFF00"/>
                </a:solidFill>
                <a:latin typeface="Calibri"/>
              </a:rPr>
              <a:t>Wet Cooling Tower</a:t>
            </a:r>
            <a:endParaRPr lang="en-US" sz="1100" b="1" dirty="0">
              <a:solidFill>
                <a:srgbClr val="FFFF00"/>
              </a:solidFill>
              <a:latin typeface="Calibri"/>
            </a:endParaRPr>
          </a:p>
        </p:txBody>
      </p:sp>
      <p:sp>
        <p:nvSpPr>
          <p:cNvPr id="130" name="Freeform 129"/>
          <p:cNvSpPr/>
          <p:nvPr/>
        </p:nvSpPr>
        <p:spPr>
          <a:xfrm>
            <a:off x="7858125" y="2543175"/>
            <a:ext cx="923925" cy="638175"/>
          </a:xfrm>
          <a:custGeom>
            <a:avLst/>
            <a:gdLst>
              <a:gd name="connsiteX0" fmla="*/ 923925 w 923925"/>
              <a:gd name="connsiteY0" fmla="*/ 361950 h 638175"/>
              <a:gd name="connsiteX1" fmla="*/ 923925 w 923925"/>
              <a:gd name="connsiteY1" fmla="*/ 0 h 638175"/>
              <a:gd name="connsiteX2" fmla="*/ 323850 w 923925"/>
              <a:gd name="connsiteY2" fmla="*/ 0 h 638175"/>
              <a:gd name="connsiteX3" fmla="*/ 323850 w 923925"/>
              <a:gd name="connsiteY3" fmla="*/ 571500 h 638175"/>
              <a:gd name="connsiteX4" fmla="*/ 66675 w 923925"/>
              <a:gd name="connsiteY4" fmla="*/ 571500 h 638175"/>
              <a:gd name="connsiteX5" fmla="*/ 9525 w 923925"/>
              <a:gd name="connsiteY5" fmla="*/ 638175 h 638175"/>
              <a:gd name="connsiteX6" fmla="*/ 0 w 923925"/>
              <a:gd name="connsiteY6" fmla="*/ 638175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3925" h="638175">
                <a:moveTo>
                  <a:pt x="923925" y="361950"/>
                </a:moveTo>
                <a:lnTo>
                  <a:pt x="923925" y="0"/>
                </a:lnTo>
                <a:lnTo>
                  <a:pt x="323850" y="0"/>
                </a:lnTo>
                <a:lnTo>
                  <a:pt x="323850" y="571500"/>
                </a:lnTo>
                <a:lnTo>
                  <a:pt x="66675" y="571500"/>
                </a:lnTo>
                <a:lnTo>
                  <a:pt x="9525" y="638175"/>
                </a:lnTo>
                <a:lnTo>
                  <a:pt x="0" y="638175"/>
                </a:lnTo>
              </a:path>
            </a:pathLst>
          </a:custGeom>
          <a:ln w="82550"/>
        </p:spPr>
        <p:style>
          <a:lnRef idx="1">
            <a:schemeClr val="accent1"/>
          </a:lnRef>
          <a:fillRef idx="0">
            <a:schemeClr val="accent1"/>
          </a:fillRef>
          <a:effectRef idx="0">
            <a:schemeClr val="accent1"/>
          </a:effectRef>
          <a:fontRef idx="minor">
            <a:schemeClr val="tx1"/>
          </a:fontRef>
        </p:style>
        <p:txBody>
          <a:bodyPr rtlCol="0" anchor="ctr"/>
          <a:lstStyle/>
          <a:p>
            <a:pPr eaLnBrk="1" fontAlgn="auto" hangingPunct="1">
              <a:spcBef>
                <a:spcPts val="0"/>
              </a:spcBef>
              <a:spcAft>
                <a:spcPts val="0"/>
              </a:spcAft>
            </a:pPr>
            <a:endParaRPr lang="en-US" sz="1800">
              <a:solidFill>
                <a:prstClr val="black"/>
              </a:solidFill>
            </a:endParaRPr>
          </a:p>
        </p:txBody>
      </p:sp>
      <p:sp>
        <p:nvSpPr>
          <p:cNvPr id="83" name="Oval 82"/>
          <p:cNvSpPr/>
          <p:nvPr/>
        </p:nvSpPr>
        <p:spPr>
          <a:xfrm>
            <a:off x="8742813" y="2919689"/>
            <a:ext cx="76200" cy="76200"/>
          </a:xfrm>
          <a:prstGeom prst="ellipse">
            <a:avLst/>
          </a:prstGeom>
          <a:solidFill>
            <a:schemeClr val="bg2"/>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84" name="Oval 83"/>
          <p:cNvSpPr/>
          <p:nvPr/>
        </p:nvSpPr>
        <p:spPr>
          <a:xfrm>
            <a:off x="8748693" y="3000452"/>
            <a:ext cx="76200" cy="76200"/>
          </a:xfrm>
          <a:prstGeom prst="ellipse">
            <a:avLst/>
          </a:prstGeom>
          <a:solidFill>
            <a:schemeClr val="bg2"/>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121" name="TextBox 120"/>
          <p:cNvSpPr txBox="1"/>
          <p:nvPr/>
        </p:nvSpPr>
        <p:spPr>
          <a:xfrm>
            <a:off x="543325" y="780261"/>
            <a:ext cx="1592131" cy="58477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rgbClr val="A50021">
                        <a:satMod val="155000"/>
                      </a:srgbClr>
                    </a:gs>
                    <a:gs pos="100000">
                      <a:srgbClr val="A50021">
                        <a:shade val="45000"/>
                        <a:satMod val="165000"/>
                      </a:srgbClr>
                    </a:gs>
                  </a:gsLst>
                  <a:lin ang="5400000"/>
                </a:gradFill>
                <a:effectLst>
                  <a:outerShdw blurRad="76200" dist="50800" dir="5400000" algn="tl" rotWithShape="0">
                    <a:srgbClr val="000000">
                      <a:alpha val="65000"/>
                    </a:srgbClr>
                  </a:outerShdw>
                </a:effectLst>
              </a:rPr>
              <a:t>Animation Slide</a:t>
            </a:r>
            <a:endParaRPr lang="en-US" b="1" spc="50" dirty="0">
              <a:ln w="11430"/>
              <a:gradFill>
                <a:gsLst>
                  <a:gs pos="25000">
                    <a:srgbClr val="A50021">
                      <a:satMod val="155000"/>
                    </a:srgbClr>
                  </a:gs>
                  <a:gs pos="100000">
                    <a:srgbClr val="A50021">
                      <a:shade val="45000"/>
                      <a:satMod val="165000"/>
                    </a:srgb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6.93889E-18 2.90442E-6 L 0.00017 0.03147 " pathEditMode="relative" rAng="0" ptsTypes="AA">
                                      <p:cBhvr>
                                        <p:cTn id="6" dur="500" spd="-100000" fill="hold"/>
                                        <p:tgtEl>
                                          <p:spTgt spid="28"/>
                                        </p:tgtEl>
                                        <p:attrNameLst>
                                          <p:attrName>ppt_x</p:attrName>
                                          <p:attrName>ppt_y</p:attrName>
                                        </p:attrNameLst>
                                      </p:cBhvr>
                                      <p:rCtr x="0" y="16"/>
                                    </p:animMotion>
                                  </p:childTnLst>
                                </p:cTn>
                              </p:par>
                              <p:par>
                                <p:cTn id="7" presetID="42" presetClass="path" presetSubtype="0" repeatCount="indefinite" accel="50000" decel="50000" fill="hold" grpId="0" nodeType="withEffect">
                                  <p:stCondLst>
                                    <p:cond delay="300"/>
                                  </p:stCondLst>
                                  <p:childTnLst>
                                    <p:animMotion origin="layout" path="M 6.93889E-18 3.33333E-6 L 6.93889E-18 0.03588 " pathEditMode="relative" rAng="0" ptsTypes="AA">
                                      <p:cBhvr>
                                        <p:cTn id="8" dur="500" spd="-100000" fill="hold"/>
                                        <p:tgtEl>
                                          <p:spTgt spid="29"/>
                                        </p:tgtEl>
                                        <p:attrNameLst>
                                          <p:attrName>ppt_x</p:attrName>
                                          <p:attrName>ppt_y</p:attrName>
                                        </p:attrNameLst>
                                      </p:cBhvr>
                                      <p:rCtr x="0" y="18"/>
                                    </p:animMotion>
                                  </p:childTnLst>
                                </p:cTn>
                              </p:par>
                              <p:par>
                                <p:cTn id="9" presetID="0" presetClass="path" presetSubtype="0" repeatCount="indefinite" accel="50000" decel="50000" fill="hold" grpId="0" nodeType="withEffect">
                                  <p:stCondLst>
                                    <p:cond delay="0"/>
                                  </p:stCondLst>
                                  <p:childTnLst>
                                    <p:animMotion origin="layout" path="M 0 0 L 0 -0.16019 L 0.01441 -0.08797 L 0.02223 -0.16621 L 0.03351 -0.08449 L 0.0448 -0.16968 L 0.05625 -0.07963 L 0.06858 -0.17523 L 0.08039 -0.07084 L 0.0974 -0.17871 L 0.10417 0.00486 " pathEditMode="relative" ptsTypes="AAAAAAAAAAA">
                                      <p:cBhvr>
                                        <p:cTn id="10" dur="1000" fill="hold"/>
                                        <p:tgtEl>
                                          <p:spTgt spid="8"/>
                                        </p:tgtEl>
                                        <p:attrNameLst>
                                          <p:attrName>ppt_x</p:attrName>
                                          <p:attrName>ppt_y</p:attrName>
                                        </p:attrNameLst>
                                      </p:cBhvr>
                                    </p:animMotion>
                                  </p:childTnLst>
                                </p:cTn>
                              </p:par>
                              <p:par>
                                <p:cTn id="11" presetID="0" presetClass="path" presetSubtype="0" repeatCount="indefinite" accel="50000" decel="50000" fill="hold" grpId="0" nodeType="withEffect">
                                  <p:stCondLst>
                                    <p:cond delay="0"/>
                                  </p:stCondLst>
                                  <p:childTnLst>
                                    <p:animMotion origin="layout" path="M -4.44444E-6 0.0007 L 0.00053 -0.16065 L 0.01494 -0.08727 L 0.02275 -0.16481 L 0.03403 -0.08241 L 0.04532 -0.16828 L 0.05678 -0.07963 L 0.0691 -0.17523 L 0.08091 -0.06944 L 0.09792 -0.1794 L 0.10365 0.00486 L 0.10469 -2.22222E-6 " pathEditMode="relative" ptsTypes="AAAAAAAAAAAA">
                                      <p:cBhvr>
                                        <p:cTn id="12" dur="2000" fill="hold"/>
                                        <p:tgtEl>
                                          <p:spTgt spid="10"/>
                                        </p:tgtEl>
                                        <p:attrNameLst>
                                          <p:attrName>ppt_x</p:attrName>
                                          <p:attrName>ppt_y</p:attrName>
                                        </p:attrNameLst>
                                      </p:cBhvr>
                                    </p:animMotion>
                                  </p:childTnLst>
                                </p:cTn>
                              </p:par>
                              <p:par>
                                <p:cTn id="13" presetID="0" presetClass="path" presetSubtype="0" repeatCount="indefinite" accel="50000" decel="50000" fill="hold" grpId="0" nodeType="withEffect">
                                  <p:stCondLst>
                                    <p:cond delay="0"/>
                                  </p:stCondLst>
                                  <p:childTnLst>
                                    <p:animMotion origin="layout" path="M 1.38889E-6 -3.7037E-7 L 1.38889E-6 0.15649 L -0.10313 0.15649 L -0.10313 0.01436 " pathEditMode="relative" ptsTypes="AAAA">
                                      <p:cBhvr>
                                        <p:cTn id="14" dur="5000" fill="hold"/>
                                        <p:tgtEl>
                                          <p:spTgt spid="39"/>
                                        </p:tgtEl>
                                        <p:attrNameLst>
                                          <p:attrName>ppt_x</p:attrName>
                                          <p:attrName>ppt_y</p:attrName>
                                        </p:attrNameLst>
                                      </p:cBhvr>
                                    </p:animMotion>
                                  </p:childTnLst>
                                </p:cTn>
                              </p:par>
                              <p:par>
                                <p:cTn id="15" presetID="0" presetClass="path" presetSubtype="0" repeatCount="indefinite" accel="50000" decel="50000" fill="hold" grpId="0" nodeType="withEffect">
                                  <p:stCondLst>
                                    <p:cond delay="1000"/>
                                  </p:stCondLst>
                                  <p:childTnLst>
                                    <p:animMotion origin="layout" path="M 1.38889E-6 1.11111E-6 L -0.00052 0.15949 L -0.10313 0.16088 L -0.10365 0.01713 " pathEditMode="relative" ptsTypes="AAAA">
                                      <p:cBhvr>
                                        <p:cTn id="16" dur="5000" fill="hold"/>
                                        <p:tgtEl>
                                          <p:spTgt spid="40"/>
                                        </p:tgtEl>
                                        <p:attrNameLst>
                                          <p:attrName>ppt_x</p:attrName>
                                          <p:attrName>ppt_y</p:attrName>
                                        </p:attrNameLst>
                                      </p:cBhvr>
                                    </p:animMotion>
                                  </p:childTnLst>
                                </p:cTn>
                              </p:par>
                              <p:par>
                                <p:cTn id="17" presetID="0" presetClass="path" presetSubtype="0" repeatCount="indefinite" accel="50000" decel="50000" fill="hold" grpId="0" nodeType="withEffect">
                                  <p:stCondLst>
                                    <p:cond delay="2000"/>
                                  </p:stCondLst>
                                  <p:childTnLst>
                                    <p:animMotion origin="layout" path="M 0.00191 -0.0007 L 0.00191 0.16551 L -0.10017 0.1662 L -0.10122 0.01991 " pathEditMode="relative" rAng="0" ptsTypes="AAAA">
                                      <p:cBhvr>
                                        <p:cTn id="18" dur="5000" fill="hold"/>
                                        <p:tgtEl>
                                          <p:spTgt spid="41"/>
                                        </p:tgtEl>
                                        <p:attrNameLst>
                                          <p:attrName>ppt_x</p:attrName>
                                          <p:attrName>ppt_y</p:attrName>
                                        </p:attrNameLst>
                                      </p:cBhvr>
                                      <p:rCtr x="-52" y="83"/>
                                    </p:animMotion>
                                  </p:childTnLst>
                                </p:cTn>
                              </p:par>
                              <p:par>
                                <p:cTn id="19" presetID="0" presetClass="path" presetSubtype="0" repeatCount="indefinite" accel="50000" decel="50000" fill="hold" grpId="0" nodeType="withEffect">
                                  <p:stCondLst>
                                    <p:cond delay="3000"/>
                                  </p:stCondLst>
                                  <p:childTnLst>
                                    <p:animMotion origin="layout" path="M 0.00052 3.33333E-6 C 0.00104 0.00694 0.00104 0.00416 0.00104 0.00833 L 0.00052 0.17106 L -0.10156 0.17176 L -0.10156 0.02477 " pathEditMode="relative" ptsTypes="fAAAA">
                                      <p:cBhvr>
                                        <p:cTn id="20" dur="5000" fill="hold"/>
                                        <p:tgtEl>
                                          <p:spTgt spid="42"/>
                                        </p:tgtEl>
                                        <p:attrNameLst>
                                          <p:attrName>ppt_x</p:attrName>
                                          <p:attrName>ppt_y</p:attrName>
                                        </p:attrNameLst>
                                      </p:cBhvr>
                                    </p:animMotion>
                                  </p:childTnLst>
                                </p:cTn>
                              </p:par>
                              <p:par>
                                <p:cTn id="21" presetID="0" presetClass="path" presetSubtype="0" repeatCount="indefinite" accel="50000" decel="50000" fill="hold" grpId="0" nodeType="withEffect">
                                  <p:stCondLst>
                                    <p:cond delay="4000"/>
                                  </p:stCondLst>
                                  <p:childTnLst>
                                    <p:animMotion origin="layout" path="M -8.33333E-7 -3.33333E-6 L 0.00052 0.17477 L -0.1026 0.17523 L -0.10313 0.03032 " pathEditMode="relative" ptsTypes="AAAA">
                                      <p:cBhvr>
                                        <p:cTn id="22" dur="5000" fill="hold"/>
                                        <p:tgtEl>
                                          <p:spTgt spid="43"/>
                                        </p:tgtEl>
                                        <p:attrNameLst>
                                          <p:attrName>ppt_x</p:attrName>
                                          <p:attrName>ppt_y</p:attrName>
                                        </p:attrNameLst>
                                      </p:cBhvr>
                                    </p:animMotion>
                                  </p:childTnLst>
                                </p:cTn>
                              </p:par>
                              <p:par>
                                <p:cTn id="23" presetID="0" presetClass="path" presetSubtype="0" repeatCount="indefinite" accel="50000" decel="50000" fill="hold" grpId="0" nodeType="withEffect">
                                  <p:stCondLst>
                                    <p:cond delay="0"/>
                                  </p:stCondLst>
                                  <p:childTnLst>
                                    <p:animMotion origin="layout" path="M 5E-6 2.89218E-6 L 0.00122 0.39125 L -0.53039 0.39356 L -0.53178 0.2795 " pathEditMode="relative" rAng="0" ptsTypes="AAAA">
                                      <p:cBhvr>
                                        <p:cTn id="24" dur="3000" fill="hold"/>
                                        <p:tgtEl>
                                          <p:spTgt spid="26"/>
                                        </p:tgtEl>
                                        <p:attrNameLst>
                                          <p:attrName>ppt_x</p:attrName>
                                          <p:attrName>ppt_y</p:attrName>
                                        </p:attrNameLst>
                                      </p:cBhvr>
                                      <p:rCtr x="-265" y="197"/>
                                    </p:animMotion>
                                  </p:childTnLst>
                                </p:cTn>
                              </p:par>
                              <p:par>
                                <p:cTn id="25" presetID="0" presetClass="path" presetSubtype="0" repeatCount="indefinite" accel="50000" decel="50000" fill="hold" grpId="0" nodeType="withEffect">
                                  <p:stCondLst>
                                    <p:cond delay="1500"/>
                                  </p:stCondLst>
                                  <p:childTnLst>
                                    <p:animMotion origin="layout" path="M 5E-6 1.11111E-6 L 0.00209 0.4037 L -0.52969 0.40555 L -0.53108 0.28727 " pathEditMode="relative" ptsTypes="AAAA">
                                      <p:cBhvr>
                                        <p:cTn id="26" dur="3000" fill="hold"/>
                                        <p:tgtEl>
                                          <p:spTgt spid="103"/>
                                        </p:tgtEl>
                                        <p:attrNameLst>
                                          <p:attrName>ppt_x</p:attrName>
                                          <p:attrName>ppt_y</p:attrName>
                                        </p:attrNameLst>
                                      </p:cBhvr>
                                    </p:animMotion>
                                  </p:childTnLst>
                                </p:cTn>
                              </p:par>
                              <p:par>
                                <p:cTn id="27" presetID="9" presetClass="entr" presetSubtype="0" fill="hold" grpId="0" nodeType="withEffect">
                                  <p:stCondLst>
                                    <p:cond delay="0"/>
                                  </p:stCondLst>
                                  <p:childTnLst>
                                    <p:set>
                                      <p:cBhvr>
                                        <p:cTn id="28" dur="1" fill="hold">
                                          <p:stCondLst>
                                            <p:cond delay="0"/>
                                          </p:stCondLst>
                                        </p:cTn>
                                        <p:tgtEl>
                                          <p:spTgt spid="86"/>
                                        </p:tgtEl>
                                        <p:attrNameLst>
                                          <p:attrName>style.visibility</p:attrName>
                                        </p:attrNameLst>
                                      </p:cBhvr>
                                      <p:to>
                                        <p:strVal val="visible"/>
                                      </p:to>
                                    </p:set>
                                    <p:animEffect transition="in" filter="dissolve">
                                      <p:cBhvr>
                                        <p:cTn id="29" dur="500"/>
                                        <p:tgtEl>
                                          <p:spTgt spid="86"/>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00"/>
                                        </p:tgtEl>
                                        <p:attrNameLst>
                                          <p:attrName>style.visibility</p:attrName>
                                        </p:attrNameLst>
                                      </p:cBhvr>
                                      <p:to>
                                        <p:strVal val="visible"/>
                                      </p:to>
                                    </p:set>
                                    <p:animEffect transition="in" filter="dissolve">
                                      <p:cBhvr>
                                        <p:cTn id="32" dur="500"/>
                                        <p:tgtEl>
                                          <p:spTgt spid="100"/>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02"/>
                                        </p:tgtEl>
                                        <p:attrNameLst>
                                          <p:attrName>style.visibility</p:attrName>
                                        </p:attrNameLst>
                                      </p:cBhvr>
                                      <p:to>
                                        <p:strVal val="visible"/>
                                      </p:to>
                                    </p:set>
                                    <p:animEffect transition="in" filter="dissolve">
                                      <p:cBhvr>
                                        <p:cTn id="35" dur="500"/>
                                        <p:tgtEl>
                                          <p:spTgt spid="102"/>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158"/>
                                        </p:tgtEl>
                                        <p:attrNameLst>
                                          <p:attrName>style.visibility</p:attrName>
                                        </p:attrNameLst>
                                      </p:cBhvr>
                                      <p:to>
                                        <p:strVal val="visible"/>
                                      </p:to>
                                    </p:set>
                                    <p:animEffect transition="in" filter="dissolve">
                                      <p:cBhvr>
                                        <p:cTn id="38" dur="500"/>
                                        <p:tgtEl>
                                          <p:spTgt spid="158"/>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94"/>
                                        </p:tgtEl>
                                        <p:attrNameLst>
                                          <p:attrName>style.visibility</p:attrName>
                                        </p:attrNameLst>
                                      </p:cBhvr>
                                      <p:to>
                                        <p:strVal val="visible"/>
                                      </p:to>
                                    </p:set>
                                    <p:animEffect transition="in" filter="dissolve">
                                      <p:cBhvr>
                                        <p:cTn id="41" dur="500"/>
                                        <p:tgtEl>
                                          <p:spTgt spid="94"/>
                                        </p:tgtEl>
                                      </p:cBhvr>
                                    </p:animEffect>
                                  </p:childTnLst>
                                </p:cTn>
                              </p:par>
                              <p:par>
                                <p:cTn id="42" presetID="9" presetClass="entr" presetSubtype="0" fill="hold" grpId="1" nodeType="withEffect">
                                  <p:stCondLst>
                                    <p:cond delay="0"/>
                                  </p:stCondLst>
                                  <p:childTnLst>
                                    <p:set>
                                      <p:cBhvr>
                                        <p:cTn id="43" dur="1" fill="hold">
                                          <p:stCondLst>
                                            <p:cond delay="0"/>
                                          </p:stCondLst>
                                        </p:cTn>
                                        <p:tgtEl>
                                          <p:spTgt spid="162"/>
                                        </p:tgtEl>
                                        <p:attrNameLst>
                                          <p:attrName>style.visibility</p:attrName>
                                        </p:attrNameLst>
                                      </p:cBhvr>
                                      <p:to>
                                        <p:strVal val="visible"/>
                                      </p:to>
                                    </p:set>
                                    <p:animEffect transition="in" filter="dissolve">
                                      <p:cBhvr>
                                        <p:cTn id="44" dur="500"/>
                                        <p:tgtEl>
                                          <p:spTgt spid="162"/>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95"/>
                                        </p:tgtEl>
                                        <p:attrNameLst>
                                          <p:attrName>style.visibility</p:attrName>
                                        </p:attrNameLst>
                                      </p:cBhvr>
                                      <p:to>
                                        <p:strVal val="visible"/>
                                      </p:to>
                                    </p:set>
                                    <p:animEffect transition="in" filter="dissolve">
                                      <p:cBhvr>
                                        <p:cTn id="47" dur="500"/>
                                        <p:tgtEl>
                                          <p:spTgt spid="95"/>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dissolve">
                                      <p:cBhvr>
                                        <p:cTn id="50" dur="500"/>
                                        <p:tgtEl>
                                          <p:spTgt spid="33"/>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dissolve">
                                      <p:cBhvr>
                                        <p:cTn id="53" dur="500"/>
                                        <p:tgtEl>
                                          <p:spTgt spid="64"/>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96"/>
                                        </p:tgtEl>
                                        <p:attrNameLst>
                                          <p:attrName>style.visibility</p:attrName>
                                        </p:attrNameLst>
                                      </p:cBhvr>
                                      <p:to>
                                        <p:strVal val="visible"/>
                                      </p:to>
                                    </p:set>
                                    <p:animEffect transition="in" filter="dissolve">
                                      <p:cBhvr>
                                        <p:cTn id="56" dur="500"/>
                                        <p:tgtEl>
                                          <p:spTgt spid="96"/>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69"/>
                                        </p:tgtEl>
                                        <p:attrNameLst>
                                          <p:attrName>style.visibility</p:attrName>
                                        </p:attrNameLst>
                                      </p:cBhvr>
                                      <p:to>
                                        <p:strVal val="visible"/>
                                      </p:to>
                                    </p:set>
                                    <p:animEffect transition="in" filter="dissolve">
                                      <p:cBhvr>
                                        <p:cTn id="59" dur="500"/>
                                        <p:tgtEl>
                                          <p:spTgt spid="69"/>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70"/>
                                        </p:tgtEl>
                                        <p:attrNameLst>
                                          <p:attrName>style.visibility</p:attrName>
                                        </p:attrNameLst>
                                      </p:cBhvr>
                                      <p:to>
                                        <p:strVal val="visible"/>
                                      </p:to>
                                    </p:set>
                                    <p:animEffect transition="in" filter="dissolve">
                                      <p:cBhvr>
                                        <p:cTn id="62" dur="500"/>
                                        <p:tgtEl>
                                          <p:spTgt spid="70"/>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dissolve">
                                      <p:cBhvr>
                                        <p:cTn id="65" dur="500"/>
                                        <p:tgtEl>
                                          <p:spTgt spid="72"/>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71"/>
                                        </p:tgtEl>
                                        <p:attrNameLst>
                                          <p:attrName>style.visibility</p:attrName>
                                        </p:attrNameLst>
                                      </p:cBhvr>
                                      <p:to>
                                        <p:strVal val="visible"/>
                                      </p:to>
                                    </p:set>
                                    <p:animEffect transition="in" filter="dissolve">
                                      <p:cBhvr>
                                        <p:cTn id="68" dur="500"/>
                                        <p:tgtEl>
                                          <p:spTgt spid="71"/>
                                        </p:tgtEl>
                                      </p:cBhvr>
                                    </p:animEffect>
                                  </p:childTnLst>
                                </p:cTn>
                              </p:par>
                              <p:par>
                                <p:cTn id="69" presetID="9" presetClass="entr" presetSubtype="0" fill="hold" grpId="0" nodeType="withEffect">
                                  <p:stCondLst>
                                    <p:cond delay="0"/>
                                  </p:stCondLst>
                                  <p:childTnLst>
                                    <p:set>
                                      <p:cBhvr>
                                        <p:cTn id="70" dur="1" fill="hold">
                                          <p:stCondLst>
                                            <p:cond delay="0"/>
                                          </p:stCondLst>
                                        </p:cTn>
                                        <p:tgtEl>
                                          <p:spTgt spid="98"/>
                                        </p:tgtEl>
                                        <p:attrNameLst>
                                          <p:attrName>style.visibility</p:attrName>
                                        </p:attrNameLst>
                                      </p:cBhvr>
                                      <p:to>
                                        <p:strVal val="visible"/>
                                      </p:to>
                                    </p:set>
                                    <p:animEffect transition="in" filter="dissolve">
                                      <p:cBhvr>
                                        <p:cTn id="71" dur="500"/>
                                        <p:tgtEl>
                                          <p:spTgt spid="98"/>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dissolve">
                                      <p:cBhvr>
                                        <p:cTn id="74" dur="500"/>
                                        <p:tgtEl>
                                          <p:spTgt spid="61"/>
                                        </p:tgtEl>
                                      </p:cBhvr>
                                    </p:animEffect>
                                  </p:childTnLst>
                                </p:cTn>
                              </p:par>
                              <p:par>
                                <p:cTn id="75" presetID="9" presetClass="entr" presetSubtype="0" fill="hold" grpId="1"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dissolve">
                                      <p:cBhvr>
                                        <p:cTn id="77" dur="500"/>
                                        <p:tgtEl>
                                          <p:spTgt spid="64"/>
                                        </p:tgtEl>
                                      </p:cBhvr>
                                    </p:animEffect>
                                  </p:childTnLst>
                                </p:cTn>
                              </p:par>
                              <p:par>
                                <p:cTn id="78" presetID="9" presetClass="entr" presetSubtype="0" fill="hold" grpId="0" nodeType="withEffect">
                                  <p:stCondLst>
                                    <p:cond delay="0"/>
                                  </p:stCondLst>
                                  <p:childTnLst>
                                    <p:set>
                                      <p:cBhvr>
                                        <p:cTn id="79" dur="1" fill="hold">
                                          <p:stCondLst>
                                            <p:cond delay="0"/>
                                          </p:stCondLst>
                                        </p:cTn>
                                        <p:tgtEl>
                                          <p:spTgt spid="99"/>
                                        </p:tgtEl>
                                        <p:attrNameLst>
                                          <p:attrName>style.visibility</p:attrName>
                                        </p:attrNameLst>
                                      </p:cBhvr>
                                      <p:to>
                                        <p:strVal val="visible"/>
                                      </p:to>
                                    </p:set>
                                    <p:animEffect transition="in" filter="dissolve">
                                      <p:cBhvr>
                                        <p:cTn id="80" dur="500"/>
                                        <p:tgtEl>
                                          <p:spTgt spid="99"/>
                                        </p:tgtEl>
                                      </p:cBhvr>
                                    </p:animEffect>
                                  </p:childTnLst>
                                </p:cTn>
                              </p:par>
                              <p:par>
                                <p:cTn id="81" presetID="9" presetClass="entr" presetSubtype="0" fill="hold" grpId="0" nodeType="withEffect">
                                  <p:stCondLst>
                                    <p:cond delay="0"/>
                                  </p:stCondLst>
                                  <p:childTnLst>
                                    <p:set>
                                      <p:cBhvr>
                                        <p:cTn id="82" dur="1" fill="hold">
                                          <p:stCondLst>
                                            <p:cond delay="0"/>
                                          </p:stCondLst>
                                        </p:cTn>
                                        <p:tgtEl>
                                          <p:spTgt spid="133"/>
                                        </p:tgtEl>
                                        <p:attrNameLst>
                                          <p:attrName>style.visibility</p:attrName>
                                        </p:attrNameLst>
                                      </p:cBhvr>
                                      <p:to>
                                        <p:strVal val="visible"/>
                                      </p:to>
                                    </p:set>
                                    <p:animEffect transition="in" filter="dissolve">
                                      <p:cBhvr>
                                        <p:cTn id="83" dur="500"/>
                                        <p:tgtEl>
                                          <p:spTgt spid="133"/>
                                        </p:tgtEl>
                                      </p:cBhvr>
                                    </p:animEffect>
                                  </p:childTnLst>
                                </p:cTn>
                              </p:par>
                              <p:par>
                                <p:cTn id="84" presetID="9" presetClass="entr" presetSubtype="0" fill="hold" grpId="0" nodeType="withEffect">
                                  <p:stCondLst>
                                    <p:cond delay="0"/>
                                  </p:stCondLst>
                                  <p:childTnLst>
                                    <p:set>
                                      <p:cBhvr>
                                        <p:cTn id="85" dur="1" fill="hold">
                                          <p:stCondLst>
                                            <p:cond delay="0"/>
                                          </p:stCondLst>
                                        </p:cTn>
                                        <p:tgtEl>
                                          <p:spTgt spid="119"/>
                                        </p:tgtEl>
                                        <p:attrNameLst>
                                          <p:attrName>style.visibility</p:attrName>
                                        </p:attrNameLst>
                                      </p:cBhvr>
                                      <p:to>
                                        <p:strVal val="visible"/>
                                      </p:to>
                                    </p:set>
                                    <p:animEffect transition="in" filter="dissolve">
                                      <p:cBhvr>
                                        <p:cTn id="86" dur="500"/>
                                        <p:tgtEl>
                                          <p:spTgt spid="119"/>
                                        </p:tgtEl>
                                      </p:cBhvr>
                                    </p:animEffect>
                                  </p:childTnLst>
                                </p:cTn>
                              </p:par>
                              <p:par>
                                <p:cTn id="87" presetID="9" presetClass="entr" presetSubtype="0" fill="hold" grpId="0" nodeType="withEffect">
                                  <p:stCondLst>
                                    <p:cond delay="0"/>
                                  </p:stCondLst>
                                  <p:childTnLst>
                                    <p:set>
                                      <p:cBhvr>
                                        <p:cTn id="88" dur="1" fill="hold">
                                          <p:stCondLst>
                                            <p:cond delay="0"/>
                                          </p:stCondLst>
                                        </p:cTn>
                                        <p:tgtEl>
                                          <p:spTgt spid="118"/>
                                        </p:tgtEl>
                                        <p:attrNameLst>
                                          <p:attrName>style.visibility</p:attrName>
                                        </p:attrNameLst>
                                      </p:cBhvr>
                                      <p:to>
                                        <p:strVal val="visible"/>
                                      </p:to>
                                    </p:set>
                                    <p:animEffect transition="in" filter="dissolve">
                                      <p:cBhvr>
                                        <p:cTn id="89" dur="500"/>
                                        <p:tgtEl>
                                          <p:spTgt spid="118"/>
                                        </p:tgtEl>
                                      </p:cBhvr>
                                    </p:animEffect>
                                  </p:childTnLst>
                                </p:cTn>
                              </p:par>
                              <p:par>
                                <p:cTn id="90" presetID="9" presetClass="entr" presetSubtype="0" fill="hold" grpId="0" nodeType="withEffect">
                                  <p:stCondLst>
                                    <p:cond delay="0"/>
                                  </p:stCondLst>
                                  <p:childTnLst>
                                    <p:set>
                                      <p:cBhvr>
                                        <p:cTn id="91" dur="1" fill="hold">
                                          <p:stCondLst>
                                            <p:cond delay="0"/>
                                          </p:stCondLst>
                                        </p:cTn>
                                        <p:tgtEl>
                                          <p:spTgt spid="120"/>
                                        </p:tgtEl>
                                        <p:attrNameLst>
                                          <p:attrName>style.visibility</p:attrName>
                                        </p:attrNameLst>
                                      </p:cBhvr>
                                      <p:to>
                                        <p:strVal val="visible"/>
                                      </p:to>
                                    </p:set>
                                    <p:animEffect transition="in" filter="dissolve">
                                      <p:cBhvr>
                                        <p:cTn id="92" dur="500"/>
                                        <p:tgtEl>
                                          <p:spTgt spid="120"/>
                                        </p:tgtEl>
                                      </p:cBhvr>
                                    </p:animEffect>
                                  </p:childTnLst>
                                </p:cTn>
                              </p:par>
                              <p:par>
                                <p:cTn id="93" presetID="9" presetClass="entr" presetSubtype="0" fill="hold" grpId="0" nodeType="with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dissolve">
                                      <p:cBhvr>
                                        <p:cTn id="95" dur="500"/>
                                        <p:tgtEl>
                                          <p:spTgt spid="164"/>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dissolve">
                                      <p:cBhvr>
                                        <p:cTn id="98" dur="500"/>
                                        <p:tgtEl>
                                          <p:spTgt spid="16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101"/>
                                        </p:tgtEl>
                                        <p:attrNameLst>
                                          <p:attrName>style.visibility</p:attrName>
                                        </p:attrNameLst>
                                      </p:cBhvr>
                                      <p:to>
                                        <p:strVal val="visible"/>
                                      </p:to>
                                    </p:set>
                                    <p:animEffect transition="in" filter="dissolve">
                                      <p:cBhvr>
                                        <p:cTn id="101" dur="500"/>
                                        <p:tgtEl>
                                          <p:spTgt spid="101"/>
                                        </p:tgtEl>
                                      </p:cBhvr>
                                    </p:animEffect>
                                  </p:childTnLst>
                                </p:cTn>
                              </p:par>
                              <p:par>
                                <p:cTn id="102" presetID="9" presetClass="entr" presetSubtype="0" fill="hold" grpId="0" nodeType="withEffect">
                                  <p:stCondLst>
                                    <p:cond delay="0"/>
                                  </p:stCondLst>
                                  <p:childTnLst>
                                    <p:set>
                                      <p:cBhvr>
                                        <p:cTn id="103" dur="1" fill="hold">
                                          <p:stCondLst>
                                            <p:cond delay="0"/>
                                          </p:stCondLst>
                                        </p:cTn>
                                        <p:tgtEl>
                                          <p:spTgt spid="125"/>
                                        </p:tgtEl>
                                        <p:attrNameLst>
                                          <p:attrName>style.visibility</p:attrName>
                                        </p:attrNameLst>
                                      </p:cBhvr>
                                      <p:to>
                                        <p:strVal val="visible"/>
                                      </p:to>
                                    </p:set>
                                    <p:animEffect transition="in" filter="dissolve">
                                      <p:cBhvr>
                                        <p:cTn id="104" dur="500"/>
                                        <p:tgtEl>
                                          <p:spTgt spid="125"/>
                                        </p:tgtEl>
                                      </p:cBhvr>
                                    </p:animEffect>
                                  </p:childTnLst>
                                </p:cTn>
                              </p:par>
                              <p:par>
                                <p:cTn id="105" presetID="9" presetClass="entr" presetSubtype="0" fill="hold" grpId="0" nodeType="withEffect">
                                  <p:stCondLst>
                                    <p:cond delay="0"/>
                                  </p:stCondLst>
                                  <p:childTnLst>
                                    <p:set>
                                      <p:cBhvr>
                                        <p:cTn id="106" dur="1" fill="hold">
                                          <p:stCondLst>
                                            <p:cond delay="0"/>
                                          </p:stCondLst>
                                        </p:cTn>
                                        <p:tgtEl>
                                          <p:spTgt spid="154"/>
                                        </p:tgtEl>
                                        <p:attrNameLst>
                                          <p:attrName>style.visibility</p:attrName>
                                        </p:attrNameLst>
                                      </p:cBhvr>
                                      <p:to>
                                        <p:strVal val="visible"/>
                                      </p:to>
                                    </p:set>
                                    <p:animEffect transition="in" filter="dissolve">
                                      <p:cBhvr>
                                        <p:cTn id="107" dur="500"/>
                                        <p:tgtEl>
                                          <p:spTgt spid="154"/>
                                        </p:tgtEl>
                                      </p:cBhvr>
                                    </p:animEffect>
                                  </p:childTnLst>
                                </p:cTn>
                              </p:par>
                              <p:par>
                                <p:cTn id="108" presetID="9" presetClass="entr" presetSubtype="0" fill="hold" grpId="0" nodeType="withEffect">
                                  <p:stCondLst>
                                    <p:cond delay="0"/>
                                  </p:stCondLst>
                                  <p:childTnLst>
                                    <p:set>
                                      <p:cBhvr>
                                        <p:cTn id="109" dur="1" fill="hold">
                                          <p:stCondLst>
                                            <p:cond delay="0"/>
                                          </p:stCondLst>
                                        </p:cTn>
                                        <p:tgtEl>
                                          <p:spTgt spid="46"/>
                                        </p:tgtEl>
                                        <p:attrNameLst>
                                          <p:attrName>style.visibility</p:attrName>
                                        </p:attrNameLst>
                                      </p:cBhvr>
                                      <p:to>
                                        <p:strVal val="visible"/>
                                      </p:to>
                                    </p:set>
                                    <p:animEffect transition="in" filter="dissolve">
                                      <p:cBhvr>
                                        <p:cTn id="110" dur="500"/>
                                        <p:tgtEl>
                                          <p:spTgt spid="46"/>
                                        </p:tgtEl>
                                      </p:cBhvr>
                                    </p:animEffect>
                                  </p:childTnLst>
                                </p:cTn>
                              </p:par>
                              <p:par>
                                <p:cTn id="111" presetID="0" presetClass="path" presetSubtype="0" repeatCount="indefinite" accel="50000" decel="50000" fill="hold" grpId="0" nodeType="withEffect">
                                  <p:stCondLst>
                                    <p:cond delay="0"/>
                                  </p:stCondLst>
                                  <p:childTnLst>
                                    <p:animMotion origin="layout" path="M 5.55556E-7 4.60542E-7 L 0.00069 -0.16408 L 0.07465 -0.16501 L 0.07413 -0.25226 L 0.27083 -0.25642 L 0.26979 -0.27239 " pathEditMode="relative" rAng="0" ptsTypes="AAAAAA">
                                      <p:cBhvr>
                                        <p:cTn id="112" dur="2000" fill="hold"/>
                                        <p:tgtEl>
                                          <p:spTgt spid="24"/>
                                        </p:tgtEl>
                                        <p:attrNameLst>
                                          <p:attrName>ppt_x</p:attrName>
                                          <p:attrName>ppt_y</p:attrName>
                                        </p:attrNameLst>
                                      </p:cBhvr>
                                      <p:rCtr x="135" y="-136"/>
                                    </p:animMotion>
                                  </p:childTnLst>
                                </p:cTn>
                              </p:par>
                              <p:par>
                                <p:cTn id="113" presetID="9" presetClass="entr" presetSubtype="0" fill="hold" grpId="1" nodeType="with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dissolve">
                                      <p:cBhvr>
                                        <p:cTn id="115" dur="500"/>
                                        <p:tgtEl>
                                          <p:spTgt spid="27"/>
                                        </p:tgtEl>
                                      </p:cBhvr>
                                    </p:animEffect>
                                  </p:childTnLst>
                                </p:cTn>
                              </p:par>
                              <p:par>
                                <p:cTn id="116" presetID="9" presetClass="entr" presetSubtype="0" fill="hold" grpId="1" nodeType="with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dissolve">
                                      <p:cBhvr>
                                        <p:cTn id="118" dur="500"/>
                                        <p:tgtEl>
                                          <p:spTgt spid="104"/>
                                        </p:tgtEl>
                                      </p:cBhvr>
                                    </p:animEffect>
                                  </p:childTnLst>
                                </p:cTn>
                              </p:par>
                              <p:par>
                                <p:cTn id="119" presetID="0" presetClass="path" presetSubtype="0" repeatCount="indefinite" accel="50000" decel="50000" fill="hold" grpId="0" nodeType="withEffect">
                                  <p:stCondLst>
                                    <p:cond delay="1000"/>
                                  </p:stCondLst>
                                  <p:childTnLst>
                                    <p:animMotion origin="layout" path="M -3.05556E-6 -3.79079E-6 L 0.00209 -0.17912 L 0.07674 -0.17727 L 0.07604 -0.26753 L 0.26962 -0.26706 L 0.26997 -0.28697 " pathEditMode="relative" rAng="0" ptsTypes="AAAAAA">
                                      <p:cBhvr>
                                        <p:cTn id="120" dur="2000" fill="hold"/>
                                        <p:tgtEl>
                                          <p:spTgt spid="25"/>
                                        </p:tgtEl>
                                        <p:attrNameLst>
                                          <p:attrName>ppt_x</p:attrName>
                                          <p:attrName>ppt_y</p:attrName>
                                        </p:attrNameLst>
                                      </p:cBhvr>
                                      <p:rCtr x="135" y="-143"/>
                                    </p:animMotion>
                                  </p:childTnLst>
                                </p:cTn>
                              </p:par>
                              <p:par>
                                <p:cTn id="121" presetID="0" presetClass="path" presetSubtype="0" repeatCount="indefinite" accel="50000" decel="50000" fill="hold" grpId="0" nodeType="withEffect">
                                  <p:stCondLst>
                                    <p:cond delay="0"/>
                                  </p:stCondLst>
                                  <p:endCondLst>
                                    <p:cond evt="onNext" delay="0">
                                      <p:tgtEl>
                                        <p:sldTgt/>
                                      </p:tgtEl>
                                    </p:cond>
                                  </p:endCondLst>
                                  <p:childTnLst>
                                    <p:animMotion origin="layout" path="M 0.13143 0.02175 L 0.13143 0.00277 L -0.03836 0.00092 L 0.02691 0.03471 L 0.02448 0.13075 L 0.29462 0.13145 L 0.29462 -0.03101 L 0.29931 -0.02939 L 0.31389 -0.02801 L 0.34202 -0.02939 " pathEditMode="relative" rAng="0" ptsTypes="AAAAAAAAAA">
                                      <p:cBhvr>
                                        <p:cTn id="122" dur="2000" fill="hold"/>
                                        <p:tgtEl>
                                          <p:spTgt spid="27"/>
                                        </p:tgtEl>
                                        <p:attrNameLst>
                                          <p:attrName>ppt_x</p:attrName>
                                          <p:attrName>ppt_y</p:attrName>
                                        </p:attrNameLst>
                                      </p:cBhvr>
                                      <p:rCtr x="20" y="28"/>
                                    </p:animMotion>
                                  </p:childTnLst>
                                </p:cTn>
                              </p:par>
                              <p:par>
                                <p:cTn id="123" presetID="0" presetClass="path" presetSubtype="0" repeatCount="indefinite" accel="50000" decel="50000" fill="hold" grpId="0" nodeType="withEffect">
                                  <p:stCondLst>
                                    <p:cond delay="1000"/>
                                  </p:stCondLst>
                                  <p:endCondLst>
                                    <p:cond evt="onNext" delay="0">
                                      <p:tgtEl>
                                        <p:sldTgt/>
                                      </p:tgtEl>
                                    </p:cond>
                                  </p:endCondLst>
                                  <p:childTnLst>
                                    <p:animMotion origin="layout" path="M 0.12274 0.02616 L 0.12205 0.00718 L -0.04566 0.00625 L 0.01718 0.03935 L 0.01684 0.13472 L 0.28628 0.13727 L 0.2868 -0.02778 L 0.34982 -0.02778 " pathEditMode="relative" rAng="0" ptsTypes="AAAAAAAA">
                                      <p:cBhvr>
                                        <p:cTn id="124" dur="2000" fill="hold"/>
                                        <p:tgtEl>
                                          <p:spTgt spid="104"/>
                                        </p:tgtEl>
                                        <p:attrNameLst>
                                          <p:attrName>ppt_x</p:attrName>
                                          <p:attrName>ppt_y</p:attrName>
                                        </p:attrNameLst>
                                      </p:cBhvr>
                                      <p:rCtr x="29" y="28"/>
                                    </p:animMotion>
                                  </p:childTnLst>
                                </p:cTn>
                              </p:par>
                              <p:par>
                                <p:cTn id="125" presetID="9" presetClass="entr" presetSubtype="0" fill="hold" grpId="0" nodeType="withEffect">
                                  <p:stCondLst>
                                    <p:cond delay="1000"/>
                                  </p:stCondLst>
                                  <p:childTnLst>
                                    <p:set>
                                      <p:cBhvr>
                                        <p:cTn id="126" dur="1" fill="hold">
                                          <p:stCondLst>
                                            <p:cond delay="0"/>
                                          </p:stCondLst>
                                        </p:cTn>
                                        <p:tgtEl>
                                          <p:spTgt spid="123"/>
                                        </p:tgtEl>
                                        <p:attrNameLst>
                                          <p:attrName>style.visibility</p:attrName>
                                        </p:attrNameLst>
                                      </p:cBhvr>
                                      <p:to>
                                        <p:strVal val="visible"/>
                                      </p:to>
                                    </p:set>
                                    <p:animEffect transition="in" filter="dissolve">
                                      <p:cBhvr>
                                        <p:cTn id="127" dur="500"/>
                                        <p:tgtEl>
                                          <p:spTgt spid="123"/>
                                        </p:tgtEl>
                                      </p:cBhvr>
                                    </p:animEffect>
                                  </p:childTnLst>
                                </p:cTn>
                              </p:par>
                              <p:par>
                                <p:cTn id="128" presetID="9" presetClass="entr" presetSubtype="0" fill="hold" grpId="1" nodeType="withEffect">
                                  <p:stCondLst>
                                    <p:cond delay="1000"/>
                                  </p:stCondLst>
                                  <p:childTnLst>
                                    <p:set>
                                      <p:cBhvr>
                                        <p:cTn id="129" dur="1" fill="hold">
                                          <p:stCondLst>
                                            <p:cond delay="0"/>
                                          </p:stCondLst>
                                        </p:cTn>
                                        <p:tgtEl>
                                          <p:spTgt spid="73"/>
                                        </p:tgtEl>
                                        <p:attrNameLst>
                                          <p:attrName>style.visibility</p:attrName>
                                        </p:attrNameLst>
                                      </p:cBhvr>
                                      <p:to>
                                        <p:strVal val="visible"/>
                                      </p:to>
                                    </p:set>
                                    <p:animEffect transition="in" filter="dissolve">
                                      <p:cBhvr>
                                        <p:cTn id="130" dur="500"/>
                                        <p:tgtEl>
                                          <p:spTgt spid="73"/>
                                        </p:tgtEl>
                                      </p:cBhvr>
                                    </p:animEffect>
                                  </p:childTnLst>
                                </p:cTn>
                              </p:par>
                              <p:par>
                                <p:cTn id="131" presetID="9" presetClass="entr" presetSubtype="0" fill="hold" grpId="1" nodeType="withEffect">
                                  <p:stCondLst>
                                    <p:cond delay="1000"/>
                                  </p:stCondLst>
                                  <p:childTnLst>
                                    <p:set>
                                      <p:cBhvr>
                                        <p:cTn id="132" dur="1" fill="hold">
                                          <p:stCondLst>
                                            <p:cond delay="0"/>
                                          </p:stCondLst>
                                        </p:cTn>
                                        <p:tgtEl>
                                          <p:spTgt spid="74"/>
                                        </p:tgtEl>
                                        <p:attrNameLst>
                                          <p:attrName>style.visibility</p:attrName>
                                        </p:attrNameLst>
                                      </p:cBhvr>
                                      <p:to>
                                        <p:strVal val="visible"/>
                                      </p:to>
                                    </p:set>
                                    <p:animEffect transition="in" filter="dissolve">
                                      <p:cBhvr>
                                        <p:cTn id="133" dur="500"/>
                                        <p:tgtEl>
                                          <p:spTgt spid="74"/>
                                        </p:tgtEl>
                                      </p:cBhvr>
                                    </p:animEffect>
                                  </p:childTnLst>
                                </p:cTn>
                              </p:par>
                              <p:par>
                                <p:cTn id="134" presetID="0" presetClass="path" presetSubtype="0" repeatCount="indefinite" accel="50000" decel="50000" fill="hold" grpId="0" nodeType="withEffect">
                                  <p:stCondLst>
                                    <p:cond delay="0"/>
                                  </p:stCondLst>
                                  <p:childTnLst>
                                    <p:animMotion origin="layout" path="M 1.66667E-6 -4.46656E-7 L -0.00087 -0.02129 L -0.06233 -0.05855 L -0.06268 -0.17218 " pathEditMode="relative" rAng="0" ptsTypes="AAAA">
                                      <p:cBhvr>
                                        <p:cTn id="135" dur="1000" fill="hold"/>
                                        <p:tgtEl>
                                          <p:spTgt spid="73"/>
                                        </p:tgtEl>
                                        <p:attrNameLst>
                                          <p:attrName>ppt_x</p:attrName>
                                          <p:attrName>ppt_y</p:attrName>
                                        </p:attrNameLst>
                                      </p:cBhvr>
                                      <p:rCtr x="-31" y="-86"/>
                                    </p:animMotion>
                                  </p:childTnLst>
                                </p:cTn>
                              </p:par>
                              <p:par>
                                <p:cTn id="136" presetID="0" presetClass="path" presetSubtype="0" repeatCount="indefinite" accel="50000" decel="50000" fill="hold" grpId="0" nodeType="withEffect">
                                  <p:stCondLst>
                                    <p:cond delay="500"/>
                                  </p:stCondLst>
                                  <p:childTnLst>
                                    <p:animMotion origin="layout" path="M 3.61111E-6 9.9514E-7 L -0.00139 -0.02592 L -0.06285 -0.06318 L -0.06268 -0.17218 " pathEditMode="relative" rAng="0" ptsTypes="AAAA">
                                      <p:cBhvr>
                                        <p:cTn id="137" dur="1000" fill="hold"/>
                                        <p:tgtEl>
                                          <p:spTgt spid="74"/>
                                        </p:tgtEl>
                                        <p:attrNameLst>
                                          <p:attrName>ppt_x</p:attrName>
                                          <p:attrName>ppt_y</p:attrName>
                                        </p:attrNameLst>
                                      </p:cBhvr>
                                      <p:rCtr x="-31" y="-86"/>
                                    </p:animMotion>
                                  </p:childTnLst>
                                </p:cTn>
                              </p:par>
                              <p:par>
                                <p:cTn id="138" presetID="9" presetClass="entr" presetSubtype="0" fill="hold" grpId="1" nodeType="withEffect">
                                  <p:stCondLst>
                                    <p:cond delay="500"/>
                                  </p:stCondLst>
                                  <p:childTnLst>
                                    <p:set>
                                      <p:cBhvr>
                                        <p:cTn id="139" dur="1" fill="hold">
                                          <p:stCondLst>
                                            <p:cond delay="0"/>
                                          </p:stCondLst>
                                        </p:cTn>
                                        <p:tgtEl>
                                          <p:spTgt spid="75"/>
                                        </p:tgtEl>
                                        <p:attrNameLst>
                                          <p:attrName>style.visibility</p:attrName>
                                        </p:attrNameLst>
                                      </p:cBhvr>
                                      <p:to>
                                        <p:strVal val="visible"/>
                                      </p:to>
                                    </p:set>
                                    <p:animEffect transition="in" filter="dissolve">
                                      <p:cBhvr>
                                        <p:cTn id="140" dur="500"/>
                                        <p:tgtEl>
                                          <p:spTgt spid="75"/>
                                        </p:tgtEl>
                                      </p:cBhvr>
                                    </p:animEffect>
                                  </p:childTnLst>
                                </p:cTn>
                              </p:par>
                              <p:par>
                                <p:cTn id="141" presetID="9" presetClass="entr" presetSubtype="0" fill="hold" grpId="0" nodeType="withEffect">
                                  <p:stCondLst>
                                    <p:cond delay="500"/>
                                  </p:stCondLst>
                                  <p:childTnLst>
                                    <p:set>
                                      <p:cBhvr>
                                        <p:cTn id="142" dur="1" fill="hold">
                                          <p:stCondLst>
                                            <p:cond delay="0"/>
                                          </p:stCondLst>
                                        </p:cTn>
                                        <p:tgtEl>
                                          <p:spTgt spid="76"/>
                                        </p:tgtEl>
                                        <p:attrNameLst>
                                          <p:attrName>style.visibility</p:attrName>
                                        </p:attrNameLst>
                                      </p:cBhvr>
                                      <p:to>
                                        <p:strVal val="visible"/>
                                      </p:to>
                                    </p:set>
                                    <p:animEffect transition="in" filter="dissolve">
                                      <p:cBhvr>
                                        <p:cTn id="143" dur="500"/>
                                        <p:tgtEl>
                                          <p:spTgt spid="76"/>
                                        </p:tgtEl>
                                      </p:cBhvr>
                                    </p:animEffect>
                                  </p:childTnLst>
                                </p:cTn>
                              </p:par>
                              <p:par>
                                <p:cTn id="144" presetID="0" presetClass="path" presetSubtype="0" repeatCount="indefinite" accel="50000" decel="50000" fill="hold" grpId="0" nodeType="withEffect">
                                  <p:stCondLst>
                                    <p:cond delay="0"/>
                                  </p:stCondLst>
                                  <p:childTnLst>
                                    <p:animMotion origin="layout" path="M -0.00017 0.00069 L 0.00018 0.29351 L -0.04166 0.29351 L -0.04166 0.25625 " pathEditMode="relative" ptsTypes="AAAA">
                                      <p:cBhvr>
                                        <p:cTn id="145" dur="2000" fill="hold"/>
                                        <p:tgtEl>
                                          <p:spTgt spid="75"/>
                                        </p:tgtEl>
                                        <p:attrNameLst>
                                          <p:attrName>ppt_x</p:attrName>
                                          <p:attrName>ppt_y</p:attrName>
                                        </p:attrNameLst>
                                      </p:cBhvr>
                                    </p:animMotion>
                                  </p:childTnLst>
                                </p:cTn>
                              </p:par>
                              <p:par>
                                <p:cTn id="146" presetID="0" presetClass="path" presetSubtype="0" repeatCount="indefinite" accel="50000" decel="50000" fill="hold" grpId="1" nodeType="withEffect">
                                  <p:stCondLst>
                                    <p:cond delay="1000"/>
                                  </p:stCondLst>
                                  <p:childTnLst>
                                    <p:animMotion origin="layout" path="M 0 0 L 0.00035 0.28542 L -0.04132 0.28542 L -0.04132 0.24653 " pathEditMode="relative" ptsTypes="AAAA">
                                      <p:cBhvr>
                                        <p:cTn id="147" dur="2000" fill="hold"/>
                                        <p:tgtEl>
                                          <p:spTgt spid="76"/>
                                        </p:tgtEl>
                                        <p:attrNameLst>
                                          <p:attrName>ppt_x</p:attrName>
                                          <p:attrName>ppt_y</p:attrName>
                                        </p:attrNameLst>
                                      </p:cBhvr>
                                    </p:animMotion>
                                  </p:childTnLst>
                                </p:cTn>
                              </p:par>
                              <p:par>
                                <p:cTn id="148" presetID="0" presetClass="path" presetSubtype="0" repeatCount="indefinite" accel="50000" decel="50000" fill="hold" grpId="0" nodeType="withEffect">
                                  <p:stCondLst>
                                    <p:cond delay="1000"/>
                                  </p:stCondLst>
                                  <p:endCondLst>
                                    <p:cond evt="onNext" delay="0">
                                      <p:tgtEl>
                                        <p:sldTgt/>
                                      </p:tgtEl>
                                    </p:cond>
                                  </p:endCondLst>
                                  <p:childTnLst>
                                    <p:animMotion origin="layout" path="M 0.00104 -0.00324 L 2.5E-6 -0.0722 L -0.0665 -0.0722 L -0.0665 0.01088 L -0.09254 0.01204 L -0.09966 0.02245 " pathEditMode="relative" rAng="0" ptsTypes="AAAAAA">
                                      <p:cBhvr>
                                        <p:cTn id="149" dur="2000" fill="hold"/>
                                        <p:tgtEl>
                                          <p:spTgt spid="84"/>
                                        </p:tgtEl>
                                        <p:attrNameLst>
                                          <p:attrName>ppt_x</p:attrName>
                                          <p:attrName>ppt_y</p:attrName>
                                        </p:attrNameLst>
                                      </p:cBhvr>
                                      <p:rCtr x="-50" y="-22"/>
                                    </p:animMotion>
                                  </p:childTnLst>
                                </p:cTn>
                              </p:par>
                              <p:par>
                                <p:cTn id="150" presetID="9" presetClass="entr" presetSubtype="0" fill="hold" grpId="0" nodeType="withEffect">
                                  <p:stCondLst>
                                    <p:cond delay="1000"/>
                                  </p:stCondLst>
                                  <p:childTnLst>
                                    <p:set>
                                      <p:cBhvr>
                                        <p:cTn id="151" dur="1" fill="hold">
                                          <p:stCondLst>
                                            <p:cond delay="0"/>
                                          </p:stCondLst>
                                        </p:cTn>
                                        <p:tgtEl>
                                          <p:spTgt spid="111"/>
                                        </p:tgtEl>
                                        <p:attrNameLst>
                                          <p:attrName>style.visibility</p:attrName>
                                        </p:attrNameLst>
                                      </p:cBhvr>
                                      <p:to>
                                        <p:strVal val="visible"/>
                                      </p:to>
                                    </p:set>
                                    <p:animEffect transition="in" filter="dissolve">
                                      <p:cBhvr>
                                        <p:cTn id="152" dur="500"/>
                                        <p:tgtEl>
                                          <p:spTgt spid="111"/>
                                        </p:tgtEl>
                                      </p:cBhvr>
                                    </p:animEffect>
                                  </p:childTnLst>
                                </p:cTn>
                              </p:par>
                              <p:par>
                                <p:cTn id="153" presetID="9" presetClass="entr" presetSubtype="0" fill="hold" grpId="0" nodeType="withEffect">
                                  <p:stCondLst>
                                    <p:cond delay="1000"/>
                                  </p:stCondLst>
                                  <p:childTnLst>
                                    <p:set>
                                      <p:cBhvr>
                                        <p:cTn id="154" dur="1" fill="hold">
                                          <p:stCondLst>
                                            <p:cond delay="0"/>
                                          </p:stCondLst>
                                        </p:cTn>
                                        <p:tgtEl>
                                          <p:spTgt spid="128"/>
                                        </p:tgtEl>
                                        <p:attrNameLst>
                                          <p:attrName>style.visibility</p:attrName>
                                        </p:attrNameLst>
                                      </p:cBhvr>
                                      <p:to>
                                        <p:strVal val="visible"/>
                                      </p:to>
                                    </p:set>
                                    <p:animEffect transition="in" filter="dissolve">
                                      <p:cBhvr>
                                        <p:cTn id="155" dur="500"/>
                                        <p:tgtEl>
                                          <p:spTgt spid="128"/>
                                        </p:tgtEl>
                                      </p:cBhvr>
                                    </p:animEffect>
                                  </p:childTnLst>
                                </p:cTn>
                              </p:par>
                              <p:par>
                                <p:cTn id="156" presetID="9" presetClass="entr" presetSubtype="0" fill="hold" grpId="0" nodeType="withEffect">
                                  <p:stCondLst>
                                    <p:cond delay="1000"/>
                                  </p:stCondLst>
                                  <p:childTnLst>
                                    <p:set>
                                      <p:cBhvr>
                                        <p:cTn id="157" dur="1" fill="hold">
                                          <p:stCondLst>
                                            <p:cond delay="0"/>
                                          </p:stCondLst>
                                        </p:cTn>
                                        <p:tgtEl>
                                          <p:spTgt spid="112"/>
                                        </p:tgtEl>
                                        <p:attrNameLst>
                                          <p:attrName>style.visibility</p:attrName>
                                        </p:attrNameLst>
                                      </p:cBhvr>
                                      <p:to>
                                        <p:strVal val="visible"/>
                                      </p:to>
                                    </p:set>
                                    <p:animEffect transition="in" filter="dissolve">
                                      <p:cBhvr>
                                        <p:cTn id="158" dur="500"/>
                                        <p:tgtEl>
                                          <p:spTgt spid="112"/>
                                        </p:tgtEl>
                                      </p:cBhvr>
                                    </p:animEffect>
                                  </p:childTnLst>
                                </p:cTn>
                              </p:par>
                              <p:par>
                                <p:cTn id="159" presetID="9" presetClass="entr" presetSubtype="0" fill="hold" grpId="0" nodeType="withEffect">
                                  <p:stCondLst>
                                    <p:cond delay="1000"/>
                                  </p:stCondLst>
                                  <p:childTnLst>
                                    <p:set>
                                      <p:cBhvr>
                                        <p:cTn id="160" dur="1" fill="hold">
                                          <p:stCondLst>
                                            <p:cond delay="0"/>
                                          </p:stCondLst>
                                        </p:cTn>
                                        <p:tgtEl>
                                          <p:spTgt spid="113"/>
                                        </p:tgtEl>
                                        <p:attrNameLst>
                                          <p:attrName>style.visibility</p:attrName>
                                        </p:attrNameLst>
                                      </p:cBhvr>
                                      <p:to>
                                        <p:strVal val="visible"/>
                                      </p:to>
                                    </p:set>
                                    <p:animEffect transition="in" filter="dissolve">
                                      <p:cBhvr>
                                        <p:cTn id="161" dur="500"/>
                                        <p:tgtEl>
                                          <p:spTgt spid="113"/>
                                        </p:tgtEl>
                                      </p:cBhvr>
                                    </p:animEffect>
                                  </p:childTnLst>
                                </p:cTn>
                              </p:par>
                              <p:par>
                                <p:cTn id="162" presetID="0" presetClass="path" presetSubtype="0" repeatCount="indefinite" accel="50000" decel="50000" fill="hold" grpId="0" nodeType="withEffect">
                                  <p:stCondLst>
                                    <p:cond delay="1000"/>
                                  </p:stCondLst>
                                  <p:endCondLst>
                                    <p:cond evt="onNext" delay="0">
                                      <p:tgtEl>
                                        <p:sldTgt/>
                                      </p:tgtEl>
                                    </p:cond>
                                  </p:endCondLst>
                                  <p:childTnLst>
                                    <p:animMotion origin="layout" path="M 0 0 L -0.08073 0.0007 L -0.07951 0.11991 L -0.09375 0.12107 L -0.10208 0.13125 " pathEditMode="relative" ptsTypes="AAAAA">
                                      <p:cBhvr>
                                        <p:cTn id="163" dur="3000" fill="hold"/>
                                        <p:tgtEl>
                                          <p:spTgt spid="136"/>
                                        </p:tgtEl>
                                        <p:attrNameLst>
                                          <p:attrName>ppt_x</p:attrName>
                                          <p:attrName>ppt_y</p:attrName>
                                        </p:attrNameLst>
                                      </p:cBhvr>
                                    </p:animMotion>
                                  </p:childTnLst>
                                </p:cTn>
                              </p:par>
                              <p:par>
                                <p:cTn id="164" presetID="0" presetClass="path" presetSubtype="0" repeatCount="indefinite" accel="50000" decel="50000" fill="hold" grpId="0" nodeType="withEffect">
                                  <p:stCondLst>
                                    <p:cond delay="1500"/>
                                  </p:stCondLst>
                                  <p:endCondLst>
                                    <p:cond evt="onNext" delay="0">
                                      <p:tgtEl>
                                        <p:sldTgt/>
                                      </p:tgtEl>
                                    </p:cond>
                                  </p:endCondLst>
                                  <p:childTnLst>
                                    <p:animMotion origin="layout" path="M -0.00087 -0.00439 L -0.0842 -0.0037 L -0.08455 0.11737 L -0.09948 0.11737 L -0.10747 0.13056 " pathEditMode="relative" rAng="0" ptsTypes="AAAAA">
                                      <p:cBhvr>
                                        <p:cTn id="165" dur="3000" fill="hold"/>
                                        <p:tgtEl>
                                          <p:spTgt spid="135"/>
                                        </p:tgtEl>
                                        <p:attrNameLst>
                                          <p:attrName>ppt_x</p:attrName>
                                          <p:attrName>ppt_y</p:attrName>
                                        </p:attrNameLst>
                                      </p:cBhvr>
                                      <p:rCtr x="-53" y="67"/>
                                    </p:animMotion>
                                  </p:childTnLst>
                                </p:cTn>
                              </p:par>
                              <p:par>
                                <p:cTn id="166" presetID="9" presetClass="entr" presetSubtype="0" fill="hold" grpId="0" nodeType="withEffect">
                                  <p:stCondLst>
                                    <p:cond delay="1000"/>
                                  </p:stCondLst>
                                  <p:childTnLst>
                                    <p:set>
                                      <p:cBhvr>
                                        <p:cTn id="167" dur="1" fill="hold">
                                          <p:stCondLst>
                                            <p:cond delay="0"/>
                                          </p:stCondLst>
                                        </p:cTn>
                                        <p:tgtEl>
                                          <p:spTgt spid="138"/>
                                        </p:tgtEl>
                                        <p:attrNameLst>
                                          <p:attrName>style.visibility</p:attrName>
                                        </p:attrNameLst>
                                      </p:cBhvr>
                                      <p:to>
                                        <p:strVal val="visible"/>
                                      </p:to>
                                    </p:set>
                                    <p:animEffect transition="in" filter="dissolve">
                                      <p:cBhvr>
                                        <p:cTn id="168" dur="500"/>
                                        <p:tgtEl>
                                          <p:spTgt spid="138"/>
                                        </p:tgtEl>
                                      </p:cBhvr>
                                    </p:animEffect>
                                  </p:childTnLst>
                                </p:cTn>
                              </p:par>
                              <p:par>
                                <p:cTn id="169" presetID="0" presetClass="path" presetSubtype="0" repeatCount="indefinite" accel="50000" decel="50000" fill="hold" grpId="0" nodeType="withEffect">
                                  <p:stCondLst>
                                    <p:cond delay="0"/>
                                  </p:stCondLst>
                                  <p:endCondLst>
                                    <p:cond evt="onNext" delay="0">
                                      <p:tgtEl>
                                        <p:sldTgt/>
                                      </p:tgtEl>
                                    </p:cond>
                                  </p:endCondLst>
                                  <p:childTnLst>
                                    <p:animMotion origin="layout" path="M -4.16667E-6 3.33333E-6 L 0.00157 0.15833 L 0.05313 0.23055 " pathEditMode="relative" rAng="0" ptsTypes="AAA">
                                      <p:cBhvr>
                                        <p:cTn id="170" dur="3000" fill="hold"/>
                                        <p:tgtEl>
                                          <p:spTgt spid="143"/>
                                        </p:tgtEl>
                                        <p:attrNameLst>
                                          <p:attrName>ppt_x</p:attrName>
                                          <p:attrName>ppt_y</p:attrName>
                                        </p:attrNameLst>
                                      </p:cBhvr>
                                      <p:rCtr x="27" y="115"/>
                                    </p:animMotion>
                                  </p:childTnLst>
                                </p:cTn>
                              </p:par>
                              <p:par>
                                <p:cTn id="171" presetID="9" presetClass="entr" presetSubtype="0" fill="hold" grpId="0" nodeType="withEffect">
                                  <p:stCondLst>
                                    <p:cond delay="0"/>
                                  </p:stCondLst>
                                  <p:childTnLst>
                                    <p:set>
                                      <p:cBhvr>
                                        <p:cTn id="172" dur="1" fill="hold">
                                          <p:stCondLst>
                                            <p:cond delay="0"/>
                                          </p:stCondLst>
                                        </p:cTn>
                                        <p:tgtEl>
                                          <p:spTgt spid="144"/>
                                        </p:tgtEl>
                                        <p:attrNameLst>
                                          <p:attrName>style.visibility</p:attrName>
                                        </p:attrNameLst>
                                      </p:cBhvr>
                                      <p:to>
                                        <p:strVal val="visible"/>
                                      </p:to>
                                    </p:set>
                                    <p:animEffect transition="in" filter="dissolve">
                                      <p:cBhvr>
                                        <p:cTn id="173" dur="500"/>
                                        <p:tgtEl>
                                          <p:spTgt spid="144"/>
                                        </p:tgtEl>
                                      </p:cBhvr>
                                    </p:animEffect>
                                  </p:childTnLst>
                                </p:cTn>
                              </p:par>
                              <p:par>
                                <p:cTn id="174" presetID="9" presetClass="entr" presetSubtype="0" fill="hold" grpId="0" nodeType="withEffect">
                                  <p:stCondLst>
                                    <p:cond delay="0"/>
                                  </p:stCondLst>
                                  <p:childTnLst>
                                    <p:set>
                                      <p:cBhvr>
                                        <p:cTn id="175" dur="1" fill="hold">
                                          <p:stCondLst>
                                            <p:cond delay="0"/>
                                          </p:stCondLst>
                                        </p:cTn>
                                        <p:tgtEl>
                                          <p:spTgt spid="148"/>
                                        </p:tgtEl>
                                        <p:attrNameLst>
                                          <p:attrName>style.visibility</p:attrName>
                                        </p:attrNameLst>
                                      </p:cBhvr>
                                      <p:to>
                                        <p:strVal val="visible"/>
                                      </p:to>
                                    </p:set>
                                    <p:animEffect transition="in" filter="dissolve">
                                      <p:cBhvr>
                                        <p:cTn id="176" dur="500"/>
                                        <p:tgtEl>
                                          <p:spTgt spid="148"/>
                                        </p:tgtEl>
                                      </p:cBhvr>
                                    </p:animEffect>
                                  </p:childTnLst>
                                </p:cTn>
                              </p:par>
                              <p:par>
                                <p:cTn id="177" presetID="9" presetClass="entr" presetSubtype="0" fill="hold" grpId="0" nodeType="withEffect">
                                  <p:stCondLst>
                                    <p:cond delay="0"/>
                                  </p:stCondLst>
                                  <p:childTnLst>
                                    <p:set>
                                      <p:cBhvr>
                                        <p:cTn id="178" dur="1" fill="hold">
                                          <p:stCondLst>
                                            <p:cond delay="0"/>
                                          </p:stCondLst>
                                        </p:cTn>
                                        <p:tgtEl>
                                          <p:spTgt spid="149"/>
                                        </p:tgtEl>
                                        <p:attrNameLst>
                                          <p:attrName>style.visibility</p:attrName>
                                        </p:attrNameLst>
                                      </p:cBhvr>
                                      <p:to>
                                        <p:strVal val="visible"/>
                                      </p:to>
                                    </p:set>
                                    <p:animEffect transition="in" filter="dissolve">
                                      <p:cBhvr>
                                        <p:cTn id="179" dur="500"/>
                                        <p:tgtEl>
                                          <p:spTgt spid="149"/>
                                        </p:tgtEl>
                                      </p:cBhvr>
                                    </p:animEffect>
                                  </p:childTnLst>
                                </p:cTn>
                              </p:par>
                              <p:par>
                                <p:cTn id="180" presetID="9" presetClass="entr" presetSubtype="0" fill="hold" grpId="0" nodeType="withEffect">
                                  <p:stCondLst>
                                    <p:cond delay="0"/>
                                  </p:stCondLst>
                                  <p:childTnLst>
                                    <p:set>
                                      <p:cBhvr>
                                        <p:cTn id="181" dur="1" fill="hold">
                                          <p:stCondLst>
                                            <p:cond delay="0"/>
                                          </p:stCondLst>
                                        </p:cTn>
                                        <p:tgtEl>
                                          <p:spTgt spid="150"/>
                                        </p:tgtEl>
                                        <p:attrNameLst>
                                          <p:attrName>style.visibility</p:attrName>
                                        </p:attrNameLst>
                                      </p:cBhvr>
                                      <p:to>
                                        <p:strVal val="visible"/>
                                      </p:to>
                                    </p:set>
                                    <p:animEffect transition="in" filter="dissolve">
                                      <p:cBhvr>
                                        <p:cTn id="182" dur="500"/>
                                        <p:tgtEl>
                                          <p:spTgt spid="150"/>
                                        </p:tgtEl>
                                      </p:cBhvr>
                                    </p:animEffect>
                                  </p:childTnLst>
                                </p:cTn>
                              </p:par>
                              <p:par>
                                <p:cTn id="183" presetID="9" presetClass="entr" presetSubtype="0" fill="hold" grpId="0" nodeType="withEffect">
                                  <p:stCondLst>
                                    <p:cond delay="0"/>
                                  </p:stCondLst>
                                  <p:childTnLst>
                                    <p:set>
                                      <p:cBhvr>
                                        <p:cTn id="184" dur="1" fill="hold">
                                          <p:stCondLst>
                                            <p:cond delay="0"/>
                                          </p:stCondLst>
                                        </p:cTn>
                                        <p:tgtEl>
                                          <p:spTgt spid="151"/>
                                        </p:tgtEl>
                                        <p:attrNameLst>
                                          <p:attrName>style.visibility</p:attrName>
                                        </p:attrNameLst>
                                      </p:cBhvr>
                                      <p:to>
                                        <p:strVal val="visible"/>
                                      </p:to>
                                    </p:set>
                                    <p:animEffect transition="in" filter="dissolve">
                                      <p:cBhvr>
                                        <p:cTn id="185" dur="500"/>
                                        <p:tgtEl>
                                          <p:spTgt spid="151"/>
                                        </p:tgtEl>
                                      </p:cBhvr>
                                    </p:animEffect>
                                  </p:childTnLst>
                                </p:cTn>
                              </p:par>
                              <p:par>
                                <p:cTn id="186" presetID="9" presetClass="entr" presetSubtype="0" fill="hold" grpId="0" nodeType="withEffect">
                                  <p:stCondLst>
                                    <p:cond delay="0"/>
                                  </p:stCondLst>
                                  <p:childTnLst>
                                    <p:set>
                                      <p:cBhvr>
                                        <p:cTn id="187" dur="1" fill="hold">
                                          <p:stCondLst>
                                            <p:cond delay="0"/>
                                          </p:stCondLst>
                                        </p:cTn>
                                        <p:tgtEl>
                                          <p:spTgt spid="155"/>
                                        </p:tgtEl>
                                        <p:attrNameLst>
                                          <p:attrName>style.visibility</p:attrName>
                                        </p:attrNameLst>
                                      </p:cBhvr>
                                      <p:to>
                                        <p:strVal val="visible"/>
                                      </p:to>
                                    </p:set>
                                    <p:animEffect transition="in" filter="dissolve">
                                      <p:cBhvr>
                                        <p:cTn id="188" dur="500"/>
                                        <p:tgtEl>
                                          <p:spTgt spid="155"/>
                                        </p:tgtEl>
                                      </p:cBhvr>
                                    </p:animEffect>
                                  </p:childTnLst>
                                </p:cTn>
                              </p:par>
                              <p:par>
                                <p:cTn id="189" presetID="9" presetClass="entr" presetSubtype="0" fill="hold" nodeType="withEffect">
                                  <p:stCondLst>
                                    <p:cond delay="0"/>
                                  </p:stCondLst>
                                  <p:childTnLst>
                                    <p:set>
                                      <p:cBhvr>
                                        <p:cTn id="190" dur="1" fill="hold">
                                          <p:stCondLst>
                                            <p:cond delay="0"/>
                                          </p:stCondLst>
                                        </p:cTn>
                                        <p:tgtEl>
                                          <p:spTgt spid="157"/>
                                        </p:tgtEl>
                                        <p:attrNameLst>
                                          <p:attrName>style.visibility</p:attrName>
                                        </p:attrNameLst>
                                      </p:cBhvr>
                                      <p:to>
                                        <p:strVal val="visible"/>
                                      </p:to>
                                    </p:set>
                                    <p:animEffect transition="in" filter="dissolve">
                                      <p:cBhvr>
                                        <p:cTn id="191" dur="500"/>
                                        <p:tgtEl>
                                          <p:spTgt spid="157"/>
                                        </p:tgtEl>
                                      </p:cBhvr>
                                    </p:animEffect>
                                  </p:childTnLst>
                                </p:cTn>
                              </p:par>
                              <p:par>
                                <p:cTn id="192" presetID="9" presetClass="entr" presetSubtype="0" fill="hold" grpId="0" nodeType="withEffect">
                                  <p:stCondLst>
                                    <p:cond delay="0"/>
                                  </p:stCondLst>
                                  <p:childTnLst>
                                    <p:set>
                                      <p:cBhvr>
                                        <p:cTn id="193" dur="1" fill="hold">
                                          <p:stCondLst>
                                            <p:cond delay="0"/>
                                          </p:stCondLst>
                                        </p:cTn>
                                        <p:tgtEl>
                                          <p:spTgt spid="160"/>
                                        </p:tgtEl>
                                        <p:attrNameLst>
                                          <p:attrName>style.visibility</p:attrName>
                                        </p:attrNameLst>
                                      </p:cBhvr>
                                      <p:to>
                                        <p:strVal val="visible"/>
                                      </p:to>
                                    </p:set>
                                    <p:animEffect transition="in" filter="dissolve">
                                      <p:cBhvr>
                                        <p:cTn id="194" dur="500"/>
                                        <p:tgtEl>
                                          <p:spTgt spid="160"/>
                                        </p:tgtEl>
                                      </p:cBhvr>
                                    </p:animEffect>
                                  </p:childTnLst>
                                </p:cTn>
                              </p:par>
                              <p:par>
                                <p:cTn id="195" presetID="9" presetClass="entr" presetSubtype="0" fill="hold" nodeType="withEffect">
                                  <p:stCondLst>
                                    <p:cond delay="0"/>
                                  </p:stCondLst>
                                  <p:childTnLst>
                                    <p:set>
                                      <p:cBhvr>
                                        <p:cTn id="196" dur="1" fill="hold">
                                          <p:stCondLst>
                                            <p:cond delay="0"/>
                                          </p:stCondLst>
                                        </p:cTn>
                                        <p:tgtEl>
                                          <p:spTgt spid="161"/>
                                        </p:tgtEl>
                                        <p:attrNameLst>
                                          <p:attrName>style.visibility</p:attrName>
                                        </p:attrNameLst>
                                      </p:cBhvr>
                                      <p:to>
                                        <p:strVal val="visible"/>
                                      </p:to>
                                    </p:set>
                                    <p:animEffect transition="in" filter="dissolve">
                                      <p:cBhvr>
                                        <p:cTn id="197" dur="500"/>
                                        <p:tgtEl>
                                          <p:spTgt spid="161"/>
                                        </p:tgtEl>
                                      </p:cBhvr>
                                    </p:animEffect>
                                  </p:childTnLst>
                                </p:cTn>
                              </p:par>
                              <p:par>
                                <p:cTn id="198" presetID="9" presetClass="entr" presetSubtype="0" fill="hold" grpId="0" nodeType="withEffect">
                                  <p:stCondLst>
                                    <p:cond delay="0"/>
                                  </p:stCondLst>
                                  <p:childTnLst>
                                    <p:set>
                                      <p:cBhvr>
                                        <p:cTn id="199" dur="1" fill="hold">
                                          <p:stCondLst>
                                            <p:cond delay="0"/>
                                          </p:stCondLst>
                                        </p:cTn>
                                        <p:tgtEl>
                                          <p:spTgt spid="170"/>
                                        </p:tgtEl>
                                        <p:attrNameLst>
                                          <p:attrName>style.visibility</p:attrName>
                                        </p:attrNameLst>
                                      </p:cBhvr>
                                      <p:to>
                                        <p:strVal val="visible"/>
                                      </p:to>
                                    </p:set>
                                    <p:animEffect transition="in" filter="dissolve">
                                      <p:cBhvr>
                                        <p:cTn id="200" dur="500"/>
                                        <p:tgtEl>
                                          <p:spTgt spid="170"/>
                                        </p:tgtEl>
                                      </p:cBhvr>
                                    </p:animEffect>
                                  </p:childTnLst>
                                </p:cTn>
                              </p:par>
                              <p:par>
                                <p:cTn id="201" presetID="9" presetClass="entr" presetSubtype="0" fill="hold" nodeType="withEffect">
                                  <p:stCondLst>
                                    <p:cond delay="0"/>
                                  </p:stCondLst>
                                  <p:childTnLst>
                                    <p:set>
                                      <p:cBhvr>
                                        <p:cTn id="202" dur="1" fill="hold">
                                          <p:stCondLst>
                                            <p:cond delay="0"/>
                                          </p:stCondLst>
                                        </p:cTn>
                                        <p:tgtEl>
                                          <p:spTgt spid="166"/>
                                        </p:tgtEl>
                                        <p:attrNameLst>
                                          <p:attrName>style.visibility</p:attrName>
                                        </p:attrNameLst>
                                      </p:cBhvr>
                                      <p:to>
                                        <p:strVal val="visible"/>
                                      </p:to>
                                    </p:set>
                                    <p:animEffect transition="in" filter="dissolve">
                                      <p:cBhvr>
                                        <p:cTn id="203" dur="500"/>
                                        <p:tgtEl>
                                          <p:spTgt spid="166"/>
                                        </p:tgtEl>
                                      </p:cBhvr>
                                    </p:animEffect>
                                  </p:childTnLst>
                                </p:cTn>
                              </p:par>
                              <p:par>
                                <p:cTn id="204" presetID="9" presetClass="entr" presetSubtype="0" fill="hold" grpId="1" nodeType="withEffect">
                                  <p:stCondLst>
                                    <p:cond delay="0"/>
                                  </p:stCondLst>
                                  <p:childTnLst>
                                    <p:set>
                                      <p:cBhvr>
                                        <p:cTn id="205" dur="1" fill="hold">
                                          <p:stCondLst>
                                            <p:cond delay="0"/>
                                          </p:stCondLst>
                                        </p:cTn>
                                        <p:tgtEl>
                                          <p:spTgt spid="170"/>
                                        </p:tgtEl>
                                        <p:attrNameLst>
                                          <p:attrName>style.visibility</p:attrName>
                                        </p:attrNameLst>
                                      </p:cBhvr>
                                      <p:to>
                                        <p:strVal val="visible"/>
                                      </p:to>
                                    </p:set>
                                    <p:animEffect transition="in" filter="dissolve">
                                      <p:cBhvr>
                                        <p:cTn id="206" dur="500"/>
                                        <p:tgtEl>
                                          <p:spTgt spid="170"/>
                                        </p:tgtEl>
                                      </p:cBhvr>
                                    </p:animEffect>
                                  </p:childTnLst>
                                </p:cTn>
                              </p:par>
                              <p:par>
                                <p:cTn id="207" presetID="9" presetClass="entr" presetSubtype="0" fill="hold" nodeType="withEffect">
                                  <p:stCondLst>
                                    <p:cond delay="0"/>
                                  </p:stCondLst>
                                  <p:childTnLst>
                                    <p:set>
                                      <p:cBhvr>
                                        <p:cTn id="208" dur="1" fill="hold">
                                          <p:stCondLst>
                                            <p:cond delay="0"/>
                                          </p:stCondLst>
                                        </p:cTn>
                                        <p:tgtEl>
                                          <p:spTgt spid="169"/>
                                        </p:tgtEl>
                                        <p:attrNameLst>
                                          <p:attrName>style.visibility</p:attrName>
                                        </p:attrNameLst>
                                      </p:cBhvr>
                                      <p:to>
                                        <p:strVal val="visible"/>
                                      </p:to>
                                    </p:set>
                                    <p:animEffect transition="in" filter="dissolve">
                                      <p:cBhvr>
                                        <p:cTn id="209" dur="500"/>
                                        <p:tgtEl>
                                          <p:spTgt spid="169"/>
                                        </p:tgtEl>
                                      </p:cBhvr>
                                    </p:animEffect>
                                  </p:childTnLst>
                                </p:cTn>
                              </p:par>
                              <p:par>
                                <p:cTn id="210" presetID="9" presetClass="entr" presetSubtype="0" fill="hold"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dissolve">
                                      <p:cBhvr>
                                        <p:cTn id="212" dur="500"/>
                                        <p:tgtEl>
                                          <p:spTgt spid="167"/>
                                        </p:tgtEl>
                                      </p:cBhvr>
                                    </p:animEffect>
                                  </p:childTnLst>
                                </p:cTn>
                              </p:par>
                              <p:par>
                                <p:cTn id="213" presetID="9" presetClass="entr" presetSubtype="0" fill="hold" grpId="0" nodeType="withEffect">
                                  <p:stCondLst>
                                    <p:cond delay="0"/>
                                  </p:stCondLst>
                                  <p:childTnLst>
                                    <p:set>
                                      <p:cBhvr>
                                        <p:cTn id="214" dur="1" fill="hold">
                                          <p:stCondLst>
                                            <p:cond delay="0"/>
                                          </p:stCondLst>
                                        </p:cTn>
                                        <p:tgtEl>
                                          <p:spTgt spid="152"/>
                                        </p:tgtEl>
                                        <p:attrNameLst>
                                          <p:attrName>style.visibility</p:attrName>
                                        </p:attrNameLst>
                                      </p:cBhvr>
                                      <p:to>
                                        <p:strVal val="visible"/>
                                      </p:to>
                                    </p:set>
                                    <p:animEffect transition="in" filter="dissolve">
                                      <p:cBhvr>
                                        <p:cTn id="215" dur="500"/>
                                        <p:tgtEl>
                                          <p:spTgt spid="152"/>
                                        </p:tgtEl>
                                      </p:cBhvr>
                                    </p:animEffect>
                                  </p:childTnLst>
                                </p:cTn>
                              </p:par>
                              <p:par>
                                <p:cTn id="216" presetID="9" presetClass="entr" presetSubtype="0" fill="hold" nodeType="withEffect">
                                  <p:stCondLst>
                                    <p:cond delay="0"/>
                                  </p:stCondLst>
                                  <p:childTnLst>
                                    <p:set>
                                      <p:cBhvr>
                                        <p:cTn id="217" dur="1" fill="hold">
                                          <p:stCondLst>
                                            <p:cond delay="0"/>
                                          </p:stCondLst>
                                        </p:cTn>
                                        <p:tgtEl>
                                          <p:spTgt spid="159"/>
                                        </p:tgtEl>
                                        <p:attrNameLst>
                                          <p:attrName>style.visibility</p:attrName>
                                        </p:attrNameLst>
                                      </p:cBhvr>
                                      <p:to>
                                        <p:strVal val="visible"/>
                                      </p:to>
                                    </p:set>
                                    <p:animEffect transition="in" filter="dissolve">
                                      <p:cBhvr>
                                        <p:cTn id="218" dur="500"/>
                                        <p:tgtEl>
                                          <p:spTgt spid="159"/>
                                        </p:tgtEl>
                                      </p:cBhvr>
                                    </p:animEffect>
                                  </p:childTnLst>
                                </p:cTn>
                              </p:par>
                              <p:par>
                                <p:cTn id="219" presetID="63" presetClass="path" presetSubtype="0" repeatCount="indefinite" accel="50000" decel="50000" fill="hold" nodeType="withEffect">
                                  <p:stCondLst>
                                    <p:cond delay="0"/>
                                  </p:stCondLst>
                                  <p:childTnLst>
                                    <p:animMotion origin="layout" path="M -3.33333E-6 -3.7037E-6 L 0.21025 -0.00069 " pathEditMode="relative" rAng="0" ptsTypes="AA">
                                      <p:cBhvr>
                                        <p:cTn id="220" dur="2000" fill="hold"/>
                                        <p:tgtEl>
                                          <p:spTgt spid="159"/>
                                        </p:tgtEl>
                                        <p:attrNameLst>
                                          <p:attrName>ppt_x</p:attrName>
                                          <p:attrName>ppt_y</p:attrName>
                                        </p:attrNameLst>
                                      </p:cBhvr>
                                      <p:rCtr x="105" y="0"/>
                                    </p:animMotion>
                                  </p:childTnLst>
                                </p:cTn>
                              </p:par>
                              <p:par>
                                <p:cTn id="221" presetID="9" presetClass="entr" presetSubtype="0" fill="hold" grpId="0" nodeType="withEffect">
                                  <p:stCondLst>
                                    <p:cond delay="1000"/>
                                  </p:stCondLst>
                                  <p:childTnLst>
                                    <p:set>
                                      <p:cBhvr>
                                        <p:cTn id="222" dur="1" fill="hold">
                                          <p:stCondLst>
                                            <p:cond delay="0"/>
                                          </p:stCondLst>
                                        </p:cTn>
                                        <p:tgtEl>
                                          <p:spTgt spid="124"/>
                                        </p:tgtEl>
                                        <p:attrNameLst>
                                          <p:attrName>style.visibility</p:attrName>
                                        </p:attrNameLst>
                                      </p:cBhvr>
                                      <p:to>
                                        <p:strVal val="visible"/>
                                      </p:to>
                                    </p:set>
                                    <p:animEffect transition="in" filter="dissolve">
                                      <p:cBhvr>
                                        <p:cTn id="223" dur="500"/>
                                        <p:tgtEl>
                                          <p:spTgt spid="124"/>
                                        </p:tgtEl>
                                      </p:cBhvr>
                                    </p:animEffect>
                                  </p:childTnLst>
                                </p:cTn>
                              </p:par>
                              <p:par>
                                <p:cTn id="224" presetID="9" presetClass="entr" presetSubtype="0" fill="hold" grpId="0" nodeType="withEffect">
                                  <p:stCondLst>
                                    <p:cond delay="1000"/>
                                  </p:stCondLst>
                                  <p:childTnLst>
                                    <p:set>
                                      <p:cBhvr>
                                        <p:cTn id="225" dur="1" fill="hold">
                                          <p:stCondLst>
                                            <p:cond delay="0"/>
                                          </p:stCondLst>
                                        </p:cTn>
                                        <p:tgtEl>
                                          <p:spTgt spid="82"/>
                                        </p:tgtEl>
                                        <p:attrNameLst>
                                          <p:attrName>style.visibility</p:attrName>
                                        </p:attrNameLst>
                                      </p:cBhvr>
                                      <p:to>
                                        <p:strVal val="visible"/>
                                      </p:to>
                                    </p:set>
                                    <p:animEffect transition="in" filter="dissolve">
                                      <p:cBhvr>
                                        <p:cTn id="226" dur="500"/>
                                        <p:tgtEl>
                                          <p:spTgt spid="82"/>
                                        </p:tgtEl>
                                      </p:cBhvr>
                                    </p:animEffect>
                                  </p:childTnLst>
                                </p:cTn>
                              </p:par>
                              <p:par>
                                <p:cTn id="227" presetID="9" presetClass="entr" presetSubtype="0" fill="hold" grpId="0" nodeType="withEffect">
                                  <p:stCondLst>
                                    <p:cond delay="1000"/>
                                  </p:stCondLst>
                                  <p:childTnLst>
                                    <p:set>
                                      <p:cBhvr>
                                        <p:cTn id="228" dur="1" fill="hold">
                                          <p:stCondLst>
                                            <p:cond delay="0"/>
                                          </p:stCondLst>
                                        </p:cTn>
                                        <p:tgtEl>
                                          <p:spTgt spid="145"/>
                                        </p:tgtEl>
                                        <p:attrNameLst>
                                          <p:attrName>style.visibility</p:attrName>
                                        </p:attrNameLst>
                                      </p:cBhvr>
                                      <p:to>
                                        <p:strVal val="visible"/>
                                      </p:to>
                                    </p:set>
                                    <p:animEffect transition="in" filter="dissolve">
                                      <p:cBhvr>
                                        <p:cTn id="229" dur="500"/>
                                        <p:tgtEl>
                                          <p:spTgt spid="145"/>
                                        </p:tgtEl>
                                      </p:cBhvr>
                                    </p:animEffect>
                                  </p:childTnLst>
                                </p:cTn>
                              </p:par>
                              <p:par>
                                <p:cTn id="230" presetID="9" presetClass="entr" presetSubtype="0" fill="hold" grpId="0" nodeType="withEffect">
                                  <p:stCondLst>
                                    <p:cond delay="0"/>
                                  </p:stCondLst>
                                  <p:childTnLst>
                                    <p:set>
                                      <p:cBhvr>
                                        <p:cTn id="231" dur="1" fill="hold">
                                          <p:stCondLst>
                                            <p:cond delay="0"/>
                                          </p:stCondLst>
                                        </p:cTn>
                                        <p:tgtEl>
                                          <p:spTgt spid="162"/>
                                        </p:tgtEl>
                                        <p:attrNameLst>
                                          <p:attrName>style.visibility</p:attrName>
                                        </p:attrNameLst>
                                      </p:cBhvr>
                                      <p:to>
                                        <p:strVal val="visible"/>
                                      </p:to>
                                    </p:set>
                                    <p:animEffect transition="in" filter="dissolve">
                                      <p:cBhvr>
                                        <p:cTn id="232" dur="5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animBg="1"/>
      <p:bldP spid="162" grpId="0" animBg="1"/>
      <p:bldP spid="162" grpId="1" animBg="1"/>
      <p:bldP spid="33" grpId="0" animBg="1"/>
      <p:bldP spid="158" grpId="0" animBg="1"/>
      <p:bldP spid="119" grpId="0" animBg="1"/>
      <p:bldP spid="46" grpId="0" animBg="1"/>
      <p:bldP spid="96" grpId="0" animBg="1"/>
      <p:bldP spid="95" grpId="0" animBg="1"/>
      <p:bldP spid="10" grpId="0" animBg="1"/>
      <p:bldP spid="26" grpId="0" animBg="1"/>
      <p:bldP spid="28" grpId="0" animBg="1"/>
      <p:bldP spid="29" grpId="0" animBg="1"/>
      <p:bldP spid="8" grpId="0" animBg="1"/>
      <p:bldP spid="39" grpId="0" animBg="1"/>
      <p:bldP spid="40" grpId="0" animBg="1"/>
      <p:bldP spid="41" grpId="0" animBg="1"/>
      <p:bldP spid="42" grpId="0" animBg="1"/>
      <p:bldP spid="43" grpId="0" animBg="1"/>
      <p:bldP spid="94" grpId="0" animBg="1"/>
      <p:bldP spid="98" grpId="0" animBg="1"/>
      <p:bldP spid="99" grpId="0" animBg="1"/>
      <p:bldP spid="24" grpId="0" animBg="1"/>
      <p:bldP spid="100" grpId="0" animBg="1"/>
      <p:bldP spid="101" grpId="0" animBg="1"/>
      <p:bldP spid="102" grpId="0" animBg="1"/>
      <p:bldP spid="27" grpId="0" animBg="1"/>
      <p:bldP spid="27" grpId="1" animBg="1"/>
      <p:bldP spid="25" grpId="0" animBg="1"/>
      <p:bldP spid="103" grpId="0" animBg="1"/>
      <p:bldP spid="104" grpId="0" animBg="1"/>
      <p:bldP spid="104" grpId="1" animBg="1"/>
      <p:bldP spid="120" grpId="0" animBg="1"/>
      <p:bldP spid="118" grpId="0" animBg="1"/>
      <p:bldP spid="123" grpId="0" animBg="1"/>
      <p:bldP spid="124" grpId="0" animBg="1"/>
      <p:bldP spid="125" grpId="0" animBg="1"/>
      <p:bldP spid="61" grpId="0"/>
      <p:bldP spid="64" grpId="0"/>
      <p:bldP spid="64" grpId="1"/>
      <p:bldP spid="69" grpId="0" animBg="1"/>
      <p:bldP spid="70" grpId="0" animBg="1"/>
      <p:bldP spid="71" grpId="0" animBg="1"/>
      <p:bldP spid="72" grpId="0" animBg="1"/>
      <p:bldP spid="73" grpId="0" animBg="1"/>
      <p:bldP spid="73" grpId="1" animBg="1"/>
      <p:bldP spid="74" grpId="0" animBg="1"/>
      <p:bldP spid="74" grpId="1" animBg="1"/>
      <p:bldP spid="75" grpId="0" animBg="1"/>
      <p:bldP spid="75" grpId="1" animBg="1"/>
      <p:bldP spid="76" grpId="0" animBg="1"/>
      <p:bldP spid="76" grpId="1" animBg="1"/>
      <p:bldP spid="86" grpId="0"/>
      <p:bldP spid="111" grpId="0"/>
      <p:bldP spid="112" grpId="0"/>
      <p:bldP spid="113" grpId="0"/>
      <p:bldP spid="128" grpId="0"/>
      <p:bldP spid="82" grpId="0" animBg="1"/>
      <p:bldP spid="135" grpId="0" animBg="1"/>
      <p:bldP spid="136" grpId="0" animBg="1"/>
      <p:bldP spid="138" grpId="0"/>
      <p:bldP spid="144" grpId="0" animBg="1"/>
      <p:bldP spid="145" grpId="0" animBg="1"/>
      <p:bldP spid="133" grpId="0"/>
      <p:bldP spid="148" grpId="0" animBg="1"/>
      <p:bldP spid="150" grpId="0" animBg="1"/>
      <p:bldP spid="151" grpId="0"/>
      <p:bldP spid="149" grpId="0"/>
      <p:bldP spid="152" grpId="0" animBg="1"/>
      <p:bldP spid="154" grpId="0"/>
      <p:bldP spid="155" grpId="0"/>
      <p:bldP spid="160" grpId="0"/>
      <p:bldP spid="170" grpId="0"/>
      <p:bldP spid="170" grpId="1"/>
      <p:bldP spid="164" grpId="0" animBg="1"/>
      <p:bldP spid="165" grpId="0" animBg="1"/>
      <p:bldP spid="84" grpId="0" animBg="1"/>
    </p:bldLst>
  </p:timing>
</p:sld>
</file>

<file path=ppt/theme/theme1.xml><?xml version="1.0" encoding="utf-8"?>
<a:theme xmlns:a="http://schemas.openxmlformats.org/drawingml/2006/main" name="EPRIPowerPointTemplate">
  <a:themeElements>
    <a:clrScheme name="Custom 14">
      <a:dk1>
        <a:srgbClr val="000000"/>
      </a:dk1>
      <a:lt1>
        <a:srgbClr val="FFFFFF"/>
      </a:lt1>
      <a:dk2>
        <a:srgbClr val="0000CC"/>
      </a:dk2>
      <a:lt2>
        <a:srgbClr val="B2B2B2"/>
      </a:lt2>
      <a:accent1>
        <a:srgbClr val="006699"/>
      </a:accent1>
      <a:accent2>
        <a:srgbClr val="A50021"/>
      </a:accent2>
      <a:accent3>
        <a:srgbClr val="33CC33"/>
      </a:accent3>
      <a:accent4>
        <a:srgbClr val="FF9933"/>
      </a:accent4>
      <a:accent5>
        <a:srgbClr val="9933FF"/>
      </a:accent5>
      <a:accent6>
        <a:srgbClr val="FFFF00"/>
      </a:accent6>
      <a:hlink>
        <a:srgbClr val="0000FF"/>
      </a:hlink>
      <a:folHlink>
        <a:srgbClr val="FF00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219075" marR="0" indent="-219075"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219075" marR="0" indent="-219075"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rgbClr val="000000"/>
            </a:solidFill>
            <a:effectLst/>
            <a:latin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000000"/>
        </a:dk1>
        <a:lt1>
          <a:srgbClr val="FFFFFF"/>
        </a:lt1>
        <a:dk2>
          <a:srgbClr val="0013C5"/>
        </a:dk2>
        <a:lt2>
          <a:srgbClr val="B2B2B2"/>
        </a:lt2>
        <a:accent1>
          <a:srgbClr val="B04359"/>
        </a:accent1>
        <a:accent2>
          <a:srgbClr val="006699"/>
        </a:accent2>
        <a:accent3>
          <a:srgbClr val="FFFFFF"/>
        </a:accent3>
        <a:accent4>
          <a:srgbClr val="000000"/>
        </a:accent4>
        <a:accent5>
          <a:srgbClr val="D4B0B5"/>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4">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5">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4FE37C"/>
        </a:folHlink>
      </a:clrScheme>
      <a:clrMap bg1="lt1" tx1="dk1" bg2="lt2" tx2="dk2" accent1="accent1" accent2="accent2" accent3="accent3" accent4="accent4" accent5="accent5" accent6="accent6" hlink="hlink" folHlink="folHlink"/>
    </a:extraClrScheme>
    <a:extraClrScheme>
      <a:clrScheme name="blank 16">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33CC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a:themeElements>
    <a:clrScheme name="Custom 14">
      <a:dk1>
        <a:srgbClr val="000000"/>
      </a:dk1>
      <a:lt1>
        <a:srgbClr val="FFFFFF"/>
      </a:lt1>
      <a:dk2>
        <a:srgbClr val="0000CC"/>
      </a:dk2>
      <a:lt2>
        <a:srgbClr val="B2B2B2"/>
      </a:lt2>
      <a:accent1>
        <a:srgbClr val="006699"/>
      </a:accent1>
      <a:accent2>
        <a:srgbClr val="A50021"/>
      </a:accent2>
      <a:accent3>
        <a:srgbClr val="33CC33"/>
      </a:accent3>
      <a:accent4>
        <a:srgbClr val="FF9933"/>
      </a:accent4>
      <a:accent5>
        <a:srgbClr val="9933FF"/>
      </a:accent5>
      <a:accent6>
        <a:srgbClr val="FFFF00"/>
      </a:accent6>
      <a:hlink>
        <a:srgbClr val="0000FF"/>
      </a:hlink>
      <a:folHlink>
        <a:srgbClr val="FF00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219075" marR="0" indent="-219075"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219075" marR="0" indent="-219075"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rgbClr val="000000"/>
            </a:solidFill>
            <a:effectLst/>
            <a:latin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000000"/>
        </a:dk1>
        <a:lt1>
          <a:srgbClr val="FFFFFF"/>
        </a:lt1>
        <a:dk2>
          <a:srgbClr val="0013C5"/>
        </a:dk2>
        <a:lt2>
          <a:srgbClr val="B2B2B2"/>
        </a:lt2>
        <a:accent1>
          <a:srgbClr val="B04359"/>
        </a:accent1>
        <a:accent2>
          <a:srgbClr val="006699"/>
        </a:accent2>
        <a:accent3>
          <a:srgbClr val="FFFFFF"/>
        </a:accent3>
        <a:accent4>
          <a:srgbClr val="000000"/>
        </a:accent4>
        <a:accent5>
          <a:srgbClr val="D4B0B5"/>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4">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5">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4FE37C"/>
        </a:folHlink>
      </a:clrScheme>
      <a:clrMap bg1="lt1" tx1="dk1" bg2="lt2" tx2="dk2" accent1="accent1" accent2="accent2" accent3="accent3" accent4="accent4" accent5="accent5" accent6="accent6" hlink="hlink" folHlink="folHlink"/>
    </a:extraClrScheme>
    <a:extraClrScheme>
      <a:clrScheme name="blank 16">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33CC3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EPRIPowerPointTemplate</Template>
  <TotalTime>3928</TotalTime>
  <Words>2201</Words>
  <Application>Microsoft Office PowerPoint</Application>
  <PresentationFormat>On-screen Show (4:3)</PresentationFormat>
  <Paragraphs>317</Paragraphs>
  <Slides>18</Slides>
  <Notes>13</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18</vt:i4>
      </vt:variant>
    </vt:vector>
  </HeadingPairs>
  <TitlesOfParts>
    <vt:vector size="21" baseType="lpstr">
      <vt:lpstr>EPRIPowerPointTemplate</vt:lpstr>
      <vt:lpstr>blank</vt:lpstr>
      <vt:lpstr>Worksheet</vt:lpstr>
      <vt:lpstr>Innovative Technology Development  for Fresh Water Conservation in Power Sector</vt:lpstr>
      <vt:lpstr>Outline</vt:lpstr>
      <vt:lpstr>About EPRI</vt:lpstr>
      <vt:lpstr>Slide 4</vt:lpstr>
      <vt:lpstr>Opportunities for Power Plant Fresh Water Use Reduction</vt:lpstr>
      <vt:lpstr>Effect of Reducing Condensing Temperature on Steam Turbine Rankine Cycle Efficiency </vt:lpstr>
      <vt:lpstr>Project 1: Waste Heat/Solar  Driven Green Adsorption Chillers for Steam Condensation (Collaboration with Allcomp)</vt:lpstr>
      <vt:lpstr>Project 2:Thermosyphon Cooler Technology (Collaboration with Johnson Controls)</vt:lpstr>
      <vt:lpstr>Slide 9</vt:lpstr>
      <vt:lpstr>Project 3 : Advanced M-Cycle Dew Point Cooling Tower Fill (Collaboration with Gas Technology Institute)</vt:lpstr>
      <vt:lpstr>Project 4: Heat Absorption Nanoparticles in Coolant (Collaboration with Argonne National Laboratory)</vt:lpstr>
      <vt:lpstr>Potential Project 1: Hybrid dry/wet cooling to enhance air cooled condensers (Collaboration with University of Stellenbosch in S. Africa)</vt:lpstr>
      <vt:lpstr>Potential Project 2: Reverse Osmosis Membrane Self Cleaning by Adaptive Flow Reversal (Collaboration with UCLA)</vt:lpstr>
      <vt:lpstr>Potential Project 3: Integration of cooling system with membrane distillation aided by degraded water source (Collaboration with A3E and Sandia National Lab)</vt:lpstr>
      <vt:lpstr>Potential Project 4: Carbon Nanotube Immobilized Membrane (CNIM) Distillation (Collaboration with New Jersey Institute of Technology)</vt:lpstr>
      <vt:lpstr>Possible NSF-EPRI Joint Solicitation  on Advancing Water Conservation Cooling Technologies </vt:lpstr>
      <vt:lpstr>Slide 17</vt:lpstr>
      <vt:lpstr>Together…Shaping the Future of Electricity</vt:lpstr>
    </vt:vector>
  </TitlesOfParts>
  <Company>EPRI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2013 PowerPoint Template Version 1</dc:title>
  <dc:subject>Version 1</dc:subject>
  <dc:creator>Bushart, Sean</dc:creator>
  <dc:description>Copyright 2013</dc:description>
  <cp:lastModifiedBy>Shi</cp:lastModifiedBy>
  <cp:revision>83</cp:revision>
  <cp:lastPrinted>2005-05-03T23:36:11Z</cp:lastPrinted>
  <dcterms:created xsi:type="dcterms:W3CDTF">2013-01-25T15:58:14Z</dcterms:created>
  <dcterms:modified xsi:type="dcterms:W3CDTF">2013-04-02T08:24:06Z</dcterms:modified>
</cp:coreProperties>
</file>