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1" r:id="rId2"/>
    <p:sldId id="380" r:id="rId3"/>
    <p:sldId id="355" r:id="rId4"/>
    <p:sldId id="378" r:id="rId5"/>
    <p:sldId id="357" r:id="rId6"/>
    <p:sldId id="358" r:id="rId7"/>
    <p:sldId id="376" r:id="rId8"/>
    <p:sldId id="361" r:id="rId9"/>
    <p:sldId id="360" r:id="rId10"/>
    <p:sldId id="362" r:id="rId11"/>
    <p:sldId id="363" r:id="rId12"/>
    <p:sldId id="382" r:id="rId13"/>
    <p:sldId id="34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853"/>
    <a:srgbClr val="F1CF8D"/>
    <a:srgbClr val="000000"/>
    <a:srgbClr val="39A6AE"/>
    <a:srgbClr val="44A698"/>
    <a:srgbClr val="328E52"/>
    <a:srgbClr val="F3A906"/>
    <a:srgbClr val="B50000"/>
    <a:srgbClr val="FFF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84" autoAdjust="0"/>
  </p:normalViewPr>
  <p:slideViewPr>
    <p:cSldViewPr>
      <p:cViewPr>
        <p:scale>
          <a:sx n="80" d="100"/>
          <a:sy n="80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40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30CC7-8C13-4D51-BC46-B95A4AC4A04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645B7-0B3A-4239-8069-075A43B72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NREL is a national laboratory of the U.S. Department of Energy, Office of Energy Efficiency and Renewable Energy, operated</a:t>
            </a:r>
            <a:r>
              <a:rPr lang="en-US" sz="1000" baseline="0" dirty="0" smtClean="0"/>
              <a:t> by the Alliance for Sustainable Energy, LLC.</a:t>
            </a:r>
            <a:endParaRPr lang="en-US" sz="1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647688"/>
            <a:ext cx="9144000" cy="2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19B7-D418-4022-ADCB-81F2774CAD6C}" type="slidenum">
              <a:rPr lang="en-US" sz="1100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63" r:id="rId6"/>
    <p:sldLayoutId id="2147483669" r:id="rId7"/>
    <p:sldLayoutId id="2147483665" r:id="rId8"/>
    <p:sldLayoutId id="214748366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686800" cy="1219200"/>
          </a:xfrm>
        </p:spPr>
        <p:txBody>
          <a:bodyPr anchor="b"/>
          <a:lstStyle/>
          <a:p>
            <a:r>
              <a:rPr lang="en-US" sz="3600" dirty="0" smtClean="0"/>
              <a:t>Energy Production and Water Use Trends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09800" y="3810000"/>
            <a:ext cx="6400800" cy="2438400"/>
          </a:xfrm>
        </p:spPr>
        <p:txBody>
          <a:bodyPr>
            <a:noAutofit/>
          </a:bodyPr>
          <a:lstStyle/>
          <a:p>
            <a:pPr marL="0" indent="0"/>
            <a:r>
              <a:rPr lang="en-US" sz="1800" dirty="0" smtClean="0"/>
              <a:t>Jordan Macknick</a:t>
            </a:r>
            <a:endParaRPr lang="en-US" sz="1800" b="0" dirty="0"/>
          </a:p>
          <a:p>
            <a:pPr marL="0" indent="0"/>
            <a:r>
              <a:rPr lang="en-US" sz="1800" dirty="0" smtClean="0"/>
              <a:t>WSWC-WGA </a:t>
            </a:r>
            <a:r>
              <a:rPr lang="en-US" sz="1800" dirty="0"/>
              <a:t>Energy/Water Workshop </a:t>
            </a:r>
            <a:endParaRPr lang="en-US" sz="1800" dirty="0" smtClean="0"/>
          </a:p>
          <a:p>
            <a:pPr marL="0" indent="0"/>
            <a:r>
              <a:rPr lang="en-US" sz="1800" dirty="0" smtClean="0"/>
              <a:t>April 2, 2013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66928"/>
          </a:xfrm>
        </p:spPr>
        <p:txBody>
          <a:bodyPr>
            <a:noAutofit/>
          </a:bodyPr>
          <a:lstStyle/>
          <a:p>
            <a:r>
              <a:rPr lang="en-US" sz="2800" dirty="0" smtClean="0"/>
              <a:t>Shale gas development water use is variable, </a:t>
            </a:r>
            <a:br>
              <a:rPr lang="en-US" sz="2800" dirty="0" smtClean="0"/>
            </a:br>
            <a:r>
              <a:rPr lang="en-US" sz="2800" dirty="0" smtClean="0"/>
              <a:t>but generally less than what is required for operations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1030"/>
            <a:ext cx="8763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Meldrum , J., Nettles-Anderson, S., Heath, G., and J. Macknick. Life Cycle Water Use for Electricity Generation: A Review and Harmonization of Literature Estimates.” (2013)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3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Life Cycle Water Use (Shale Gas wastewater management)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3999"/>
            <a:ext cx="4357441" cy="26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" y="1523999"/>
            <a:ext cx="4382927" cy="26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7467" y="4267199"/>
            <a:ext cx="422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Colorado</a:t>
            </a:r>
            <a:r>
              <a:rPr lang="en-US" sz="1600" dirty="0" smtClean="0"/>
              <a:t>: Trends in wastewater management at gas development sites (2008-2011)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753" y="4289960"/>
            <a:ext cx="441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Pennsylvania</a:t>
            </a:r>
            <a:r>
              <a:rPr lang="en-US" sz="1600" dirty="0" smtClean="0"/>
              <a:t>: Trends in wastewater management at gas development sites (2008-2011)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 Logan, J., Heath, G., </a:t>
            </a:r>
            <a:r>
              <a:rPr lang="en-US" sz="1000" dirty="0" err="1"/>
              <a:t>deLone</a:t>
            </a:r>
            <a:r>
              <a:rPr lang="en-US" sz="1000" dirty="0"/>
              <a:t> Paranhos, E., Boyd, W., Carlson, K. Macknick, J. Natural Gas and the Transformation of the U.S. Energy Sector: Electricity. </a:t>
            </a:r>
            <a:r>
              <a:rPr lang="en-US" sz="1000" dirty="0" smtClean="0"/>
              <a:t>NREL/TP-6A50-55538. </a:t>
            </a:r>
            <a:r>
              <a:rPr lang="en-US" sz="1000" dirty="0"/>
              <a:t>(2012)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4753" y="5334000"/>
            <a:ext cx="90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2008-2011, Pennsylvania eliminated surface water discharge and greatly increased recycling, whereas Colorado increased surface water discharge and hadn’t yet adopted recycling practices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377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8872"/>
            <a:ext cx="9067800" cy="566928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National level withdrawals have remained relatively constant the past 30 years</a:t>
            </a:r>
          </a:p>
          <a:p>
            <a:r>
              <a:rPr lang="en-US" dirty="0" smtClean="0"/>
              <a:t>Projections of future power sector withdrawals and consumptive uses may increase and/or decrease </a:t>
            </a:r>
          </a:p>
          <a:p>
            <a:r>
              <a:rPr lang="en-US" dirty="0" smtClean="0"/>
              <a:t>Regional projections may differ substantially from national projections</a:t>
            </a:r>
            <a:endParaRPr lang="en-US" dirty="0"/>
          </a:p>
          <a:p>
            <a:r>
              <a:rPr lang="en-US" dirty="0" smtClean="0"/>
              <a:t>Water use trends depend on a number of factors:</a:t>
            </a:r>
          </a:p>
          <a:p>
            <a:pPr lvl="1"/>
            <a:r>
              <a:rPr lang="en-US" dirty="0" smtClean="0"/>
              <a:t>Plant Retirements</a:t>
            </a:r>
          </a:p>
          <a:p>
            <a:pPr lvl="1"/>
            <a:r>
              <a:rPr lang="en-US" dirty="0" smtClean="0"/>
              <a:t>New Power Plants (fuel choice)</a:t>
            </a:r>
          </a:p>
          <a:p>
            <a:pPr lvl="1"/>
            <a:r>
              <a:rPr lang="en-US" dirty="0"/>
              <a:t>Power Plant Characteristics</a:t>
            </a:r>
          </a:p>
          <a:p>
            <a:pPr lvl="1"/>
            <a:r>
              <a:rPr lang="en-US" dirty="0" smtClean="0"/>
              <a:t>Cooling System Choices</a:t>
            </a:r>
          </a:p>
          <a:p>
            <a:pPr lvl="1"/>
            <a:r>
              <a:rPr lang="en-US" dirty="0" smtClean="0"/>
              <a:t>Regional Dynamics</a:t>
            </a:r>
          </a:p>
          <a:p>
            <a:r>
              <a:rPr lang="en-US" dirty="0" smtClean="0"/>
              <a:t>Life cycle water use trends can also be important for decision-makers </a:t>
            </a:r>
          </a:p>
          <a:p>
            <a:r>
              <a:rPr lang="en-US" dirty="0" smtClean="0"/>
              <a:t>Wastewater treatment method trends from the power sector life cycle can vary regionally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454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endParaRPr lang="en-US" dirty="0" smtClean="0"/>
          </a:p>
          <a:p>
            <a:r>
              <a:rPr lang="en-US" dirty="0" smtClean="0"/>
              <a:t>Jordan.Macknick@nrel.gov</a:t>
            </a:r>
          </a:p>
          <a:p>
            <a:r>
              <a:rPr lang="en-US" dirty="0" smtClean="0"/>
              <a:t>303-275-3828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Water Withdrawals, 1950-2005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1132.photobucket.com/albums/m564/Kalpa2/chartsKalpaBigPictureAgriculture/2-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229600" cy="57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5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Water Consumption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" y="838200"/>
            <a:ext cx="9108445" cy="5410200"/>
          </a:xfrm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Macknick, J., Newmark, R., Heath, G., and Hallett, KC. 2012. Operational water consumption and withdrawal factors for electricity generating technologies: a review of existing literature. Environmental Research Letters. 7 (045802).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828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Operational Water </a:t>
            </a:r>
            <a:r>
              <a:rPr lang="en-US" dirty="0" smtClean="0"/>
              <a:t>Withdrawal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762000"/>
            <a:ext cx="9133367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Macknick, J., Newmark, R., Heath, G., and Hallett, KC. 2012. Operational water consumption and withdrawal factors for electricity generating technologies: a review of existing literature. Environmental Research Letters. 7 (045802).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587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872"/>
            <a:ext cx="8915400" cy="566928"/>
          </a:xfrm>
        </p:spPr>
        <p:txBody>
          <a:bodyPr>
            <a:noAutofit/>
          </a:bodyPr>
          <a:lstStyle/>
          <a:p>
            <a:r>
              <a:rPr lang="en-US" sz="2400" dirty="0" smtClean="0"/>
              <a:t>Different clean energy scenarios have different water use profiles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" y="1216924"/>
            <a:ext cx="5312392" cy="50314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554095" cy="257238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23287"/>
            <a:ext cx="3505200" cy="24251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248400"/>
            <a:ext cx="861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Macknick, J., Sattler, S., Averyt, K., Clemmer, S., and Rogers, J. 2012. The water implications of generating electricity: water use across the United States based on different electricity pathways through 2050. Environmental Research Letters. 7 (045803). 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1078424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National level withdrawals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038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National level consumption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4098"/>
            <a:ext cx="9372600" cy="583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9144000" cy="566928"/>
          </a:xfrm>
        </p:spPr>
        <p:txBody>
          <a:bodyPr>
            <a:noAutofit/>
          </a:bodyPr>
          <a:lstStyle/>
          <a:p>
            <a:r>
              <a:rPr lang="en-US" sz="2000" dirty="0" smtClean="0"/>
              <a:t>But, regional trends in water use may differ from national </a:t>
            </a:r>
            <a:r>
              <a:rPr lang="en-US" sz="2000" dirty="0" smtClean="0"/>
              <a:t>trends (withdrawals)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3362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Macknick, J., Sattler, S., Averyt, K., Clemmer, S., and Rogers, J. 2012. The water implications of generating electricity: water use across the United States based on different electricity pathways through 2050. Environmental Research Letters. 7 (045803).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81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9144000" cy="566928"/>
          </a:xfrm>
        </p:spPr>
        <p:txBody>
          <a:bodyPr>
            <a:noAutofit/>
          </a:bodyPr>
          <a:lstStyle/>
          <a:p>
            <a:r>
              <a:rPr lang="en-US" sz="2000" dirty="0" smtClean="0"/>
              <a:t>But, regional trends in water use may differ from national </a:t>
            </a:r>
            <a:r>
              <a:rPr lang="en-US" sz="2000" dirty="0" smtClean="0"/>
              <a:t>trends (consumption)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6211_WaterConsumptionMap_v4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0678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3362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Macknick, J., Sattler, S., Averyt, K., Clemmer, S., and Rogers, J. 2012. The water implications of generating electricity: water use across the United States based on different electricity pathways through 2050. Environmental Research Letters. 7 (045803).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965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9144000" cy="643128"/>
          </a:xfrm>
        </p:spPr>
        <p:txBody>
          <a:bodyPr>
            <a:noAutofit/>
          </a:bodyPr>
          <a:lstStyle/>
          <a:p>
            <a:r>
              <a:rPr lang="en-US" sz="2000" dirty="0" smtClean="0"/>
              <a:t>Water </a:t>
            </a:r>
            <a:r>
              <a:rPr lang="en-US" sz="2000" dirty="0" smtClean="0"/>
              <a:t>use varies greatly depending on </a:t>
            </a:r>
            <a:r>
              <a:rPr lang="en-US" sz="2000" dirty="0" smtClean="0"/>
              <a:t>site- and technology-specific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1534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24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Meldrum , J., Nettles-Anderson, S., Heath, G., and J. Macknick. Life Cycle Water Use for Electricity Generation: A Review and Harmonization of Literature Estimates.” (2013)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99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Life Cycle Water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477000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Meldrum , J., Nettles-Anderson, S., Heath, G., and J. Macknick. Life Cycle Water Use for Electricity Generation: A Review and Harmonization of Literature Estimates.” (2013)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36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 EW framing_r4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 EW framing_r4.potx</Template>
  <TotalTime>8425</TotalTime>
  <Words>649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NAS EW framing_r4</vt:lpstr>
      <vt:lpstr>PowerPoint Presentation</vt:lpstr>
      <vt:lpstr>Historical Water Withdrawals, 1950-2005</vt:lpstr>
      <vt:lpstr>Operational Water Consumption</vt:lpstr>
      <vt:lpstr>Operational Water Withdrawal</vt:lpstr>
      <vt:lpstr>Different clean energy scenarios have different water use profiles</vt:lpstr>
      <vt:lpstr>But, regional trends in water use may differ from national trends (withdrawals)</vt:lpstr>
      <vt:lpstr>But, regional trends in water use may differ from national trends (consumption)</vt:lpstr>
      <vt:lpstr>Water use varies greatly depending on site- and technology-specific characteristics</vt:lpstr>
      <vt:lpstr>Life Cycle Water Consumption</vt:lpstr>
      <vt:lpstr>Shale gas development water use is variable,  but generally less than what is required for operations</vt:lpstr>
      <vt:lpstr>Life Cycle Water Use (Shale Gas wastewater management)</vt:lpstr>
      <vt:lpstr>Summary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 Mathias</dc:creator>
  <cp:lastModifiedBy>jmacknick</cp:lastModifiedBy>
  <cp:revision>114</cp:revision>
  <dcterms:created xsi:type="dcterms:W3CDTF">2012-03-14T19:19:53Z</dcterms:created>
  <dcterms:modified xsi:type="dcterms:W3CDTF">2013-04-02T15:05:03Z</dcterms:modified>
</cp:coreProperties>
</file>