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6" r:id="rId2"/>
    <p:sldId id="257" r:id="rId3"/>
    <p:sldId id="258" r:id="rId4"/>
    <p:sldId id="259" r:id="rId5"/>
    <p:sldId id="267" r:id="rId6"/>
    <p:sldId id="268" r:id="rId7"/>
    <p:sldId id="262" r:id="rId8"/>
    <p:sldId id="269" r:id="rId9"/>
    <p:sldId id="272" r:id="rId10"/>
    <p:sldId id="273" r:id="rId11"/>
    <p:sldId id="274" r:id="rId12"/>
    <p:sldId id="270" r:id="rId13"/>
    <p:sldId id="27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C8634-7018-440D-947C-22341D3F0DA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0CA81-3975-4AAD-B01B-822C2E77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5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41C0-DC7A-4DB4-917F-0F4D93382693}" type="datetime1">
              <a:rPr lang="en-US" smtClean="0"/>
              <a:t>4/1/2013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CDEE-9225-4DBC-BB6C-A2ECAB942919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D8D6-7BAC-43CD-9167-7833BDA822E7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1ACF-3399-4EF9-8CAC-D5EB6FA38A15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FB38-1192-42AF-801F-79C050A49436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D548-C2F8-4EFA-B1AA-4D1F53E5B6E5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780B-809D-4B77-B353-BA5D71385CB0}" type="datetime1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7BDD-4454-415D-9953-432B6D241EB4}" type="datetime1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794-E1DF-444A-8929-0064096DCED2}" type="datetime1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3DE2-590C-4C15-A5E0-703B30B139B5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39CB-E922-4EC4-B6B1-B6D310D85D55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89AA0A-6930-454D-9007-2829F34025D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73750E-01F3-4F03-96C3-A6F86AEE888C}" type="datetime1">
              <a:rPr lang="en-US" smtClean="0"/>
              <a:t>4/1/2013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89AA0A-6930-454D-9007-2829F34025D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Water – Energy Workshop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3429000"/>
            <a:ext cx="7772400" cy="2971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Sponsored </a:t>
            </a:r>
            <a:r>
              <a:rPr lang="en-US" dirty="0"/>
              <a:t>by </a:t>
            </a:r>
          </a:p>
          <a:p>
            <a:pPr algn="ctr"/>
            <a:r>
              <a:rPr lang="en-US" dirty="0"/>
              <a:t>Western States Water Council </a:t>
            </a:r>
          </a:p>
          <a:p>
            <a:pPr algn="ctr"/>
            <a:r>
              <a:rPr lang="en-US" dirty="0"/>
              <a:t>and</a:t>
            </a:r>
          </a:p>
          <a:p>
            <a:pPr algn="ctr"/>
            <a:r>
              <a:rPr lang="en-US" dirty="0"/>
              <a:t>Western Governors’ Associations</a:t>
            </a:r>
          </a:p>
          <a:p>
            <a:endParaRPr lang="en-US" dirty="0"/>
          </a:p>
          <a:p>
            <a:r>
              <a:rPr lang="en-US" dirty="0"/>
              <a:t>Denver, CO 					         April 2,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54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893064"/>
          </a:xfrm>
        </p:spPr>
        <p:txBody>
          <a:bodyPr/>
          <a:lstStyle/>
          <a:p>
            <a:r>
              <a:rPr lang="en-US" sz="4800" dirty="0" smtClean="0"/>
              <a:t>Statutory goals and factors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543736"/>
          </a:xfrm>
        </p:spPr>
        <p:txBody>
          <a:bodyPr>
            <a:normAutofit/>
          </a:bodyPr>
          <a:lstStyle/>
          <a:p>
            <a:r>
              <a:rPr lang="en-US" dirty="0" smtClean="0"/>
              <a:t>	goals:  rely on renewable energy resources to the 	maximum practicable extent</a:t>
            </a:r>
          </a:p>
          <a:p>
            <a:endParaRPr lang="en-US" dirty="0" smtClean="0"/>
          </a:p>
          <a:p>
            <a:r>
              <a:rPr lang="en-US" dirty="0" smtClean="0"/>
              <a:t>	(rely on solar in increasing amounts)</a:t>
            </a:r>
          </a:p>
          <a:p>
            <a:endParaRPr lang="en-US" dirty="0"/>
          </a:p>
          <a:p>
            <a:r>
              <a:rPr lang="en-US" dirty="0" smtClean="0"/>
              <a:t>	factors:  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sz="2400" dirty="0" smtClean="0"/>
              <a:t>save consumers money;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sz="2400" dirty="0" smtClean="0"/>
              <a:t>attract new businesses and jobs;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0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600200"/>
            <a:ext cx="8308848" cy="4343400"/>
          </a:xfrm>
        </p:spPr>
        <p:txBody>
          <a:bodyPr>
            <a:normAutofit/>
          </a:bodyPr>
          <a:lstStyle/>
          <a:p>
            <a:pPr marL="982980" lvl="1" indent="-342900">
              <a:buFont typeface="Arial" pitchFamily="34" charset="0"/>
              <a:buChar char="•"/>
            </a:pPr>
            <a:r>
              <a:rPr lang="en-US" sz="2400" dirty="0"/>
              <a:t>promote  development of rural economies;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sz="2400" dirty="0" smtClean="0"/>
              <a:t>minimize water use;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sz="2400" dirty="0" smtClean="0"/>
              <a:t>diversify CO’s energy resources;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sz="2400" dirty="0" smtClean="0"/>
              <a:t>reduce the impact of volatile fuel prices;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sz="2400" dirty="0" smtClean="0"/>
              <a:t>improve CO’s natural environment</a:t>
            </a:r>
          </a:p>
          <a:p>
            <a:endParaRPr lang="en-US" sz="2800" dirty="0" smtClean="0"/>
          </a:p>
          <a:p>
            <a:r>
              <a:rPr lang="en-US" sz="2800" dirty="0"/>
              <a:t>	 </a:t>
            </a:r>
            <a:r>
              <a:rPr lang="en-US" sz="2800" dirty="0" smtClean="0"/>
              <a:t> </a:t>
            </a:r>
            <a:r>
              <a:rPr lang="en-US" sz="2400" dirty="0" smtClean="0"/>
              <a:t>(solar:  similar factors)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94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969264"/>
          </a:xfrm>
        </p:spPr>
        <p:txBody>
          <a:bodyPr/>
          <a:lstStyle/>
          <a:p>
            <a:r>
              <a:rPr lang="en-US" sz="5000" dirty="0"/>
              <a:t>Other observations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54373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“More people have access to phones than to running water.”  Marc </a:t>
            </a:r>
            <a:r>
              <a:rPr lang="en-US" dirty="0" err="1"/>
              <a:t>Andreesen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“A fool is one who will not go in the water until he learns to swim.”  Thomas B. </a:t>
            </a:r>
            <a:r>
              <a:rPr lang="en-US" dirty="0" err="1"/>
              <a:t>Macauley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“Remember, you are half water.  If you can’t go through an obstacle, go around it.  Water does.” Margaret Atwood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63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304800"/>
            <a:ext cx="7772400" cy="3200400"/>
          </a:xfrm>
        </p:spPr>
        <p:txBody>
          <a:bodyPr/>
          <a:lstStyle/>
          <a:p>
            <a:pPr algn="ctr"/>
            <a:r>
              <a:rPr lang="en-US" sz="5400" dirty="0"/>
              <a:t>Thank you</a:t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4343400"/>
            <a:ext cx="7772400" cy="1752600"/>
          </a:xfrm>
        </p:spPr>
        <p:txBody>
          <a:bodyPr/>
          <a:lstStyle/>
          <a:p>
            <a:pPr algn="ctr"/>
            <a:r>
              <a:rPr lang="en-US" sz="2800" dirty="0"/>
              <a:t>PUC Staff in Attendance:	Bob Bergman</a:t>
            </a:r>
          </a:p>
          <a:p>
            <a:pPr algn="ctr"/>
            <a:r>
              <a:rPr lang="en-US" sz="2800" dirty="0"/>
              <a:t>				</a:t>
            </a:r>
            <a:r>
              <a:rPr lang="en-US" sz="2800" dirty="0" smtClean="0"/>
              <a:t>	Joel </a:t>
            </a:r>
            <a:r>
              <a:rPr lang="en-US" sz="2800" dirty="0"/>
              <a:t>Hendrickson</a:t>
            </a:r>
          </a:p>
          <a:p>
            <a:pPr algn="ctr"/>
            <a:r>
              <a:rPr lang="en-US" sz="2800" dirty="0"/>
              <a:t>				</a:t>
            </a:r>
            <a:r>
              <a:rPr lang="en-US" sz="2800" dirty="0" smtClean="0"/>
              <a:t>	Keith </a:t>
            </a:r>
            <a:r>
              <a:rPr lang="en-US" sz="2800" dirty="0"/>
              <a:t>Hay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772400" cy="2819400"/>
          </a:xfrm>
        </p:spPr>
        <p:txBody>
          <a:bodyPr/>
          <a:lstStyle/>
          <a:p>
            <a:pPr algn="ctr"/>
            <a:r>
              <a:rPr lang="en-US" sz="4400" dirty="0" smtClean="0"/>
              <a:t>Remarks </a:t>
            </a:r>
            <a:br>
              <a:rPr lang="en-US" sz="4400" dirty="0" smtClean="0"/>
            </a:br>
            <a:r>
              <a:rPr lang="en-US" sz="4400" dirty="0" smtClean="0"/>
              <a:t>of </a:t>
            </a:r>
            <a:br>
              <a:rPr lang="en-US" sz="4400" dirty="0" smtClean="0"/>
            </a:br>
            <a:r>
              <a:rPr lang="en-US" sz="4400" dirty="0" smtClean="0"/>
              <a:t>Commissioner James K. Tarpey </a:t>
            </a:r>
            <a:br>
              <a:rPr lang="en-US" sz="4400" dirty="0" smtClean="0"/>
            </a:br>
            <a:r>
              <a:rPr lang="en-US" sz="3600" dirty="0" smtClean="0"/>
              <a:t>Colorado Public Utilities Commission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5486400"/>
            <a:ext cx="8156448" cy="685800"/>
          </a:xfrm>
        </p:spPr>
        <p:txBody>
          <a:bodyPr/>
          <a:lstStyle/>
          <a:p>
            <a:r>
              <a:rPr lang="en-US" dirty="0" smtClean="0"/>
              <a:t>Denver, CO 					               April 2,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48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 descr="C:\Users\ktmcbride\AppData\Local\Microsoft\Windows\Temporary Internet Files\Content.IE5\5VRAZNP7\MP90017540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28902" y="2909314"/>
            <a:ext cx="3886200" cy="248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54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00200"/>
            <a:ext cx="7772400" cy="3276600"/>
          </a:xfrm>
        </p:spPr>
        <p:txBody>
          <a:bodyPr/>
          <a:lstStyle/>
          <a:p>
            <a:pPr algn="ctr"/>
            <a:r>
              <a:rPr lang="en-US" dirty="0" smtClean="0"/>
              <a:t>Whiskey is for drinking; and</a:t>
            </a:r>
            <a:br>
              <a:rPr lang="en-US" dirty="0" smtClean="0"/>
            </a:br>
            <a:r>
              <a:rPr lang="en-US" dirty="0" smtClean="0"/>
              <a:t>Water is for fighting.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5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0"/>
            <a:ext cx="7696200" cy="1676400"/>
          </a:xfrm>
        </p:spPr>
        <p:txBody>
          <a:bodyPr/>
          <a:lstStyle/>
          <a:p>
            <a:r>
              <a:rPr lang="en-US" sz="4400" dirty="0"/>
              <a:t>Colorado Revised Statutes (CRS) Title </a:t>
            </a:r>
            <a:r>
              <a:rPr lang="en-US" sz="4400" dirty="0" smtClean="0"/>
              <a:t>40:  </a:t>
            </a:r>
            <a:r>
              <a:rPr lang="en-US" sz="4400" dirty="0"/>
              <a:t>Public Utilities Law</a:t>
            </a:r>
            <a:br>
              <a:rPr lang="en-US" sz="44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>
                <a:solidFill>
                  <a:schemeClr val="tx1"/>
                </a:solidFill>
              </a:rPr>
              <a:t>40-2-124: Renewable Energy Standard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40-2-123(3)(a)(I): New Energy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6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3657600"/>
          </a:xfrm>
        </p:spPr>
        <p:txBody>
          <a:bodyPr/>
          <a:lstStyle/>
          <a:p>
            <a:r>
              <a:rPr lang="en-US" sz="3600" dirty="0"/>
              <a:t>Colorado PUC Rulemaking proceeding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	</a:t>
            </a:r>
            <a:r>
              <a:rPr lang="en-US" sz="3200" dirty="0">
                <a:solidFill>
                  <a:schemeClr val="tx1"/>
                </a:solidFill>
              </a:rPr>
              <a:t>Started: April 15, </a:t>
            </a:r>
            <a:r>
              <a:rPr lang="en-US" sz="3200" dirty="0" smtClean="0">
                <a:solidFill>
                  <a:schemeClr val="tx1"/>
                </a:solidFill>
              </a:rPr>
              <a:t>2010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Decision: C10-0958 (Adopted: 7/29/10)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724400"/>
            <a:ext cx="7391400" cy="1143000"/>
          </a:xfrm>
        </p:spPr>
        <p:txBody>
          <a:bodyPr>
            <a:normAutofit fontScale="85000" lnSpcReduction="10000"/>
          </a:bodyPr>
          <a:lstStyle/>
          <a:p>
            <a:r>
              <a:rPr lang="en-US" sz="3000" dirty="0"/>
              <a:t>Rule 3604 (h):  Contents of the Resource Plan</a:t>
            </a:r>
          </a:p>
          <a:p>
            <a:r>
              <a:rPr lang="en-US" sz="3000" dirty="0"/>
              <a:t>Rule 3607 (a)(IX): Evaluation of Existing </a:t>
            </a:r>
            <a:r>
              <a:rPr lang="en-US" sz="3000" dirty="0" smtClean="0"/>
              <a:t>Resources</a:t>
            </a:r>
            <a:endParaRPr lang="en-US" sz="3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8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14400"/>
            <a:ext cx="8308848" cy="3048000"/>
          </a:xfrm>
        </p:spPr>
        <p:txBody>
          <a:bodyPr/>
          <a:lstStyle/>
          <a:p>
            <a:r>
              <a:rPr lang="en-US" dirty="0" smtClean="0"/>
              <a:t>Public Service Company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4800" dirty="0" smtClean="0"/>
              <a:t>2011 ERP Plan:</a:t>
            </a:r>
            <a:br>
              <a:rPr lang="en-US" sz="4800" dirty="0" smtClean="0"/>
            </a:br>
            <a:r>
              <a:rPr lang="en-US" sz="4800" dirty="0" smtClean="0"/>
              <a:t>	  	</a:t>
            </a:r>
            <a:r>
              <a:rPr lang="en-US" sz="3200" dirty="0" smtClean="0"/>
              <a:t>Vol. 1, pp. 9-10; and Vol. 2, Section 2.4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419600"/>
            <a:ext cx="6858000" cy="1828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RFPs:  </a:t>
            </a:r>
            <a:r>
              <a:rPr lang="en-US" sz="4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Dispatchable</a:t>
            </a:r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 Resources</a:t>
            </a:r>
          </a:p>
          <a:p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RFPs:  Renewable Resources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71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816864"/>
          </a:xfrm>
        </p:spPr>
        <p:txBody>
          <a:bodyPr/>
          <a:lstStyle/>
          <a:p>
            <a:r>
              <a:rPr lang="en-US" sz="5000" dirty="0" smtClean="0"/>
              <a:t>Observations</a:t>
            </a:r>
            <a:endParaRPr lang="en-US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619936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sz="2800" dirty="0" smtClean="0"/>
              <a:t>PUC vs. Legislature:  who can address?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CO: 	either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both</a:t>
            </a:r>
          </a:p>
          <a:p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	other states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7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3048000"/>
            <a:ext cx="7772400" cy="3200400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sz="2800" dirty="0" smtClean="0"/>
              <a:t>Cost / benefit analysis;</a:t>
            </a:r>
          </a:p>
          <a:p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Inter-generational perspective;</a:t>
            </a:r>
          </a:p>
          <a:p>
            <a:r>
              <a:rPr lang="en-US" sz="2800" dirty="0" smtClean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Portfolio approach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AA0A-6930-454D-9007-2829F34025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42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596</TotalTime>
  <Words>193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Water – Energy Workshop</vt:lpstr>
      <vt:lpstr>Remarks  of  Commissioner James K. Tarpey  Colorado Public Utilities Commission</vt:lpstr>
      <vt:lpstr>PowerPoint Presentation</vt:lpstr>
      <vt:lpstr>Whiskey is for drinking; and Water is for fighting.</vt:lpstr>
      <vt:lpstr>Colorado Revised Statutes (CRS) Title 40:  Public Utilities Law  40-2-124: Renewable Energy Standard  40-2-123(3)(a)(I): New Energy Technologies</vt:lpstr>
      <vt:lpstr>Colorado PUC Rulemaking proceeding   Started: April 15, 2010  Decision: C10-0958 (Adopted: 7/29/10)</vt:lpstr>
      <vt:lpstr>Public Service Company  2011 ERP Plan:     Vol. 1, pp. 9-10; and Vol. 2, Section 2.4</vt:lpstr>
      <vt:lpstr>Observations</vt:lpstr>
      <vt:lpstr>Regulatory issues</vt:lpstr>
      <vt:lpstr>Statutory goals and factors</vt:lpstr>
      <vt:lpstr>PowerPoint Presentation</vt:lpstr>
      <vt:lpstr>Other observations</vt:lpstr>
      <vt:lpstr>Thank you  Questions</vt:lpstr>
    </vt:vector>
  </TitlesOfParts>
  <Company>DORA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– Energy Workshop</dc:title>
  <dc:creator>McBride, Katherine T</dc:creator>
  <cp:lastModifiedBy>McBride, Katherine T</cp:lastModifiedBy>
  <cp:revision>29</cp:revision>
  <cp:lastPrinted>2013-04-01T17:39:07Z</cp:lastPrinted>
  <dcterms:created xsi:type="dcterms:W3CDTF">2013-03-26T16:02:31Z</dcterms:created>
  <dcterms:modified xsi:type="dcterms:W3CDTF">2013-04-01T18:51:07Z</dcterms:modified>
</cp:coreProperties>
</file>