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783" r:id="rId1"/>
  </p:sldMasterIdLst>
  <p:notesMasterIdLst>
    <p:notesMasterId r:id="rId40"/>
  </p:notesMasterIdLst>
  <p:handoutMasterIdLst>
    <p:handoutMasterId r:id="rId41"/>
  </p:handoutMasterIdLst>
  <p:sldIdLst>
    <p:sldId id="284" r:id="rId2"/>
    <p:sldId id="406" r:id="rId3"/>
    <p:sldId id="407" r:id="rId4"/>
    <p:sldId id="405" r:id="rId5"/>
    <p:sldId id="450" r:id="rId6"/>
    <p:sldId id="460" r:id="rId7"/>
    <p:sldId id="461" r:id="rId8"/>
    <p:sldId id="451" r:id="rId9"/>
    <p:sldId id="463" r:id="rId10"/>
    <p:sldId id="453" r:id="rId11"/>
    <p:sldId id="454" r:id="rId12"/>
    <p:sldId id="455" r:id="rId13"/>
    <p:sldId id="456" r:id="rId14"/>
    <p:sldId id="457" r:id="rId15"/>
    <p:sldId id="458" r:id="rId16"/>
    <p:sldId id="462" r:id="rId17"/>
    <p:sldId id="338" r:id="rId18"/>
    <p:sldId id="383" r:id="rId19"/>
    <p:sldId id="384" r:id="rId20"/>
    <p:sldId id="386" r:id="rId21"/>
    <p:sldId id="412" r:id="rId22"/>
    <p:sldId id="389" r:id="rId23"/>
    <p:sldId id="390" r:id="rId24"/>
    <p:sldId id="391" r:id="rId25"/>
    <p:sldId id="392" r:id="rId26"/>
    <p:sldId id="393" r:id="rId27"/>
    <p:sldId id="396" r:id="rId28"/>
    <p:sldId id="397" r:id="rId29"/>
    <p:sldId id="395" r:id="rId30"/>
    <p:sldId id="459" r:id="rId31"/>
    <p:sldId id="398" r:id="rId32"/>
    <p:sldId id="428" r:id="rId33"/>
    <p:sldId id="444" r:id="rId34"/>
    <p:sldId id="431" r:id="rId35"/>
    <p:sldId id="464" r:id="rId36"/>
    <p:sldId id="465" r:id="rId37"/>
    <p:sldId id="446" r:id="rId38"/>
    <p:sldId id="409" r:id="rId3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hricha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1039" autoAdjust="0"/>
  </p:normalViewPr>
  <p:slideViewPr>
    <p:cSldViewPr snapToGrid="0">
      <p:cViewPr>
        <p:scale>
          <a:sx n="60" d="100"/>
          <a:sy n="60" d="100"/>
        </p:scale>
        <p:origin x="-1326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arey\Research\UT-Projects\CIEEP\WaterGridPlanning_Sandia\ERCOT\CoolingEffluentTemperature\PowerPlantLakeTemperatureModelsGFDLA2_05312012%20cwk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arey\Research\UT-Projects\CIEEP\WaterGridPlanning_Sandia\ERCOT\CoolingEffluentTemperature\PowerPlantLakeTemperatureModelsGFDLA2_05312012%20cw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67933755217333"/>
          <c:y val="0.10131181118757697"/>
          <c:w val="0.75374198552457639"/>
          <c:h val="0.63562289368861591"/>
        </c:manualLayout>
      </c:layout>
      <c:scatterChart>
        <c:scatterStyle val="lineMarker"/>
        <c:varyColors val="0"/>
        <c:ser>
          <c:idx val="0"/>
          <c:order val="0"/>
          <c:tx>
            <c:v>Avg. Effluent Temperature (deg. F): EPA</c:v>
          </c:tx>
          <c:spPr>
            <a:ln w="28575">
              <a:noFill/>
            </a:ln>
          </c:spPr>
          <c:marker>
            <c:spPr>
              <a:solidFill>
                <a:schemeClr val="accent1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'Coleto Creek'!$AK$6:$AK$64</c:f>
              <c:numCache>
                <c:formatCode>mmm\-yy</c:formatCode>
                <c:ptCount val="59"/>
                <c:pt idx="0">
                  <c:v>39114</c:v>
                </c:pt>
                <c:pt idx="1">
                  <c:v>39142</c:v>
                </c:pt>
                <c:pt idx="2">
                  <c:v>39173</c:v>
                </c:pt>
                <c:pt idx="3">
                  <c:v>39203</c:v>
                </c:pt>
                <c:pt idx="4">
                  <c:v>39234</c:v>
                </c:pt>
                <c:pt idx="5">
                  <c:v>39264</c:v>
                </c:pt>
                <c:pt idx="6">
                  <c:v>39295</c:v>
                </c:pt>
                <c:pt idx="7">
                  <c:v>39326</c:v>
                </c:pt>
                <c:pt idx="8">
                  <c:v>39356</c:v>
                </c:pt>
                <c:pt idx="9">
                  <c:v>39387</c:v>
                </c:pt>
                <c:pt idx="10">
                  <c:v>39417</c:v>
                </c:pt>
                <c:pt idx="11">
                  <c:v>39448</c:v>
                </c:pt>
                <c:pt idx="12">
                  <c:v>39479</c:v>
                </c:pt>
                <c:pt idx="13">
                  <c:v>39508</c:v>
                </c:pt>
                <c:pt idx="14">
                  <c:v>39539</c:v>
                </c:pt>
                <c:pt idx="15">
                  <c:v>39569</c:v>
                </c:pt>
                <c:pt idx="16">
                  <c:v>39600</c:v>
                </c:pt>
                <c:pt idx="17">
                  <c:v>39630</c:v>
                </c:pt>
                <c:pt idx="18">
                  <c:v>39661</c:v>
                </c:pt>
                <c:pt idx="19">
                  <c:v>39692</c:v>
                </c:pt>
                <c:pt idx="20">
                  <c:v>39722</c:v>
                </c:pt>
                <c:pt idx="21">
                  <c:v>39753</c:v>
                </c:pt>
                <c:pt idx="22">
                  <c:v>39783</c:v>
                </c:pt>
                <c:pt idx="23">
                  <c:v>39814</c:v>
                </c:pt>
                <c:pt idx="24">
                  <c:v>39845</c:v>
                </c:pt>
                <c:pt idx="25">
                  <c:v>39873</c:v>
                </c:pt>
                <c:pt idx="26">
                  <c:v>39904</c:v>
                </c:pt>
                <c:pt idx="27">
                  <c:v>39934</c:v>
                </c:pt>
                <c:pt idx="28">
                  <c:v>39965</c:v>
                </c:pt>
                <c:pt idx="29">
                  <c:v>39995</c:v>
                </c:pt>
                <c:pt idx="30">
                  <c:v>40026</c:v>
                </c:pt>
                <c:pt idx="31">
                  <c:v>40057</c:v>
                </c:pt>
                <c:pt idx="32">
                  <c:v>40087</c:v>
                </c:pt>
                <c:pt idx="33">
                  <c:v>40118</c:v>
                </c:pt>
                <c:pt idx="34">
                  <c:v>40148</c:v>
                </c:pt>
                <c:pt idx="35">
                  <c:v>40179</c:v>
                </c:pt>
                <c:pt idx="36">
                  <c:v>40210</c:v>
                </c:pt>
                <c:pt idx="37">
                  <c:v>40238</c:v>
                </c:pt>
                <c:pt idx="38">
                  <c:v>40269</c:v>
                </c:pt>
                <c:pt idx="39">
                  <c:v>40299</c:v>
                </c:pt>
                <c:pt idx="40">
                  <c:v>40330</c:v>
                </c:pt>
                <c:pt idx="41">
                  <c:v>40360</c:v>
                </c:pt>
                <c:pt idx="42">
                  <c:v>40391</c:v>
                </c:pt>
                <c:pt idx="43">
                  <c:v>40422</c:v>
                </c:pt>
                <c:pt idx="44">
                  <c:v>40452</c:v>
                </c:pt>
                <c:pt idx="45">
                  <c:v>40483</c:v>
                </c:pt>
                <c:pt idx="46">
                  <c:v>40513</c:v>
                </c:pt>
                <c:pt idx="47">
                  <c:v>40544</c:v>
                </c:pt>
                <c:pt idx="48">
                  <c:v>40575</c:v>
                </c:pt>
                <c:pt idx="49">
                  <c:v>40603</c:v>
                </c:pt>
                <c:pt idx="50">
                  <c:v>40634</c:v>
                </c:pt>
                <c:pt idx="51">
                  <c:v>40664</c:v>
                </c:pt>
                <c:pt idx="52">
                  <c:v>40695</c:v>
                </c:pt>
                <c:pt idx="53">
                  <c:v>40725</c:v>
                </c:pt>
                <c:pt idx="54">
                  <c:v>40756</c:v>
                </c:pt>
                <c:pt idx="55">
                  <c:v>40787</c:v>
                </c:pt>
                <c:pt idx="56">
                  <c:v>40817</c:v>
                </c:pt>
                <c:pt idx="57">
                  <c:v>40848</c:v>
                </c:pt>
                <c:pt idx="58">
                  <c:v>40878</c:v>
                </c:pt>
              </c:numCache>
            </c:numRef>
          </c:xVal>
          <c:yVal>
            <c:numRef>
              <c:f>'Coleto Creek'!$Q$6:$Q$64</c:f>
              <c:numCache>
                <c:formatCode>General</c:formatCode>
                <c:ptCount val="59"/>
                <c:pt idx="0">
                  <c:v>87.34</c:v>
                </c:pt>
                <c:pt idx="1">
                  <c:v>73.290000000000006</c:v>
                </c:pt>
                <c:pt idx="2">
                  <c:v>75.599999999999994</c:v>
                </c:pt>
                <c:pt idx="3">
                  <c:v>92.16</c:v>
                </c:pt>
                <c:pt idx="4">
                  <c:v>103.11</c:v>
                </c:pt>
                <c:pt idx="5">
                  <c:v>99.17</c:v>
                </c:pt>
                <c:pt idx="6">
                  <c:v>106.12</c:v>
                </c:pt>
                <c:pt idx="7">
                  <c:v>103.83</c:v>
                </c:pt>
                <c:pt idx="8">
                  <c:v>96.59</c:v>
                </c:pt>
                <c:pt idx="9">
                  <c:v>84.9</c:v>
                </c:pt>
                <c:pt idx="10">
                  <c:v>85.73</c:v>
                </c:pt>
                <c:pt idx="11">
                  <c:v>86.33</c:v>
                </c:pt>
                <c:pt idx="12">
                  <c:v>93.26</c:v>
                </c:pt>
                <c:pt idx="13">
                  <c:v>94.5</c:v>
                </c:pt>
                <c:pt idx="14">
                  <c:v>91.54</c:v>
                </c:pt>
                <c:pt idx="15">
                  <c:v>96.92</c:v>
                </c:pt>
                <c:pt idx="16">
                  <c:v>103.53</c:v>
                </c:pt>
                <c:pt idx="17">
                  <c:v>104.26</c:v>
                </c:pt>
                <c:pt idx="18">
                  <c:v>103.67</c:v>
                </c:pt>
                <c:pt idx="19">
                  <c:v>98.94</c:v>
                </c:pt>
                <c:pt idx="20">
                  <c:v>79.08</c:v>
                </c:pt>
                <c:pt idx="21">
                  <c:v>84.08</c:v>
                </c:pt>
                <c:pt idx="22">
                  <c:v>82.07</c:v>
                </c:pt>
                <c:pt idx="23">
                  <c:v>86.17</c:v>
                </c:pt>
                <c:pt idx="24">
                  <c:v>90.59</c:v>
                </c:pt>
                <c:pt idx="25">
                  <c:v>84.55</c:v>
                </c:pt>
                <c:pt idx="26">
                  <c:v>87.73</c:v>
                </c:pt>
                <c:pt idx="27">
                  <c:v>96.97</c:v>
                </c:pt>
                <c:pt idx="28">
                  <c:v>101.82</c:v>
                </c:pt>
                <c:pt idx="29">
                  <c:v>101.32</c:v>
                </c:pt>
                <c:pt idx="30">
                  <c:v>102.69</c:v>
                </c:pt>
                <c:pt idx="31">
                  <c:v>99.67</c:v>
                </c:pt>
                <c:pt idx="32">
                  <c:v>92.88</c:v>
                </c:pt>
                <c:pt idx="33">
                  <c:v>85.78</c:v>
                </c:pt>
                <c:pt idx="34">
                  <c:v>78.42</c:v>
                </c:pt>
                <c:pt idx="35">
                  <c:v>79.23</c:v>
                </c:pt>
                <c:pt idx="36">
                  <c:v>77.5</c:v>
                </c:pt>
                <c:pt idx="37">
                  <c:v>62.84</c:v>
                </c:pt>
                <c:pt idx="38">
                  <c:v>73.92</c:v>
                </c:pt>
                <c:pt idx="39">
                  <c:v>93.94</c:v>
                </c:pt>
                <c:pt idx="40">
                  <c:v>101.41</c:v>
                </c:pt>
                <c:pt idx="41">
                  <c:v>101.87</c:v>
                </c:pt>
                <c:pt idx="42">
                  <c:v>102.42</c:v>
                </c:pt>
                <c:pt idx="43">
                  <c:v>97.89</c:v>
                </c:pt>
                <c:pt idx="44">
                  <c:v>91.31</c:v>
                </c:pt>
                <c:pt idx="45">
                  <c:v>87.78</c:v>
                </c:pt>
                <c:pt idx="46">
                  <c:v>81.05</c:v>
                </c:pt>
                <c:pt idx="47">
                  <c:v>83.07</c:v>
                </c:pt>
                <c:pt idx="48">
                  <c:v>83.55</c:v>
                </c:pt>
                <c:pt idx="49">
                  <c:v>89.37</c:v>
                </c:pt>
                <c:pt idx="50">
                  <c:v>91.27</c:v>
                </c:pt>
                <c:pt idx="51">
                  <c:v>93.34</c:v>
                </c:pt>
                <c:pt idx="52">
                  <c:v>101.66</c:v>
                </c:pt>
                <c:pt idx="53">
                  <c:v>104.23</c:v>
                </c:pt>
                <c:pt idx="54">
                  <c:v>104.41</c:v>
                </c:pt>
                <c:pt idx="55">
                  <c:v>100.03</c:v>
                </c:pt>
                <c:pt idx="56">
                  <c:v>75.540000000000006</c:v>
                </c:pt>
                <c:pt idx="57">
                  <c:v>66.19</c:v>
                </c:pt>
                <c:pt idx="58">
                  <c:v>62.92</c:v>
                </c:pt>
              </c:numCache>
            </c:numRef>
          </c:yVal>
          <c:smooth val="0"/>
        </c:ser>
        <c:ser>
          <c:idx val="1"/>
          <c:order val="1"/>
          <c:tx>
            <c:v>Predicted Avg. Effluent Temperature (deg. F), +/- 2 SD error bars</c:v>
          </c:tx>
          <c:spPr>
            <a:ln w="22225"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fixedVal"/>
            <c:noEndCap val="0"/>
            <c:val val="3.5"/>
          </c:errBars>
          <c:xVal>
            <c:numRef>
              <c:f>'Coleto Creek'!$AK$6:$AK$64</c:f>
              <c:numCache>
                <c:formatCode>mmm\-yy</c:formatCode>
                <c:ptCount val="59"/>
                <c:pt idx="0">
                  <c:v>39114</c:v>
                </c:pt>
                <c:pt idx="1">
                  <c:v>39142</c:v>
                </c:pt>
                <c:pt idx="2">
                  <c:v>39173</c:v>
                </c:pt>
                <c:pt idx="3">
                  <c:v>39203</c:v>
                </c:pt>
                <c:pt idx="4">
                  <c:v>39234</c:v>
                </c:pt>
                <c:pt idx="5">
                  <c:v>39264</c:v>
                </c:pt>
                <c:pt idx="6">
                  <c:v>39295</c:v>
                </c:pt>
                <c:pt idx="7">
                  <c:v>39326</c:v>
                </c:pt>
                <c:pt idx="8">
                  <c:v>39356</c:v>
                </c:pt>
                <c:pt idx="9">
                  <c:v>39387</c:v>
                </c:pt>
                <c:pt idx="10">
                  <c:v>39417</c:v>
                </c:pt>
                <c:pt idx="11">
                  <c:v>39448</c:v>
                </c:pt>
                <c:pt idx="12">
                  <c:v>39479</c:v>
                </c:pt>
                <c:pt idx="13">
                  <c:v>39508</c:v>
                </c:pt>
                <c:pt idx="14">
                  <c:v>39539</c:v>
                </c:pt>
                <c:pt idx="15">
                  <c:v>39569</c:v>
                </c:pt>
                <c:pt idx="16">
                  <c:v>39600</c:v>
                </c:pt>
                <c:pt idx="17">
                  <c:v>39630</c:v>
                </c:pt>
                <c:pt idx="18">
                  <c:v>39661</c:v>
                </c:pt>
                <c:pt idx="19">
                  <c:v>39692</c:v>
                </c:pt>
                <c:pt idx="20">
                  <c:v>39722</c:v>
                </c:pt>
                <c:pt idx="21">
                  <c:v>39753</c:v>
                </c:pt>
                <c:pt idx="22">
                  <c:v>39783</c:v>
                </c:pt>
                <c:pt idx="23">
                  <c:v>39814</c:v>
                </c:pt>
                <c:pt idx="24">
                  <c:v>39845</c:v>
                </c:pt>
                <c:pt idx="25">
                  <c:v>39873</c:v>
                </c:pt>
                <c:pt idx="26">
                  <c:v>39904</c:v>
                </c:pt>
                <c:pt idx="27">
                  <c:v>39934</c:v>
                </c:pt>
                <c:pt idx="28">
                  <c:v>39965</c:v>
                </c:pt>
                <c:pt idx="29">
                  <c:v>39995</c:v>
                </c:pt>
                <c:pt idx="30">
                  <c:v>40026</c:v>
                </c:pt>
                <c:pt idx="31">
                  <c:v>40057</c:v>
                </c:pt>
                <c:pt idx="32">
                  <c:v>40087</c:v>
                </c:pt>
                <c:pt idx="33">
                  <c:v>40118</c:v>
                </c:pt>
                <c:pt idx="34">
                  <c:v>40148</c:v>
                </c:pt>
                <c:pt idx="35">
                  <c:v>40179</c:v>
                </c:pt>
                <c:pt idx="36">
                  <c:v>40210</c:v>
                </c:pt>
                <c:pt idx="37">
                  <c:v>40238</c:v>
                </c:pt>
                <c:pt idx="38">
                  <c:v>40269</c:v>
                </c:pt>
                <c:pt idx="39">
                  <c:v>40299</c:v>
                </c:pt>
                <c:pt idx="40">
                  <c:v>40330</c:v>
                </c:pt>
                <c:pt idx="41">
                  <c:v>40360</c:v>
                </c:pt>
                <c:pt idx="42">
                  <c:v>40391</c:v>
                </c:pt>
                <c:pt idx="43">
                  <c:v>40422</c:v>
                </c:pt>
                <c:pt idx="44">
                  <c:v>40452</c:v>
                </c:pt>
                <c:pt idx="45">
                  <c:v>40483</c:v>
                </c:pt>
                <c:pt idx="46">
                  <c:v>40513</c:v>
                </c:pt>
                <c:pt idx="47">
                  <c:v>40544</c:v>
                </c:pt>
                <c:pt idx="48">
                  <c:v>40575</c:v>
                </c:pt>
                <c:pt idx="49">
                  <c:v>40603</c:v>
                </c:pt>
                <c:pt idx="50">
                  <c:v>40634</c:v>
                </c:pt>
                <c:pt idx="51">
                  <c:v>40664</c:v>
                </c:pt>
                <c:pt idx="52">
                  <c:v>40695</c:v>
                </c:pt>
                <c:pt idx="53">
                  <c:v>40725</c:v>
                </c:pt>
                <c:pt idx="54">
                  <c:v>40756</c:v>
                </c:pt>
                <c:pt idx="55">
                  <c:v>40787</c:v>
                </c:pt>
                <c:pt idx="56">
                  <c:v>40817</c:v>
                </c:pt>
                <c:pt idx="57">
                  <c:v>40848</c:v>
                </c:pt>
                <c:pt idx="58">
                  <c:v>40878</c:v>
                </c:pt>
              </c:numCache>
            </c:numRef>
          </c:xVal>
          <c:yVal>
            <c:numRef>
              <c:f>'Coleto Creek'!$U$6:$U$64</c:f>
              <c:numCache>
                <c:formatCode>0.0</c:formatCode>
                <c:ptCount val="59"/>
                <c:pt idx="0">
                  <c:v>84.701451615164217</c:v>
                </c:pt>
                <c:pt idx="1">
                  <c:v>71.967135515163079</c:v>
                </c:pt>
                <c:pt idx="2">
                  <c:v>74.425825048173053</c:v>
                </c:pt>
                <c:pt idx="3">
                  <c:v>93.661649494343294</c:v>
                </c:pt>
                <c:pt idx="4">
                  <c:v>102.49957921518438</c:v>
                </c:pt>
                <c:pt idx="5">
                  <c:v>99.178166928045812</c:v>
                </c:pt>
                <c:pt idx="6">
                  <c:v>104.69920906960854</c:v>
                </c:pt>
                <c:pt idx="7">
                  <c:v>101.04789330341657</c:v>
                </c:pt>
                <c:pt idx="8">
                  <c:v>95.412145221330746</c:v>
                </c:pt>
                <c:pt idx="9">
                  <c:v>85.619848891411479</c:v>
                </c:pt>
                <c:pt idx="10">
                  <c:v>83.110176079475067</c:v>
                </c:pt>
                <c:pt idx="11">
                  <c:v>83.221578677056684</c:v>
                </c:pt>
                <c:pt idx="12">
                  <c:v>87.6844634457686</c:v>
                </c:pt>
                <c:pt idx="13">
                  <c:v>89.209451513520818</c:v>
                </c:pt>
                <c:pt idx="14">
                  <c:v>89.801506412510918</c:v>
                </c:pt>
                <c:pt idx="15">
                  <c:v>96.518810817799647</c:v>
                </c:pt>
                <c:pt idx="16">
                  <c:v>100.18480107218916</c:v>
                </c:pt>
                <c:pt idx="17">
                  <c:v>100.98070816795918</c:v>
                </c:pt>
                <c:pt idx="18">
                  <c:v>101.44927870581553</c:v>
                </c:pt>
                <c:pt idx="19">
                  <c:v>96.981284096863078</c:v>
                </c:pt>
                <c:pt idx="20">
                  <c:v>77.622457068866169</c:v>
                </c:pt>
                <c:pt idx="21">
                  <c:v>89.640291406309274</c:v>
                </c:pt>
                <c:pt idx="22">
                  <c:v>81.141943129227613</c:v>
                </c:pt>
                <c:pt idx="23">
                  <c:v>85.149477922839921</c:v>
                </c:pt>
                <c:pt idx="24">
                  <c:v>87.127397353214619</c:v>
                </c:pt>
                <c:pt idx="25">
                  <c:v>88.075900377220265</c:v>
                </c:pt>
                <c:pt idx="26">
                  <c:v>93.400026866924108</c:v>
                </c:pt>
                <c:pt idx="27">
                  <c:v>99.464325086475156</c:v>
                </c:pt>
                <c:pt idx="28">
                  <c:v>101.10561001308031</c:v>
                </c:pt>
                <c:pt idx="29">
                  <c:v>98.140119547177562</c:v>
                </c:pt>
                <c:pt idx="30">
                  <c:v>103.58920640213734</c:v>
                </c:pt>
                <c:pt idx="31">
                  <c:v>98.459791318558572</c:v>
                </c:pt>
                <c:pt idx="32">
                  <c:v>93.940791056635874</c:v>
                </c:pt>
                <c:pt idx="33">
                  <c:v>88.134829114223464</c:v>
                </c:pt>
                <c:pt idx="34">
                  <c:v>77.521281985738213</c:v>
                </c:pt>
                <c:pt idx="35">
                  <c:v>82.570370653607128</c:v>
                </c:pt>
                <c:pt idx="36">
                  <c:v>75.99268778185116</c:v>
                </c:pt>
                <c:pt idx="37">
                  <c:v>66.382744213162724</c:v>
                </c:pt>
                <c:pt idx="38">
                  <c:v>76.098974717946419</c:v>
                </c:pt>
                <c:pt idx="39">
                  <c:v>97.233990461937566</c:v>
                </c:pt>
                <c:pt idx="40">
                  <c:v>101.81440172456855</c:v>
                </c:pt>
                <c:pt idx="41">
                  <c:v>103.08148905662081</c:v>
                </c:pt>
                <c:pt idx="42">
                  <c:v>103.70128092799609</c:v>
                </c:pt>
                <c:pt idx="43">
                  <c:v>99.784756508396498</c:v>
                </c:pt>
                <c:pt idx="44">
                  <c:v>95.866200096125539</c:v>
                </c:pt>
                <c:pt idx="45">
                  <c:v>88.82964723142706</c:v>
                </c:pt>
                <c:pt idx="46">
                  <c:v>81.980145828295832</c:v>
                </c:pt>
                <c:pt idx="47">
                  <c:v>84.902628098771004</c:v>
                </c:pt>
                <c:pt idx="48">
                  <c:v>82.435656793787828</c:v>
                </c:pt>
                <c:pt idx="49">
                  <c:v>90.52767141682574</c:v>
                </c:pt>
                <c:pt idx="50">
                  <c:v>94.034470595492394</c:v>
                </c:pt>
                <c:pt idx="51">
                  <c:v>94.942814176546435</c:v>
                </c:pt>
                <c:pt idx="52">
                  <c:v>102.42892427610269</c:v>
                </c:pt>
                <c:pt idx="53">
                  <c:v>103.75175068971335</c:v>
                </c:pt>
                <c:pt idx="54">
                  <c:v>104.23176887291093</c:v>
                </c:pt>
                <c:pt idx="55">
                  <c:v>101.39264743115294</c:v>
                </c:pt>
                <c:pt idx="56">
                  <c:v>73.447556966554345</c:v>
                </c:pt>
                <c:pt idx="57">
                  <c:v>68.12900954077918</c:v>
                </c:pt>
                <c:pt idx="58">
                  <c:v>68.586500784782345</c:v>
                </c:pt>
              </c:numCache>
            </c:numRef>
          </c:yVal>
          <c:smooth val="0"/>
        </c:ser>
        <c:ser>
          <c:idx val="2"/>
          <c:order val="2"/>
          <c:tx>
            <c:v>Avg. Temp. Limit</c:v>
          </c:tx>
          <c:spPr>
            <a:ln w="25400"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'Coleto Creek'!$AK$6:$AK$64</c:f>
              <c:numCache>
                <c:formatCode>mmm\-yy</c:formatCode>
                <c:ptCount val="59"/>
                <c:pt idx="0">
                  <c:v>39114</c:v>
                </c:pt>
                <c:pt idx="1">
                  <c:v>39142</c:v>
                </c:pt>
                <c:pt idx="2">
                  <c:v>39173</c:v>
                </c:pt>
                <c:pt idx="3">
                  <c:v>39203</c:v>
                </c:pt>
                <c:pt idx="4">
                  <c:v>39234</c:v>
                </c:pt>
                <c:pt idx="5">
                  <c:v>39264</c:v>
                </c:pt>
                <c:pt idx="6">
                  <c:v>39295</c:v>
                </c:pt>
                <c:pt idx="7">
                  <c:v>39326</c:v>
                </c:pt>
                <c:pt idx="8">
                  <c:v>39356</c:v>
                </c:pt>
                <c:pt idx="9">
                  <c:v>39387</c:v>
                </c:pt>
                <c:pt idx="10">
                  <c:v>39417</c:v>
                </c:pt>
                <c:pt idx="11">
                  <c:v>39448</c:v>
                </c:pt>
                <c:pt idx="12">
                  <c:v>39479</c:v>
                </c:pt>
                <c:pt idx="13">
                  <c:v>39508</c:v>
                </c:pt>
                <c:pt idx="14">
                  <c:v>39539</c:v>
                </c:pt>
                <c:pt idx="15">
                  <c:v>39569</c:v>
                </c:pt>
                <c:pt idx="16">
                  <c:v>39600</c:v>
                </c:pt>
                <c:pt idx="17">
                  <c:v>39630</c:v>
                </c:pt>
                <c:pt idx="18">
                  <c:v>39661</c:v>
                </c:pt>
                <c:pt idx="19">
                  <c:v>39692</c:v>
                </c:pt>
                <c:pt idx="20">
                  <c:v>39722</c:v>
                </c:pt>
                <c:pt idx="21">
                  <c:v>39753</c:v>
                </c:pt>
                <c:pt idx="22">
                  <c:v>39783</c:v>
                </c:pt>
                <c:pt idx="23">
                  <c:v>39814</c:v>
                </c:pt>
                <c:pt idx="24">
                  <c:v>39845</c:v>
                </c:pt>
                <c:pt idx="25">
                  <c:v>39873</c:v>
                </c:pt>
                <c:pt idx="26">
                  <c:v>39904</c:v>
                </c:pt>
                <c:pt idx="27">
                  <c:v>39934</c:v>
                </c:pt>
                <c:pt idx="28">
                  <c:v>39965</c:v>
                </c:pt>
                <c:pt idx="29">
                  <c:v>39995</c:v>
                </c:pt>
                <c:pt idx="30">
                  <c:v>40026</c:v>
                </c:pt>
                <c:pt idx="31">
                  <c:v>40057</c:v>
                </c:pt>
                <c:pt idx="32">
                  <c:v>40087</c:v>
                </c:pt>
                <c:pt idx="33">
                  <c:v>40118</c:v>
                </c:pt>
                <c:pt idx="34">
                  <c:v>40148</c:v>
                </c:pt>
                <c:pt idx="35">
                  <c:v>40179</c:v>
                </c:pt>
                <c:pt idx="36">
                  <c:v>40210</c:v>
                </c:pt>
                <c:pt idx="37">
                  <c:v>40238</c:v>
                </c:pt>
                <c:pt idx="38">
                  <c:v>40269</c:v>
                </c:pt>
                <c:pt idx="39">
                  <c:v>40299</c:v>
                </c:pt>
                <c:pt idx="40">
                  <c:v>40330</c:v>
                </c:pt>
                <c:pt idx="41">
                  <c:v>40360</c:v>
                </c:pt>
                <c:pt idx="42">
                  <c:v>40391</c:v>
                </c:pt>
                <c:pt idx="43">
                  <c:v>40422</c:v>
                </c:pt>
                <c:pt idx="44">
                  <c:v>40452</c:v>
                </c:pt>
                <c:pt idx="45">
                  <c:v>40483</c:v>
                </c:pt>
                <c:pt idx="46">
                  <c:v>40513</c:v>
                </c:pt>
                <c:pt idx="47">
                  <c:v>40544</c:v>
                </c:pt>
                <c:pt idx="48">
                  <c:v>40575</c:v>
                </c:pt>
                <c:pt idx="49">
                  <c:v>40603</c:v>
                </c:pt>
                <c:pt idx="50">
                  <c:v>40634</c:v>
                </c:pt>
                <c:pt idx="51">
                  <c:v>40664</c:v>
                </c:pt>
                <c:pt idx="52">
                  <c:v>40695</c:v>
                </c:pt>
                <c:pt idx="53">
                  <c:v>40725</c:v>
                </c:pt>
                <c:pt idx="54">
                  <c:v>40756</c:v>
                </c:pt>
                <c:pt idx="55">
                  <c:v>40787</c:v>
                </c:pt>
                <c:pt idx="56">
                  <c:v>40817</c:v>
                </c:pt>
                <c:pt idx="57">
                  <c:v>40848</c:v>
                </c:pt>
                <c:pt idx="58">
                  <c:v>40878</c:v>
                </c:pt>
              </c:numCache>
            </c:numRef>
          </c:xVal>
          <c:yVal>
            <c:numRef>
              <c:f>'Coleto Creek'!$S$6:$S$64</c:f>
              <c:numCache>
                <c:formatCode>General</c:formatCode>
                <c:ptCount val="59"/>
                <c:pt idx="0">
                  <c:v>106</c:v>
                </c:pt>
                <c:pt idx="1">
                  <c:v>106</c:v>
                </c:pt>
                <c:pt idx="2">
                  <c:v>106</c:v>
                </c:pt>
                <c:pt idx="3">
                  <c:v>106</c:v>
                </c:pt>
                <c:pt idx="4">
                  <c:v>106</c:v>
                </c:pt>
                <c:pt idx="5">
                  <c:v>106</c:v>
                </c:pt>
                <c:pt idx="6">
                  <c:v>106</c:v>
                </c:pt>
                <c:pt idx="7">
                  <c:v>106</c:v>
                </c:pt>
                <c:pt idx="8">
                  <c:v>106</c:v>
                </c:pt>
                <c:pt idx="9">
                  <c:v>106</c:v>
                </c:pt>
                <c:pt idx="10">
                  <c:v>106</c:v>
                </c:pt>
                <c:pt idx="11">
                  <c:v>106</c:v>
                </c:pt>
                <c:pt idx="12">
                  <c:v>106</c:v>
                </c:pt>
                <c:pt idx="13">
                  <c:v>106</c:v>
                </c:pt>
                <c:pt idx="14">
                  <c:v>106</c:v>
                </c:pt>
                <c:pt idx="15">
                  <c:v>106</c:v>
                </c:pt>
                <c:pt idx="16">
                  <c:v>106</c:v>
                </c:pt>
                <c:pt idx="17">
                  <c:v>106</c:v>
                </c:pt>
                <c:pt idx="18">
                  <c:v>106</c:v>
                </c:pt>
                <c:pt idx="19">
                  <c:v>106</c:v>
                </c:pt>
                <c:pt idx="20">
                  <c:v>106</c:v>
                </c:pt>
                <c:pt idx="21">
                  <c:v>106</c:v>
                </c:pt>
                <c:pt idx="22">
                  <c:v>106</c:v>
                </c:pt>
                <c:pt idx="23">
                  <c:v>106</c:v>
                </c:pt>
                <c:pt idx="24">
                  <c:v>106</c:v>
                </c:pt>
                <c:pt idx="25">
                  <c:v>106</c:v>
                </c:pt>
                <c:pt idx="26">
                  <c:v>106</c:v>
                </c:pt>
                <c:pt idx="27">
                  <c:v>106</c:v>
                </c:pt>
                <c:pt idx="28">
                  <c:v>106</c:v>
                </c:pt>
                <c:pt idx="29">
                  <c:v>106</c:v>
                </c:pt>
                <c:pt idx="30">
                  <c:v>106</c:v>
                </c:pt>
                <c:pt idx="31">
                  <c:v>106</c:v>
                </c:pt>
                <c:pt idx="32">
                  <c:v>106</c:v>
                </c:pt>
                <c:pt idx="33">
                  <c:v>106</c:v>
                </c:pt>
                <c:pt idx="34">
                  <c:v>106</c:v>
                </c:pt>
                <c:pt idx="35">
                  <c:v>106</c:v>
                </c:pt>
                <c:pt idx="36">
                  <c:v>106</c:v>
                </c:pt>
                <c:pt idx="37">
                  <c:v>106</c:v>
                </c:pt>
                <c:pt idx="38">
                  <c:v>106</c:v>
                </c:pt>
                <c:pt idx="39">
                  <c:v>106</c:v>
                </c:pt>
                <c:pt idx="40">
                  <c:v>106</c:v>
                </c:pt>
                <c:pt idx="41">
                  <c:v>106</c:v>
                </c:pt>
                <c:pt idx="42">
                  <c:v>106</c:v>
                </c:pt>
                <c:pt idx="43">
                  <c:v>106</c:v>
                </c:pt>
                <c:pt idx="44">
                  <c:v>106</c:v>
                </c:pt>
                <c:pt idx="45">
                  <c:v>106</c:v>
                </c:pt>
                <c:pt idx="46">
                  <c:v>106</c:v>
                </c:pt>
                <c:pt idx="47">
                  <c:v>106</c:v>
                </c:pt>
                <c:pt idx="48">
                  <c:v>106</c:v>
                </c:pt>
                <c:pt idx="49">
                  <c:v>106</c:v>
                </c:pt>
                <c:pt idx="50">
                  <c:v>106</c:v>
                </c:pt>
                <c:pt idx="51">
                  <c:v>106</c:v>
                </c:pt>
                <c:pt idx="52">
                  <c:v>106</c:v>
                </c:pt>
                <c:pt idx="53">
                  <c:v>106</c:v>
                </c:pt>
                <c:pt idx="54">
                  <c:v>106</c:v>
                </c:pt>
                <c:pt idx="55">
                  <c:v>106</c:v>
                </c:pt>
                <c:pt idx="56">
                  <c:v>106</c:v>
                </c:pt>
                <c:pt idx="57">
                  <c:v>106</c:v>
                </c:pt>
                <c:pt idx="58">
                  <c:v>106</c:v>
                </c:pt>
              </c:numCache>
            </c:numRef>
          </c:yVal>
          <c:smooth val="0"/>
        </c:ser>
        <c:ser>
          <c:idx val="5"/>
          <c:order val="3"/>
          <c:tx>
            <c:v>without wet bulb</c:v>
          </c:tx>
          <c:spPr>
            <a:ln w="22225">
              <a:solidFill>
                <a:srgbClr val="00B050"/>
              </a:solidFill>
            </a:ln>
          </c:spPr>
          <c:marker>
            <c:symbol val="x"/>
            <c:size val="4"/>
            <c:spPr>
              <a:ln>
                <a:solidFill>
                  <a:srgbClr val="00B050"/>
                </a:solidFill>
              </a:ln>
            </c:spPr>
          </c:marker>
          <c:xVal>
            <c:numRef>
              <c:f>'Coleto Creek'!$AK$6:$AK$64</c:f>
              <c:numCache>
                <c:formatCode>mmm\-yy</c:formatCode>
                <c:ptCount val="59"/>
                <c:pt idx="0">
                  <c:v>39114</c:v>
                </c:pt>
                <c:pt idx="1">
                  <c:v>39142</c:v>
                </c:pt>
                <c:pt idx="2">
                  <c:v>39173</c:v>
                </c:pt>
                <c:pt idx="3">
                  <c:v>39203</c:v>
                </c:pt>
                <c:pt idx="4">
                  <c:v>39234</c:v>
                </c:pt>
                <c:pt idx="5">
                  <c:v>39264</c:v>
                </c:pt>
                <c:pt idx="6">
                  <c:v>39295</c:v>
                </c:pt>
                <c:pt idx="7">
                  <c:v>39326</c:v>
                </c:pt>
                <c:pt idx="8">
                  <c:v>39356</c:v>
                </c:pt>
                <c:pt idx="9">
                  <c:v>39387</c:v>
                </c:pt>
                <c:pt idx="10">
                  <c:v>39417</c:v>
                </c:pt>
                <c:pt idx="11">
                  <c:v>39448</c:v>
                </c:pt>
                <c:pt idx="12">
                  <c:v>39479</c:v>
                </c:pt>
                <c:pt idx="13">
                  <c:v>39508</c:v>
                </c:pt>
                <c:pt idx="14">
                  <c:v>39539</c:v>
                </c:pt>
                <c:pt idx="15">
                  <c:v>39569</c:v>
                </c:pt>
                <c:pt idx="16">
                  <c:v>39600</c:v>
                </c:pt>
                <c:pt idx="17">
                  <c:v>39630</c:v>
                </c:pt>
                <c:pt idx="18">
                  <c:v>39661</c:v>
                </c:pt>
                <c:pt idx="19">
                  <c:v>39692</c:v>
                </c:pt>
                <c:pt idx="20">
                  <c:v>39722</c:v>
                </c:pt>
                <c:pt idx="21">
                  <c:v>39753</c:v>
                </c:pt>
                <c:pt idx="22">
                  <c:v>39783</c:v>
                </c:pt>
                <c:pt idx="23">
                  <c:v>39814</c:v>
                </c:pt>
                <c:pt idx="24">
                  <c:v>39845</c:v>
                </c:pt>
                <c:pt idx="25">
                  <c:v>39873</c:v>
                </c:pt>
                <c:pt idx="26">
                  <c:v>39904</c:v>
                </c:pt>
                <c:pt idx="27">
                  <c:v>39934</c:v>
                </c:pt>
                <c:pt idx="28">
                  <c:v>39965</c:v>
                </c:pt>
                <c:pt idx="29">
                  <c:v>39995</c:v>
                </c:pt>
                <c:pt idx="30">
                  <c:v>40026</c:v>
                </c:pt>
                <c:pt idx="31">
                  <c:v>40057</c:v>
                </c:pt>
                <c:pt idx="32">
                  <c:v>40087</c:v>
                </c:pt>
                <c:pt idx="33">
                  <c:v>40118</c:v>
                </c:pt>
                <c:pt idx="34">
                  <c:v>40148</c:v>
                </c:pt>
                <c:pt idx="35">
                  <c:v>40179</c:v>
                </c:pt>
                <c:pt idx="36">
                  <c:v>40210</c:v>
                </c:pt>
                <c:pt idx="37">
                  <c:v>40238</c:v>
                </c:pt>
                <c:pt idx="38">
                  <c:v>40269</c:v>
                </c:pt>
                <c:pt idx="39">
                  <c:v>40299</c:v>
                </c:pt>
                <c:pt idx="40">
                  <c:v>40330</c:v>
                </c:pt>
                <c:pt idx="41">
                  <c:v>40360</c:v>
                </c:pt>
                <c:pt idx="42">
                  <c:v>40391</c:v>
                </c:pt>
                <c:pt idx="43">
                  <c:v>40422</c:v>
                </c:pt>
                <c:pt idx="44">
                  <c:v>40452</c:v>
                </c:pt>
                <c:pt idx="45">
                  <c:v>40483</c:v>
                </c:pt>
                <c:pt idx="46">
                  <c:v>40513</c:v>
                </c:pt>
                <c:pt idx="47">
                  <c:v>40544</c:v>
                </c:pt>
                <c:pt idx="48">
                  <c:v>40575</c:v>
                </c:pt>
                <c:pt idx="49">
                  <c:v>40603</c:v>
                </c:pt>
                <c:pt idx="50">
                  <c:v>40634</c:v>
                </c:pt>
                <c:pt idx="51">
                  <c:v>40664</c:v>
                </c:pt>
                <c:pt idx="52">
                  <c:v>40695</c:v>
                </c:pt>
                <c:pt idx="53">
                  <c:v>40725</c:v>
                </c:pt>
                <c:pt idx="54">
                  <c:v>40756</c:v>
                </c:pt>
                <c:pt idx="55">
                  <c:v>40787</c:v>
                </c:pt>
                <c:pt idx="56">
                  <c:v>40817</c:v>
                </c:pt>
                <c:pt idx="57">
                  <c:v>40848</c:v>
                </c:pt>
                <c:pt idx="58">
                  <c:v>40878</c:v>
                </c:pt>
              </c:numCache>
            </c:numRef>
          </c:xVal>
          <c:yVal>
            <c:numRef>
              <c:f>'Coleto Creek'!#REF!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363136"/>
        <c:axId val="84364672"/>
      </c:scatterChart>
      <c:scatterChart>
        <c:scatterStyle val="lineMarker"/>
        <c:varyColors val="0"/>
        <c:ser>
          <c:idx val="6"/>
          <c:order val="4"/>
          <c:tx>
            <c:v>Generation (MWh)</c:v>
          </c:tx>
          <c:spPr>
            <a:ln w="28575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'Coleto Creek'!$AK$6:$AK$64</c:f>
              <c:numCache>
                <c:formatCode>mmm\-yy</c:formatCode>
                <c:ptCount val="59"/>
                <c:pt idx="0">
                  <c:v>39114</c:v>
                </c:pt>
                <c:pt idx="1">
                  <c:v>39142</c:v>
                </c:pt>
                <c:pt idx="2">
                  <c:v>39173</c:v>
                </c:pt>
                <c:pt idx="3">
                  <c:v>39203</c:v>
                </c:pt>
                <c:pt idx="4">
                  <c:v>39234</c:v>
                </c:pt>
                <c:pt idx="5">
                  <c:v>39264</c:v>
                </c:pt>
                <c:pt idx="6">
                  <c:v>39295</c:v>
                </c:pt>
                <c:pt idx="7">
                  <c:v>39326</c:v>
                </c:pt>
                <c:pt idx="8">
                  <c:v>39356</c:v>
                </c:pt>
                <c:pt idx="9">
                  <c:v>39387</c:v>
                </c:pt>
                <c:pt idx="10">
                  <c:v>39417</c:v>
                </c:pt>
                <c:pt idx="11">
                  <c:v>39448</c:v>
                </c:pt>
                <c:pt idx="12">
                  <c:v>39479</c:v>
                </c:pt>
                <c:pt idx="13">
                  <c:v>39508</c:v>
                </c:pt>
                <c:pt idx="14">
                  <c:v>39539</c:v>
                </c:pt>
                <c:pt idx="15">
                  <c:v>39569</c:v>
                </c:pt>
                <c:pt idx="16">
                  <c:v>39600</c:v>
                </c:pt>
                <c:pt idx="17">
                  <c:v>39630</c:v>
                </c:pt>
                <c:pt idx="18">
                  <c:v>39661</c:v>
                </c:pt>
                <c:pt idx="19">
                  <c:v>39692</c:v>
                </c:pt>
                <c:pt idx="20">
                  <c:v>39722</c:v>
                </c:pt>
                <c:pt idx="21">
                  <c:v>39753</c:v>
                </c:pt>
                <c:pt idx="22">
                  <c:v>39783</c:v>
                </c:pt>
                <c:pt idx="23">
                  <c:v>39814</c:v>
                </c:pt>
                <c:pt idx="24">
                  <c:v>39845</c:v>
                </c:pt>
                <c:pt idx="25">
                  <c:v>39873</c:v>
                </c:pt>
                <c:pt idx="26">
                  <c:v>39904</c:v>
                </c:pt>
                <c:pt idx="27">
                  <c:v>39934</c:v>
                </c:pt>
                <c:pt idx="28">
                  <c:v>39965</c:v>
                </c:pt>
                <c:pt idx="29">
                  <c:v>39995</c:v>
                </c:pt>
                <c:pt idx="30">
                  <c:v>40026</c:v>
                </c:pt>
                <c:pt idx="31">
                  <c:v>40057</c:v>
                </c:pt>
                <c:pt idx="32">
                  <c:v>40087</c:v>
                </c:pt>
                <c:pt idx="33">
                  <c:v>40118</c:v>
                </c:pt>
                <c:pt idx="34">
                  <c:v>40148</c:v>
                </c:pt>
                <c:pt idx="35">
                  <c:v>40179</c:v>
                </c:pt>
                <c:pt idx="36">
                  <c:v>40210</c:v>
                </c:pt>
                <c:pt idx="37">
                  <c:v>40238</c:v>
                </c:pt>
                <c:pt idx="38">
                  <c:v>40269</c:v>
                </c:pt>
                <c:pt idx="39">
                  <c:v>40299</c:v>
                </c:pt>
                <c:pt idx="40">
                  <c:v>40330</c:v>
                </c:pt>
                <c:pt idx="41">
                  <c:v>40360</c:v>
                </c:pt>
                <c:pt idx="42">
                  <c:v>40391</c:v>
                </c:pt>
                <c:pt idx="43">
                  <c:v>40422</c:v>
                </c:pt>
                <c:pt idx="44">
                  <c:v>40452</c:v>
                </c:pt>
                <c:pt idx="45">
                  <c:v>40483</c:v>
                </c:pt>
                <c:pt idx="46">
                  <c:v>40513</c:v>
                </c:pt>
                <c:pt idx="47">
                  <c:v>40544</c:v>
                </c:pt>
                <c:pt idx="48">
                  <c:v>40575</c:v>
                </c:pt>
                <c:pt idx="49">
                  <c:v>40603</c:v>
                </c:pt>
                <c:pt idx="50">
                  <c:v>40634</c:v>
                </c:pt>
                <c:pt idx="51">
                  <c:v>40664</c:v>
                </c:pt>
                <c:pt idx="52">
                  <c:v>40695</c:v>
                </c:pt>
                <c:pt idx="53">
                  <c:v>40725</c:v>
                </c:pt>
                <c:pt idx="54">
                  <c:v>40756</c:v>
                </c:pt>
                <c:pt idx="55">
                  <c:v>40787</c:v>
                </c:pt>
                <c:pt idx="56">
                  <c:v>40817</c:v>
                </c:pt>
                <c:pt idx="57">
                  <c:v>40848</c:v>
                </c:pt>
                <c:pt idx="58">
                  <c:v>40878</c:v>
                </c:pt>
              </c:numCache>
            </c:numRef>
          </c:xVal>
          <c:yVal>
            <c:numRef>
              <c:f>'Coleto Creek'!$A$6:$A$64</c:f>
              <c:numCache>
                <c:formatCode>General</c:formatCode>
                <c:ptCount val="59"/>
                <c:pt idx="0">
                  <c:v>419232</c:v>
                </c:pt>
                <c:pt idx="1">
                  <c:v>29163</c:v>
                </c:pt>
                <c:pt idx="2">
                  <c:v>0</c:v>
                </c:pt>
                <c:pt idx="3">
                  <c:v>340794</c:v>
                </c:pt>
                <c:pt idx="4">
                  <c:v>448880</c:v>
                </c:pt>
                <c:pt idx="5">
                  <c:v>411139</c:v>
                </c:pt>
                <c:pt idx="6">
                  <c:v>464194</c:v>
                </c:pt>
                <c:pt idx="7">
                  <c:v>450468</c:v>
                </c:pt>
                <c:pt idx="8">
                  <c:v>421205</c:v>
                </c:pt>
                <c:pt idx="9">
                  <c:v>384297</c:v>
                </c:pt>
                <c:pt idx="10">
                  <c:v>383889</c:v>
                </c:pt>
                <c:pt idx="11">
                  <c:v>466935.00000000006</c:v>
                </c:pt>
                <c:pt idx="12">
                  <c:v>436119</c:v>
                </c:pt>
                <c:pt idx="13">
                  <c:v>463633</c:v>
                </c:pt>
                <c:pt idx="14">
                  <c:v>381680</c:v>
                </c:pt>
                <c:pt idx="15">
                  <c:v>436824</c:v>
                </c:pt>
                <c:pt idx="16">
                  <c:v>450594</c:v>
                </c:pt>
                <c:pt idx="17">
                  <c:v>464485</c:v>
                </c:pt>
                <c:pt idx="18">
                  <c:v>463362</c:v>
                </c:pt>
                <c:pt idx="19">
                  <c:v>415384</c:v>
                </c:pt>
                <c:pt idx="20">
                  <c:v>106541</c:v>
                </c:pt>
                <c:pt idx="21">
                  <c:v>445281</c:v>
                </c:pt>
                <c:pt idx="22">
                  <c:v>398969</c:v>
                </c:pt>
                <c:pt idx="23">
                  <c:v>461180</c:v>
                </c:pt>
                <c:pt idx="24">
                  <c:v>416789</c:v>
                </c:pt>
                <c:pt idx="25">
                  <c:v>424650</c:v>
                </c:pt>
                <c:pt idx="26">
                  <c:v>444209</c:v>
                </c:pt>
                <c:pt idx="27">
                  <c:v>462779</c:v>
                </c:pt>
                <c:pt idx="28">
                  <c:v>447278</c:v>
                </c:pt>
                <c:pt idx="29">
                  <c:v>383155</c:v>
                </c:pt>
                <c:pt idx="30">
                  <c:v>451177</c:v>
                </c:pt>
                <c:pt idx="31">
                  <c:v>445796</c:v>
                </c:pt>
                <c:pt idx="32">
                  <c:v>460967</c:v>
                </c:pt>
                <c:pt idx="33">
                  <c:v>435186</c:v>
                </c:pt>
                <c:pt idx="34">
                  <c:v>423100</c:v>
                </c:pt>
                <c:pt idx="35">
                  <c:v>460222</c:v>
                </c:pt>
                <c:pt idx="36">
                  <c:v>339043</c:v>
                </c:pt>
                <c:pt idx="37">
                  <c:v>0</c:v>
                </c:pt>
                <c:pt idx="38">
                  <c:v>109814</c:v>
                </c:pt>
                <c:pt idx="39">
                  <c:v>433060</c:v>
                </c:pt>
                <c:pt idx="40">
                  <c:v>457049</c:v>
                </c:pt>
                <c:pt idx="41">
                  <c:v>474653</c:v>
                </c:pt>
                <c:pt idx="42">
                  <c:v>433469</c:v>
                </c:pt>
                <c:pt idx="43">
                  <c:v>456235</c:v>
                </c:pt>
                <c:pt idx="44">
                  <c:v>459926</c:v>
                </c:pt>
                <c:pt idx="45">
                  <c:v>454954</c:v>
                </c:pt>
                <c:pt idx="46">
                  <c:v>396993</c:v>
                </c:pt>
                <c:pt idx="47">
                  <c:v>473998</c:v>
                </c:pt>
                <c:pt idx="48">
                  <c:v>421224</c:v>
                </c:pt>
                <c:pt idx="49">
                  <c:v>425130</c:v>
                </c:pt>
                <c:pt idx="50">
                  <c:v>420501.00000000006</c:v>
                </c:pt>
                <c:pt idx="51">
                  <c:v>426719</c:v>
                </c:pt>
                <c:pt idx="52">
                  <c:v>457861</c:v>
                </c:pt>
                <c:pt idx="53">
                  <c:v>475777</c:v>
                </c:pt>
                <c:pt idx="54">
                  <c:v>459368</c:v>
                </c:pt>
                <c:pt idx="55">
                  <c:v>433943</c:v>
                </c:pt>
                <c:pt idx="56">
                  <c:v>0</c:v>
                </c:pt>
                <c:pt idx="57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376960"/>
        <c:axId val="84375040"/>
      </c:scatterChart>
      <c:valAx>
        <c:axId val="84363136"/>
        <c:scaling>
          <c:orientation val="minMax"/>
          <c:max val="40900"/>
          <c:min val="38940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4364672"/>
        <c:crosses val="autoZero"/>
        <c:crossBetween val="midCat"/>
        <c:majorUnit val="183"/>
      </c:valAx>
      <c:valAx>
        <c:axId val="84364672"/>
        <c:scaling>
          <c:orientation val="minMax"/>
          <c:min val="7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="0"/>
                </a:pPr>
                <a:r>
                  <a:rPr lang="en-US" sz="1600" b="0" dirty="0"/>
                  <a:t>Average Monthly Effluent Temperature (deg. F)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4363136"/>
        <c:crosses val="autoZero"/>
        <c:crossBetween val="midCat"/>
      </c:valAx>
      <c:valAx>
        <c:axId val="8437504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600" b="0"/>
                </a:pPr>
                <a:r>
                  <a:rPr lang="en-US" sz="1600" b="0" dirty="0"/>
                  <a:t>Electricity generation (MWh)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4376960"/>
        <c:crosses val="max"/>
        <c:crossBetween val="midCat"/>
      </c:valAx>
      <c:valAx>
        <c:axId val="84376960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one"/>
        <c:crossAx val="84375040"/>
        <c:crosses val="autoZero"/>
        <c:crossBetween val="midCat"/>
      </c:valAx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13874415218534669"/>
          <c:y val="0.80123262585583144"/>
          <c:w val="0.73076360793616679"/>
          <c:h val="0.17550866557460076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Assuming 2011 generation pattern</a:t>
            </a:r>
            <a:endParaRPr lang="en-US" dirty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8.7627045034693554E-2"/>
          <c:y val="0.10391101152939487"/>
          <c:w val="0.8735790940982272"/>
          <c:h val="0.6315212207338343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'Coleto Creek'!$BK$4</c:f>
              <c:strCache>
                <c:ptCount val="1"/>
                <c:pt idx="0">
                  <c:v>Outlet temperature (avg. deg. F)</c:v>
                </c:pt>
              </c:strCache>
            </c:strRef>
          </c:tx>
          <c:marker>
            <c:symbol val="none"/>
          </c:marker>
          <c:xVal>
            <c:numRef>
              <c:f>'Coleto Creek'!$BJ$5:$BJ$76</c:f>
              <c:numCache>
                <c:formatCode>mmm\-yy</c:formatCode>
                <c:ptCount val="72"/>
                <c:pt idx="0">
                  <c:v>46388</c:v>
                </c:pt>
                <c:pt idx="1">
                  <c:v>46419</c:v>
                </c:pt>
                <c:pt idx="2">
                  <c:v>46447</c:v>
                </c:pt>
                <c:pt idx="3">
                  <c:v>46478</c:v>
                </c:pt>
                <c:pt idx="4">
                  <c:v>46508</c:v>
                </c:pt>
                <c:pt idx="5">
                  <c:v>46539</c:v>
                </c:pt>
                <c:pt idx="6">
                  <c:v>46569</c:v>
                </c:pt>
                <c:pt idx="7">
                  <c:v>46600</c:v>
                </c:pt>
                <c:pt idx="8">
                  <c:v>46631</c:v>
                </c:pt>
                <c:pt idx="9">
                  <c:v>46661</c:v>
                </c:pt>
                <c:pt idx="10">
                  <c:v>46692</c:v>
                </c:pt>
                <c:pt idx="11">
                  <c:v>46722</c:v>
                </c:pt>
                <c:pt idx="12">
                  <c:v>46753</c:v>
                </c:pt>
                <c:pt idx="13">
                  <c:v>46784</c:v>
                </c:pt>
                <c:pt idx="14">
                  <c:v>46813</c:v>
                </c:pt>
                <c:pt idx="15">
                  <c:v>46844</c:v>
                </c:pt>
                <c:pt idx="16">
                  <c:v>46874</c:v>
                </c:pt>
                <c:pt idx="17">
                  <c:v>46905</c:v>
                </c:pt>
                <c:pt idx="18">
                  <c:v>46935</c:v>
                </c:pt>
                <c:pt idx="19">
                  <c:v>46966</c:v>
                </c:pt>
                <c:pt idx="20">
                  <c:v>46997</c:v>
                </c:pt>
                <c:pt idx="21">
                  <c:v>47027</c:v>
                </c:pt>
                <c:pt idx="22">
                  <c:v>47058</c:v>
                </c:pt>
                <c:pt idx="23">
                  <c:v>47088</c:v>
                </c:pt>
                <c:pt idx="24">
                  <c:v>47119</c:v>
                </c:pt>
                <c:pt idx="25">
                  <c:v>47150</c:v>
                </c:pt>
                <c:pt idx="26">
                  <c:v>47178</c:v>
                </c:pt>
                <c:pt idx="27">
                  <c:v>47209</c:v>
                </c:pt>
                <c:pt idx="28">
                  <c:v>47239</c:v>
                </c:pt>
                <c:pt idx="29">
                  <c:v>47270</c:v>
                </c:pt>
                <c:pt idx="30">
                  <c:v>47300</c:v>
                </c:pt>
                <c:pt idx="31">
                  <c:v>47331</c:v>
                </c:pt>
                <c:pt idx="32">
                  <c:v>47362</c:v>
                </c:pt>
                <c:pt idx="33">
                  <c:v>47392</c:v>
                </c:pt>
                <c:pt idx="34">
                  <c:v>47423</c:v>
                </c:pt>
                <c:pt idx="35">
                  <c:v>47453</c:v>
                </c:pt>
                <c:pt idx="36">
                  <c:v>47484</c:v>
                </c:pt>
                <c:pt idx="37">
                  <c:v>47515</c:v>
                </c:pt>
                <c:pt idx="38">
                  <c:v>47543</c:v>
                </c:pt>
                <c:pt idx="39">
                  <c:v>47574</c:v>
                </c:pt>
                <c:pt idx="40">
                  <c:v>47604</c:v>
                </c:pt>
                <c:pt idx="41">
                  <c:v>47635</c:v>
                </c:pt>
                <c:pt idx="42">
                  <c:v>47665</c:v>
                </c:pt>
                <c:pt idx="43">
                  <c:v>47696</c:v>
                </c:pt>
                <c:pt idx="44">
                  <c:v>47727</c:v>
                </c:pt>
                <c:pt idx="45">
                  <c:v>47757</c:v>
                </c:pt>
                <c:pt idx="46">
                  <c:v>47788</c:v>
                </c:pt>
                <c:pt idx="47">
                  <c:v>47818</c:v>
                </c:pt>
                <c:pt idx="48">
                  <c:v>47849</c:v>
                </c:pt>
                <c:pt idx="49">
                  <c:v>47880</c:v>
                </c:pt>
                <c:pt idx="50">
                  <c:v>47908</c:v>
                </c:pt>
                <c:pt idx="51">
                  <c:v>47939</c:v>
                </c:pt>
                <c:pt idx="52">
                  <c:v>47969</c:v>
                </c:pt>
                <c:pt idx="53">
                  <c:v>48000</c:v>
                </c:pt>
                <c:pt idx="54">
                  <c:v>48030</c:v>
                </c:pt>
                <c:pt idx="55">
                  <c:v>48061</c:v>
                </c:pt>
                <c:pt idx="56">
                  <c:v>48092</c:v>
                </c:pt>
                <c:pt idx="57">
                  <c:v>48122</c:v>
                </c:pt>
                <c:pt idx="58">
                  <c:v>48153</c:v>
                </c:pt>
                <c:pt idx="59">
                  <c:v>48183</c:v>
                </c:pt>
                <c:pt idx="60">
                  <c:v>48214</c:v>
                </c:pt>
                <c:pt idx="61">
                  <c:v>48245</c:v>
                </c:pt>
                <c:pt idx="62">
                  <c:v>48274</c:v>
                </c:pt>
                <c:pt idx="63">
                  <c:v>48305</c:v>
                </c:pt>
                <c:pt idx="64">
                  <c:v>48335</c:v>
                </c:pt>
                <c:pt idx="65">
                  <c:v>48366</c:v>
                </c:pt>
                <c:pt idx="66">
                  <c:v>48396</c:v>
                </c:pt>
                <c:pt idx="67">
                  <c:v>48427</c:v>
                </c:pt>
                <c:pt idx="68">
                  <c:v>48458</c:v>
                </c:pt>
                <c:pt idx="69">
                  <c:v>48488</c:v>
                </c:pt>
                <c:pt idx="70">
                  <c:v>48519</c:v>
                </c:pt>
                <c:pt idx="71">
                  <c:v>48549</c:v>
                </c:pt>
              </c:numCache>
            </c:numRef>
          </c:xVal>
          <c:yVal>
            <c:numRef>
              <c:f>'Coleto Creek'!$BK$5:$BK$76</c:f>
              <c:numCache>
                <c:formatCode>0.0</c:formatCode>
                <c:ptCount val="72"/>
                <c:pt idx="1">
                  <c:v>82.967238203470259</c:v>
                </c:pt>
                <c:pt idx="2">
                  <c:v>91.082530127820391</c:v>
                </c:pt>
                <c:pt idx="3">
                  <c:v>91.564616072882302</c:v>
                </c:pt>
                <c:pt idx="4">
                  <c:v>98.753734132966727</c:v>
                </c:pt>
                <c:pt idx="5">
                  <c:v>105.09382765176882</c:v>
                </c:pt>
                <c:pt idx="6">
                  <c:v>109.67238626908183</c:v>
                </c:pt>
                <c:pt idx="7">
                  <c:v>107.20429016787338</c:v>
                </c:pt>
                <c:pt idx="8">
                  <c:v>97.762992002829336</c:v>
                </c:pt>
                <c:pt idx="9">
                  <c:v>96.352528870734957</c:v>
                </c:pt>
                <c:pt idx="10">
                  <c:v>81.435942025338647</c:v>
                </c:pt>
                <c:pt idx="11">
                  <c:v>77.377904207223608</c:v>
                </c:pt>
                <c:pt idx="12">
                  <c:v>80.045882930792189</c:v>
                </c:pt>
                <c:pt idx="13">
                  <c:v>84.341816390569619</c:v>
                </c:pt>
                <c:pt idx="14">
                  <c:v>82.795698419344006</c:v>
                </c:pt>
                <c:pt idx="15">
                  <c:v>94.6962599236968</c:v>
                </c:pt>
                <c:pt idx="16">
                  <c:v>102.03796670549426</c:v>
                </c:pt>
                <c:pt idx="17">
                  <c:v>107.27854586654271</c:v>
                </c:pt>
                <c:pt idx="18">
                  <c:v>109.43637586277386</c:v>
                </c:pt>
                <c:pt idx="19">
                  <c:v>109.01063082252564</c:v>
                </c:pt>
                <c:pt idx="20">
                  <c:v>102.29280543266802</c:v>
                </c:pt>
                <c:pt idx="21">
                  <c:v>93.827395063105726</c:v>
                </c:pt>
                <c:pt idx="22">
                  <c:v>85.787033089997593</c:v>
                </c:pt>
                <c:pt idx="23">
                  <c:v>76.236220874894272</c:v>
                </c:pt>
                <c:pt idx="24">
                  <c:v>77.204630697456437</c:v>
                </c:pt>
                <c:pt idx="25">
                  <c:v>78.274201037955692</c:v>
                </c:pt>
                <c:pt idx="26">
                  <c:v>85.152620435923879</c:v>
                </c:pt>
                <c:pt idx="27">
                  <c:v>89.36766032377858</c:v>
                </c:pt>
                <c:pt idx="28">
                  <c:v>95.057343229439553</c:v>
                </c:pt>
                <c:pt idx="29">
                  <c:v>101.77061054149701</c:v>
                </c:pt>
                <c:pt idx="30">
                  <c:v>103.03269544160894</c:v>
                </c:pt>
                <c:pt idx="31">
                  <c:v>105.36189173374309</c:v>
                </c:pt>
                <c:pt idx="32">
                  <c:v>94.140060508257136</c:v>
                </c:pt>
                <c:pt idx="33">
                  <c:v>92.688389198118927</c:v>
                </c:pt>
                <c:pt idx="34">
                  <c:v>84.40711781309767</c:v>
                </c:pt>
                <c:pt idx="35">
                  <c:v>75.191534800248391</c:v>
                </c:pt>
                <c:pt idx="36">
                  <c:v>77.350965270246675</c:v>
                </c:pt>
                <c:pt idx="37">
                  <c:v>78.072483258060785</c:v>
                </c:pt>
                <c:pt idx="38">
                  <c:v>83.281412730757381</c:v>
                </c:pt>
                <c:pt idx="39">
                  <c:v>88.8527040380567</c:v>
                </c:pt>
                <c:pt idx="40">
                  <c:v>100.60536839934626</c:v>
                </c:pt>
                <c:pt idx="41">
                  <c:v>104.09913659237134</c:v>
                </c:pt>
                <c:pt idx="42">
                  <c:v>107.64014445712581</c:v>
                </c:pt>
                <c:pt idx="43">
                  <c:v>105.24608404332047</c:v>
                </c:pt>
                <c:pt idx="44">
                  <c:v>99.644050393035059</c:v>
                </c:pt>
                <c:pt idx="45">
                  <c:v>91.79794161882765</c:v>
                </c:pt>
                <c:pt idx="46">
                  <c:v>87.217335775804514</c:v>
                </c:pt>
                <c:pt idx="47">
                  <c:v>76.438553317526782</c:v>
                </c:pt>
                <c:pt idx="48">
                  <c:v>83.606646664464364</c:v>
                </c:pt>
                <c:pt idx="49">
                  <c:v>83.43957851382163</c:v>
                </c:pt>
                <c:pt idx="50">
                  <c:v>94.178726485176242</c:v>
                </c:pt>
                <c:pt idx="51">
                  <c:v>95.022955934268879</c:v>
                </c:pt>
                <c:pt idx="52">
                  <c:v>102.03428110920761</c:v>
                </c:pt>
                <c:pt idx="53">
                  <c:v>109.7929496832478</c:v>
                </c:pt>
                <c:pt idx="54">
                  <c:v>109.78909280415996</c:v>
                </c:pt>
                <c:pt idx="55">
                  <c:v>106.43704528541194</c:v>
                </c:pt>
                <c:pt idx="56">
                  <c:v>104.40243955066572</c:v>
                </c:pt>
                <c:pt idx="57">
                  <c:v>90.271266799513896</c:v>
                </c:pt>
                <c:pt idx="58">
                  <c:v>92.628158586484176</c:v>
                </c:pt>
                <c:pt idx="59">
                  <c:v>73.250515936436713</c:v>
                </c:pt>
                <c:pt idx="60">
                  <c:v>75.103301658954493</c:v>
                </c:pt>
                <c:pt idx="61">
                  <c:v>83.194238611760483</c:v>
                </c:pt>
                <c:pt idx="62">
                  <c:v>86.215939841128119</c:v>
                </c:pt>
                <c:pt idx="63">
                  <c:v>90.400020941031727</c:v>
                </c:pt>
                <c:pt idx="64">
                  <c:v>96.010206111237821</c:v>
                </c:pt>
                <c:pt idx="65">
                  <c:v>106.61539738233024</c:v>
                </c:pt>
                <c:pt idx="66">
                  <c:v>110.59489477700612</c:v>
                </c:pt>
                <c:pt idx="67">
                  <c:v>102.48781938443926</c:v>
                </c:pt>
                <c:pt idx="68">
                  <c:v>102.29064075577659</c:v>
                </c:pt>
                <c:pt idx="69">
                  <c:v>91.02491255867956</c:v>
                </c:pt>
                <c:pt idx="70">
                  <c:v>87.042396668367473</c:v>
                </c:pt>
                <c:pt idx="71">
                  <c:v>81.903956908096021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'Coleto Creek'!$BL$4</c:f>
              <c:strCache>
                <c:ptCount val="1"/>
                <c:pt idx="0">
                  <c:v>Outlet temperature (avg. deg. F) 100% Capacity in Summer</c:v>
                </c:pt>
              </c:strCache>
            </c:strRef>
          </c:tx>
          <c:marker>
            <c:symbol val="none"/>
          </c:marker>
          <c:xVal>
            <c:numRef>
              <c:f>'Coleto Creek'!$BJ$5:$BJ$76</c:f>
              <c:numCache>
                <c:formatCode>mmm\-yy</c:formatCode>
                <c:ptCount val="72"/>
                <c:pt idx="0">
                  <c:v>46388</c:v>
                </c:pt>
                <c:pt idx="1">
                  <c:v>46419</c:v>
                </c:pt>
                <c:pt idx="2">
                  <c:v>46447</c:v>
                </c:pt>
                <c:pt idx="3">
                  <c:v>46478</c:v>
                </c:pt>
                <c:pt idx="4">
                  <c:v>46508</c:v>
                </c:pt>
                <c:pt idx="5">
                  <c:v>46539</c:v>
                </c:pt>
                <c:pt idx="6">
                  <c:v>46569</c:v>
                </c:pt>
                <c:pt idx="7">
                  <c:v>46600</c:v>
                </c:pt>
                <c:pt idx="8">
                  <c:v>46631</c:v>
                </c:pt>
                <c:pt idx="9">
                  <c:v>46661</c:v>
                </c:pt>
                <c:pt idx="10">
                  <c:v>46692</c:v>
                </c:pt>
                <c:pt idx="11">
                  <c:v>46722</c:v>
                </c:pt>
                <c:pt idx="12">
                  <c:v>46753</c:v>
                </c:pt>
                <c:pt idx="13">
                  <c:v>46784</c:v>
                </c:pt>
                <c:pt idx="14">
                  <c:v>46813</c:v>
                </c:pt>
                <c:pt idx="15">
                  <c:v>46844</c:v>
                </c:pt>
                <c:pt idx="16">
                  <c:v>46874</c:v>
                </c:pt>
                <c:pt idx="17">
                  <c:v>46905</c:v>
                </c:pt>
                <c:pt idx="18">
                  <c:v>46935</c:v>
                </c:pt>
                <c:pt idx="19">
                  <c:v>46966</c:v>
                </c:pt>
                <c:pt idx="20">
                  <c:v>46997</c:v>
                </c:pt>
                <c:pt idx="21">
                  <c:v>47027</c:v>
                </c:pt>
                <c:pt idx="22">
                  <c:v>47058</c:v>
                </c:pt>
                <c:pt idx="23">
                  <c:v>47088</c:v>
                </c:pt>
                <c:pt idx="24">
                  <c:v>47119</c:v>
                </c:pt>
                <c:pt idx="25">
                  <c:v>47150</c:v>
                </c:pt>
                <c:pt idx="26">
                  <c:v>47178</c:v>
                </c:pt>
                <c:pt idx="27">
                  <c:v>47209</c:v>
                </c:pt>
                <c:pt idx="28">
                  <c:v>47239</c:v>
                </c:pt>
                <c:pt idx="29">
                  <c:v>47270</c:v>
                </c:pt>
                <c:pt idx="30">
                  <c:v>47300</c:v>
                </c:pt>
                <c:pt idx="31">
                  <c:v>47331</c:v>
                </c:pt>
                <c:pt idx="32">
                  <c:v>47362</c:v>
                </c:pt>
                <c:pt idx="33">
                  <c:v>47392</c:v>
                </c:pt>
                <c:pt idx="34">
                  <c:v>47423</c:v>
                </c:pt>
                <c:pt idx="35">
                  <c:v>47453</c:v>
                </c:pt>
                <c:pt idx="36">
                  <c:v>47484</c:v>
                </c:pt>
                <c:pt idx="37">
                  <c:v>47515</c:v>
                </c:pt>
                <c:pt idx="38">
                  <c:v>47543</c:v>
                </c:pt>
                <c:pt idx="39">
                  <c:v>47574</c:v>
                </c:pt>
                <c:pt idx="40">
                  <c:v>47604</c:v>
                </c:pt>
                <c:pt idx="41">
                  <c:v>47635</c:v>
                </c:pt>
                <c:pt idx="42">
                  <c:v>47665</c:v>
                </c:pt>
                <c:pt idx="43">
                  <c:v>47696</c:v>
                </c:pt>
                <c:pt idx="44">
                  <c:v>47727</c:v>
                </c:pt>
                <c:pt idx="45">
                  <c:v>47757</c:v>
                </c:pt>
                <c:pt idx="46">
                  <c:v>47788</c:v>
                </c:pt>
                <c:pt idx="47">
                  <c:v>47818</c:v>
                </c:pt>
                <c:pt idx="48">
                  <c:v>47849</c:v>
                </c:pt>
                <c:pt idx="49">
                  <c:v>47880</c:v>
                </c:pt>
                <c:pt idx="50">
                  <c:v>47908</c:v>
                </c:pt>
                <c:pt idx="51">
                  <c:v>47939</c:v>
                </c:pt>
                <c:pt idx="52">
                  <c:v>47969</c:v>
                </c:pt>
                <c:pt idx="53">
                  <c:v>48000</c:v>
                </c:pt>
                <c:pt idx="54">
                  <c:v>48030</c:v>
                </c:pt>
                <c:pt idx="55">
                  <c:v>48061</c:v>
                </c:pt>
                <c:pt idx="56">
                  <c:v>48092</c:v>
                </c:pt>
                <c:pt idx="57">
                  <c:v>48122</c:v>
                </c:pt>
                <c:pt idx="58">
                  <c:v>48153</c:v>
                </c:pt>
                <c:pt idx="59">
                  <c:v>48183</c:v>
                </c:pt>
                <c:pt idx="60">
                  <c:v>48214</c:v>
                </c:pt>
                <c:pt idx="61">
                  <c:v>48245</c:v>
                </c:pt>
                <c:pt idx="62">
                  <c:v>48274</c:v>
                </c:pt>
                <c:pt idx="63">
                  <c:v>48305</c:v>
                </c:pt>
                <c:pt idx="64">
                  <c:v>48335</c:v>
                </c:pt>
                <c:pt idx="65">
                  <c:v>48366</c:v>
                </c:pt>
                <c:pt idx="66">
                  <c:v>48396</c:v>
                </c:pt>
                <c:pt idx="67">
                  <c:v>48427</c:v>
                </c:pt>
                <c:pt idx="68">
                  <c:v>48458</c:v>
                </c:pt>
                <c:pt idx="69">
                  <c:v>48488</c:v>
                </c:pt>
                <c:pt idx="70">
                  <c:v>48519</c:v>
                </c:pt>
                <c:pt idx="71">
                  <c:v>48549</c:v>
                </c:pt>
              </c:numCache>
            </c:numRef>
          </c:xVal>
          <c:yVal>
            <c:numRef>
              <c:f>'Coleto Creek'!$BL$5:$BL$76</c:f>
              <c:numCache>
                <c:formatCode>0.0</c:formatCode>
                <c:ptCount val="72"/>
                <c:pt idx="1">
                  <c:v>82.967238203470259</c:v>
                </c:pt>
                <c:pt idx="2">
                  <c:v>91.082530127820391</c:v>
                </c:pt>
                <c:pt idx="3">
                  <c:v>91.564616072882302</c:v>
                </c:pt>
                <c:pt idx="4">
                  <c:v>98.753734132966727</c:v>
                </c:pt>
                <c:pt idx="5">
                  <c:v>105.63502261689288</c:v>
                </c:pt>
                <c:pt idx="6">
                  <c:v>109.67238626908183</c:v>
                </c:pt>
                <c:pt idx="7">
                  <c:v>107.66810951961847</c:v>
                </c:pt>
                <c:pt idx="8">
                  <c:v>97.762992002829336</c:v>
                </c:pt>
                <c:pt idx="9">
                  <c:v>96.352528870734957</c:v>
                </c:pt>
                <c:pt idx="10">
                  <c:v>81.435942025338647</c:v>
                </c:pt>
                <c:pt idx="11">
                  <c:v>77.377904207223608</c:v>
                </c:pt>
                <c:pt idx="12">
                  <c:v>80.045882930792189</c:v>
                </c:pt>
                <c:pt idx="13">
                  <c:v>84.341816390569619</c:v>
                </c:pt>
                <c:pt idx="14">
                  <c:v>82.795698419344006</c:v>
                </c:pt>
                <c:pt idx="15">
                  <c:v>94.6962599236968</c:v>
                </c:pt>
                <c:pt idx="16">
                  <c:v>101.87097280977775</c:v>
                </c:pt>
                <c:pt idx="17">
                  <c:v>107.81974083166678</c:v>
                </c:pt>
                <c:pt idx="18">
                  <c:v>108.33371180181241</c:v>
                </c:pt>
                <c:pt idx="19">
                  <c:v>109.47445017427073</c:v>
                </c:pt>
                <c:pt idx="20">
                  <c:v>102.29280543266802</c:v>
                </c:pt>
                <c:pt idx="21">
                  <c:v>93.827395063105726</c:v>
                </c:pt>
                <c:pt idx="22">
                  <c:v>85.787033089997593</c:v>
                </c:pt>
                <c:pt idx="23">
                  <c:v>76.236220874894272</c:v>
                </c:pt>
                <c:pt idx="24">
                  <c:v>77.204630697456437</c:v>
                </c:pt>
                <c:pt idx="25">
                  <c:v>78.274201037955692</c:v>
                </c:pt>
                <c:pt idx="26">
                  <c:v>85.152620435923879</c:v>
                </c:pt>
                <c:pt idx="27">
                  <c:v>89.36766032377858</c:v>
                </c:pt>
                <c:pt idx="28">
                  <c:v>94.890349333723051</c:v>
                </c:pt>
                <c:pt idx="29">
                  <c:v>102.31180550662107</c:v>
                </c:pt>
                <c:pt idx="30">
                  <c:v>101.93003138064749</c:v>
                </c:pt>
                <c:pt idx="31">
                  <c:v>105.82571108548818</c:v>
                </c:pt>
                <c:pt idx="32">
                  <c:v>94.140060508257136</c:v>
                </c:pt>
                <c:pt idx="33">
                  <c:v>92.688389198118927</c:v>
                </c:pt>
                <c:pt idx="34">
                  <c:v>84.40711781309767</c:v>
                </c:pt>
                <c:pt idx="35">
                  <c:v>75.191534800248391</c:v>
                </c:pt>
                <c:pt idx="36">
                  <c:v>77.350965270246675</c:v>
                </c:pt>
                <c:pt idx="37">
                  <c:v>78.072483258060785</c:v>
                </c:pt>
                <c:pt idx="38">
                  <c:v>83.281412730757381</c:v>
                </c:pt>
                <c:pt idx="39">
                  <c:v>88.8527040380567</c:v>
                </c:pt>
                <c:pt idx="40">
                  <c:v>100.43837450362976</c:v>
                </c:pt>
                <c:pt idx="41">
                  <c:v>104.6403315574954</c:v>
                </c:pt>
                <c:pt idx="42">
                  <c:v>106.53748039616437</c:v>
                </c:pt>
                <c:pt idx="43">
                  <c:v>105.70990339506555</c:v>
                </c:pt>
                <c:pt idx="44">
                  <c:v>99.644050393035059</c:v>
                </c:pt>
                <c:pt idx="45">
                  <c:v>91.79794161882765</c:v>
                </c:pt>
                <c:pt idx="46">
                  <c:v>87.217335775804514</c:v>
                </c:pt>
                <c:pt idx="47">
                  <c:v>76.438553317526782</c:v>
                </c:pt>
                <c:pt idx="48">
                  <c:v>83.606646664464364</c:v>
                </c:pt>
                <c:pt idx="49">
                  <c:v>83.43957851382163</c:v>
                </c:pt>
                <c:pt idx="50">
                  <c:v>94.178726485176242</c:v>
                </c:pt>
                <c:pt idx="51">
                  <c:v>95.022955934268879</c:v>
                </c:pt>
                <c:pt idx="52">
                  <c:v>101.86728721349111</c:v>
                </c:pt>
                <c:pt idx="53">
                  <c:v>110.33414464837186</c:v>
                </c:pt>
                <c:pt idx="54">
                  <c:v>108.68642874319852</c:v>
                </c:pt>
                <c:pt idx="55">
                  <c:v>106.90086463715703</c:v>
                </c:pt>
                <c:pt idx="56">
                  <c:v>104.40243955066572</c:v>
                </c:pt>
                <c:pt idx="57">
                  <c:v>90.271266799513896</c:v>
                </c:pt>
                <c:pt idx="58">
                  <c:v>92.628158586484176</c:v>
                </c:pt>
                <c:pt idx="59">
                  <c:v>73.250515936436713</c:v>
                </c:pt>
                <c:pt idx="60">
                  <c:v>75.103301658954493</c:v>
                </c:pt>
                <c:pt idx="61">
                  <c:v>83.194238611760483</c:v>
                </c:pt>
                <c:pt idx="62">
                  <c:v>86.215939841128119</c:v>
                </c:pt>
                <c:pt idx="63">
                  <c:v>90.400020941031727</c:v>
                </c:pt>
                <c:pt idx="64">
                  <c:v>95.843212215521319</c:v>
                </c:pt>
                <c:pt idx="65">
                  <c:v>107.15659234745431</c:v>
                </c:pt>
                <c:pt idx="66">
                  <c:v>109.49223071604467</c:v>
                </c:pt>
                <c:pt idx="67">
                  <c:v>102.95163873618435</c:v>
                </c:pt>
                <c:pt idx="68">
                  <c:v>102.29064075577659</c:v>
                </c:pt>
                <c:pt idx="69">
                  <c:v>91.02491255867956</c:v>
                </c:pt>
                <c:pt idx="70">
                  <c:v>87.042396668367473</c:v>
                </c:pt>
                <c:pt idx="71">
                  <c:v>81.903956908096021</c:v>
                </c:pt>
              </c:numCache>
            </c:numRef>
          </c:yVal>
          <c:smooth val="1"/>
        </c:ser>
        <c:ser>
          <c:idx val="3"/>
          <c:order val="2"/>
          <c:tx>
            <c:strRef>
              <c:f>'Coleto Creek'!$BM$4</c:f>
              <c:strCache>
                <c:ptCount val="1"/>
                <c:pt idx="0">
                  <c:v>EPA Permit level (max avg. Temperature, deg. F)</c:v>
                </c:pt>
              </c:strCache>
            </c:strRef>
          </c:tx>
          <c:marker>
            <c:symbol val="none"/>
          </c:marker>
          <c:xVal>
            <c:numRef>
              <c:f>'Coleto Creek'!$BJ$5:$BJ$76</c:f>
              <c:numCache>
                <c:formatCode>mmm\-yy</c:formatCode>
                <c:ptCount val="72"/>
                <c:pt idx="0">
                  <c:v>46388</c:v>
                </c:pt>
                <c:pt idx="1">
                  <c:v>46419</c:v>
                </c:pt>
                <c:pt idx="2">
                  <c:v>46447</c:v>
                </c:pt>
                <c:pt idx="3">
                  <c:v>46478</c:v>
                </c:pt>
                <c:pt idx="4">
                  <c:v>46508</c:v>
                </c:pt>
                <c:pt idx="5">
                  <c:v>46539</c:v>
                </c:pt>
                <c:pt idx="6">
                  <c:v>46569</c:v>
                </c:pt>
                <c:pt idx="7">
                  <c:v>46600</c:v>
                </c:pt>
                <c:pt idx="8">
                  <c:v>46631</c:v>
                </c:pt>
                <c:pt idx="9">
                  <c:v>46661</c:v>
                </c:pt>
                <c:pt idx="10">
                  <c:v>46692</c:v>
                </c:pt>
                <c:pt idx="11">
                  <c:v>46722</c:v>
                </c:pt>
                <c:pt idx="12">
                  <c:v>46753</c:v>
                </c:pt>
                <c:pt idx="13">
                  <c:v>46784</c:v>
                </c:pt>
                <c:pt idx="14">
                  <c:v>46813</c:v>
                </c:pt>
                <c:pt idx="15">
                  <c:v>46844</c:v>
                </c:pt>
                <c:pt idx="16">
                  <c:v>46874</c:v>
                </c:pt>
                <c:pt idx="17">
                  <c:v>46905</c:v>
                </c:pt>
                <c:pt idx="18">
                  <c:v>46935</c:v>
                </c:pt>
                <c:pt idx="19">
                  <c:v>46966</c:v>
                </c:pt>
                <c:pt idx="20">
                  <c:v>46997</c:v>
                </c:pt>
                <c:pt idx="21">
                  <c:v>47027</c:v>
                </c:pt>
                <c:pt idx="22">
                  <c:v>47058</c:v>
                </c:pt>
                <c:pt idx="23">
                  <c:v>47088</c:v>
                </c:pt>
                <c:pt idx="24">
                  <c:v>47119</c:v>
                </c:pt>
                <c:pt idx="25">
                  <c:v>47150</c:v>
                </c:pt>
                <c:pt idx="26">
                  <c:v>47178</c:v>
                </c:pt>
                <c:pt idx="27">
                  <c:v>47209</c:v>
                </c:pt>
                <c:pt idx="28">
                  <c:v>47239</c:v>
                </c:pt>
                <c:pt idx="29">
                  <c:v>47270</c:v>
                </c:pt>
                <c:pt idx="30">
                  <c:v>47300</c:v>
                </c:pt>
                <c:pt idx="31">
                  <c:v>47331</c:v>
                </c:pt>
                <c:pt idx="32">
                  <c:v>47362</c:v>
                </c:pt>
                <c:pt idx="33">
                  <c:v>47392</c:v>
                </c:pt>
                <c:pt idx="34">
                  <c:v>47423</c:v>
                </c:pt>
                <c:pt idx="35">
                  <c:v>47453</c:v>
                </c:pt>
                <c:pt idx="36">
                  <c:v>47484</c:v>
                </c:pt>
                <c:pt idx="37">
                  <c:v>47515</c:v>
                </c:pt>
                <c:pt idx="38">
                  <c:v>47543</c:v>
                </c:pt>
                <c:pt idx="39">
                  <c:v>47574</c:v>
                </c:pt>
                <c:pt idx="40">
                  <c:v>47604</c:v>
                </c:pt>
                <c:pt idx="41">
                  <c:v>47635</c:v>
                </c:pt>
                <c:pt idx="42">
                  <c:v>47665</c:v>
                </c:pt>
                <c:pt idx="43">
                  <c:v>47696</c:v>
                </c:pt>
                <c:pt idx="44">
                  <c:v>47727</c:v>
                </c:pt>
                <c:pt idx="45">
                  <c:v>47757</c:v>
                </c:pt>
                <c:pt idx="46">
                  <c:v>47788</c:v>
                </c:pt>
                <c:pt idx="47">
                  <c:v>47818</c:v>
                </c:pt>
                <c:pt idx="48">
                  <c:v>47849</c:v>
                </c:pt>
                <c:pt idx="49">
                  <c:v>47880</c:v>
                </c:pt>
                <c:pt idx="50">
                  <c:v>47908</c:v>
                </c:pt>
                <c:pt idx="51">
                  <c:v>47939</c:v>
                </c:pt>
                <c:pt idx="52">
                  <c:v>47969</c:v>
                </c:pt>
                <c:pt idx="53">
                  <c:v>48000</c:v>
                </c:pt>
                <c:pt idx="54">
                  <c:v>48030</c:v>
                </c:pt>
                <c:pt idx="55">
                  <c:v>48061</c:v>
                </c:pt>
                <c:pt idx="56">
                  <c:v>48092</c:v>
                </c:pt>
                <c:pt idx="57">
                  <c:v>48122</c:v>
                </c:pt>
                <c:pt idx="58">
                  <c:v>48153</c:v>
                </c:pt>
                <c:pt idx="59">
                  <c:v>48183</c:v>
                </c:pt>
                <c:pt idx="60">
                  <c:v>48214</c:v>
                </c:pt>
                <c:pt idx="61">
                  <c:v>48245</c:v>
                </c:pt>
                <c:pt idx="62">
                  <c:v>48274</c:v>
                </c:pt>
                <c:pt idx="63">
                  <c:v>48305</c:v>
                </c:pt>
                <c:pt idx="64">
                  <c:v>48335</c:v>
                </c:pt>
                <c:pt idx="65">
                  <c:v>48366</c:v>
                </c:pt>
                <c:pt idx="66">
                  <c:v>48396</c:v>
                </c:pt>
                <c:pt idx="67">
                  <c:v>48427</c:v>
                </c:pt>
                <c:pt idx="68">
                  <c:v>48458</c:v>
                </c:pt>
                <c:pt idx="69">
                  <c:v>48488</c:v>
                </c:pt>
                <c:pt idx="70">
                  <c:v>48519</c:v>
                </c:pt>
                <c:pt idx="71">
                  <c:v>48549</c:v>
                </c:pt>
              </c:numCache>
            </c:numRef>
          </c:xVal>
          <c:yVal>
            <c:numRef>
              <c:f>'Coleto Creek'!$BM$5:$BM$76</c:f>
              <c:numCache>
                <c:formatCode>General</c:formatCode>
                <c:ptCount val="72"/>
                <c:pt idx="0">
                  <c:v>106</c:v>
                </c:pt>
                <c:pt idx="1">
                  <c:v>106</c:v>
                </c:pt>
                <c:pt idx="2">
                  <c:v>106</c:v>
                </c:pt>
                <c:pt idx="3">
                  <c:v>106</c:v>
                </c:pt>
                <c:pt idx="4">
                  <c:v>106</c:v>
                </c:pt>
                <c:pt idx="5">
                  <c:v>106</c:v>
                </c:pt>
                <c:pt idx="6">
                  <c:v>106</c:v>
                </c:pt>
                <c:pt idx="7">
                  <c:v>106</c:v>
                </c:pt>
                <c:pt idx="8">
                  <c:v>106</c:v>
                </c:pt>
                <c:pt idx="9">
                  <c:v>106</c:v>
                </c:pt>
                <c:pt idx="10">
                  <c:v>106</c:v>
                </c:pt>
                <c:pt idx="11">
                  <c:v>106</c:v>
                </c:pt>
                <c:pt idx="12">
                  <c:v>106</c:v>
                </c:pt>
                <c:pt idx="13">
                  <c:v>106</c:v>
                </c:pt>
                <c:pt idx="14">
                  <c:v>106</c:v>
                </c:pt>
                <c:pt idx="15">
                  <c:v>106</c:v>
                </c:pt>
                <c:pt idx="16">
                  <c:v>106</c:v>
                </c:pt>
                <c:pt idx="17">
                  <c:v>106</c:v>
                </c:pt>
                <c:pt idx="18">
                  <c:v>106</c:v>
                </c:pt>
                <c:pt idx="19">
                  <c:v>106</c:v>
                </c:pt>
                <c:pt idx="20">
                  <c:v>106</c:v>
                </c:pt>
                <c:pt idx="21">
                  <c:v>106</c:v>
                </c:pt>
                <c:pt idx="22">
                  <c:v>106</c:v>
                </c:pt>
                <c:pt idx="23">
                  <c:v>106</c:v>
                </c:pt>
                <c:pt idx="24">
                  <c:v>106</c:v>
                </c:pt>
                <c:pt idx="25">
                  <c:v>106</c:v>
                </c:pt>
                <c:pt idx="26">
                  <c:v>106</c:v>
                </c:pt>
                <c:pt idx="27">
                  <c:v>106</c:v>
                </c:pt>
                <c:pt idx="28">
                  <c:v>106</c:v>
                </c:pt>
                <c:pt idx="29">
                  <c:v>106</c:v>
                </c:pt>
                <c:pt idx="30">
                  <c:v>106</c:v>
                </c:pt>
                <c:pt idx="31">
                  <c:v>106</c:v>
                </c:pt>
                <c:pt idx="32">
                  <c:v>106</c:v>
                </c:pt>
                <c:pt idx="33">
                  <c:v>106</c:v>
                </c:pt>
                <c:pt idx="34">
                  <c:v>106</c:v>
                </c:pt>
                <c:pt idx="35">
                  <c:v>106</c:v>
                </c:pt>
                <c:pt idx="36">
                  <c:v>106</c:v>
                </c:pt>
                <c:pt idx="37">
                  <c:v>106</c:v>
                </c:pt>
                <c:pt idx="38">
                  <c:v>106</c:v>
                </c:pt>
                <c:pt idx="39">
                  <c:v>106</c:v>
                </c:pt>
                <c:pt idx="40">
                  <c:v>106</c:v>
                </c:pt>
                <c:pt idx="41">
                  <c:v>106</c:v>
                </c:pt>
                <c:pt idx="42">
                  <c:v>106</c:v>
                </c:pt>
                <c:pt idx="43">
                  <c:v>106</c:v>
                </c:pt>
                <c:pt idx="44">
                  <c:v>106</c:v>
                </c:pt>
                <c:pt idx="45">
                  <c:v>106</c:v>
                </c:pt>
                <c:pt idx="46">
                  <c:v>106</c:v>
                </c:pt>
                <c:pt idx="47">
                  <c:v>106</c:v>
                </c:pt>
                <c:pt idx="48">
                  <c:v>106</c:v>
                </c:pt>
                <c:pt idx="49">
                  <c:v>106</c:v>
                </c:pt>
                <c:pt idx="50">
                  <c:v>106</c:v>
                </c:pt>
                <c:pt idx="51">
                  <c:v>106</c:v>
                </c:pt>
                <c:pt idx="52">
                  <c:v>106</c:v>
                </c:pt>
                <c:pt idx="53">
                  <c:v>106</c:v>
                </c:pt>
                <c:pt idx="54">
                  <c:v>106</c:v>
                </c:pt>
                <c:pt idx="55">
                  <c:v>106</c:v>
                </c:pt>
                <c:pt idx="56">
                  <c:v>106</c:v>
                </c:pt>
                <c:pt idx="57">
                  <c:v>106</c:v>
                </c:pt>
                <c:pt idx="58">
                  <c:v>106</c:v>
                </c:pt>
                <c:pt idx="59">
                  <c:v>106</c:v>
                </c:pt>
                <c:pt idx="60">
                  <c:v>106</c:v>
                </c:pt>
                <c:pt idx="61">
                  <c:v>106</c:v>
                </c:pt>
                <c:pt idx="62">
                  <c:v>106</c:v>
                </c:pt>
                <c:pt idx="63">
                  <c:v>106</c:v>
                </c:pt>
                <c:pt idx="64">
                  <c:v>106</c:v>
                </c:pt>
                <c:pt idx="65">
                  <c:v>106</c:v>
                </c:pt>
                <c:pt idx="66">
                  <c:v>106</c:v>
                </c:pt>
                <c:pt idx="67">
                  <c:v>106</c:v>
                </c:pt>
                <c:pt idx="68">
                  <c:v>106</c:v>
                </c:pt>
                <c:pt idx="69">
                  <c:v>106</c:v>
                </c:pt>
                <c:pt idx="70">
                  <c:v>106</c:v>
                </c:pt>
                <c:pt idx="71">
                  <c:v>106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417536"/>
        <c:axId val="84423808"/>
      </c:scatterChart>
      <c:valAx>
        <c:axId val="84417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(Month- Year)</a:t>
                </a:r>
              </a:p>
            </c:rich>
          </c:tx>
          <c:layout/>
          <c:overlay val="0"/>
        </c:title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4423808"/>
        <c:crosses val="autoZero"/>
        <c:crossBetween val="midCat"/>
      </c:valAx>
      <c:valAx>
        <c:axId val="84423808"/>
        <c:scaling>
          <c:orientation val="minMax"/>
          <c:min val="7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Outlet Temperature (F)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4417536"/>
        <c:crosses val="autoZero"/>
        <c:crossBetween val="midCat"/>
      </c:val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7F0959A-6774-44BC-A07D-B5437736AF43}" type="datetimeFigureOut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4C1A795-6727-4007-B509-D418EEB3AE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138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F7A923B-71E0-4AE5-AB5C-48ECB436F83B}" type="datetimeFigureOut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654194-B837-4F31-8A5F-9A98B42AF7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891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1A893-7F8B-4B90-AEA5-CED74B5CF817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Plants that show no water use are combustion turbine plants,</a:t>
            </a:r>
            <a:r>
              <a:rPr lang="en-US" baseline="0" dirty="0" smtClean="0"/>
              <a:t> which use no water.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54194-B837-4F31-8A5F-9A98B42AF76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773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8448" indent="-287865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51458" indent="-230292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12041" indent="-230292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72625" indent="-230292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33208" indent="-230292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93791" indent="-230292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54375" indent="-230292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914958" indent="-230292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200" dirty="0">
                <a:latin typeface="Arial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8448" indent="-287865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51458" indent="-230292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12041" indent="-230292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72625" indent="-230292" eaLnBrk="0" hangingPunct="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33208" indent="-230292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93791" indent="-230292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54375" indent="-230292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914958" indent="-230292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756A70E3-06C0-4833-B413-00135F1F2C8D}" type="slidenum">
              <a:rPr lang="en-US" sz="1200">
                <a:latin typeface="Arial" charset="0"/>
              </a:rPr>
              <a:pPr eaLnBrk="1" hangingPunct="1"/>
              <a:t>11</a:t>
            </a:fld>
            <a:endParaRPr lang="en-US" sz="1200" dirty="0">
              <a:latin typeface="Arial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Composite figure: circles are average of 11 drought year; color are less than 5 percentile, color line is 2007, shaded area is drought year, water year start from oct..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Characteristics:</a:t>
            </a:r>
          </a:p>
          <a:p>
            <a:pPr eaLnBrk="1" hangingPunct="1"/>
            <a:r>
              <a:rPr lang="en-US" dirty="0" smtClean="0"/>
              <a:t>1. Deficit: precip-winter, snowmelt-spring, soil moisture, runoff – summer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2. temp. </a:t>
            </a:r>
          </a:p>
          <a:p>
            <a:pPr eaLnBrk="1" hangingPunct="1"/>
            <a:r>
              <a:rPr lang="en-US" dirty="0" smtClean="0"/>
              <a:t>Annual: 0.3-0.8 C elevated from normal year</a:t>
            </a:r>
          </a:p>
          <a:p>
            <a:pPr eaLnBrk="1" hangingPunct="1"/>
            <a:r>
              <a:rPr lang="en-US" dirty="0" smtClean="0"/>
              <a:t>Summer and fall: 0.5-1 elevated from normal</a:t>
            </a:r>
          </a:p>
          <a:p>
            <a:pPr eaLnBrk="1" hangingPunct="1"/>
            <a:r>
              <a:rPr lang="en-US" dirty="0" smtClean="0"/>
              <a:t>Increased trend in recent year: 2007 drought -- ~2 C elevated from normal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2. Chance or global warming trend</a:t>
            </a:r>
          </a:p>
          <a:p>
            <a:pPr eaLnBrk="1" hangingPunct="1"/>
            <a:r>
              <a:rPr lang="en-US" dirty="0" smtClean="0"/>
              <a:t>Recent drought in 2001-2008 in Colorado basin: it is 60% probability for 100 year based historical measurements.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54194-B837-4F31-8A5F-9A98B42AF76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692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9253A5-BAED-4111-A64A-D1043426A1D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Municipal water runs about $1000/af ($2.85-$5.50/1000</a:t>
            </a:r>
            <a:r>
              <a:rPr lang="en-US" baseline="0" dirty="0" smtClean="0"/>
              <a:t> gallons).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54194-B837-4F31-8A5F-9A98B42AF76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79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12420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6" y="4197659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E3A661A9-AB95-644B-88B2-9DDC7A23F4F4}" type="datetime1">
              <a:rPr lang="en-US" smtClean="0"/>
              <a:pPr/>
              <a:t>4/2/2013</a:t>
            </a:fld>
            <a:endParaRPr lang="en-US" dirty="0"/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1639C-5EF8-8C48-833F-078F90087180}" type="datetime1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5C3D4-B14E-194D-A22F-ABBD9D7BE7F7}" type="datetime1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65AE2-28C7-4947-8319-D60EEB07BE79}" type="datetime1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82EBC-51D7-AB40-8702-393A26BF0924}" type="datetime1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187D-6C3F-6D41-880E-F6B6C4095670}" type="datetime1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7F8E1-8F00-1645-9B46-B2F7ACC8F53A}" type="datetime1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38B7F0-25BC-B045-8049-7CADA7B3A1D1}" type="datetime1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A0EF-6D99-41DA-BA5B-87BA3833433D}" type="datetime1">
              <a:rPr lang="en-US" smtClean="0"/>
              <a:t>4/2/2013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DB210-99E4-404E-9C12-BAF72DEA1C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05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1B799630-9E30-DE4D-BE8D-4E9CA304B925}" type="datetime1">
              <a:rPr lang="en-US" smtClean="0"/>
              <a:pPr/>
              <a:t>4/2/2013</a:t>
            </a:fld>
            <a:endParaRPr lang="en-US" dirty="0"/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504244A8-8889-154D-9568-D8C635C53E9B}" type="datetime1">
              <a:rPr lang="en-US" smtClean="0"/>
              <a:pPr/>
              <a:t>4/2/2013</a:t>
            </a:fld>
            <a:endParaRPr lang="en-US" dirty="0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9522E0D4-989F-3A4B-AA2E-486ADFE0E698}" type="datetime1">
              <a:rPr lang="en-US" smtClean="0"/>
              <a:pPr/>
              <a:t>4/2/2013</a:t>
            </a:fld>
            <a:endParaRPr lang="en-US" dirty="0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703737" y="6264797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5B35050C-AFC0-D74A-963F-148736DC45A4}" type="datetime1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72391" y="989095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384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7D098A99-26EF-B34F-91F8-30EA53688AF7}" type="datetime1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E15B5-4D50-754D-8585-236811896E05}" type="datetime1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F66A0-55BE-484A-9667-5C4C7A46FB26}" type="datetime1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fld id="{30B37176-1C50-7042-8162-64D2C2671FE5}" type="datetime1">
              <a:rPr lang="en-US" smtClean="0"/>
              <a:pPr/>
              <a:t>4/2/2013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98" r:id="rId2"/>
    <p:sldLayoutId id="2147483796" r:id="rId3"/>
    <p:sldLayoutId id="2147483799" r:id="rId4"/>
    <p:sldLayoutId id="2147483797" r:id="rId5"/>
    <p:sldLayoutId id="2147483800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801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mailto:vctidwe@sandia.go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wm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el.gov/docs/fy11osti/50900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50" y="4059043"/>
            <a:ext cx="8686236" cy="898198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2800" b="1" dirty="0" smtClean="0"/>
              <a:t>Energy and Water in the Texas and Western Interconnections</a:t>
            </a:r>
            <a:r>
              <a:rPr lang="en-US" sz="2800" dirty="0"/>
              <a:t>	</a:t>
            </a:r>
          </a:p>
        </p:txBody>
      </p:sp>
      <p:pic>
        <p:nvPicPr>
          <p:cNvPr id="7" name="Picture 9"/>
          <p:cNvPicPr>
            <a:picLocks noChangeArrowheads="1"/>
          </p:cNvPicPr>
          <p:nvPr/>
        </p:nvPicPr>
        <p:blipFill>
          <a:blip r:embed="rId2" cstate="print"/>
          <a:srcRect l="9631"/>
          <a:stretch>
            <a:fillRect/>
          </a:stretch>
        </p:blipFill>
        <p:spPr bwMode="auto">
          <a:xfrm>
            <a:off x="0" y="2493645"/>
            <a:ext cx="2377440" cy="1737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" name="Picture 20" descr="Solar%20Field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6958" y="2499360"/>
            <a:ext cx="2377440" cy="1737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4" cstate="print"/>
          <a:srcRect l="5050" t="3817" r="2693" b="9043"/>
          <a:stretch/>
        </p:blipFill>
        <p:spPr bwMode="auto">
          <a:xfrm>
            <a:off x="4724398" y="2501263"/>
            <a:ext cx="2194560" cy="173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9" descr="RockRiver(Shell)WINDFARM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2280" y="2501264"/>
            <a:ext cx="2331720" cy="1737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88720" y="5241640"/>
            <a:ext cx="7527449" cy="59373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 smtClean="0"/>
              <a:t> </a:t>
            </a:r>
            <a:r>
              <a:rPr lang="en-US" sz="2000" b="1" i="1" dirty="0" smtClean="0"/>
              <a:t>WSWC/WGA Energy-Water Workshop</a:t>
            </a:r>
            <a:endParaRPr lang="en-US" sz="2000" b="1" i="1" dirty="0" smtClean="0"/>
          </a:p>
          <a:p>
            <a:pPr>
              <a:spcBef>
                <a:spcPts val="0"/>
              </a:spcBef>
            </a:pPr>
            <a:r>
              <a:rPr lang="en-US" sz="2000" b="1" i="1" dirty="0" smtClean="0"/>
              <a:t>Denver, CO</a:t>
            </a:r>
            <a:endParaRPr lang="en-US" sz="2000" b="1" i="1" dirty="0" smtClean="0"/>
          </a:p>
          <a:p>
            <a:pPr>
              <a:spcBef>
                <a:spcPts val="0"/>
              </a:spcBef>
            </a:pPr>
            <a:r>
              <a:rPr lang="en-US" sz="2000" b="1" i="1" smtClean="0"/>
              <a:t>April 2, </a:t>
            </a:r>
            <a:r>
              <a:rPr lang="en-US" sz="2000" b="1" i="1" dirty="0" smtClean="0"/>
              <a:t>2013</a:t>
            </a:r>
            <a:endParaRPr lang="en-U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1915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Methods of Analysis (1)</a:t>
            </a:r>
          </a:p>
        </p:txBody>
      </p:sp>
      <p:pic>
        <p:nvPicPr>
          <p:cNvPr id="6149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938213"/>
            <a:ext cx="72866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44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Methods of Analysis (2)</a:t>
            </a:r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139825"/>
            <a:ext cx="76390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25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366713" y="123825"/>
            <a:ext cx="8229600" cy="99167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Hydrologic Modeling Results – </a:t>
            </a:r>
            <a:r>
              <a:rPr lang="en-US" sz="3600" i="1" dirty="0" smtClean="0"/>
              <a:t>Single-Year Drought</a:t>
            </a:r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1316038"/>
            <a:ext cx="51054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3017838"/>
            <a:ext cx="4914900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Content Placeholder 8"/>
          <p:cNvSpPr>
            <a:spLocks noGrp="1"/>
          </p:cNvSpPr>
          <p:nvPr>
            <p:ph idx="1"/>
          </p:nvPr>
        </p:nvSpPr>
        <p:spPr>
          <a:xfrm>
            <a:off x="449263" y="1454150"/>
            <a:ext cx="3200400" cy="117792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Projected Reservoir Capacity in HUC-8 Basins</a:t>
            </a:r>
          </a:p>
        </p:txBody>
      </p:sp>
    </p:spTree>
    <p:extLst>
      <p:ext uri="{BB962C8B-B14F-4D97-AF65-F5344CB8AC3E}">
        <p14:creationId xmlns:p14="http://schemas.microsoft.com/office/powerpoint/2010/main" val="237579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443143" y="169863"/>
            <a:ext cx="8229600" cy="887412"/>
          </a:xfrm>
        </p:spPr>
        <p:txBody>
          <a:bodyPr/>
          <a:lstStyle/>
          <a:p>
            <a:pPr eaLnBrk="1" hangingPunct="1"/>
            <a:r>
              <a:rPr lang="en-US" sz="3600" dirty="0" smtClean="0"/>
              <a:t>Hydrologic Modeling Results – </a:t>
            </a:r>
            <a:r>
              <a:rPr lang="en-US" sz="3600" i="1" dirty="0" smtClean="0"/>
              <a:t>Multiple-Year Drought</a:t>
            </a:r>
          </a:p>
        </p:txBody>
      </p:sp>
      <p:pic>
        <p:nvPicPr>
          <p:cNvPr id="204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216025"/>
            <a:ext cx="37814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3813175"/>
            <a:ext cx="37814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3097213"/>
            <a:ext cx="384048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Content Placeholder 8"/>
          <p:cNvSpPr>
            <a:spLocks noGrp="1"/>
          </p:cNvSpPr>
          <p:nvPr>
            <p:ph idx="1"/>
          </p:nvPr>
        </p:nvSpPr>
        <p:spPr>
          <a:xfrm>
            <a:off x="4794250" y="1144588"/>
            <a:ext cx="3998913" cy="1563687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Projected </a:t>
            </a:r>
            <a:r>
              <a:rPr lang="en-US" sz="2400" dirty="0" smtClean="0">
                <a:solidFill>
                  <a:srgbClr val="FF0000"/>
                </a:solidFill>
              </a:rPr>
              <a:t>reservoir storage </a:t>
            </a:r>
            <a:r>
              <a:rPr lang="en-US" sz="2400" dirty="0" smtClean="0"/>
              <a:t>in HUC-8 basins under 1950-1957 drought scenario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7275" y="528820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038" y="597555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2950" y="336764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1954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2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Operations near thermal limit</a:t>
            </a:r>
            <a:endParaRPr lang="en-US" sz="36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3575620"/>
              </p:ext>
            </p:extLst>
          </p:nvPr>
        </p:nvGraphicFramePr>
        <p:xfrm>
          <a:off x="94593" y="1063796"/>
          <a:ext cx="9049407" cy="5265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27345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5186652"/>
              </p:ext>
            </p:extLst>
          </p:nvPr>
        </p:nvGraphicFramePr>
        <p:xfrm>
          <a:off x="157655" y="1460938"/>
          <a:ext cx="8786648" cy="4952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62100"/>
          </a:xfrm>
        </p:spPr>
        <p:txBody>
          <a:bodyPr/>
          <a:lstStyle/>
          <a:p>
            <a:r>
              <a:rPr lang="en-US" sz="3600" dirty="0" smtClean="0"/>
              <a:t>Operations near thermal limit in future summers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65464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Power Plant Siting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850898"/>
            <a:ext cx="6096000" cy="4525963"/>
          </a:xfrm>
        </p:spPr>
        <p:txBody>
          <a:bodyPr/>
          <a:lstStyle/>
          <a:p>
            <a:r>
              <a:rPr lang="en-US" dirty="0" smtClean="0"/>
              <a:t>West-wide objectives</a:t>
            </a:r>
          </a:p>
          <a:p>
            <a:pPr lvl="1"/>
            <a:r>
              <a:rPr lang="en-US" sz="2400" dirty="0" smtClean="0"/>
              <a:t>Minimize cost</a:t>
            </a:r>
          </a:p>
          <a:p>
            <a:pPr lvl="1"/>
            <a:r>
              <a:rPr lang="en-US" sz="2400" dirty="0" smtClean="0"/>
              <a:t>Maximize reliability</a:t>
            </a:r>
          </a:p>
          <a:p>
            <a:pPr lvl="1"/>
            <a:r>
              <a:rPr lang="en-US" sz="2400" dirty="0" smtClean="0"/>
              <a:t>Maximize transmission capacity utilization</a:t>
            </a:r>
          </a:p>
          <a:p>
            <a:pPr lvl="1"/>
            <a:r>
              <a:rPr lang="en-US" sz="2400" dirty="0"/>
              <a:t>Limit exposure to policy change</a:t>
            </a:r>
          </a:p>
          <a:p>
            <a:pPr lvl="1"/>
            <a:r>
              <a:rPr lang="en-US" sz="2400" b="1" i="1" dirty="0" smtClean="0"/>
              <a:t>Minimize stress over water</a:t>
            </a:r>
          </a:p>
          <a:p>
            <a:r>
              <a:rPr lang="en-US" dirty="0" smtClean="0"/>
              <a:t>Power </a:t>
            </a:r>
            <a:r>
              <a:rPr lang="en-US" dirty="0"/>
              <a:t>plant siting </a:t>
            </a:r>
            <a:r>
              <a:rPr lang="en-US" dirty="0" smtClean="0"/>
              <a:t>criteria</a:t>
            </a:r>
            <a:endParaRPr lang="en-US" dirty="0"/>
          </a:p>
          <a:p>
            <a:pPr lvl="1"/>
            <a:r>
              <a:rPr lang="en-US" sz="2400" dirty="0"/>
              <a:t>Fuel type</a:t>
            </a:r>
          </a:p>
          <a:p>
            <a:pPr lvl="1"/>
            <a:r>
              <a:rPr lang="en-US" sz="2400" dirty="0"/>
              <a:t>Cooling type</a:t>
            </a:r>
          </a:p>
          <a:p>
            <a:pPr lvl="1"/>
            <a:r>
              <a:rPr lang="en-US" sz="2400" dirty="0"/>
              <a:t>Capacity</a:t>
            </a:r>
          </a:p>
          <a:p>
            <a:pPr lvl="1"/>
            <a:r>
              <a:rPr lang="en-US" sz="2400" dirty="0"/>
              <a:t>Location</a:t>
            </a:r>
          </a:p>
          <a:p>
            <a:pPr lvl="1"/>
            <a:r>
              <a:rPr lang="en-US" sz="2400" dirty="0"/>
              <a:t>Water source</a:t>
            </a:r>
          </a:p>
          <a:p>
            <a:endParaRPr lang="en-US" sz="3200" dirty="0"/>
          </a:p>
        </p:txBody>
      </p:sp>
      <p:pic>
        <p:nvPicPr>
          <p:cNvPr id="4" name="Picture 19" descr="RockRiver(Shell)WINDFAR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118235"/>
            <a:ext cx="2590800" cy="21130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7" descr="CF_powerplantbyriver"/>
          <p:cNvPicPr>
            <a:picLocks noChangeAspect="1" noChangeArrowheads="1"/>
          </p:cNvPicPr>
          <p:nvPr/>
        </p:nvPicPr>
        <p:blipFill>
          <a:blip r:embed="rId3" cstate="print"/>
          <a:srcRect r="23809" b="35084"/>
          <a:stretch>
            <a:fillRect/>
          </a:stretch>
        </p:blipFill>
        <p:spPr bwMode="auto">
          <a:xfrm>
            <a:off x="6324600" y="3621880"/>
            <a:ext cx="2590800" cy="1700213"/>
          </a:xfrm>
          <a:prstGeom prst="rect">
            <a:avLst/>
          </a:prstGeom>
          <a:noFill/>
        </p:spPr>
      </p:pic>
      <p:pic>
        <p:nvPicPr>
          <p:cNvPr id="7" name="Picture 2" descr="acc-p13-d"/>
          <p:cNvPicPr>
            <a:picLocks noChangeAspect="1" noChangeArrowheads="1"/>
          </p:cNvPicPr>
          <p:nvPr/>
        </p:nvPicPr>
        <p:blipFill>
          <a:blip r:embed="rId4" cstate="print"/>
          <a:srcRect r="8421"/>
          <a:stretch>
            <a:fillRect/>
          </a:stretch>
        </p:blipFill>
        <p:spPr bwMode="auto">
          <a:xfrm>
            <a:off x="3305175" y="4918775"/>
            <a:ext cx="2819400" cy="138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496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53962" y="292510"/>
            <a:ext cx="7769352" cy="758952"/>
          </a:xfrm>
        </p:spPr>
        <p:txBody>
          <a:bodyPr>
            <a:normAutofit/>
          </a:bodyPr>
          <a:lstStyle/>
          <a:p>
            <a:r>
              <a:rPr lang="en-US" dirty="0" smtClean="0"/>
              <a:t>Key Water Sources</a:t>
            </a:r>
            <a:endParaRPr lang="en-US" dirty="0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316500" y="970936"/>
            <a:ext cx="5455650" cy="5026152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Font typeface="Wingdings"/>
              <a:buNone/>
            </a:pPr>
            <a:endParaRPr lang="en-US" sz="2000" b="1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lvl="1"/>
            <a:r>
              <a:rPr lang="en-US" sz="2600" b="1" dirty="0" smtClean="0">
                <a:solidFill>
                  <a:schemeClr val="accent5">
                    <a:lumMod val="10000"/>
                  </a:schemeClr>
                </a:solidFill>
              </a:rPr>
              <a:t>Potable Water</a:t>
            </a:r>
          </a:p>
          <a:p>
            <a:pPr lvl="2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accent5">
                    <a:lumMod val="10000"/>
                  </a:schemeClr>
                </a:solidFill>
              </a:rPr>
              <a:t>Unappropriated surface water</a:t>
            </a:r>
          </a:p>
          <a:p>
            <a:pPr lvl="2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accent5">
                    <a:lumMod val="10000"/>
                  </a:schemeClr>
                </a:solidFill>
              </a:rPr>
              <a:t>Unappropriated </a:t>
            </a:r>
            <a:r>
              <a:rPr lang="en-US" sz="2400" b="1" dirty="0" smtClean="0">
                <a:solidFill>
                  <a:schemeClr val="accent5">
                    <a:lumMod val="10000"/>
                  </a:schemeClr>
                </a:solidFill>
              </a:rPr>
              <a:t>groundwater</a:t>
            </a:r>
            <a:endParaRPr lang="en-US" sz="2400" b="1" dirty="0">
              <a:solidFill>
                <a:schemeClr val="accent5">
                  <a:lumMod val="10000"/>
                </a:schemeClr>
              </a:solidFill>
            </a:endParaRPr>
          </a:p>
          <a:p>
            <a:pPr lvl="2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accent5">
                    <a:lumMod val="10000"/>
                  </a:schemeClr>
                </a:solidFill>
              </a:rPr>
              <a:t>Appropriated water (rights transfers)</a:t>
            </a:r>
          </a:p>
          <a:p>
            <a:pPr marL="594360" lvl="2" indent="0">
              <a:buClr>
                <a:srgbClr val="C00000"/>
              </a:buClr>
              <a:buNone/>
            </a:pPr>
            <a:endParaRPr lang="en-US" sz="2400" b="1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lvl="1"/>
            <a:endParaRPr lang="en-US" sz="2600" b="1" dirty="0">
              <a:solidFill>
                <a:schemeClr val="accent5">
                  <a:lumMod val="10000"/>
                </a:schemeClr>
              </a:solidFill>
            </a:endParaRPr>
          </a:p>
          <a:p>
            <a:pPr lvl="1"/>
            <a:r>
              <a:rPr lang="en-US" sz="2600" b="1" dirty="0" smtClean="0">
                <a:solidFill>
                  <a:schemeClr val="accent5">
                    <a:lumMod val="10000"/>
                  </a:schemeClr>
                </a:solidFill>
              </a:rPr>
              <a:t>Non-Potable Water</a:t>
            </a:r>
          </a:p>
          <a:p>
            <a:pPr lvl="2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accent5">
                    <a:lumMod val="10000"/>
                  </a:schemeClr>
                </a:solidFill>
              </a:rPr>
              <a:t>Municipal/Industrial wastewater</a:t>
            </a:r>
          </a:p>
          <a:p>
            <a:pPr lvl="2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accent5">
                    <a:lumMod val="10000"/>
                  </a:schemeClr>
                </a:solidFill>
              </a:rPr>
              <a:t>Shallow brackish water</a:t>
            </a:r>
          </a:p>
          <a:p>
            <a:pPr marL="274320" lvl="1" indent="0">
              <a:buFont typeface="Wingdings"/>
              <a:buNone/>
            </a:pPr>
            <a:endParaRPr lang="en-US" sz="2600" b="1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lvl="1">
              <a:buClrTx/>
              <a:buSzPct val="100000"/>
              <a:buFont typeface="Wingdings" pitchFamily="2" charset="2"/>
              <a:buChar char="q"/>
            </a:pPr>
            <a:endParaRPr lang="en-US" sz="2000" dirty="0">
              <a:solidFill>
                <a:schemeClr val="accent5">
                  <a:lumMod val="10000"/>
                </a:schemeClr>
              </a:solidFill>
            </a:endParaRPr>
          </a:p>
          <a:p>
            <a:pPr lvl="1">
              <a:buClrTx/>
              <a:buSzPct val="100000"/>
              <a:buFont typeface="Wingdings" pitchFamily="2" charset="2"/>
              <a:buChar char="q"/>
            </a:pPr>
            <a:endParaRPr lang="en-US" sz="6600" dirty="0">
              <a:solidFill>
                <a:schemeClr val="accent5">
                  <a:lumMod val="10000"/>
                </a:schemeClr>
              </a:solidFill>
            </a:endParaRPr>
          </a:p>
          <a:p>
            <a:pPr lvl="1">
              <a:buClrTx/>
              <a:buSzPct val="100000"/>
              <a:buFont typeface="Wingdings" pitchFamily="2" charset="2"/>
              <a:buChar char="q"/>
            </a:pPr>
            <a:endParaRPr lang="en-US" sz="2000" dirty="0">
              <a:solidFill>
                <a:schemeClr val="accent5">
                  <a:lumMod val="10000"/>
                </a:schemeClr>
              </a:solidFill>
            </a:endParaRPr>
          </a:p>
          <a:p>
            <a:pPr lvl="1">
              <a:buClrTx/>
              <a:buSzPct val="100000"/>
              <a:buFont typeface="Wingdings" pitchFamily="2" charset="2"/>
              <a:buChar char="q"/>
            </a:pPr>
            <a:endParaRPr lang="en-US" sz="2000" dirty="0">
              <a:solidFill>
                <a:schemeClr val="accent5">
                  <a:lumMod val="10000"/>
                </a:schemeClr>
              </a:solidFill>
            </a:endParaRPr>
          </a:p>
          <a:p>
            <a:pPr lvl="1">
              <a:buClrTx/>
              <a:buSzPct val="100000"/>
              <a:buFont typeface="Wingdings" pitchFamily="2" charset="2"/>
              <a:buChar char="q"/>
            </a:pPr>
            <a:endParaRPr lang="en-US" sz="2000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lvl="1"/>
            <a:endParaRPr lang="en-US" sz="2000" dirty="0" smtClean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5772150" y="1390650"/>
            <a:ext cx="552450" cy="41148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77000" y="2663220"/>
            <a:ext cx="224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Relative Availability and Cost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US" dirty="0" smtClean="0"/>
              <a:t>Water Availability Indicators: Demand</a:t>
            </a:r>
            <a:endParaRPr lang="en-US" dirty="0"/>
          </a:p>
        </p:txBody>
      </p:sp>
      <p:pic>
        <p:nvPicPr>
          <p:cNvPr id="7" name="Picture 6" descr="Ag_T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1524000"/>
            <a:ext cx="2958354" cy="2286000"/>
          </a:xfrm>
          <a:prstGeom prst="rect">
            <a:avLst/>
          </a:prstGeom>
        </p:spPr>
      </p:pic>
      <p:pic>
        <p:nvPicPr>
          <p:cNvPr id="8" name="Picture 7" descr="Current_M&amp;I_SW&amp;G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3962400"/>
            <a:ext cx="2958352" cy="228600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1447800"/>
            <a:ext cx="4724400" cy="2514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Focus on withdrawals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b="1" i="1" kern="0" dirty="0" smtClean="0">
                <a:latin typeface="+mn-lt"/>
              </a:rPr>
              <a:t>Estimate consumption from withdrawals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Disaggregate by:</a:t>
            </a:r>
          </a:p>
          <a:p>
            <a:pPr marL="800100" lvl="1" indent="-342900" algn="l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2400" b="1" i="1" kern="0" dirty="0" smtClean="0">
                <a:latin typeface="+mn-lt"/>
              </a:rPr>
              <a:t>8-digit watershed</a:t>
            </a:r>
          </a:p>
          <a:p>
            <a:pPr marL="800100" lvl="1" indent="-342900" algn="l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2400" b="1" i="1" kern="0" dirty="0" smtClean="0">
                <a:latin typeface="+mn-lt"/>
              </a:rPr>
              <a:t>Sector </a:t>
            </a:r>
          </a:p>
          <a:p>
            <a:pPr marL="1257300" lvl="2" indent="-342900" algn="l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kumimoji="0" lang="en-US" sz="20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M&amp;I</a:t>
            </a:r>
          </a:p>
          <a:p>
            <a:pPr marL="1257300" lvl="2" indent="-342900" algn="l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2000" b="1" i="1" kern="0" dirty="0" smtClean="0">
                <a:latin typeface="+mn-lt"/>
              </a:rPr>
              <a:t>Agriculture</a:t>
            </a:r>
          </a:p>
          <a:p>
            <a:pPr marL="1257300" lvl="2" indent="-342900" algn="l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kumimoji="0" lang="en-US" sz="20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Evaporative</a:t>
            </a:r>
          </a:p>
          <a:p>
            <a:pPr marL="1257300" lvl="2" indent="-342900" algn="l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2000" b="1" i="1" kern="0" dirty="0" smtClean="0">
                <a:latin typeface="+mn-lt"/>
              </a:rPr>
              <a:t>Instream</a:t>
            </a:r>
            <a:endParaRPr kumimoji="0" lang="en-US" sz="2000" b="1" i="1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 algn="l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2400" b="1" i="1" kern="0" dirty="0" smtClean="0">
                <a:latin typeface="+mn-lt"/>
              </a:rPr>
              <a:t>Water source</a:t>
            </a:r>
            <a:endParaRPr kumimoji="0" lang="en-US" sz="2400" b="1" i="1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1" i="1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PT_CurrentWithdrawal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5646" y="3962400"/>
            <a:ext cx="2958354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Water Availability Indicators: Supply</a:t>
            </a:r>
            <a:endParaRPr lang="en-US" dirty="0"/>
          </a:p>
        </p:txBody>
      </p:sp>
      <p:pic>
        <p:nvPicPr>
          <p:cNvPr id="6" name="Picture 5" descr="GW_Ava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503" y="3864078"/>
            <a:ext cx="2958353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5200" y="38862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Annual Low Flow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3276600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Mean Gauged Streamflow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12955" y="6162368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Groundwater Depletion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0" y="32004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Interbasin Transfers</a:t>
            </a:r>
            <a:endParaRPr lang="en-US" sz="1600" dirty="0"/>
          </a:p>
        </p:txBody>
      </p:sp>
      <p:pic>
        <p:nvPicPr>
          <p:cNvPr id="15" name="Picture 14" descr="AvgFlow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676400"/>
            <a:ext cx="2958352" cy="2286000"/>
          </a:xfrm>
          <a:prstGeom prst="rect">
            <a:avLst/>
          </a:prstGeom>
        </p:spPr>
      </p:pic>
      <p:pic>
        <p:nvPicPr>
          <p:cNvPr id="17" name="Picture 16" descr="InterbasinTransfe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990600"/>
            <a:ext cx="2958353" cy="2286000"/>
          </a:xfrm>
          <a:prstGeom prst="rect">
            <a:avLst/>
          </a:prstGeom>
        </p:spPr>
      </p:pic>
      <p:pic>
        <p:nvPicPr>
          <p:cNvPr id="13" name="Picture 12" descr="5thPercentileFlow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990599"/>
            <a:ext cx="2958352" cy="2286000"/>
          </a:xfrm>
          <a:prstGeom prst="rect">
            <a:avLst/>
          </a:prstGeom>
        </p:spPr>
      </p:pic>
      <p:pic>
        <p:nvPicPr>
          <p:cNvPr id="16" name="Picture 15" descr="MeanReservoirStora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26649" y="3819833"/>
            <a:ext cx="2958359" cy="2286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19800" y="6118122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Reservoir Storage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Technical Support Team</a:t>
            </a:r>
            <a:endParaRPr lang="en-US" dirty="0"/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370" y="838200"/>
            <a:ext cx="8229600" cy="6019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 dirty="0"/>
              <a:t>Sandia National Laboratories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Vincent </a:t>
            </a:r>
            <a:r>
              <a:rPr lang="en-US" sz="1400" dirty="0" smtClean="0"/>
              <a:t>Tidwell</a:t>
            </a:r>
            <a:endParaRPr lang="en-US" sz="1400" dirty="0"/>
          </a:p>
          <a:p>
            <a:pPr lvl="1">
              <a:lnSpc>
                <a:spcPct val="80000"/>
              </a:lnSpc>
            </a:pPr>
            <a:r>
              <a:rPr lang="en-US" sz="1400" dirty="0" smtClean="0"/>
              <a:t>Barbie Moreland</a:t>
            </a:r>
            <a:endParaRPr lang="en-US" sz="1400" dirty="0"/>
          </a:p>
          <a:p>
            <a:pPr lvl="1">
              <a:lnSpc>
                <a:spcPct val="80000"/>
              </a:lnSpc>
            </a:pPr>
            <a:r>
              <a:rPr lang="en-US" sz="1400" dirty="0" smtClean="0"/>
              <a:t>Howard Passell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Katie Zemlick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Barry Roberts</a:t>
            </a: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600" dirty="0" smtClean="0"/>
              <a:t>Argonne </a:t>
            </a:r>
            <a:r>
              <a:rPr lang="en-US" sz="1600" dirty="0"/>
              <a:t>National Laboratory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John Gasper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Eugene Yan</a:t>
            </a:r>
            <a:endParaRPr lang="en-US" sz="1400" dirty="0"/>
          </a:p>
          <a:p>
            <a:pPr lvl="1">
              <a:lnSpc>
                <a:spcPct val="80000"/>
              </a:lnSpc>
            </a:pPr>
            <a:r>
              <a:rPr lang="en-US" sz="1400" dirty="0" smtClean="0"/>
              <a:t>Chris Harto</a:t>
            </a: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600" dirty="0"/>
              <a:t>Electric Power Research Institute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Robert Goldstein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National Renewable Energy Laboratory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Jordan Macknick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Kathleen </a:t>
            </a:r>
            <a:r>
              <a:rPr lang="en-US" sz="1400" dirty="0"/>
              <a:t>Hallett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Idaho National Laboratory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Gerald Sehlke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Dan Jensen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Chris Forsgren</a:t>
            </a: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600" dirty="0"/>
              <a:t>Pacific Northwest National Laboratory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Mark Wigmosta</a:t>
            </a:r>
          </a:p>
          <a:p>
            <a:pPr lvl="1">
              <a:lnSpc>
                <a:spcPct val="80000"/>
              </a:lnSpc>
            </a:pPr>
            <a:r>
              <a:rPr lang="en-US" sz="1400" dirty="0" smtClean="0"/>
              <a:t>Ruby </a:t>
            </a:r>
            <a:r>
              <a:rPr lang="en-US" sz="1400" dirty="0"/>
              <a:t>Leung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University of Texas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Michael Webber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Carey King</a:t>
            </a:r>
          </a:p>
          <a:p>
            <a:pPr lvl="1">
              <a:lnSpc>
                <a:spcPct val="80000"/>
              </a:lnSpc>
            </a:pPr>
            <a:endParaRPr lang="en-US" sz="1400" dirty="0"/>
          </a:p>
        </p:txBody>
      </p:sp>
      <p:pic>
        <p:nvPicPr>
          <p:cNvPr id="428037" name="Picture 5" descr="argonne_header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9982" y="1341662"/>
            <a:ext cx="2209800" cy="973138"/>
          </a:xfrm>
          <a:prstGeom prst="rect">
            <a:avLst/>
          </a:prstGeom>
          <a:noFill/>
        </p:spPr>
      </p:pic>
      <p:pic>
        <p:nvPicPr>
          <p:cNvPr id="428038" name="Picture 6" descr="pnnl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7082" y="5017234"/>
            <a:ext cx="2895600" cy="1158875"/>
          </a:xfrm>
          <a:prstGeom prst="rect">
            <a:avLst/>
          </a:prstGeom>
          <a:noFill/>
        </p:spPr>
      </p:pic>
      <p:pic>
        <p:nvPicPr>
          <p:cNvPr id="42804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01405"/>
            <a:ext cx="35052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8041" name="Picture 9" descr="RGB-master-epriwe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2399730"/>
            <a:ext cx="3124200" cy="701675"/>
          </a:xfrm>
          <a:prstGeom prst="rect">
            <a:avLst/>
          </a:prstGeom>
          <a:noFill/>
        </p:spPr>
      </p:pic>
      <p:pic>
        <p:nvPicPr>
          <p:cNvPr id="428042" name="Picture 46" descr="Body_Slide_Logo_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ltGray">
          <a:xfrm>
            <a:off x="4902958" y="4052957"/>
            <a:ext cx="4038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8043" name="Picture 11" descr="stackedblubir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875731"/>
            <a:ext cx="2438400" cy="931863"/>
          </a:xfrm>
          <a:prstGeom prst="rect">
            <a:avLst/>
          </a:prstGeom>
        </p:spPr>
      </p:pic>
      <p:pic>
        <p:nvPicPr>
          <p:cNvPr id="428044" name="Picture 12" descr="seal"/>
          <p:cNvPicPr>
            <a:picLocks noChangeAspect="1" noChangeArrowheads="1"/>
          </p:cNvPicPr>
          <p:nvPr/>
        </p:nvPicPr>
        <p:blipFill>
          <a:blip r:embed="rId8" cstate="print"/>
          <a:srcRect l="35007" r="35007"/>
          <a:stretch>
            <a:fillRect/>
          </a:stretch>
        </p:blipFill>
        <p:spPr bwMode="auto">
          <a:xfrm>
            <a:off x="4564607" y="5017234"/>
            <a:ext cx="1295400" cy="1265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055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sz="3600" dirty="0" smtClean="0"/>
              <a:t>Water Availability Indicators: </a:t>
            </a:r>
            <a:br>
              <a:rPr lang="en-US" sz="3600" dirty="0" smtClean="0"/>
            </a:br>
            <a:r>
              <a:rPr lang="en-US" sz="3600" dirty="0" smtClean="0"/>
              <a:t>Institutional Factors</a:t>
            </a:r>
            <a:endParaRPr lang="en-US" sz="3600" dirty="0"/>
          </a:p>
        </p:txBody>
      </p:sp>
      <p:pic>
        <p:nvPicPr>
          <p:cNvPr id="4" name="Picture 3" descr="AdjudicatedWatershe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1118419"/>
            <a:ext cx="3076686" cy="2377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3404419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Unappropriated Water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3404419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Adjudication Status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181600" y="6147619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Administrative  Control Areas</a:t>
            </a:r>
            <a:endParaRPr lang="en-US" sz="1600" dirty="0"/>
          </a:p>
        </p:txBody>
      </p:sp>
      <p:pic>
        <p:nvPicPr>
          <p:cNvPr id="6" name="Picture 5" descr="WaterManagementAre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3861619"/>
            <a:ext cx="3076688" cy="2377440"/>
          </a:xfrm>
          <a:prstGeom prst="rect">
            <a:avLst/>
          </a:prstGeom>
        </p:spPr>
      </p:pic>
      <p:pic>
        <p:nvPicPr>
          <p:cNvPr id="5" name="Picture 4" descr="GW_Avai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1118419"/>
            <a:ext cx="3076687" cy="2377440"/>
          </a:xfrm>
          <a:prstGeom prst="rect">
            <a:avLst/>
          </a:prstGeom>
        </p:spPr>
      </p:pic>
      <p:pic>
        <p:nvPicPr>
          <p:cNvPr id="10" name="Picture 9" descr="IndianWaterClaimStatu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1" y="3861619"/>
            <a:ext cx="3076687" cy="23774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6400" y="6147619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Indian Water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 Development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199" y="876300"/>
            <a:ext cx="7962901" cy="2514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Data on “available water” are rare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b="1" kern="0" dirty="0" smtClean="0"/>
              <a:t>As such, metrics were estimated from available information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Assisted by volunteer team from WSWC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b="1" kern="0" dirty="0"/>
              <a:t>Bret Bruce (USGS</a:t>
            </a:r>
            <a:r>
              <a:rPr lang="en-US" sz="2000" b="1" kern="0" dirty="0" smtClean="0"/>
              <a:t>)		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b="1" kern="0" dirty="0" smtClean="0"/>
              <a:t>Dan Hardin (TX)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b="1" kern="0" dirty="0"/>
              <a:t>Sara Larsen (WSWC) </a:t>
            </a:r>
            <a:endParaRPr lang="en-US" sz="2000" b="1" kern="0" dirty="0" smtClean="0"/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b="1" kern="0" dirty="0" smtClean="0"/>
              <a:t>Dave Mitamura (TX)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kumimoji="0" lang="en-US" sz="2000" b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Andy Moore (CO)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b="1" kern="0" dirty="0"/>
              <a:t>Ken Stahr (OR)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b="1" kern="0" dirty="0" smtClean="0"/>
              <a:t>Todd Stonely (UT)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b="1" kern="0" dirty="0" smtClean="0"/>
              <a:t>Steve Wolff (WY)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b="1" kern="0" dirty="0"/>
              <a:t>Dwane Young (WSWC)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0" lang="en-US" sz="2400" b="1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1" i="1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9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83" y="0"/>
            <a:ext cx="828338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7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8" y="0"/>
            <a:ext cx="828338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5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57" y="0"/>
            <a:ext cx="828338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7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6" y="0"/>
            <a:ext cx="828338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8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2050" y="71140"/>
            <a:ext cx="677227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Appropriated Water Cost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2" y="0"/>
            <a:ext cx="828338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3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26" y="0"/>
            <a:ext cx="828338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7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84" y="0"/>
            <a:ext cx="828338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0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4" y="0"/>
            <a:ext cx="828338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8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Integrated Planning</a:t>
            </a:r>
            <a:endParaRPr lang="en-US" dirty="0"/>
          </a:p>
        </p:txBody>
      </p:sp>
      <p:pic>
        <p:nvPicPr>
          <p:cNvPr id="4" name="Picture 5" descr="do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876800"/>
            <a:ext cx="1580784" cy="1573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4" descr="wga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029200"/>
            <a:ext cx="2895600" cy="774192"/>
          </a:xfrm>
          <a:prstGeom prst="rect">
            <a:avLst/>
          </a:prstGeom>
          <a:noFill/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524000"/>
            <a:ext cx="2362200" cy="92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447800"/>
            <a:ext cx="2362200" cy="9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wswc.png"/>
          <p:cNvPicPr>
            <a:picLocks noChangeAspect="1"/>
          </p:cNvPicPr>
          <p:nvPr/>
        </p:nvPicPr>
        <p:blipFill>
          <a:blip r:embed="rId7" cstate="print"/>
          <a:srcRect r="8250"/>
          <a:stretch>
            <a:fillRect/>
          </a:stretch>
        </p:blipFill>
        <p:spPr>
          <a:xfrm>
            <a:off x="228600" y="5867400"/>
            <a:ext cx="2966027" cy="5334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3048000" y="1371600"/>
            <a:ext cx="3276600" cy="2819400"/>
          </a:xfrm>
          <a:prstGeom prst="ellipse">
            <a:avLst/>
          </a:prstGeom>
          <a:solidFill>
            <a:srgbClr val="FF0000">
              <a:alpha val="4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Transmission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aseline="0" dirty="0" smtClean="0"/>
              <a:t>Planning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038600" y="2743200"/>
            <a:ext cx="3276600" cy="2819400"/>
          </a:xfrm>
          <a:prstGeom prst="ellipse">
            <a:avLst/>
          </a:prstGeom>
          <a:solidFill>
            <a:srgbClr val="003399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           Energy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            Security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209800" y="2743200"/>
            <a:ext cx="3276600" cy="2819400"/>
          </a:xfrm>
          <a:prstGeom prst="ellipse">
            <a:avLst/>
          </a:prstGeom>
          <a:solidFill>
            <a:srgbClr val="FFFF00">
              <a:alpha val="4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    W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ater  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Management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60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4" y="0"/>
            <a:ext cx="828338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3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60" y="0"/>
            <a:ext cx="828338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1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Water for Development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371600" y="1309114"/>
            <a:ext cx="2257425" cy="14821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89538" y="1309113"/>
            <a:ext cx="2257425" cy="14821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" y="1265758"/>
            <a:ext cx="4572000" cy="3532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70" y="1265758"/>
            <a:ext cx="4572000" cy="353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6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State-Level Supply Curves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849313"/>
            <a:ext cx="8392606" cy="548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42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/>
          <a:stretch/>
        </p:blipFill>
        <p:spPr bwMode="auto">
          <a:xfrm>
            <a:off x="819150" y="28576"/>
            <a:ext cx="7498080" cy="644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22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Water for Fuel Extraction</a:t>
            </a:r>
            <a:endParaRPr lang="en-US" sz="36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1"/>
          <a:stretch/>
        </p:blipFill>
        <p:spPr bwMode="auto">
          <a:xfrm>
            <a:off x="2690816" y="3495675"/>
            <a:ext cx="3525544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1"/>
          <a:stretch/>
        </p:blipFill>
        <p:spPr bwMode="auto">
          <a:xfrm>
            <a:off x="404845" y="816380"/>
            <a:ext cx="3532204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4"/>
          <a:stretch/>
        </p:blipFill>
        <p:spPr bwMode="auto">
          <a:xfrm>
            <a:off x="5295900" y="816380"/>
            <a:ext cx="3513394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56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/>
              <a:t>Energy </a:t>
            </a:r>
            <a:r>
              <a:rPr lang="en-US" sz="3600" dirty="0"/>
              <a:t>for Water Calculator</a:t>
            </a:r>
          </a:p>
        </p:txBody>
      </p:sp>
      <p:pic>
        <p:nvPicPr>
          <p:cNvPr id="425987" name="Picture 3" descr="energy for water 2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37338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5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4648200" cy="5105400"/>
          </a:xfrm>
          <a:noFill/>
          <a:ln/>
        </p:spPr>
        <p:txBody>
          <a:bodyPr/>
          <a:lstStyle/>
          <a:p>
            <a:r>
              <a:rPr lang="en-US" sz="2800" b="1" i="1" dirty="0"/>
              <a:t>Update Energy for Water Model</a:t>
            </a:r>
          </a:p>
          <a:p>
            <a:r>
              <a:rPr lang="en-US" sz="2800" b="1" i="1" dirty="0" smtClean="0"/>
              <a:t>Energy </a:t>
            </a:r>
            <a:r>
              <a:rPr lang="en-US" sz="2800" b="1" i="1" dirty="0"/>
              <a:t>for Large Projects</a:t>
            </a:r>
          </a:p>
          <a:p>
            <a:r>
              <a:rPr lang="en-US" sz="2800" b="1" i="1" dirty="0" smtClean="0"/>
              <a:t>Energy </a:t>
            </a:r>
            <a:r>
              <a:rPr lang="en-US" sz="2800" b="1" i="1" dirty="0"/>
              <a:t>for Agriculture</a:t>
            </a:r>
          </a:p>
          <a:p>
            <a:endParaRPr lang="en-US" dirty="0"/>
          </a:p>
        </p:txBody>
      </p:sp>
      <p:pic>
        <p:nvPicPr>
          <p:cNvPr id="425992" name="Picture 8" descr="bioco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17900"/>
            <a:ext cx="198913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93" name="Picture 9" descr="chlorinecontactbas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71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240755"/>
            <a:ext cx="35052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Use Web Services to transfer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Data Stay at the Source (i.e. the states)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Provide transparent link between state data and integrated water metrics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Link to metadata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Changes in state data are automatically reflected in metrics</a:t>
            </a:r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4000" b="0" dirty="0" smtClean="0"/>
              <a:t>Water Use Data Exchange (</a:t>
            </a:r>
            <a:r>
              <a:rPr lang="en-US" sz="4000" b="0" dirty="0" err="1" smtClean="0"/>
              <a:t>WaDE</a:t>
            </a:r>
            <a:r>
              <a:rPr lang="en-US" sz="4000" b="0" dirty="0" smtClean="0"/>
              <a:t>)</a:t>
            </a:r>
            <a:endParaRPr lang="en-US" sz="4000" b="0" dirty="0"/>
          </a:p>
        </p:txBody>
      </p:sp>
      <p:pic>
        <p:nvPicPr>
          <p:cNvPr id="4" name="Picture 2" descr="C:\Users\dyoung\Documents\WaterUse\Outreach\Graphics\SystemFl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69" y="1348035"/>
            <a:ext cx="5319419" cy="481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9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1" y="3829049"/>
            <a:ext cx="5257801" cy="1058664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Vincent Tidwell</a:t>
            </a:r>
          </a:p>
          <a:p>
            <a:pPr marL="0" indent="0">
              <a:buNone/>
            </a:pPr>
            <a:r>
              <a:rPr lang="en-US" sz="3600" dirty="0" smtClean="0">
                <a:hlinkClick r:id="rId2"/>
              </a:rPr>
              <a:t>vctidwe@sandia.gov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(505)844-6025</a:t>
            </a:r>
            <a:endParaRPr lang="en-US" sz="3600" dirty="0"/>
          </a:p>
          <a:p>
            <a:pPr marL="0" indent="0">
              <a:buNone/>
            </a:pPr>
            <a:r>
              <a:rPr lang="en-US" sz="3600" dirty="0" smtClean="0"/>
              <a:t>http</a:t>
            </a:r>
            <a:r>
              <a:rPr lang="en-US" sz="3600" dirty="0"/>
              <a:t>://energy.sandia.gov/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l="14998" t="10313" r="3749" b="14064"/>
          <a:stretch>
            <a:fillRect/>
          </a:stretch>
        </p:blipFill>
        <p:spPr bwMode="auto">
          <a:xfrm>
            <a:off x="152400" y="223837"/>
            <a:ext cx="5457888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29000" endPos="65000" dist="50800" dir="5400000" sy="-100000" algn="bl" rotWithShape="0"/>
          </a:effec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9049"/>
            <a:ext cx="3810001" cy="276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0786" y="1211263"/>
            <a:ext cx="3111289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133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43552" y="191068"/>
            <a:ext cx="8433748" cy="1143000"/>
          </a:xfrm>
        </p:spPr>
        <p:txBody>
          <a:bodyPr/>
          <a:lstStyle/>
          <a:p>
            <a:r>
              <a:rPr lang="en-US" sz="3600" dirty="0" smtClean="0"/>
              <a:t>Energy and Water in the Western</a:t>
            </a:r>
            <a:br>
              <a:rPr lang="en-US" sz="3600" dirty="0" smtClean="0"/>
            </a:br>
            <a:r>
              <a:rPr lang="en-US" sz="3600" dirty="0" smtClean="0"/>
              <a:t>and Texas Interconnections</a:t>
            </a:r>
            <a:endParaRPr lang="en-US" sz="3600" dirty="0"/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3229" y="1534378"/>
            <a:ext cx="7848600" cy="3661012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sz="3200" dirty="0" smtClean="0"/>
              <a:t>Reduce the water footprint of electric power production in western United States:</a:t>
            </a:r>
          </a:p>
          <a:p>
            <a:pPr marL="1009650" lvl="1" indent="-609600">
              <a:lnSpc>
                <a:spcPct val="90000"/>
              </a:lnSpc>
              <a:buFont typeface="Courier New" pitchFamily="49" charset="0"/>
              <a:buChar char="o"/>
            </a:pPr>
            <a:r>
              <a:rPr lang="en-US" sz="2800" dirty="0" smtClean="0"/>
              <a:t>Develop tools for a quantitative assessment of the energy-water nexus,</a:t>
            </a:r>
          </a:p>
          <a:p>
            <a:pPr marL="1009650" lvl="1" indent="-609600">
              <a:lnSpc>
                <a:spcPct val="90000"/>
              </a:lnSpc>
              <a:buFont typeface="Courier New" pitchFamily="49" charset="0"/>
              <a:buChar char="o"/>
            </a:pPr>
            <a:r>
              <a:rPr lang="en-US" sz="2800" dirty="0" smtClean="0"/>
              <a:t>Engage stakeholders across the energy-water spectrum, and</a:t>
            </a:r>
          </a:p>
          <a:p>
            <a:pPr marL="1009650" lvl="1" indent="-609600">
              <a:lnSpc>
                <a:spcPct val="90000"/>
              </a:lnSpc>
              <a:buFont typeface="Courier New" pitchFamily="49" charset="0"/>
              <a:buChar char="o"/>
            </a:pPr>
            <a:r>
              <a:rPr lang="en-US" sz="2800" dirty="0" smtClean="0"/>
              <a:t>Evaluate water implications of alternative interconnection-wide transmission expansion scenarios.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288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Transmission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3581400" cy="4800599"/>
          </a:xfrm>
        </p:spPr>
        <p:txBody>
          <a:bodyPr/>
          <a:lstStyle/>
          <a:p>
            <a:r>
              <a:rPr lang="en-US" dirty="0" smtClean="0"/>
              <a:t>WECC and ERCOT are conducting long-range transmission planning (20 yrs.)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Siting of new power plants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New transmission capacity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0853" y="1283110"/>
            <a:ext cx="5585163" cy="451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34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332" y="1250422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endParaRPr lang="en-US" sz="1200" dirty="0" smtClean="0"/>
          </a:p>
          <a:p>
            <a:pPr marL="0" indent="0" eaLnBrk="1" hangingPunct="1">
              <a:buFontTx/>
              <a:buNone/>
              <a:defRPr/>
            </a:pPr>
            <a:r>
              <a:rPr lang="en-US" sz="1200" i="1" dirty="0" smtClean="0"/>
              <a:t>(insert really cool image/supergraphic from your work)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374457" y="656697"/>
            <a:ext cx="7635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Caption or heading (if you have one)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332" y="412222"/>
            <a:ext cx="8153400" cy="575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4603" y="13289"/>
            <a:ext cx="9001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Operational water </a:t>
            </a:r>
            <a:r>
              <a:rPr lang="en-US" b="1" i="1" dirty="0"/>
              <a:t>consumption </a:t>
            </a:r>
            <a:r>
              <a:rPr lang="en-US" b="1" dirty="0"/>
              <a:t>factors for electricity generating technologies 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457132" y="5822422"/>
            <a:ext cx="860425" cy="2889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1100" dirty="0">
                <a:latin typeface="Calibri" pitchFamily="34" charset="0"/>
              </a:rPr>
              <a:t>CSP and PV</a:t>
            </a:r>
            <a:endParaRPr lang="en-US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676332" y="5822422"/>
            <a:ext cx="773112" cy="2889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1100" dirty="0">
                <a:latin typeface="Calibri" pitchFamily="34" charset="0"/>
              </a:rPr>
              <a:t>Biopower</a:t>
            </a:r>
            <a:endParaRPr lang="en-US" dirty="0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124132" y="5822422"/>
            <a:ext cx="665163" cy="2889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1100" dirty="0">
                <a:latin typeface="Calibri" pitchFamily="34" charset="0"/>
              </a:rPr>
              <a:t>Nuclear</a:t>
            </a:r>
            <a:endParaRPr lang="en-US" dirty="0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495732" y="5838297"/>
            <a:ext cx="858837" cy="2889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1100" dirty="0">
                <a:latin typeface="Calibri" pitchFamily="34" charset="0"/>
              </a:rPr>
              <a:t>Natural Gas</a:t>
            </a:r>
            <a:endParaRPr lang="en-US" dirty="0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7791132" y="5838297"/>
            <a:ext cx="457200" cy="2889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1100" dirty="0">
                <a:latin typeface="Calibri" pitchFamily="34" charset="0"/>
              </a:rPr>
              <a:t>Coal</a:t>
            </a:r>
            <a:endParaRPr lang="en-US" dirty="0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542732" y="832691"/>
            <a:ext cx="1838325" cy="28596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1200" dirty="0">
                <a:latin typeface="Calibri" pitchFamily="34" charset="0"/>
              </a:rPr>
              <a:t>Recirculating Cooling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133532" y="851056"/>
            <a:ext cx="1447800" cy="2791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rIns="0"/>
          <a:lstStyle/>
          <a:p>
            <a:pPr>
              <a:spcAft>
                <a:spcPts val="1000"/>
              </a:spcAft>
            </a:pPr>
            <a:r>
              <a:rPr lang="en-US" sz="1200" dirty="0">
                <a:latin typeface="Calibri" pitchFamily="34" charset="0"/>
              </a:rPr>
              <a:t>Once-through Cooling</a:t>
            </a:r>
            <a:endParaRPr lang="en-US" sz="1200" dirty="0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5657532" y="851055"/>
            <a:ext cx="1066800" cy="2791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1200" dirty="0">
                <a:latin typeface="Calibri" pitchFamily="34" charset="0"/>
              </a:rPr>
              <a:t>Pond Cooling</a:t>
            </a:r>
            <a:endParaRPr lang="en-US" sz="2800" dirty="0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6781036" y="851054"/>
            <a:ext cx="674688" cy="2791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Aft>
                <a:spcPts val="1000"/>
              </a:spcAft>
            </a:pPr>
            <a:r>
              <a:rPr lang="en-US" sz="1050" dirty="0">
                <a:latin typeface="Calibri" pitchFamily="34" charset="0"/>
              </a:rPr>
              <a:t>Dry Cooling</a:t>
            </a:r>
            <a:endParaRPr lang="en-US" sz="2400" dirty="0"/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7512453" y="851054"/>
            <a:ext cx="525462" cy="3159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Aft>
                <a:spcPts val="1000"/>
              </a:spcAft>
            </a:pPr>
            <a:r>
              <a:rPr lang="en-US" sz="1000" dirty="0">
                <a:latin typeface="Calibri" pitchFamily="34" charset="0"/>
              </a:rPr>
              <a:t>Hybrid Cooling</a:t>
            </a:r>
            <a:endParaRPr lang="en-US" sz="2400" dirty="0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8095932" y="858310"/>
            <a:ext cx="525462" cy="3159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Aft>
                <a:spcPts val="1000"/>
              </a:spcAft>
            </a:pPr>
            <a:r>
              <a:rPr lang="en-US" sz="800" dirty="0">
                <a:latin typeface="Calibri" pitchFamily="34" charset="0"/>
              </a:rPr>
              <a:t>No Cooling Required</a:t>
            </a:r>
            <a:endParaRPr lang="en-US" dirty="0"/>
          </a:p>
        </p:txBody>
      </p:sp>
      <p:sp>
        <p:nvSpPr>
          <p:cNvPr id="19" name="Rectangle 5"/>
          <p:cNvSpPr txBox="1">
            <a:spLocks noChangeArrowheads="1"/>
          </p:cNvSpPr>
          <p:nvPr/>
        </p:nvSpPr>
        <p:spPr bwMode="auto">
          <a:xfrm>
            <a:off x="242728" y="6182997"/>
            <a:ext cx="3486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200" dirty="0"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Source: Macknick </a:t>
            </a:r>
            <a:r>
              <a:rPr lang="en-US" sz="1200" i="1" dirty="0"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et al. </a:t>
            </a:r>
            <a:r>
              <a:rPr lang="en-US" sz="1200" dirty="0" smtClean="0"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2011</a:t>
            </a:r>
            <a:endParaRPr lang="en-US" sz="1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2024766" y="3180991"/>
            <a:ext cx="49135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Operational water consumption (Gal/MWh)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67607" y="1594691"/>
            <a:ext cx="110642" cy="21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30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2" y="0"/>
            <a:ext cx="8283387" cy="6400800"/>
          </a:xfrm>
        </p:spPr>
      </p:pic>
      <p:sp>
        <p:nvSpPr>
          <p:cNvPr id="3" name="TextBox 2"/>
          <p:cNvSpPr txBox="1"/>
          <p:nvPr/>
        </p:nvSpPr>
        <p:spPr>
          <a:xfrm>
            <a:off x="7419975" y="5930384"/>
            <a:ext cx="136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NREL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1" y="0"/>
            <a:ext cx="833227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02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0363"/>
            <a:ext cx="8229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CLIMATE </a:t>
            </a:r>
            <a:r>
              <a:rPr lang="en-US" sz="3600" cap="all" dirty="0" smtClean="0"/>
              <a:t>Variability Impacts on Electricity Generation</a:t>
            </a:r>
            <a:endParaRPr lang="en-US" sz="3600" dirty="0" smtClean="0"/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1395413"/>
            <a:ext cx="7124700" cy="4525962"/>
          </a:xfrm>
        </p:spPr>
        <p:txBody>
          <a:bodyPr/>
          <a:lstStyle/>
          <a:p>
            <a:pPr eaLnBrk="1" hangingPunct="1"/>
            <a:r>
              <a:rPr lang="en-US" sz="2400" dirty="0" smtClean="0"/>
              <a:t>Evaluate impacts of future (2030s) climate variability, drought scenarios, and water demand </a:t>
            </a:r>
          </a:p>
          <a:p>
            <a:r>
              <a:rPr lang="en-US" sz="2400" dirty="0" smtClean="0"/>
              <a:t>Potential reduction or curtailment of power generation</a:t>
            </a:r>
          </a:p>
          <a:p>
            <a:pPr lvl="1"/>
            <a:r>
              <a:rPr lang="en-US" sz="2000" dirty="0" smtClean="0"/>
              <a:t>Low lake levels</a:t>
            </a:r>
          </a:p>
          <a:p>
            <a:pPr lvl="1"/>
            <a:r>
              <a:rPr lang="en-US" sz="2000" dirty="0" smtClean="0"/>
              <a:t>Thermal effluent limitations</a:t>
            </a:r>
          </a:p>
          <a:p>
            <a:pPr lvl="1" eaLnBrk="1" hangingPunct="1"/>
            <a:endParaRPr lang="en-US" dirty="0" smtClean="0"/>
          </a:p>
          <a:p>
            <a:pPr eaLnBrk="1" hangingPunct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5636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</Template>
  <TotalTime>3408</TotalTime>
  <Words>739</Words>
  <Application>Microsoft Office PowerPoint</Application>
  <PresentationFormat>On-screen Show (4:3)</PresentationFormat>
  <Paragraphs>194</Paragraphs>
  <Slides>38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Sandia_CorpPresentation_Template1</vt:lpstr>
      <vt:lpstr> Energy and Water in the Texas and Western Interconnections </vt:lpstr>
      <vt:lpstr>Technical Support Team</vt:lpstr>
      <vt:lpstr>Integrated Planning</vt:lpstr>
      <vt:lpstr>Energy and Water in the Western and Texas Interconnections</vt:lpstr>
      <vt:lpstr>Transmission Planning</vt:lpstr>
      <vt:lpstr>PowerPoint Presentation</vt:lpstr>
      <vt:lpstr>PowerPoint Presentation</vt:lpstr>
      <vt:lpstr>PowerPoint Presentation</vt:lpstr>
      <vt:lpstr>CLIMATE Variability Impacts on Electricity Generation</vt:lpstr>
      <vt:lpstr>Methods of Analysis (1)</vt:lpstr>
      <vt:lpstr>Methods of Analysis (2)</vt:lpstr>
      <vt:lpstr>Hydrologic Modeling Results – Single-Year Drought</vt:lpstr>
      <vt:lpstr>Hydrologic Modeling Results – Multiple-Year Drought</vt:lpstr>
      <vt:lpstr>Operations near thermal limit</vt:lpstr>
      <vt:lpstr>Operations near thermal limit in future summers</vt:lpstr>
      <vt:lpstr>Power Plant Siting Decisions</vt:lpstr>
      <vt:lpstr>Key Water Sources</vt:lpstr>
      <vt:lpstr>Water Availability Indicators: Demand</vt:lpstr>
      <vt:lpstr>Water Availability Indicators: Supply</vt:lpstr>
      <vt:lpstr>Water Availability Indicators:  Institutional Factors</vt:lpstr>
      <vt:lpstr>Metric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for Development</vt:lpstr>
      <vt:lpstr>State-Level Supply Curves</vt:lpstr>
      <vt:lpstr>PowerPoint Presentation</vt:lpstr>
      <vt:lpstr>Water for Fuel Extraction</vt:lpstr>
      <vt:lpstr>Energy for Water Calculator</vt:lpstr>
      <vt:lpstr>PowerPoint Presentation</vt:lpstr>
      <vt:lpstr>PowerPoint Presentation</vt:lpstr>
    </vt:vector>
  </TitlesOfParts>
  <Company>Sandia National Laboratories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Tribal Programs at Sandia Labs</dc:title>
  <dc:creator>Laurence Brown</dc:creator>
  <cp:lastModifiedBy>Vincent Tidwell</cp:lastModifiedBy>
  <cp:revision>177</cp:revision>
  <dcterms:created xsi:type="dcterms:W3CDTF">2011-09-12T21:18:50Z</dcterms:created>
  <dcterms:modified xsi:type="dcterms:W3CDTF">2013-04-02T12:37:09Z</dcterms:modified>
</cp:coreProperties>
</file>