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9" r:id="rId2"/>
    <p:sldId id="378" r:id="rId3"/>
    <p:sldId id="404" r:id="rId4"/>
    <p:sldId id="381" r:id="rId5"/>
    <p:sldId id="391" r:id="rId6"/>
    <p:sldId id="375" r:id="rId7"/>
    <p:sldId id="392" r:id="rId8"/>
    <p:sldId id="393" r:id="rId9"/>
    <p:sldId id="394" r:id="rId10"/>
    <p:sldId id="406" r:id="rId11"/>
    <p:sldId id="401" r:id="rId12"/>
    <p:sldId id="403" r:id="rId13"/>
    <p:sldId id="405" r:id="rId14"/>
    <p:sldId id="30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8D58"/>
    <a:srgbClr val="3366FF"/>
    <a:srgbClr val="C1B2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620"/>
    <p:restoredTop sz="94660"/>
  </p:normalViewPr>
  <p:slideViewPr>
    <p:cSldViewPr>
      <p:cViewPr>
        <p:scale>
          <a:sx n="100" d="100"/>
          <a:sy n="100" d="100"/>
        </p:scale>
        <p:origin x="-2730"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292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0906" tIns="45453" rIns="90906" bIns="4545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0906" tIns="45453" rIns="90906" bIns="45453" rtlCol="0"/>
          <a:lstStyle>
            <a:lvl1pPr algn="r">
              <a:defRPr sz="1200"/>
            </a:lvl1pPr>
          </a:lstStyle>
          <a:p>
            <a:fld id="{D43F8A74-9515-4623-89EF-94B20BBEF998}" type="datetimeFigureOut">
              <a:rPr lang="en-US" smtClean="0"/>
              <a:pPr/>
              <a:t>8/26/2015</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0906" tIns="45453" rIns="90906" bIns="4545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0906" tIns="45453" rIns="90906" bIns="45453" rtlCol="0" anchor="b"/>
          <a:lstStyle>
            <a:lvl1pPr algn="r">
              <a:defRPr sz="1200"/>
            </a:lvl1pPr>
          </a:lstStyle>
          <a:p>
            <a:fld id="{2123A49A-80B0-4936-B2F0-D1B87C6564A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0906" tIns="45453" rIns="90906" bIns="45453"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0906" tIns="45453" rIns="90906" bIns="45453" rtlCol="0"/>
          <a:lstStyle>
            <a:lvl1pPr algn="r">
              <a:defRPr sz="1200"/>
            </a:lvl1pPr>
          </a:lstStyle>
          <a:p>
            <a:fld id="{52395C49-0C8F-4B91-96F6-2F0477C557C8}" type="datetimeFigureOut">
              <a:rPr lang="en-US" smtClean="0"/>
              <a:pPr/>
              <a:t>8/26/2015</a:t>
            </a:fld>
            <a:endParaRPr lang="en-US"/>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0906" tIns="45453" rIns="90906" bIns="45453"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0906" tIns="45453" rIns="90906" bIns="45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7200"/>
          </a:xfrm>
          <a:prstGeom prst="rect">
            <a:avLst/>
          </a:prstGeom>
        </p:spPr>
        <p:txBody>
          <a:bodyPr vert="horz" lIns="90906" tIns="45453" rIns="90906" bIns="454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0906" tIns="45453" rIns="90906" bIns="45453" rtlCol="0" anchor="b"/>
          <a:lstStyle>
            <a:lvl1pPr algn="r">
              <a:defRPr sz="1200"/>
            </a:lvl1pPr>
          </a:lstStyle>
          <a:p>
            <a:fld id="{8A778B06-EC34-4AC4-906F-F82E87D755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FE9EB72-A758-4AE8-A2D0-340A56DBB87E}" type="slidenum">
              <a:rPr lang="en-US" smtClean="0"/>
              <a:pPr/>
              <a:t>1</a:t>
            </a:fld>
            <a:endParaRPr lang="en-US" smtClean="0"/>
          </a:p>
        </p:txBody>
      </p:sp>
      <p:sp>
        <p:nvSpPr>
          <p:cNvPr id="40963" name="Rectangle 2"/>
          <p:cNvSpPr>
            <a:spLocks noGrp="1" noRot="1" noChangeAspect="1" noChangeArrowheads="1" noTextEdit="1"/>
          </p:cNvSpPr>
          <p:nvPr>
            <p:ph type="sldImg"/>
          </p:nvPr>
        </p:nvSpPr>
        <p:spPr>
          <a:xfrm>
            <a:off x="1143000" y="684213"/>
            <a:ext cx="4572000" cy="3430587"/>
          </a:xfrm>
          <a:ln/>
        </p:spPr>
      </p:sp>
      <p:sp>
        <p:nvSpPr>
          <p:cNvPr id="40964" name="Rectangle 3"/>
          <p:cNvSpPr>
            <a:spLocks noGrp="1" noChangeArrowheads="1"/>
          </p:cNvSpPr>
          <p:nvPr>
            <p:ph type="body" idx="1"/>
          </p:nvPr>
        </p:nvSpPr>
        <p:spPr>
          <a:noFill/>
          <a:ln/>
        </p:spPr>
        <p:txBody>
          <a:bodyPr>
            <a:normAutofit/>
          </a:bodyPr>
          <a:lstStyle/>
          <a:p>
            <a:pPr eaLnBrk="1" hangingPunct="1"/>
            <a:endParaRPr lang="en-US" sz="1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lstStyle/>
          <a:p>
            <a:endParaRPr lang="en-US"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4213"/>
            <a:ext cx="4572000" cy="3430587"/>
          </a:xfrm>
          <a:ln/>
        </p:spPr>
      </p:sp>
      <p:sp>
        <p:nvSpPr>
          <p:cNvPr id="65539" name="Notes Placeholder 2"/>
          <p:cNvSpPr>
            <a:spLocks noGrp="1"/>
          </p:cNvSpPr>
          <p:nvPr>
            <p:ph type="body" idx="1"/>
          </p:nvPr>
        </p:nvSpPr>
        <p:spPr>
          <a:noFill/>
          <a:ln/>
        </p:spPr>
        <p:txBody>
          <a:bodyPr>
            <a:normAutofit/>
          </a:bodyPr>
          <a:lstStyle/>
          <a:p>
            <a:endParaRPr lang="en-US" sz="2000" dirty="0" smtClean="0"/>
          </a:p>
        </p:txBody>
      </p:sp>
      <p:sp>
        <p:nvSpPr>
          <p:cNvPr id="65540" name="Slide Number Placeholder 3"/>
          <p:cNvSpPr>
            <a:spLocks noGrp="1"/>
          </p:cNvSpPr>
          <p:nvPr>
            <p:ph type="sldNum" sz="quarter" idx="5"/>
          </p:nvPr>
        </p:nvSpPr>
        <p:spPr>
          <a:noFill/>
        </p:spPr>
        <p:txBody>
          <a:bodyPr/>
          <a:lstStyle/>
          <a:p>
            <a:fld id="{6B039AD9-BCFF-4755-B559-ECC36FEA868E}" type="slidenum">
              <a:rPr lang="en-US" altLang="en-US" smtClean="0"/>
              <a:pPr/>
              <a:t>14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xfrm>
            <a:off x="685800" y="4343400"/>
            <a:ext cx="5486400" cy="4356534"/>
          </a:xfrm>
          <a:noFill/>
          <a:ln/>
        </p:spPr>
        <p:txBody>
          <a:bodyPr>
            <a:normAutofit/>
          </a:bodyPr>
          <a:lstStyle/>
          <a:p>
            <a:endParaRPr lang="en-US"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4213"/>
            <a:ext cx="4572000" cy="3430587"/>
          </a:xfrm>
          <a:ln/>
        </p:spPr>
      </p:sp>
      <p:sp>
        <p:nvSpPr>
          <p:cNvPr id="95235" name="Notes Placeholder 2"/>
          <p:cNvSpPr>
            <a:spLocks noGrp="1"/>
          </p:cNvSpPr>
          <p:nvPr>
            <p:ph type="body" idx="1"/>
          </p:nvPr>
        </p:nvSpPr>
        <p:spPr>
          <a:noFill/>
          <a:ln/>
        </p:spPr>
        <p:txBody>
          <a:bodyPr>
            <a:normAutofit/>
          </a:bodyPr>
          <a:lstStyle/>
          <a:p>
            <a:endParaRPr lang="en-US" sz="1600" dirty="0" smtClean="0"/>
          </a:p>
        </p:txBody>
      </p:sp>
      <p:sp>
        <p:nvSpPr>
          <p:cNvPr id="95236" name="Slide Number Placeholder 3"/>
          <p:cNvSpPr>
            <a:spLocks noGrp="1"/>
          </p:cNvSpPr>
          <p:nvPr>
            <p:ph type="sldNum" sz="quarter" idx="5"/>
          </p:nvPr>
        </p:nvSpPr>
        <p:spPr>
          <a:noFill/>
        </p:spPr>
        <p:txBody>
          <a:bodyPr/>
          <a:lstStyle/>
          <a:p>
            <a:fld id="{E17F0D36-BB73-4BAA-A758-616124812F57}"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o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A28D5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1B2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D21A238-56F9-4065-B8B3-94D91063039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7EB3-4D44-4407-8FCA-737A2B5D5CBB}" type="slidenum">
              <a:rPr lang="en-US" smtClean="0"/>
              <a:pPr/>
              <a:t>‹#›</a:t>
            </a:fld>
            <a:endParaRPr lang="en-US"/>
          </a:p>
        </p:txBody>
      </p:sp>
      <p:sp>
        <p:nvSpPr>
          <p:cNvPr id="7" name="Right Triangle 6"/>
          <p:cNvSpPr/>
          <p:nvPr userDrawn="1"/>
        </p:nvSpPr>
        <p:spPr>
          <a:xfrm rot="16200000">
            <a:off x="7048500" y="4762500"/>
            <a:ext cx="1905000" cy="2286000"/>
          </a:xfrm>
          <a:prstGeom prst="rtTriangle">
            <a:avLst/>
          </a:prstGeom>
          <a:solidFill>
            <a:srgbClr val="C1B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76200" y="-76200"/>
            <a:ext cx="2133600" cy="2286000"/>
          </a:xfrm>
          <a:prstGeom prst="rtTriangle">
            <a:avLst/>
          </a:prstGeom>
          <a:solidFill>
            <a:srgbClr val="C1B28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Picture 8" descr="SE-logo.png"/>
          <p:cNvPicPr>
            <a:picLocks noChangeAspect="1"/>
          </p:cNvPicPr>
          <p:nvPr userDrawn="1"/>
        </p:nvPicPr>
        <p:blipFill>
          <a:blip r:embed="rId2" cstate="print"/>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1A238-56F9-4065-B8B3-94D91063039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1A238-56F9-4065-B8B3-94D91063039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A28D58"/>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solidFill>
                  <a:srgbClr val="A28D58"/>
                </a:solidFill>
              </a:defRPr>
            </a:lvl1pPr>
            <a:lvl2pPr>
              <a:defRPr b="0">
                <a:solidFill>
                  <a:srgbClr val="A28D58"/>
                </a:solidFill>
              </a:defRPr>
            </a:lvl2pPr>
            <a:lvl3pPr>
              <a:defRPr b="0">
                <a:solidFill>
                  <a:srgbClr val="A28D58"/>
                </a:solidFill>
              </a:defRPr>
            </a:lvl3pPr>
            <a:lvl4pPr>
              <a:defRPr b="0">
                <a:solidFill>
                  <a:srgbClr val="A28D58"/>
                </a:solidFill>
              </a:defRPr>
            </a:lvl4pPr>
            <a:lvl5pPr>
              <a:defRPr b="0">
                <a:solidFill>
                  <a:srgbClr val="A28D5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D21A238-56F9-4065-B8B3-94D91063039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21A238-56F9-4065-B8B3-94D910630392}"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21A238-56F9-4065-B8B3-94D910630392}"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21A238-56F9-4065-B8B3-94D910630392}" type="datetimeFigureOut">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21A238-56F9-4065-B8B3-94D910630392}" type="datetimeFigureOut">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1A238-56F9-4065-B8B3-94D910630392}" type="datetimeFigureOut">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1A238-56F9-4065-B8B3-94D910630392}"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1A238-56F9-4065-B8B3-94D910630392}"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A7EB3-4D44-4407-8FCA-737A2B5D5C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1A238-56F9-4065-B8B3-94D910630392}" type="datetimeFigureOut">
              <a:rPr lang="en-US" smtClean="0"/>
              <a:pPr/>
              <a:t>8/26/2015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A7EB3-4D44-4407-8FCA-737A2B5D5CBB}" type="slidenum">
              <a:rPr lang="en-US" smtClean="0"/>
              <a:pPr/>
              <a:t>‹#›</a:t>
            </a:fld>
            <a:endParaRPr lang="en-US"/>
          </a:p>
        </p:txBody>
      </p:sp>
      <p:sp>
        <p:nvSpPr>
          <p:cNvPr id="7" name="Right Triangle 6"/>
          <p:cNvSpPr/>
          <p:nvPr userDrawn="1"/>
        </p:nvSpPr>
        <p:spPr>
          <a:xfrm rot="16200000">
            <a:off x="7048500" y="4762500"/>
            <a:ext cx="1905000" cy="2286000"/>
          </a:xfrm>
          <a:prstGeom prst="rtTriangle">
            <a:avLst/>
          </a:prstGeom>
          <a:solidFill>
            <a:srgbClr val="C1B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190500" y="-190500"/>
            <a:ext cx="1905000" cy="2286000"/>
          </a:xfrm>
          <a:prstGeom prst="rtTriangle">
            <a:avLst/>
          </a:prstGeom>
          <a:solidFill>
            <a:srgbClr val="C1B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B28D"/>
              </a:solidFill>
            </a:endParaRPr>
          </a:p>
        </p:txBody>
      </p:sp>
      <p:pic>
        <p:nvPicPr>
          <p:cNvPr id="9" name="Picture 8" descr="SE-logo.png"/>
          <p:cNvPicPr>
            <a:picLocks noChangeAspect="1"/>
          </p:cNvPicPr>
          <p:nvPr userDrawn="1"/>
        </p:nvPicPr>
        <p:blipFill>
          <a:blip r:embed="rId13" cstate="print"/>
          <a:stretch>
            <a:fillRect/>
          </a:stretch>
        </p:blipFill>
        <p:spPr>
          <a:xfrm>
            <a:off x="152400" y="152400"/>
            <a:ext cx="914400" cy="91440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Tahoma"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Tahoma"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Tahoma"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Tahoma"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Tahoma"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Lwg8W-uscCFY8qiAodkaIBgw&amp;url=http://wallpoper.com/wallpaper/nevada-pyramid-329433&amp;ei=bUPXVcKFLI_VoASRxYaYCA&amp;psig=AFQjCNFTM6jnx1dwB_9tRnMiKqostzsADw&amp;ust=144025710020169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NLR7a3yuscCFQ6diAodPdUEVg&amp;url=http://pyramidlakeflyfishing.com/fishing/beaches/&amp;ei=w3nXVZLkLo66ogS9qpOwBQ&amp;psig=AFQjCNHF2j9SV9FIVxllUwXr270w5aXhIQ&amp;ust=144027112019971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32" name="Picture 8" descr="http://wallpoper.com/images/00/32/94/33/nevada-pyramid_00329433.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026" name="Picture 1" descr="water-column"/>
          <p:cNvPicPr>
            <a:picLocks noChangeAspect="1" noChangeArrowheads="1"/>
          </p:cNvPicPr>
          <p:nvPr/>
        </p:nvPicPr>
        <p:blipFill>
          <a:blip r:embed="rId5" cstate="print"/>
          <a:srcRect b="10448"/>
          <a:stretch>
            <a:fillRect/>
          </a:stretch>
        </p:blipFill>
        <p:spPr bwMode="auto">
          <a:xfrm>
            <a:off x="0" y="0"/>
            <a:ext cx="1905000" cy="6989814"/>
          </a:xfrm>
          <a:prstGeom prst="rect">
            <a:avLst/>
          </a:prstGeom>
          <a:noFill/>
          <a:ln w="9525">
            <a:noFill/>
            <a:miter lim="800000"/>
            <a:headEnd/>
            <a:tailEnd/>
          </a:ln>
        </p:spPr>
      </p:pic>
      <p:sp>
        <p:nvSpPr>
          <p:cNvPr id="13317" name="Text Box 6"/>
          <p:cNvSpPr txBox="1">
            <a:spLocks noChangeArrowheads="1"/>
          </p:cNvSpPr>
          <p:nvPr/>
        </p:nvSpPr>
        <p:spPr bwMode="auto">
          <a:xfrm>
            <a:off x="0" y="2667001"/>
            <a:ext cx="1905000" cy="3323987"/>
          </a:xfrm>
          <a:prstGeom prst="rect">
            <a:avLst/>
          </a:prstGeom>
          <a:noFill/>
          <a:ln w="9525">
            <a:noFill/>
            <a:miter lim="800000"/>
            <a:headEnd/>
            <a:tailEnd/>
          </a:ln>
        </p:spPr>
        <p:txBody>
          <a:bodyPr wrap="square">
            <a:spAutoFit/>
          </a:bodyPr>
          <a:lstStyle/>
          <a:p>
            <a:pPr algn="ctr">
              <a:buFontTx/>
              <a:buNone/>
            </a:pPr>
            <a:r>
              <a:rPr lang="en-US" sz="1400" dirty="0">
                <a:solidFill>
                  <a:schemeClr val="tx1"/>
                </a:solidFill>
                <a:latin typeface="Arial" pitchFamily="34" charset="0"/>
                <a:cs typeface="Arial" pitchFamily="34" charset="0"/>
              </a:rPr>
              <a:t>Jason King, P.E.</a:t>
            </a:r>
          </a:p>
          <a:p>
            <a:pPr algn="ctr">
              <a:buFontTx/>
              <a:buNone/>
            </a:pPr>
            <a:r>
              <a:rPr lang="en-US" sz="1400" dirty="0">
                <a:solidFill>
                  <a:schemeClr val="tx1"/>
                </a:solidFill>
                <a:latin typeface="Arial" pitchFamily="34" charset="0"/>
                <a:cs typeface="Arial" pitchFamily="34" charset="0"/>
              </a:rPr>
              <a:t>State Engineer</a:t>
            </a:r>
          </a:p>
          <a:p>
            <a:pPr algn="ctr">
              <a:buFontTx/>
              <a:buNone/>
            </a:pPr>
            <a:endParaRPr lang="en-US" sz="1400" dirty="0">
              <a:solidFill>
                <a:schemeClr val="tx1"/>
              </a:solidFill>
              <a:latin typeface="Arial" pitchFamily="34" charset="0"/>
              <a:cs typeface="Arial" pitchFamily="34" charset="0"/>
            </a:endParaRPr>
          </a:p>
          <a:p>
            <a:pPr algn="ctr">
              <a:buFontTx/>
              <a:buNone/>
            </a:pPr>
            <a:endParaRPr lang="en-US" sz="1400" dirty="0">
              <a:solidFill>
                <a:schemeClr val="tx1"/>
              </a:solidFill>
              <a:latin typeface="Arial" pitchFamily="34" charset="0"/>
              <a:cs typeface="Arial" pitchFamily="34" charset="0"/>
            </a:endParaRPr>
          </a:p>
          <a:p>
            <a:pPr algn="ctr">
              <a:lnSpc>
                <a:spcPct val="100000"/>
              </a:lnSpc>
              <a:spcBef>
                <a:spcPts val="0"/>
              </a:spcBef>
              <a:buFontTx/>
              <a:buNone/>
            </a:pPr>
            <a:r>
              <a:rPr lang="en-US" sz="1400" dirty="0" smtClean="0">
                <a:latin typeface="Arial" pitchFamily="34" charset="0"/>
                <a:cs typeface="Arial" pitchFamily="34" charset="0"/>
              </a:rPr>
              <a:t>WSWC/NARF Symposium on the Settlement of Indian Reserved Water Right Claims</a:t>
            </a:r>
          </a:p>
          <a:p>
            <a:pPr algn="ctr">
              <a:lnSpc>
                <a:spcPct val="100000"/>
              </a:lnSpc>
              <a:spcBef>
                <a:spcPts val="0"/>
              </a:spcBef>
              <a:buFontTx/>
              <a:buNone/>
            </a:pPr>
            <a:endParaRPr lang="en-US" sz="1400" dirty="0" smtClean="0">
              <a:latin typeface="Arial" pitchFamily="34" charset="0"/>
              <a:cs typeface="Arial" pitchFamily="34" charset="0"/>
            </a:endParaRPr>
          </a:p>
          <a:p>
            <a:pPr algn="ctr">
              <a:lnSpc>
                <a:spcPct val="100000"/>
              </a:lnSpc>
              <a:spcBef>
                <a:spcPts val="0"/>
              </a:spcBef>
              <a:buFontTx/>
              <a:buNone/>
            </a:pPr>
            <a:endParaRPr lang="en-US" sz="1400" dirty="0">
              <a:solidFill>
                <a:schemeClr val="tx1"/>
              </a:solidFill>
              <a:latin typeface="Arial" pitchFamily="34" charset="0"/>
              <a:cs typeface="Arial" pitchFamily="34" charset="0"/>
            </a:endParaRPr>
          </a:p>
          <a:p>
            <a:pPr algn="ctr">
              <a:buFontTx/>
              <a:buNone/>
            </a:pPr>
            <a:endParaRPr lang="en-US" sz="1400" dirty="0">
              <a:solidFill>
                <a:schemeClr val="tx1"/>
              </a:solidFill>
              <a:latin typeface="Arial" pitchFamily="34" charset="0"/>
              <a:cs typeface="Arial" pitchFamily="34" charset="0"/>
            </a:endParaRPr>
          </a:p>
          <a:p>
            <a:pPr algn="ctr">
              <a:buFontTx/>
              <a:buNone/>
            </a:pPr>
            <a:r>
              <a:rPr lang="en-US" sz="1400" dirty="0" smtClean="0">
                <a:solidFill>
                  <a:schemeClr val="tx1"/>
                </a:solidFill>
                <a:latin typeface="Arial" pitchFamily="34" charset="0"/>
                <a:cs typeface="Arial" pitchFamily="34" charset="0"/>
              </a:rPr>
              <a:t>August 25-27, 2015</a:t>
            </a:r>
          </a:p>
          <a:p>
            <a:pPr algn="ctr">
              <a:buFontTx/>
              <a:buNone/>
            </a:pPr>
            <a:endParaRPr lang="en-US" sz="1400" dirty="0">
              <a:solidFill>
                <a:schemeClr val="tx1"/>
              </a:solidFill>
            </a:endParaRPr>
          </a:p>
          <a:p>
            <a:pPr algn="ctr"/>
            <a:endParaRPr lang="en-US" sz="1400" dirty="0"/>
          </a:p>
        </p:txBody>
      </p:sp>
      <p:sp>
        <p:nvSpPr>
          <p:cNvPr id="11" name="Rectangle 10"/>
          <p:cNvSpPr/>
          <p:nvPr/>
        </p:nvSpPr>
        <p:spPr>
          <a:xfrm>
            <a:off x="4191000" y="3733801"/>
            <a:ext cx="4038600" cy="1323439"/>
          </a:xfrm>
          <a:prstGeom prst="rect">
            <a:avLst/>
          </a:prstGeom>
        </p:spPr>
        <p:txBody>
          <a:bodyPr wrap="square">
            <a:spAutoFit/>
          </a:bodyPr>
          <a:lstStyle/>
          <a:p>
            <a:pPr algn="ctr">
              <a:lnSpc>
                <a:spcPct val="100000"/>
              </a:lnSpc>
              <a:spcBef>
                <a:spcPts val="0"/>
              </a:spcBef>
              <a:buFontTx/>
              <a:buNone/>
            </a:pPr>
            <a:r>
              <a:rPr lang="en-US" sz="2000" b="1" dirty="0" smtClean="0">
                <a:solidFill>
                  <a:schemeClr val="bg1"/>
                </a:solidFill>
                <a:latin typeface="Arial" pitchFamily="34" charset="0"/>
                <a:cs typeface="Arial" pitchFamily="34" charset="0"/>
              </a:rPr>
              <a:t>Pyramid Lake Paiute Tribe’s Water Rights Settlement</a:t>
            </a:r>
          </a:p>
          <a:p>
            <a:pPr algn="ctr">
              <a:lnSpc>
                <a:spcPct val="100000"/>
              </a:lnSpc>
              <a:spcBef>
                <a:spcPts val="0"/>
              </a:spcBef>
              <a:buFontTx/>
              <a:buNone/>
            </a:pPr>
            <a:endParaRPr lang="en-US" sz="2000" b="1" dirty="0" smtClean="0">
              <a:solidFill>
                <a:schemeClr val="bg1"/>
              </a:solidFill>
              <a:latin typeface="Arial" pitchFamily="34" charset="0"/>
              <a:cs typeface="Arial" pitchFamily="34" charset="0"/>
            </a:endParaRPr>
          </a:p>
          <a:p>
            <a:pPr algn="ctr">
              <a:lnSpc>
                <a:spcPct val="100000"/>
              </a:lnSpc>
              <a:spcBef>
                <a:spcPts val="0"/>
              </a:spcBef>
              <a:buFontTx/>
              <a:buNone/>
            </a:pPr>
            <a:r>
              <a:rPr lang="en-US" sz="2000" b="1" dirty="0" smtClean="0">
                <a:solidFill>
                  <a:schemeClr val="bg1"/>
                </a:solidFill>
                <a:latin typeface="Arial" pitchFamily="34" charset="0"/>
                <a:cs typeface="Arial" pitchFamily="34" charset="0"/>
              </a:rPr>
              <a:t>PL 101-618</a:t>
            </a:r>
            <a:endParaRPr lang="en-US" b="1" dirty="0" smtClean="0">
              <a:solidFill>
                <a:schemeClr val="bg1"/>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685800"/>
            <a:ext cx="7162800" cy="944562"/>
          </a:xfrm>
        </p:spPr>
        <p:txBody>
          <a:bodyPr>
            <a:normAutofit fontScale="90000"/>
          </a:bodyPr>
          <a:lstStyle/>
          <a:p>
            <a:pPr eaLnBrk="1" hangingPunct="1"/>
            <a:r>
              <a:rPr lang="en-US" sz="4000" dirty="0" smtClean="0"/>
              <a:t>Pyramid Lake/Truckee-Carson Water Rights Settlement Act</a:t>
            </a:r>
            <a:r>
              <a:rPr lang="en-US" dirty="0" smtClean="0"/>
              <a:t/>
            </a:r>
            <a:br>
              <a:rPr lang="en-US" dirty="0" smtClean="0"/>
            </a:br>
            <a:r>
              <a:rPr lang="en-US" sz="3600" dirty="0" smtClean="0"/>
              <a:t/>
            </a:r>
            <a:br>
              <a:rPr lang="en-US" sz="3600" dirty="0" smtClean="0"/>
            </a:br>
            <a:endParaRPr lang="en-US" dirty="0" smtClean="0"/>
          </a:p>
        </p:txBody>
      </p:sp>
      <p:sp>
        <p:nvSpPr>
          <p:cNvPr id="31747" name="Rectangle 3"/>
          <p:cNvSpPr>
            <a:spLocks noGrp="1" noChangeArrowheads="1"/>
          </p:cNvSpPr>
          <p:nvPr>
            <p:ph type="body" idx="1"/>
          </p:nvPr>
        </p:nvSpPr>
        <p:spPr>
          <a:xfrm>
            <a:off x="457200" y="1447800"/>
            <a:ext cx="7924800" cy="5029200"/>
          </a:xfrm>
        </p:spPr>
        <p:txBody>
          <a:bodyPr>
            <a:normAutofit fontScale="77500" lnSpcReduction="20000"/>
          </a:bodyPr>
          <a:lstStyle/>
          <a:p>
            <a:pPr marL="0" indent="0" eaLnBrk="1" hangingPunct="1">
              <a:lnSpc>
                <a:spcPct val="90000"/>
              </a:lnSpc>
              <a:buNone/>
            </a:pPr>
            <a:r>
              <a:rPr lang="en-US" sz="5000" b="1" dirty="0" smtClean="0"/>
              <a:t>TROA includes provisions and procedures that:</a:t>
            </a:r>
          </a:p>
          <a:p>
            <a:endParaRPr lang="en-US" dirty="0" smtClean="0"/>
          </a:p>
          <a:p>
            <a:pPr lvl="0"/>
            <a:r>
              <a:rPr lang="en-US" sz="3800" dirty="0" smtClean="0"/>
              <a:t>Increases recreational opportunities in the federal reservoirs; improves stream flows and fish habitat throughout the Truckee River basin; and enhances spawning flows in the lower Truckee River for the benefit of Pyramid Lake.</a:t>
            </a:r>
          </a:p>
          <a:p>
            <a:pPr lvl="0"/>
            <a:r>
              <a:rPr lang="en-US" sz="3800" dirty="0" smtClean="0"/>
              <a:t>Improves water quality in the Truckee River, and</a:t>
            </a:r>
          </a:p>
          <a:p>
            <a:pPr lvl="0"/>
            <a:r>
              <a:rPr lang="en-US" sz="3800" dirty="0" smtClean="0"/>
              <a:t>Resolves existing and potential issues and conflicts resulting in an orderly and stable administration of the water supplies.</a:t>
            </a:r>
          </a:p>
          <a:p>
            <a:pPr eaLnBrk="1" hangingPunct="1">
              <a:lnSpc>
                <a:spcPct val="90000"/>
              </a:lnSpc>
              <a:buFontTx/>
              <a:buChar char="-"/>
            </a:pPr>
            <a:endParaRPr lang="en-US" b="1" dirty="0" smtClean="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685800"/>
            <a:ext cx="7162800" cy="944562"/>
          </a:xfrm>
        </p:spPr>
        <p:txBody>
          <a:bodyPr>
            <a:normAutofit fontScale="90000"/>
          </a:bodyPr>
          <a:lstStyle/>
          <a:p>
            <a:pPr eaLnBrk="1" hangingPunct="1"/>
            <a:r>
              <a:rPr lang="en-US" sz="4000" dirty="0" smtClean="0"/>
              <a:t>Pyramid Lake/Truckee-Carson Water Rights Settlement Act</a:t>
            </a:r>
            <a:r>
              <a:rPr lang="en-US" dirty="0" smtClean="0"/>
              <a:t/>
            </a:r>
            <a:br>
              <a:rPr lang="en-US" dirty="0" smtClean="0"/>
            </a:br>
            <a:r>
              <a:rPr lang="en-US" sz="3600" dirty="0" smtClean="0"/>
              <a:t/>
            </a:r>
            <a:br>
              <a:rPr lang="en-US" sz="3600" dirty="0" smtClean="0"/>
            </a:br>
            <a:endParaRPr lang="en-US" dirty="0" smtClean="0"/>
          </a:p>
        </p:txBody>
      </p:sp>
      <p:sp>
        <p:nvSpPr>
          <p:cNvPr id="31747" name="Rectangle 3"/>
          <p:cNvSpPr>
            <a:spLocks noGrp="1" noChangeArrowheads="1"/>
          </p:cNvSpPr>
          <p:nvPr>
            <p:ph type="body" idx="1"/>
          </p:nvPr>
        </p:nvSpPr>
        <p:spPr>
          <a:xfrm>
            <a:off x="533400" y="1447800"/>
            <a:ext cx="8001000" cy="5029200"/>
          </a:xfrm>
        </p:spPr>
        <p:txBody>
          <a:bodyPr>
            <a:normAutofit fontScale="55000" lnSpcReduction="20000"/>
          </a:bodyPr>
          <a:lstStyle/>
          <a:p>
            <a:pPr marL="0" indent="0" eaLnBrk="1" hangingPunct="1">
              <a:lnSpc>
                <a:spcPct val="90000"/>
              </a:lnSpc>
              <a:buNone/>
            </a:pPr>
            <a:r>
              <a:rPr lang="en-US" sz="5000" b="1" dirty="0" smtClean="0"/>
              <a:t>TROA’s Significant Procedural Steps:</a:t>
            </a:r>
          </a:p>
          <a:p>
            <a:endParaRPr lang="en-US" dirty="0" smtClean="0"/>
          </a:p>
          <a:p>
            <a:pPr lvl="0"/>
            <a:r>
              <a:rPr lang="en-US" sz="3800" dirty="0" smtClean="0"/>
              <a:t>The Truckee River Decree had to be changed to allow changes in </a:t>
            </a:r>
            <a:r>
              <a:rPr lang="en-US" sz="3800" dirty="0" err="1" smtClean="0"/>
              <a:t>Floriston</a:t>
            </a:r>
            <a:r>
              <a:rPr lang="en-US" sz="3800" dirty="0" smtClean="0"/>
              <a:t> Rates (previously established flow rate benchmarks) to promote credit storage in upstream reservoirs</a:t>
            </a:r>
          </a:p>
          <a:p>
            <a:pPr lvl="0"/>
            <a:r>
              <a:rPr lang="en-US" sz="3800" dirty="0" smtClean="0"/>
              <a:t>Change permits needed to be granted to allow direct diversion Truckee River rights to be stored in upstream reservoirs located in California</a:t>
            </a:r>
          </a:p>
          <a:p>
            <a:pPr lvl="0"/>
            <a:r>
              <a:rPr lang="en-US" sz="3800" dirty="0" smtClean="0"/>
              <a:t>The Pyramid Lake Paiute Tribes (PLPT) claim to all the unappropriated water of the Truckee River had to be confirmed, thereby declaring the Truckee River fully appropriated.</a:t>
            </a:r>
          </a:p>
          <a:p>
            <a:pPr lvl="0"/>
            <a:r>
              <a:rPr lang="en-US" sz="3800" dirty="0" smtClean="0"/>
              <a:t>The PLPT’s unappropriated rights were allowed to be administered by the Federal Water Master, not the Nevada State Engineer.</a:t>
            </a:r>
          </a:p>
          <a:p>
            <a:pPr lvl="0"/>
            <a:r>
              <a:rPr lang="en-US" sz="3800" dirty="0" smtClean="0"/>
              <a:t>Environmental evaluation</a:t>
            </a:r>
          </a:p>
          <a:p>
            <a:pPr lvl="0"/>
            <a:r>
              <a:rPr lang="en-US" sz="3800" dirty="0" smtClean="0"/>
              <a:t>TROA had to be promulgated as a federal regulation</a:t>
            </a:r>
          </a:p>
          <a:p>
            <a:pPr lvl="0"/>
            <a:endParaRPr lang="en-US" sz="3800" dirty="0" smtClean="0"/>
          </a:p>
          <a:p>
            <a:pPr lvl="0"/>
            <a:endParaRPr lang="en-US" sz="3800" dirty="0" smtClean="0"/>
          </a:p>
          <a:p>
            <a:pPr eaLnBrk="1" hangingPunct="1">
              <a:lnSpc>
                <a:spcPct val="90000"/>
              </a:lnSpc>
              <a:buFontTx/>
              <a:buChar char="-"/>
            </a:pPr>
            <a:endParaRPr lang="en-US" b="1" dirty="0" smtClean="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685800"/>
            <a:ext cx="7162800" cy="944562"/>
          </a:xfrm>
        </p:spPr>
        <p:txBody>
          <a:bodyPr>
            <a:normAutofit fontScale="90000"/>
          </a:bodyPr>
          <a:lstStyle/>
          <a:p>
            <a:pPr eaLnBrk="1" hangingPunct="1"/>
            <a:r>
              <a:rPr lang="en-US" sz="4000" dirty="0" smtClean="0"/>
              <a:t>Pyramid Lake/Truckee-Carson Water Rights Settlement Act</a:t>
            </a:r>
            <a:r>
              <a:rPr lang="en-US" dirty="0" smtClean="0"/>
              <a:t/>
            </a:r>
            <a:br>
              <a:rPr lang="en-US" dirty="0" smtClean="0"/>
            </a:br>
            <a:r>
              <a:rPr lang="en-US" sz="3600" dirty="0" smtClean="0"/>
              <a:t/>
            </a:r>
            <a:br>
              <a:rPr lang="en-US" sz="3600" dirty="0" smtClean="0"/>
            </a:br>
            <a:endParaRPr lang="en-US" dirty="0" smtClean="0"/>
          </a:p>
        </p:txBody>
      </p:sp>
      <p:sp>
        <p:nvSpPr>
          <p:cNvPr id="31747" name="Rectangle 3"/>
          <p:cNvSpPr>
            <a:spLocks noGrp="1" noChangeArrowheads="1"/>
          </p:cNvSpPr>
          <p:nvPr>
            <p:ph type="body" idx="1"/>
          </p:nvPr>
        </p:nvSpPr>
        <p:spPr>
          <a:xfrm>
            <a:off x="533400" y="1447800"/>
            <a:ext cx="8001000" cy="5029200"/>
          </a:xfrm>
        </p:spPr>
        <p:txBody>
          <a:bodyPr>
            <a:normAutofit/>
          </a:bodyPr>
          <a:lstStyle/>
          <a:p>
            <a:pPr marL="0" indent="0" eaLnBrk="1" hangingPunct="1">
              <a:lnSpc>
                <a:spcPct val="90000"/>
              </a:lnSpc>
              <a:buNone/>
            </a:pPr>
            <a:r>
              <a:rPr lang="en-US" sz="5000" dirty="0" smtClean="0"/>
              <a:t>TROA Status:</a:t>
            </a:r>
          </a:p>
          <a:p>
            <a:endParaRPr lang="en-US" sz="1050" dirty="0" smtClean="0"/>
          </a:p>
          <a:p>
            <a:pPr lvl="0"/>
            <a:r>
              <a:rPr lang="en-US" sz="3000" dirty="0" smtClean="0"/>
              <a:t>Agreement approved in June 2008</a:t>
            </a:r>
          </a:p>
          <a:p>
            <a:pPr lvl="0"/>
            <a:r>
              <a:rPr lang="en-US" sz="3000" dirty="0" smtClean="0"/>
              <a:t>Final implementation dependent on a number of contingencies being met.</a:t>
            </a:r>
          </a:p>
          <a:p>
            <a:pPr lvl="1"/>
            <a:r>
              <a:rPr lang="en-US" sz="2600" dirty="0" smtClean="0"/>
              <a:t>Last week, final purchase of water in support of the Water Quality Settlement Agreement between Reno, Sparks and Washoe County and the PLPT was secured.</a:t>
            </a:r>
          </a:p>
          <a:p>
            <a:pPr lvl="0"/>
            <a:r>
              <a:rPr lang="en-US" sz="3000" dirty="0" smtClean="0"/>
              <a:t>TROA implemented this year?  Early 2016?</a:t>
            </a:r>
          </a:p>
          <a:p>
            <a:pPr lvl="0"/>
            <a:endParaRPr lang="en-US" sz="3800" dirty="0" smtClean="0"/>
          </a:p>
          <a:p>
            <a:pPr lvl="0"/>
            <a:endParaRPr lang="en-US" sz="3800" dirty="0" smtClean="0"/>
          </a:p>
          <a:p>
            <a:pPr eaLnBrk="1" hangingPunct="1">
              <a:lnSpc>
                <a:spcPct val="90000"/>
              </a:lnSpc>
              <a:buFontTx/>
              <a:buChar char="-"/>
            </a:pPr>
            <a:endParaRPr lang="en-US" b="1" dirty="0" smtClean="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685800"/>
            <a:ext cx="7162800" cy="944562"/>
          </a:xfrm>
        </p:spPr>
        <p:txBody>
          <a:bodyPr>
            <a:normAutofit fontScale="90000"/>
          </a:bodyPr>
          <a:lstStyle/>
          <a:p>
            <a:pPr eaLnBrk="1" hangingPunct="1"/>
            <a:r>
              <a:rPr lang="en-US" sz="4000" dirty="0" smtClean="0"/>
              <a:t>Pyramid Lake/Truckee-Carson Water Rights Settlement Act</a:t>
            </a:r>
            <a:r>
              <a:rPr lang="en-US" dirty="0" smtClean="0"/>
              <a:t/>
            </a:r>
            <a:br>
              <a:rPr lang="en-US" dirty="0" smtClean="0"/>
            </a:br>
            <a:r>
              <a:rPr lang="en-US" sz="3600" dirty="0" smtClean="0"/>
              <a:t/>
            </a:r>
            <a:br>
              <a:rPr lang="en-US" sz="3600" dirty="0" smtClean="0"/>
            </a:br>
            <a:endParaRPr lang="en-US" dirty="0" smtClean="0"/>
          </a:p>
        </p:txBody>
      </p:sp>
      <p:sp>
        <p:nvSpPr>
          <p:cNvPr id="31747" name="Rectangle 3"/>
          <p:cNvSpPr>
            <a:spLocks noGrp="1" noChangeArrowheads="1"/>
          </p:cNvSpPr>
          <p:nvPr>
            <p:ph type="body" idx="1"/>
          </p:nvPr>
        </p:nvSpPr>
        <p:spPr>
          <a:xfrm>
            <a:off x="533400" y="1447800"/>
            <a:ext cx="8001000" cy="5029200"/>
          </a:xfrm>
        </p:spPr>
        <p:txBody>
          <a:bodyPr>
            <a:normAutofit fontScale="85000" lnSpcReduction="20000"/>
          </a:bodyPr>
          <a:lstStyle/>
          <a:p>
            <a:pPr marL="0" indent="0" eaLnBrk="1" hangingPunct="1">
              <a:lnSpc>
                <a:spcPct val="90000"/>
              </a:lnSpc>
              <a:buNone/>
            </a:pPr>
            <a:r>
              <a:rPr lang="en-US" sz="5000" dirty="0" smtClean="0"/>
              <a:t>TROA Administration:</a:t>
            </a:r>
          </a:p>
          <a:p>
            <a:endParaRPr lang="en-US" sz="1000" dirty="0" smtClean="0"/>
          </a:p>
          <a:p>
            <a:pPr lvl="0"/>
            <a:r>
              <a:rPr lang="en-US" sz="3800" dirty="0" smtClean="0"/>
              <a:t>Administered by the Federal Water Master</a:t>
            </a:r>
          </a:p>
          <a:p>
            <a:pPr lvl="0"/>
            <a:r>
              <a:rPr lang="en-US" sz="3800" dirty="0" smtClean="0"/>
              <a:t>Coordinating Committee</a:t>
            </a:r>
          </a:p>
          <a:p>
            <a:pPr lvl="1"/>
            <a:r>
              <a:rPr lang="en-US" sz="3400" dirty="0" smtClean="0"/>
              <a:t>One representative from each signatory party.</a:t>
            </a:r>
          </a:p>
          <a:p>
            <a:pPr lvl="1"/>
            <a:r>
              <a:rPr lang="en-US" sz="3400" dirty="0" smtClean="0"/>
              <a:t>Review and discuss implementation, scheduling, forecasting and coordination in the operation of the Truckee River reservoirs.</a:t>
            </a:r>
          </a:p>
          <a:p>
            <a:pPr lvl="0"/>
            <a:r>
              <a:rPr lang="en-US" sz="3800" dirty="0" smtClean="0"/>
              <a:t>Dispute Resolution</a:t>
            </a:r>
          </a:p>
          <a:p>
            <a:pPr lvl="1"/>
            <a:r>
              <a:rPr lang="en-US" sz="3400" dirty="0" smtClean="0"/>
              <a:t>Truckee River Special Hearing Officer</a:t>
            </a:r>
          </a:p>
          <a:p>
            <a:pPr lvl="1"/>
            <a:r>
              <a:rPr lang="en-US" sz="3400" dirty="0" smtClean="0"/>
              <a:t>Appealable to the Orr Ditch Court</a:t>
            </a:r>
          </a:p>
          <a:p>
            <a:pPr lvl="0"/>
            <a:endParaRPr lang="en-US" sz="3800" dirty="0" smtClean="0"/>
          </a:p>
          <a:p>
            <a:pPr lvl="0"/>
            <a:endParaRPr lang="en-US" sz="3800" dirty="0" smtClean="0"/>
          </a:p>
          <a:p>
            <a:pPr eaLnBrk="1" hangingPunct="1">
              <a:lnSpc>
                <a:spcPct val="90000"/>
              </a:lnSpc>
              <a:buFontTx/>
              <a:buChar char="-"/>
            </a:pPr>
            <a:endParaRPr lang="en-US" b="1" dirty="0" smtClean="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pyramidlakeflyfishing.com/wp-content/uploads/2012/01/Andersons-April-2004-036.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38915" name="Rectangle 2"/>
          <p:cNvSpPr>
            <a:spLocks noGrp="1" noChangeArrowheads="1"/>
          </p:cNvSpPr>
          <p:nvPr>
            <p:ph type="ctrTitle"/>
          </p:nvPr>
        </p:nvSpPr>
        <p:spPr>
          <a:xfrm>
            <a:off x="4495800" y="4953000"/>
            <a:ext cx="4495800" cy="1143000"/>
          </a:xfrm>
        </p:spPr>
        <p:txBody>
          <a:bodyPr/>
          <a:lstStyle/>
          <a:p>
            <a:pPr eaLnBrk="1" hangingPunct="1"/>
            <a:r>
              <a:rPr lang="en-US" b="1" dirty="0" smtClean="0">
                <a:solidFill>
                  <a:srgbClr val="FFFF00"/>
                </a:solidFill>
              </a:rPr>
              <a:t>Questions?</a:t>
            </a:r>
          </a:p>
        </p:txBody>
      </p:sp>
      <p:sp>
        <p:nvSpPr>
          <p:cNvPr id="11270" name="AutoShape 6" descr="http://www.google.com/url?sa=i&amp;source=images&amp;cd=&amp;docid=Qnxu-QErfepRRM&amp;tbnid=y1VqE30yG1PGJM&amp;ved=0CAUQjBw&amp;url=http%3A%2F%2Fwww.livinglibations.com%2Fmedia%2Fcatalog%2Fproduct%2Fcache%2F1%2Fimage%2F9df78eab33525d08d6e5fb8d27136e95%2Fl%2Fa%2Flandscape_sunrise_desert_1_1.jpg&amp;ei=T-o-U5adNejA2gXZq4CQAg&amp;psig=AFQjCNFV6lBvjajkdwMvqhtampIXegAYBQ&amp;ust=139671854398585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http://www.google.com/url?sa=i&amp;source=images&amp;cd=&amp;docid=Qnxu-QErfepRRM&amp;tbnid=y1VqE30yG1PGJM&amp;ved=0CAUQjBw&amp;url=http%3A%2F%2Fwww.livinglibations.com%2Fmedia%2Fcatalog%2Fproduct%2Fcache%2F1%2Fimage%2F9df78eab33525d08d6e5fb8d27136e95%2Fl%2Fa%2Flandscape_sunrise_desert_1_1.jpg&amp;ei=T-o-U5adNejA2gXZq4CQAg&amp;psig=AFQjCNFV6lBvjajkdwMvqhtampIXegAYBQ&amp;ust=139671854398585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http://www.google.com/url?sa=i&amp;source=images&amp;cd=&amp;docid=Qnxu-QErfepRRM&amp;tbnid=y1VqE30yG1PGJM&amp;ved=0CAUQjBw&amp;url=http%3A%2F%2Fwww.livinglibations.com%2Fmedia%2Fcatalog%2Fproduct%2Fcache%2F1%2Fimage%2F9df78eab33525d08d6e5fb8d27136e95%2Fl%2Fa%2Flandscape_sunrise_desert_1_1.jpg&amp;ei=T-o-U5adNejA2gXZq4CQAg&amp;psig=AFQjCNFV6lBvjajkdwMvqhtampIXegAYBQ&amp;ust=139671854398585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0" y="-1"/>
            <a:ext cx="9144000" cy="683474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304800"/>
            <a:ext cx="6629400" cy="1173162"/>
          </a:xfrm>
        </p:spPr>
        <p:txBody>
          <a:bodyPr>
            <a:normAutofit fontScale="90000"/>
          </a:bodyPr>
          <a:lstStyle/>
          <a:p>
            <a:r>
              <a:rPr lang="en-US" dirty="0" smtClean="0"/>
              <a:t>California Conservation Commission - 1913</a:t>
            </a:r>
          </a:p>
        </p:txBody>
      </p:sp>
      <p:sp>
        <p:nvSpPr>
          <p:cNvPr id="31747" name="Rectangle 3"/>
          <p:cNvSpPr>
            <a:spLocks noGrp="1" noChangeArrowheads="1"/>
          </p:cNvSpPr>
          <p:nvPr>
            <p:ph type="body" idx="1"/>
          </p:nvPr>
        </p:nvSpPr>
        <p:spPr>
          <a:xfrm>
            <a:off x="304800" y="1752600"/>
            <a:ext cx="7772400" cy="5105400"/>
          </a:xfrm>
        </p:spPr>
        <p:txBody>
          <a:bodyPr>
            <a:normAutofit fontScale="92500" lnSpcReduction="10000"/>
          </a:bodyPr>
          <a:lstStyle/>
          <a:p>
            <a:pPr>
              <a:lnSpc>
                <a:spcPct val="90000"/>
              </a:lnSpc>
              <a:buNone/>
            </a:pPr>
            <a:endParaRPr lang="en-US" dirty="0" smtClean="0"/>
          </a:p>
          <a:p>
            <a:pPr marL="457200" indent="0">
              <a:buNone/>
              <a:tabLst>
                <a:tab pos="7029450" algn="l"/>
              </a:tabLst>
            </a:pPr>
            <a:r>
              <a:rPr lang="en-US" dirty="0" smtClean="0"/>
              <a:t>“ …the waters of Lake Tahoe are too valuable an asset, from every point of view, to permit them to be diverted, without established limit, into any other state…The Commission, therefore recommends as strongly as it can, that this State bring suit, before the Supreme Court of the United States, against the State of Nevada to have the waters of Lake Tahoe equitably apportioned to and between the two states…”</a:t>
            </a:r>
          </a:p>
          <a:p>
            <a:pPr>
              <a:buNone/>
            </a:pPr>
            <a:endParaRPr lang="en-US" dirty="0" smtClean="0"/>
          </a:p>
          <a:p>
            <a:pPr>
              <a:lnSpc>
                <a:spcPct val="90000"/>
              </a:lnSpc>
              <a:buNone/>
            </a:pPr>
            <a:endParaRPr lang="en-US" b="1"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381000"/>
            <a:ext cx="6629400" cy="1173162"/>
          </a:xfrm>
        </p:spPr>
        <p:txBody>
          <a:bodyPr>
            <a:normAutofit/>
          </a:bodyPr>
          <a:lstStyle/>
          <a:p>
            <a:pPr eaLnBrk="1" hangingPunct="1"/>
            <a:r>
              <a:rPr lang="en-US" dirty="0" smtClean="0"/>
              <a:t>Competing Demands</a:t>
            </a:r>
          </a:p>
        </p:txBody>
      </p:sp>
      <p:sp>
        <p:nvSpPr>
          <p:cNvPr id="31747" name="Rectangle 3"/>
          <p:cNvSpPr>
            <a:spLocks noGrp="1" noChangeArrowheads="1"/>
          </p:cNvSpPr>
          <p:nvPr>
            <p:ph type="body" idx="1"/>
          </p:nvPr>
        </p:nvSpPr>
        <p:spPr>
          <a:xfrm>
            <a:off x="304800" y="1752600"/>
            <a:ext cx="8610600" cy="5105400"/>
          </a:xfrm>
        </p:spPr>
        <p:txBody>
          <a:bodyPr>
            <a:normAutofit/>
          </a:bodyPr>
          <a:lstStyle/>
          <a:p>
            <a:pPr>
              <a:lnSpc>
                <a:spcPct val="90000"/>
              </a:lnSpc>
              <a:buFontTx/>
              <a:buChar char="-"/>
            </a:pPr>
            <a:r>
              <a:rPr lang="en-US" b="1" dirty="0" smtClean="0"/>
              <a:t>Use in the Lake Tahoe Basin – Nevada and California</a:t>
            </a:r>
          </a:p>
          <a:p>
            <a:pPr>
              <a:lnSpc>
                <a:spcPct val="90000"/>
              </a:lnSpc>
              <a:buFontTx/>
              <a:buChar char="-"/>
            </a:pPr>
            <a:r>
              <a:rPr lang="en-US" b="1" dirty="0" smtClean="0"/>
              <a:t>Pyramid Lake and it’s fisheries</a:t>
            </a:r>
          </a:p>
          <a:p>
            <a:pPr>
              <a:lnSpc>
                <a:spcPct val="90000"/>
              </a:lnSpc>
              <a:buFontTx/>
              <a:buChar char="-"/>
            </a:pPr>
            <a:r>
              <a:rPr lang="en-US" b="1" dirty="0" smtClean="0"/>
              <a:t>Hydropower along the Truckee River</a:t>
            </a:r>
          </a:p>
          <a:p>
            <a:pPr>
              <a:lnSpc>
                <a:spcPct val="90000"/>
              </a:lnSpc>
              <a:buFontTx/>
              <a:buChar char="-"/>
            </a:pPr>
            <a:r>
              <a:rPr lang="en-US" b="1" dirty="0" smtClean="0"/>
              <a:t>Reno/Sparks Metropolitan Area M&amp;I</a:t>
            </a:r>
          </a:p>
          <a:p>
            <a:pPr>
              <a:lnSpc>
                <a:spcPct val="90000"/>
              </a:lnSpc>
              <a:buFontTx/>
              <a:buChar char="-"/>
            </a:pPr>
            <a:r>
              <a:rPr lang="en-US" b="1" dirty="0" smtClean="0"/>
              <a:t>Truckee Meadows Irrigation</a:t>
            </a:r>
          </a:p>
          <a:p>
            <a:pPr>
              <a:lnSpc>
                <a:spcPct val="90000"/>
              </a:lnSpc>
              <a:buFontTx/>
              <a:buChar char="-"/>
            </a:pPr>
            <a:r>
              <a:rPr lang="en-US" b="1" dirty="0" smtClean="0"/>
              <a:t>Fernley Area, M&amp;I and Irrigation</a:t>
            </a:r>
          </a:p>
          <a:p>
            <a:pPr>
              <a:lnSpc>
                <a:spcPct val="90000"/>
              </a:lnSpc>
              <a:buFontTx/>
              <a:buChar char="-"/>
            </a:pPr>
            <a:r>
              <a:rPr lang="en-US" b="1" dirty="0" smtClean="0"/>
              <a:t>Lower Carson (Newlands Project)</a:t>
            </a:r>
          </a:p>
          <a:p>
            <a:pPr>
              <a:lnSpc>
                <a:spcPct val="90000"/>
              </a:lnSpc>
              <a:buFontTx/>
              <a:buChar char="-"/>
            </a:pPr>
            <a:r>
              <a:rPr lang="en-US" b="1" dirty="0" smtClean="0"/>
              <a:t>Fallon Paiute-Shoshone Tribe</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152400"/>
            <a:ext cx="6629400" cy="1173162"/>
          </a:xfrm>
        </p:spPr>
        <p:txBody>
          <a:bodyPr>
            <a:normAutofit fontScale="90000"/>
          </a:bodyPr>
          <a:lstStyle/>
          <a:p>
            <a:pPr eaLnBrk="1" hangingPunct="1"/>
            <a:r>
              <a:rPr lang="en-US" dirty="0" smtClean="0"/>
              <a:t>Truckee River </a:t>
            </a:r>
            <a:br>
              <a:rPr lang="en-US" dirty="0" smtClean="0"/>
            </a:br>
            <a:r>
              <a:rPr lang="en-US" dirty="0" smtClean="0"/>
              <a:t>Key Dates</a:t>
            </a:r>
          </a:p>
        </p:txBody>
      </p:sp>
      <p:sp>
        <p:nvSpPr>
          <p:cNvPr id="31747" name="Rectangle 3"/>
          <p:cNvSpPr>
            <a:spLocks noGrp="1" noChangeArrowheads="1"/>
          </p:cNvSpPr>
          <p:nvPr>
            <p:ph type="body" idx="1"/>
          </p:nvPr>
        </p:nvSpPr>
        <p:spPr>
          <a:xfrm>
            <a:off x="304800" y="1752600"/>
            <a:ext cx="8610600" cy="5105400"/>
          </a:xfrm>
        </p:spPr>
        <p:txBody>
          <a:bodyPr>
            <a:normAutofit fontScale="85000" lnSpcReduction="10000"/>
          </a:bodyPr>
          <a:lstStyle/>
          <a:p>
            <a:pPr>
              <a:lnSpc>
                <a:spcPct val="150000"/>
              </a:lnSpc>
              <a:buFontTx/>
              <a:buChar char="-"/>
            </a:pPr>
            <a:r>
              <a:rPr lang="en-US" sz="2800" b="1" dirty="0" smtClean="0"/>
              <a:t>1902 Federal Reclamation Act is passed</a:t>
            </a:r>
          </a:p>
          <a:p>
            <a:pPr>
              <a:lnSpc>
                <a:spcPct val="150000"/>
              </a:lnSpc>
              <a:buFontTx/>
              <a:buChar char="-"/>
            </a:pPr>
            <a:r>
              <a:rPr lang="en-US" sz="2800" b="1" dirty="0" smtClean="0"/>
              <a:t>1913 U.S. v Orr Ditch Water Co. begins</a:t>
            </a:r>
          </a:p>
          <a:p>
            <a:pPr>
              <a:lnSpc>
                <a:spcPct val="150000"/>
              </a:lnSpc>
              <a:buFontTx/>
              <a:buChar char="-"/>
            </a:pPr>
            <a:r>
              <a:rPr lang="en-US" sz="2800" b="1" dirty="0" smtClean="0"/>
              <a:t>1915 Truckee River General Electric Decree is issued</a:t>
            </a:r>
          </a:p>
          <a:p>
            <a:pPr>
              <a:lnSpc>
                <a:spcPct val="150000"/>
              </a:lnSpc>
              <a:buFontTx/>
              <a:buChar char="-"/>
            </a:pPr>
            <a:r>
              <a:rPr lang="en-US" sz="2800" b="1" dirty="0" smtClean="0"/>
              <a:t>1935 Truckee River Agreement is signed</a:t>
            </a:r>
          </a:p>
          <a:p>
            <a:pPr>
              <a:lnSpc>
                <a:spcPct val="150000"/>
              </a:lnSpc>
              <a:buFontTx/>
              <a:buChar char="-"/>
            </a:pPr>
            <a:r>
              <a:rPr lang="en-US" sz="2800" b="1" dirty="0" smtClean="0"/>
              <a:t>1944 Orr Ditch Decree is issued</a:t>
            </a:r>
          </a:p>
          <a:p>
            <a:pPr>
              <a:lnSpc>
                <a:spcPct val="150000"/>
              </a:lnSpc>
              <a:buFontTx/>
              <a:buChar char="-"/>
            </a:pPr>
            <a:r>
              <a:rPr lang="en-US" sz="2800" b="1" dirty="0" smtClean="0"/>
              <a:t>1955 Interstate Compact Authorized by Congress</a:t>
            </a:r>
          </a:p>
          <a:p>
            <a:pPr lvl="1">
              <a:lnSpc>
                <a:spcPct val="150000"/>
              </a:lnSpc>
              <a:buFontTx/>
              <a:buChar char="-"/>
            </a:pPr>
            <a:r>
              <a:rPr lang="en-US" sz="2400" b="1" dirty="0" smtClean="0"/>
              <a:t>States approved in 1970 and 1971 but never ratified by Congress</a:t>
            </a:r>
          </a:p>
          <a:p>
            <a:pPr>
              <a:lnSpc>
                <a:spcPct val="150000"/>
              </a:lnSpc>
              <a:buFontTx/>
              <a:buChar char="-"/>
            </a:pPr>
            <a:r>
              <a:rPr lang="en-US" sz="2800" b="1" dirty="0" smtClean="0"/>
              <a:t>1990 Public Law 101-618 enacted</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762000"/>
            <a:ext cx="7162800" cy="944562"/>
          </a:xfrm>
        </p:spPr>
        <p:txBody>
          <a:bodyPr>
            <a:normAutofit fontScale="90000"/>
          </a:bodyPr>
          <a:lstStyle/>
          <a:p>
            <a:pPr eaLnBrk="1" hangingPunct="1"/>
            <a:r>
              <a:rPr lang="en-US" sz="4000" dirty="0" smtClean="0"/>
              <a:t>Pyramid Lake/Truckee-Carson Water Rights Settlement Act</a:t>
            </a:r>
            <a:br>
              <a:rPr lang="en-US" sz="4000" dirty="0" smtClean="0"/>
            </a:br>
            <a:r>
              <a:rPr lang="en-US" sz="4000" dirty="0" smtClean="0"/>
              <a:t>PL 101-618</a:t>
            </a:r>
            <a:r>
              <a:rPr lang="en-US" dirty="0" smtClean="0"/>
              <a:t/>
            </a:r>
            <a:br>
              <a:rPr lang="en-US" dirty="0" smtClean="0"/>
            </a:br>
            <a:endParaRPr lang="en-US" dirty="0" smtClean="0"/>
          </a:p>
        </p:txBody>
      </p:sp>
      <p:sp>
        <p:nvSpPr>
          <p:cNvPr id="31747" name="Rectangle 3"/>
          <p:cNvSpPr>
            <a:spLocks noGrp="1" noChangeArrowheads="1"/>
          </p:cNvSpPr>
          <p:nvPr>
            <p:ph type="body" idx="1"/>
          </p:nvPr>
        </p:nvSpPr>
        <p:spPr>
          <a:xfrm>
            <a:off x="228600" y="1828800"/>
            <a:ext cx="8839200" cy="4648200"/>
          </a:xfrm>
          <a:noFill/>
        </p:spPr>
        <p:txBody>
          <a:bodyPr>
            <a:normAutofit fontScale="55000" lnSpcReduction="20000"/>
          </a:bodyPr>
          <a:lstStyle/>
          <a:p>
            <a:pPr eaLnBrk="1" hangingPunct="1">
              <a:lnSpc>
                <a:spcPct val="90000"/>
              </a:lnSpc>
              <a:buNone/>
            </a:pPr>
            <a:r>
              <a:rPr lang="en-US" sz="3400" b="1" dirty="0" smtClean="0"/>
              <a:t>Seven Elements</a:t>
            </a:r>
          </a:p>
          <a:p>
            <a:pPr eaLnBrk="1" hangingPunct="1">
              <a:lnSpc>
                <a:spcPct val="90000"/>
              </a:lnSpc>
              <a:buNone/>
            </a:pPr>
            <a:endParaRPr lang="en-US" sz="1300" dirty="0" smtClean="0"/>
          </a:p>
          <a:p>
            <a:pPr marL="514350" indent="-514350">
              <a:lnSpc>
                <a:spcPct val="150000"/>
              </a:lnSpc>
              <a:spcBef>
                <a:spcPts val="0"/>
              </a:spcBef>
              <a:buFont typeface="+mj-lt"/>
              <a:buAutoNum type="arabicPeriod"/>
            </a:pPr>
            <a:r>
              <a:rPr lang="en-US" b="1" dirty="0" smtClean="0"/>
              <a:t>Resolve interstate allocations for the Truckee River, Carson River and Lake Tahoe Basin between the states of Nevada and California </a:t>
            </a:r>
            <a:r>
              <a:rPr lang="en-US" dirty="0" smtClean="0">
                <a:solidFill>
                  <a:srgbClr val="00B050"/>
                </a:solidFill>
              </a:rPr>
              <a:t>(Sec 204)</a:t>
            </a:r>
          </a:p>
          <a:p>
            <a:pPr marL="514350" indent="-514350">
              <a:lnSpc>
                <a:spcPct val="150000"/>
              </a:lnSpc>
              <a:spcBef>
                <a:spcPts val="0"/>
              </a:spcBef>
              <a:buFont typeface="+mj-lt"/>
              <a:buAutoNum type="arabicPeriod"/>
            </a:pPr>
            <a:r>
              <a:rPr lang="en-US" dirty="0" smtClean="0"/>
              <a:t>Improve management and efficiency of the Newlands Project </a:t>
            </a:r>
            <a:r>
              <a:rPr lang="en-US" dirty="0" smtClean="0">
                <a:solidFill>
                  <a:srgbClr val="00B050"/>
                </a:solidFill>
              </a:rPr>
              <a:t>(Sec 209)</a:t>
            </a:r>
          </a:p>
          <a:p>
            <a:pPr marL="514350" indent="-514350">
              <a:lnSpc>
                <a:spcPct val="150000"/>
              </a:lnSpc>
              <a:spcBef>
                <a:spcPts val="0"/>
              </a:spcBef>
              <a:buFont typeface="+mj-lt"/>
              <a:buAutoNum type="arabicPeriod"/>
            </a:pPr>
            <a:r>
              <a:rPr lang="en-US" dirty="0" smtClean="0"/>
              <a:t>Promote the enhancement and recovery of endangered and threatened fish species in the Truckee River </a:t>
            </a:r>
            <a:r>
              <a:rPr lang="en-US" dirty="0" smtClean="0">
                <a:solidFill>
                  <a:srgbClr val="00B050"/>
                </a:solidFill>
              </a:rPr>
              <a:t>(Sec 207)</a:t>
            </a:r>
          </a:p>
          <a:p>
            <a:pPr marL="514350" indent="-514350" eaLnBrk="1" hangingPunct="1">
              <a:lnSpc>
                <a:spcPct val="150000"/>
              </a:lnSpc>
              <a:buAutoNum type="arabicPeriod"/>
            </a:pPr>
            <a:r>
              <a:rPr lang="en-US" dirty="0" smtClean="0"/>
              <a:t>Protect wetlands in Lahontan Valley </a:t>
            </a:r>
            <a:r>
              <a:rPr lang="en-US" dirty="0" smtClean="0">
                <a:solidFill>
                  <a:srgbClr val="00B050"/>
                </a:solidFill>
              </a:rPr>
              <a:t>(Sec 206)</a:t>
            </a:r>
          </a:p>
          <a:p>
            <a:pPr marL="514350" indent="-514350" eaLnBrk="1" hangingPunct="1">
              <a:lnSpc>
                <a:spcPct val="150000"/>
              </a:lnSpc>
              <a:buAutoNum type="arabicPeriod"/>
            </a:pPr>
            <a:r>
              <a:rPr lang="en-US" b="1" dirty="0" smtClean="0"/>
              <a:t>Negotiate an operating agreement for the Truckee River (TROA) </a:t>
            </a:r>
            <a:r>
              <a:rPr lang="en-US" dirty="0" smtClean="0">
                <a:solidFill>
                  <a:srgbClr val="00B050"/>
                </a:solidFill>
              </a:rPr>
              <a:t>(Sec 205)</a:t>
            </a:r>
          </a:p>
          <a:p>
            <a:pPr marL="514350" indent="-514350">
              <a:lnSpc>
                <a:spcPct val="150000"/>
              </a:lnSpc>
              <a:buFont typeface="Tahoma" pitchFamily="34" charset="0"/>
              <a:buAutoNum type="arabicPeriod"/>
            </a:pPr>
            <a:r>
              <a:rPr lang="en-US" dirty="0" smtClean="0"/>
              <a:t>Establish a settlement fund for the Pyramid Lake Paiute Tribe </a:t>
            </a:r>
            <a:r>
              <a:rPr lang="en-US" dirty="0" smtClean="0">
                <a:solidFill>
                  <a:srgbClr val="00B050"/>
                </a:solidFill>
              </a:rPr>
              <a:t>(Sec 208)</a:t>
            </a:r>
          </a:p>
          <a:p>
            <a:pPr marL="514350" indent="-514350" eaLnBrk="1" hangingPunct="1">
              <a:lnSpc>
                <a:spcPct val="150000"/>
              </a:lnSpc>
              <a:buAutoNum type="arabicPeriod"/>
            </a:pPr>
            <a:r>
              <a:rPr lang="en-US" dirty="0" smtClean="0"/>
              <a:t>Establish a settlement fund for the Fallon Paiute-Shoshone Tribe </a:t>
            </a:r>
          </a:p>
          <a:p>
            <a:pPr marL="514350" indent="-514350" eaLnBrk="1" hangingPunct="1">
              <a:lnSpc>
                <a:spcPct val="150000"/>
              </a:lnSpc>
              <a:buNone/>
            </a:pPr>
            <a:r>
              <a:rPr lang="en-US" dirty="0" smtClean="0">
                <a:solidFill>
                  <a:srgbClr val="00B050"/>
                </a:solidFill>
              </a:rPr>
              <a:t>	(Sec 102)</a:t>
            </a:r>
          </a:p>
          <a:p>
            <a:pPr eaLnBrk="1" hangingPunct="1">
              <a:lnSpc>
                <a:spcPct val="90000"/>
              </a:lnSpc>
              <a:buFontTx/>
              <a:buNone/>
            </a:pPr>
            <a:endParaRPr lang="en-US" dirty="0" smtClean="0"/>
          </a:p>
          <a:p>
            <a:pPr eaLnBrk="1" hangingPunct="1">
              <a:lnSpc>
                <a:spcPct val="90000"/>
              </a:lnSpc>
            </a:pPr>
            <a:endParaRPr lang="en-US" b="1" dirty="0"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381000"/>
            <a:ext cx="7162800" cy="944562"/>
          </a:xfrm>
        </p:spPr>
        <p:txBody>
          <a:bodyPr>
            <a:normAutofit fontScale="90000"/>
          </a:bodyPr>
          <a:lstStyle/>
          <a:p>
            <a:pPr eaLnBrk="1" hangingPunct="1"/>
            <a:r>
              <a:rPr lang="en-US" sz="4000" dirty="0" smtClean="0"/>
              <a:t>Pyramid Lake/Truckee-Carson Water Rights Settlement Act</a:t>
            </a:r>
            <a:endParaRPr lang="en-US" dirty="0" smtClean="0"/>
          </a:p>
        </p:txBody>
      </p:sp>
      <p:sp>
        <p:nvSpPr>
          <p:cNvPr id="31747" name="Rectangle 3"/>
          <p:cNvSpPr>
            <a:spLocks noGrp="1" noChangeArrowheads="1"/>
          </p:cNvSpPr>
          <p:nvPr>
            <p:ph type="body" idx="1"/>
          </p:nvPr>
        </p:nvSpPr>
        <p:spPr>
          <a:xfrm>
            <a:off x="457200" y="1905000"/>
            <a:ext cx="8001000" cy="4191000"/>
          </a:xfrm>
        </p:spPr>
        <p:txBody>
          <a:bodyPr>
            <a:normAutofit fontScale="85000" lnSpcReduction="20000"/>
          </a:bodyPr>
          <a:lstStyle/>
          <a:p>
            <a:pPr eaLnBrk="1" hangingPunct="1">
              <a:lnSpc>
                <a:spcPct val="90000"/>
              </a:lnSpc>
              <a:buNone/>
            </a:pPr>
            <a:r>
              <a:rPr lang="en-US" b="1" dirty="0" smtClean="0"/>
              <a:t>Carson River Interstate Allocation</a:t>
            </a:r>
          </a:p>
          <a:p>
            <a:pPr lvl="1">
              <a:lnSpc>
                <a:spcPct val="90000"/>
              </a:lnSpc>
              <a:buFontTx/>
              <a:buChar char="-"/>
            </a:pPr>
            <a:r>
              <a:rPr lang="en-US" b="1" dirty="0" smtClean="0"/>
              <a:t>Alpine Decree affirmed as the allocation</a:t>
            </a:r>
          </a:p>
          <a:p>
            <a:pPr lvl="2">
              <a:lnSpc>
                <a:spcPct val="90000"/>
              </a:lnSpc>
              <a:buNone/>
            </a:pPr>
            <a:endParaRPr lang="en-US" b="1" dirty="0" smtClean="0"/>
          </a:p>
          <a:p>
            <a:pPr>
              <a:lnSpc>
                <a:spcPct val="90000"/>
              </a:lnSpc>
              <a:buNone/>
            </a:pPr>
            <a:r>
              <a:rPr lang="en-US" b="1" dirty="0" smtClean="0"/>
              <a:t>Truckee River</a:t>
            </a:r>
          </a:p>
          <a:p>
            <a:pPr lvl="1">
              <a:lnSpc>
                <a:spcPct val="90000"/>
              </a:lnSpc>
              <a:buFontTx/>
              <a:buChar char="-"/>
            </a:pPr>
            <a:r>
              <a:rPr lang="en-US" b="1" dirty="0" smtClean="0"/>
              <a:t>32,000 acre-feet to California</a:t>
            </a:r>
          </a:p>
          <a:p>
            <a:pPr lvl="1">
              <a:lnSpc>
                <a:spcPct val="90000"/>
              </a:lnSpc>
              <a:buFontTx/>
              <a:buChar char="-"/>
            </a:pPr>
            <a:r>
              <a:rPr lang="en-US" b="1" dirty="0" smtClean="0"/>
              <a:t>Balance to Nevada (~550,000 acre-feet based on average flow)</a:t>
            </a:r>
          </a:p>
          <a:p>
            <a:pPr lvl="1">
              <a:lnSpc>
                <a:spcPct val="90000"/>
              </a:lnSpc>
              <a:buNone/>
            </a:pPr>
            <a:endParaRPr lang="en-US" b="1" dirty="0" smtClean="0"/>
          </a:p>
          <a:p>
            <a:pPr>
              <a:lnSpc>
                <a:spcPct val="90000"/>
              </a:lnSpc>
              <a:buNone/>
            </a:pPr>
            <a:r>
              <a:rPr lang="en-US" b="1" dirty="0" smtClean="0"/>
              <a:t>Lake Tahoe Basin</a:t>
            </a:r>
          </a:p>
          <a:p>
            <a:pPr lvl="1">
              <a:lnSpc>
                <a:spcPct val="90000"/>
              </a:lnSpc>
              <a:buFontTx/>
              <a:buChar char="-"/>
            </a:pPr>
            <a:r>
              <a:rPr lang="en-US" b="1" dirty="0" smtClean="0"/>
              <a:t>34,000 acre-feet total available water from all sources</a:t>
            </a:r>
          </a:p>
          <a:p>
            <a:pPr lvl="2">
              <a:lnSpc>
                <a:spcPct val="90000"/>
              </a:lnSpc>
              <a:buFontTx/>
              <a:buChar char="-"/>
            </a:pPr>
            <a:r>
              <a:rPr lang="en-US" b="1" dirty="0" smtClean="0"/>
              <a:t>23,000 acre-feet to California (2/3)</a:t>
            </a:r>
          </a:p>
          <a:p>
            <a:pPr lvl="2">
              <a:lnSpc>
                <a:spcPct val="90000"/>
              </a:lnSpc>
              <a:buFontTx/>
              <a:buChar char="-"/>
            </a:pPr>
            <a:r>
              <a:rPr lang="en-US" b="1" dirty="0" smtClean="0"/>
              <a:t>11,000 acre-feet to Nevada (1/3)</a:t>
            </a:r>
          </a:p>
          <a:p>
            <a:pPr>
              <a:lnSpc>
                <a:spcPct val="90000"/>
              </a:lnSpc>
              <a:buFontTx/>
              <a:buChar char="-"/>
            </a:pPr>
            <a:endParaRPr lang="en-US" b="1" dirty="0" smtClean="0"/>
          </a:p>
          <a:p>
            <a:pPr eaLnBrk="1" hangingPunct="1">
              <a:lnSpc>
                <a:spcPct val="90000"/>
              </a:lnSpc>
              <a:buNone/>
            </a:pPr>
            <a:endParaRPr lang="en-US" sz="1300" dirty="0" smtClean="0"/>
          </a:p>
          <a:p>
            <a:pPr eaLnBrk="1" hangingPunct="1">
              <a:lnSpc>
                <a:spcPct val="90000"/>
              </a:lnSpc>
              <a:buFontTx/>
              <a:buNone/>
            </a:pPr>
            <a:endParaRPr lang="en-US" dirty="0" smtClean="0"/>
          </a:p>
          <a:p>
            <a:pPr eaLnBrk="1" hangingPunct="1">
              <a:lnSpc>
                <a:spcPct val="90000"/>
              </a:lnSpc>
            </a:pPr>
            <a:endParaRPr lang="en-US" b="1" dirty="0" smtClean="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762000"/>
            <a:ext cx="7162800" cy="944562"/>
          </a:xfrm>
        </p:spPr>
        <p:txBody>
          <a:bodyPr>
            <a:normAutofit fontScale="90000"/>
          </a:bodyPr>
          <a:lstStyle/>
          <a:p>
            <a:pPr eaLnBrk="1" hangingPunct="1"/>
            <a:r>
              <a:rPr lang="en-US" sz="4000" dirty="0" smtClean="0"/>
              <a:t>Pyramid Lake/Truckee-Carson Water Rights Settlement Act</a:t>
            </a:r>
            <a:endParaRPr lang="en-US" dirty="0" smtClean="0"/>
          </a:p>
        </p:txBody>
      </p:sp>
      <p:sp>
        <p:nvSpPr>
          <p:cNvPr id="31747" name="Rectangle 3"/>
          <p:cNvSpPr>
            <a:spLocks noGrp="1" noChangeArrowheads="1"/>
          </p:cNvSpPr>
          <p:nvPr>
            <p:ph type="body" idx="1"/>
          </p:nvPr>
        </p:nvSpPr>
        <p:spPr>
          <a:xfrm>
            <a:off x="533400" y="2286000"/>
            <a:ext cx="8229600" cy="4191000"/>
          </a:xfrm>
        </p:spPr>
        <p:txBody>
          <a:bodyPr>
            <a:normAutofit/>
          </a:bodyPr>
          <a:lstStyle/>
          <a:p>
            <a:pPr eaLnBrk="1" hangingPunct="1">
              <a:lnSpc>
                <a:spcPct val="90000"/>
              </a:lnSpc>
              <a:buNone/>
            </a:pPr>
            <a:r>
              <a:rPr lang="en-US" b="1" dirty="0" smtClean="0"/>
              <a:t>Truckee River Operating Agreement (TROA)</a:t>
            </a:r>
          </a:p>
          <a:p>
            <a:pPr eaLnBrk="1" hangingPunct="1">
              <a:lnSpc>
                <a:spcPct val="90000"/>
              </a:lnSpc>
              <a:buNone/>
            </a:pPr>
            <a:endParaRPr lang="en-US" b="1" dirty="0" smtClean="0"/>
          </a:p>
          <a:p>
            <a:pPr eaLnBrk="1" hangingPunct="1">
              <a:lnSpc>
                <a:spcPct val="90000"/>
              </a:lnSpc>
              <a:buFontTx/>
              <a:buChar char="-"/>
            </a:pPr>
            <a:r>
              <a:rPr lang="en-US" sz="2800" b="1" dirty="0" smtClean="0"/>
              <a:t>Five Mandatory Signatory Parties</a:t>
            </a:r>
          </a:p>
          <a:p>
            <a:pPr lvl="1">
              <a:lnSpc>
                <a:spcPct val="90000"/>
              </a:lnSpc>
              <a:buFontTx/>
              <a:buChar char="-"/>
            </a:pPr>
            <a:r>
              <a:rPr lang="en-US" sz="2400" b="1" dirty="0" smtClean="0"/>
              <a:t>Pyramid Lake Paiute Tribe</a:t>
            </a:r>
          </a:p>
          <a:p>
            <a:pPr lvl="1">
              <a:lnSpc>
                <a:spcPct val="90000"/>
              </a:lnSpc>
              <a:buFontTx/>
              <a:buChar char="-"/>
            </a:pPr>
            <a:r>
              <a:rPr lang="en-US" sz="2400" b="1" dirty="0" smtClean="0"/>
              <a:t>Nevada</a:t>
            </a:r>
          </a:p>
          <a:p>
            <a:pPr lvl="1">
              <a:lnSpc>
                <a:spcPct val="90000"/>
              </a:lnSpc>
              <a:buFontTx/>
              <a:buChar char="-"/>
            </a:pPr>
            <a:r>
              <a:rPr lang="en-US" sz="2400" b="1" dirty="0" smtClean="0"/>
              <a:t>California</a:t>
            </a:r>
          </a:p>
          <a:p>
            <a:pPr lvl="1">
              <a:lnSpc>
                <a:spcPct val="90000"/>
              </a:lnSpc>
              <a:buFontTx/>
              <a:buChar char="-"/>
            </a:pPr>
            <a:r>
              <a:rPr lang="en-US" sz="2400" b="1" dirty="0" smtClean="0"/>
              <a:t>United States</a:t>
            </a:r>
          </a:p>
          <a:p>
            <a:pPr lvl="1">
              <a:lnSpc>
                <a:spcPct val="90000"/>
              </a:lnSpc>
              <a:buFontTx/>
              <a:buChar char="-"/>
            </a:pPr>
            <a:r>
              <a:rPr lang="en-US" sz="2400" b="1" dirty="0" smtClean="0"/>
              <a:t>Truckee Meadows Water Authority (Successor to </a:t>
            </a:r>
          </a:p>
          <a:p>
            <a:pPr lvl="1">
              <a:lnSpc>
                <a:spcPct val="90000"/>
              </a:lnSpc>
              <a:buNone/>
            </a:pPr>
            <a:r>
              <a:rPr lang="en-US" sz="2400" b="1" dirty="0" smtClean="0"/>
              <a:t>	Sierra Pacific Power Company)</a:t>
            </a:r>
          </a:p>
          <a:p>
            <a:pPr eaLnBrk="1" hangingPunct="1">
              <a:lnSpc>
                <a:spcPct val="90000"/>
              </a:lnSpc>
              <a:buNone/>
            </a:pPr>
            <a:endParaRPr lang="en-US" sz="1300" dirty="0" smtClean="0"/>
          </a:p>
          <a:p>
            <a:pPr eaLnBrk="1" hangingPunct="1">
              <a:lnSpc>
                <a:spcPct val="90000"/>
              </a:lnSpc>
              <a:buFontTx/>
              <a:buNone/>
            </a:pPr>
            <a:endParaRPr lang="en-US" dirty="0" smtClean="0"/>
          </a:p>
          <a:p>
            <a:pPr eaLnBrk="1" hangingPunct="1">
              <a:lnSpc>
                <a:spcPct val="90000"/>
              </a:lnSpc>
            </a:pPr>
            <a:endParaRPr lang="en-US" b="1" dirty="0" smtClean="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685800"/>
            <a:ext cx="7162800" cy="944562"/>
          </a:xfrm>
        </p:spPr>
        <p:txBody>
          <a:bodyPr>
            <a:normAutofit fontScale="90000"/>
          </a:bodyPr>
          <a:lstStyle/>
          <a:p>
            <a:pPr eaLnBrk="1" hangingPunct="1"/>
            <a:r>
              <a:rPr lang="en-US" sz="4000" dirty="0" smtClean="0"/>
              <a:t>Pyramid Lake/Truckee-Carson Water Rights Settlement Act</a:t>
            </a:r>
            <a:r>
              <a:rPr lang="en-US" dirty="0" smtClean="0"/>
              <a:t/>
            </a:r>
            <a:br>
              <a:rPr lang="en-US" dirty="0" smtClean="0"/>
            </a:br>
            <a:r>
              <a:rPr lang="en-US" sz="3600" dirty="0" smtClean="0"/>
              <a:t/>
            </a:r>
            <a:br>
              <a:rPr lang="en-US" sz="3600" dirty="0" smtClean="0"/>
            </a:br>
            <a:endParaRPr lang="en-US" dirty="0" smtClean="0"/>
          </a:p>
        </p:txBody>
      </p:sp>
      <p:sp>
        <p:nvSpPr>
          <p:cNvPr id="31747" name="Rectangle 3"/>
          <p:cNvSpPr>
            <a:spLocks noGrp="1" noChangeArrowheads="1"/>
          </p:cNvSpPr>
          <p:nvPr>
            <p:ph type="body" idx="1"/>
          </p:nvPr>
        </p:nvSpPr>
        <p:spPr>
          <a:xfrm>
            <a:off x="457200" y="1447800"/>
            <a:ext cx="7924800" cy="5029200"/>
          </a:xfrm>
        </p:spPr>
        <p:txBody>
          <a:bodyPr>
            <a:normAutofit fontScale="77500" lnSpcReduction="20000"/>
          </a:bodyPr>
          <a:lstStyle/>
          <a:p>
            <a:pPr marL="0" indent="0" eaLnBrk="1" hangingPunct="1">
              <a:lnSpc>
                <a:spcPct val="90000"/>
              </a:lnSpc>
              <a:buNone/>
            </a:pPr>
            <a:r>
              <a:rPr lang="en-US" sz="5000" b="1" dirty="0" smtClean="0"/>
              <a:t>TROA includes provisions and procedures that:</a:t>
            </a:r>
          </a:p>
          <a:p>
            <a:endParaRPr lang="en-US" dirty="0" smtClean="0"/>
          </a:p>
          <a:p>
            <a:pPr lvl="0"/>
            <a:r>
              <a:rPr lang="en-US" sz="3800" dirty="0" smtClean="0"/>
              <a:t>Protects existing water rights</a:t>
            </a:r>
          </a:p>
          <a:p>
            <a:pPr lvl="0"/>
            <a:r>
              <a:rPr lang="en-US" sz="3800" dirty="0" smtClean="0"/>
              <a:t>Increases the operational flexibility and efficiency of certain reservoirs in the Lake Tahoe and Truckee River basins</a:t>
            </a:r>
          </a:p>
          <a:p>
            <a:pPr lvl="0"/>
            <a:r>
              <a:rPr lang="en-US" sz="3800" dirty="0" smtClean="0"/>
              <a:t>Provides additional </a:t>
            </a:r>
            <a:r>
              <a:rPr lang="en-US" sz="3800" b="1" u="sng" dirty="0" smtClean="0"/>
              <a:t>drought protection</a:t>
            </a:r>
            <a:r>
              <a:rPr lang="en-US" sz="3800" dirty="0" smtClean="0"/>
              <a:t> by storing water in existing reservoirs for future Municipal &amp; Industrial demands in the Truckee Meadows for the Cities of Reno and Sparks</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816</Words>
  <Application>Microsoft Office PowerPoint</Application>
  <PresentationFormat>On-screen Show (4:3)</PresentationFormat>
  <Paragraphs>125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California Conservation Commission - 1913</vt:lpstr>
      <vt:lpstr>Competing Demands</vt:lpstr>
      <vt:lpstr>Truckee River  Key Dates</vt:lpstr>
      <vt:lpstr>Pyramid Lake/Truckee-Carson Water Rights Settlement Act PL 101-618 </vt:lpstr>
      <vt:lpstr>Pyramid Lake/Truckee-Carson Water Rights Settlement Act</vt:lpstr>
      <vt:lpstr>Pyramid Lake/Truckee-Carson Water Rights Settlement Act</vt:lpstr>
      <vt:lpstr>Pyramid Lake/Truckee-Carson Water Rights Settlement Act  </vt:lpstr>
      <vt:lpstr>Pyramid Lake/Truckee-Carson Water Rights Settlement Act  </vt:lpstr>
      <vt:lpstr>Pyramid Lake/Truckee-Carson Water Rights Settlement Act  </vt:lpstr>
      <vt:lpstr>Pyramid Lake/Truckee-Carson Water Rights Settlement Act  </vt:lpstr>
      <vt:lpstr>Pyramid Lake/Truckee-Carson Water Rights Settlement Act  </vt:lpstr>
      <vt:lpstr>Questions?</vt:lpstr>
    </vt:vector>
  </TitlesOfParts>
  <Company>ndwr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 What Happened, What Didn’t and What’s Next</dc:title>
  <dc:creator>jking</dc:creator>
  <cp:lastModifiedBy>jking</cp:lastModifiedBy>
  <cp:revision>144</cp:revision>
  <dcterms:created xsi:type="dcterms:W3CDTF">2013-08-21T20:58:44Z</dcterms:created>
  <dcterms:modified xsi:type="dcterms:W3CDTF">2015-08-26T15:42:12Z</dcterms:modified>
</cp:coreProperties>
</file>