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5"/>
  </p:notesMasterIdLst>
  <p:handoutMasterIdLst>
    <p:handoutMasterId r:id="rId36"/>
  </p:handoutMasterIdLst>
  <p:sldIdLst>
    <p:sldId id="259" r:id="rId2"/>
    <p:sldId id="262" r:id="rId3"/>
    <p:sldId id="264" r:id="rId4"/>
    <p:sldId id="267" r:id="rId5"/>
    <p:sldId id="272" r:id="rId6"/>
    <p:sldId id="276" r:id="rId7"/>
    <p:sldId id="277" r:id="rId8"/>
    <p:sldId id="313" r:id="rId9"/>
    <p:sldId id="314" r:id="rId10"/>
    <p:sldId id="352" r:id="rId11"/>
    <p:sldId id="332" r:id="rId12"/>
    <p:sldId id="333" r:id="rId13"/>
    <p:sldId id="334" r:id="rId14"/>
    <p:sldId id="349" r:id="rId15"/>
    <p:sldId id="335" r:id="rId16"/>
    <p:sldId id="338" r:id="rId17"/>
    <p:sldId id="347" r:id="rId18"/>
    <p:sldId id="340" r:id="rId19"/>
    <p:sldId id="342" r:id="rId20"/>
    <p:sldId id="346" r:id="rId21"/>
    <p:sldId id="344" r:id="rId22"/>
    <p:sldId id="280" r:id="rId23"/>
    <p:sldId id="348" r:id="rId24"/>
    <p:sldId id="353" r:id="rId25"/>
    <p:sldId id="327" r:id="rId26"/>
    <p:sldId id="285" r:id="rId27"/>
    <p:sldId id="312" r:id="rId28"/>
    <p:sldId id="331" r:id="rId29"/>
    <p:sldId id="317" r:id="rId30"/>
    <p:sldId id="354" r:id="rId31"/>
    <p:sldId id="339" r:id="rId32"/>
    <p:sldId id="328" r:id="rId33"/>
    <p:sldId id="329" r:id="rId34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nney" initials="cdk" lastIdx="6" clrIdx="0"/>
  <p:cmAuthor id="1" name="Steve Moore" initials="SM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9467" autoAdjust="0"/>
  </p:normalViewPr>
  <p:slideViewPr>
    <p:cSldViewPr>
      <p:cViewPr>
        <p:scale>
          <a:sx n="80" d="100"/>
          <a:sy n="80" d="100"/>
        </p:scale>
        <p:origin x="-63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B3CAF-7E22-4313-9C37-66350BB78B19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30E84-61D1-4962-8AD6-B7363092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79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462A1-B4D4-4896-A541-F4251BE14C59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2C569-EF16-44FE-812C-C140D6711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C2068-F6AB-48D5-A049-C68C293381D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316FF-404B-4920-8503-D5F738C648C9}" type="slidenum">
              <a:rPr lang="en-US"/>
              <a:pPr/>
              <a:t>4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026D63-D06A-4DD2-9B30-11EC6EABDF37}" type="slidenum">
              <a:rPr lang="en-US"/>
              <a:pPr/>
              <a:t>5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B1369-5BEE-4B9A-B892-9941B3BCBAD7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1878, President Rutherford B. Hayes reduced the Reservation to its original size.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6386D-DF91-48A2-B287-713492B4630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3A466F-1DA9-4901-9901-3D1F9FE399FC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2E9B-2019-4C9E-A769-14958B8216B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2E9B-2019-4C9E-A769-14958B8216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2E9B-2019-4C9E-A769-14958B8216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2E9B-2019-4C9E-A769-14958B8216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2E9B-2019-4C9E-A769-14958B8216B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2E9B-2019-4C9E-A769-14958B8216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2E9B-2019-4C9E-A769-14958B8216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2E9B-2019-4C9E-A769-14958B8216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2E9B-2019-4C9E-A769-14958B8216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2E9B-2019-4C9E-A769-14958B8216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4C2E9B-2019-4C9E-A769-14958B8216B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August 26, 2015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4C2E9B-2019-4C9E-A769-14958B8216B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8229600" cy="1981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82880" algn="ctr"/>
            <a:r>
              <a:rPr lang="en-US" sz="40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Tule River Indian Tribe </a:t>
            </a:r>
            <a:br>
              <a:rPr lang="en-US" sz="40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0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Water Settlement -</a:t>
            </a:r>
            <a:r>
              <a:rPr lang="en-US" sz="4000" dirty="0">
                <a:solidFill>
                  <a:schemeClr val="bg1"/>
                </a:solidFill>
              </a:rPr>
              <a:t> Response to Administration Settlement Policy</a:t>
            </a:r>
            <a:r>
              <a:rPr lang="en-US" sz="40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40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5486400"/>
            <a:ext cx="67818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04459" y="5294552"/>
            <a:ext cx="39826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Wednesday, August 26, 2015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Kenneth McDarment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Vice Chairman</a:t>
            </a:r>
            <a:r>
              <a:rPr lang="en-US" sz="2000" b="1" dirty="0">
                <a:solidFill>
                  <a:schemeClr val="bg1"/>
                </a:solidFill>
              </a:rPr>
              <a:t>, Tule River Tribe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05" y="2478502"/>
            <a:ext cx="2808998" cy="280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6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/>
            </a:r>
            <a:br>
              <a:rPr lang="en-US" sz="5400" b="1" dirty="0"/>
            </a:br>
            <a:r>
              <a:rPr lang="en-US" sz="4400" b="1" dirty="0"/>
              <a:t>The Current Drought Situation Faced by the Tule River Tribe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0280"/>
            <a:ext cx="8229600" cy="43891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nstantia" panose="02030602050306030303" pitchFamily="18" charset="0"/>
              </a:rPr>
              <a:t>Like the rest of California, Tule River has faced drought for many of the past years.</a:t>
            </a:r>
          </a:p>
          <a:p>
            <a:pPr marL="0" indent="0">
              <a:buNone/>
            </a:pPr>
            <a:endParaRPr lang="en-US" sz="2400" dirty="0" smtClean="0">
              <a:latin typeface="Constantia" panose="02030602050306030303" pitchFamily="18" charset="0"/>
            </a:endParaRPr>
          </a:p>
          <a:p>
            <a:r>
              <a:rPr lang="en-US" sz="2400" dirty="0" smtClean="0">
                <a:latin typeface="Constantia" panose="02030602050306030303" pitchFamily="18" charset="0"/>
              </a:rPr>
              <a:t>Unlike the rest of California, Tule River has been consistently running out of water every </a:t>
            </a:r>
            <a:r>
              <a:rPr lang="en-US" sz="2400" dirty="0" smtClean="0">
                <a:latin typeface="Constantia" panose="02030602050306030303" pitchFamily="18" charset="0"/>
              </a:rPr>
              <a:t>summer.  </a:t>
            </a:r>
            <a:endParaRPr lang="en-US" sz="2400" dirty="0" smtClean="0">
              <a:latin typeface="Constantia" panose="02030602050306030303" pitchFamily="18" charset="0"/>
            </a:endParaRPr>
          </a:p>
          <a:p>
            <a:endParaRPr lang="en-US" sz="3600" b="1" dirty="0" smtClean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August 26, 2015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August 26, 2015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098" name="Picture 2" descr="C:\Users\jschmidt.NARFCO\Desktop\New folder\bathing at pump s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64853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8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August 26, 2015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146" name="Picture 2" descr="C:\Users\jschmidt.NARFCO\Desktop\New folder\dry south fork tule riv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6800"/>
            <a:ext cx="3520546" cy="528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4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3152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80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August 26, 2015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7170" name="Picture 2" descr="C:\Users\jschmidt.NARFCO\Desktop\New folder\dry tule river reserv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54379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9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August 26, 2015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1266" name="Picture 2" descr="C:\Users\jschmidt.NARFCO\Desktop\New folder\upper gage tule riv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3000"/>
            <a:ext cx="3444346" cy="516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6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2390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1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524000"/>
            <a:ext cx="7780867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8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2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7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2209800"/>
            <a:ext cx="7772400" cy="37242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 smtClean="0"/>
              <a:t>1854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Tejon </a:t>
            </a:r>
            <a:r>
              <a:rPr lang="en-US" dirty="0"/>
              <a:t>Reservation was established by the U.S. at the southern end of the San Joaquin Valley, near Ft. </a:t>
            </a:r>
            <a:r>
              <a:rPr lang="en-US" dirty="0" smtClean="0"/>
              <a:t>Tejon.  The reservation was occupied by </a:t>
            </a:r>
            <a:r>
              <a:rPr lang="en-US" dirty="0" err="1" smtClean="0"/>
              <a:t>Yokuts</a:t>
            </a:r>
            <a:r>
              <a:rPr lang="en-US" dirty="0" smtClean="0"/>
              <a:t> Indians.  </a:t>
            </a:r>
          </a:p>
          <a:p>
            <a:pPr marL="0" indent="0" algn="l">
              <a:buNone/>
            </a:pPr>
            <a:r>
              <a:rPr lang="en-US" b="1" dirty="0" smtClean="0"/>
              <a:t>1856</a:t>
            </a:r>
            <a:endParaRPr lang="en-US" b="1" dirty="0"/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The original </a:t>
            </a:r>
            <a:r>
              <a:rPr lang="en-US" dirty="0"/>
              <a:t>Tule River Indian Reservation was </a:t>
            </a:r>
            <a:r>
              <a:rPr lang="en-US" dirty="0" smtClean="0"/>
              <a:t>established north of the </a:t>
            </a:r>
            <a:r>
              <a:rPr lang="en-US" dirty="0" err="1" smtClean="0"/>
              <a:t>Tejon</a:t>
            </a:r>
            <a:r>
              <a:rPr lang="en-US" dirty="0" smtClean="0"/>
              <a:t> Reservation.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838200"/>
            <a:ext cx="8763000" cy="914400"/>
          </a:xfrm>
          <a:noFill/>
          <a:ln>
            <a:noFill/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182880" indent="0">
              <a:buNone/>
            </a:pPr>
            <a:r>
              <a:rPr lang="en-US" sz="3600" dirty="0" smtClean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tantia" pitchFamily="18" charset="0"/>
              </a:rPr>
              <a:t>Creation of the Tule River Reservation </a:t>
            </a:r>
            <a:endParaRPr lang="en-US" sz="3600" dirty="0">
              <a:ln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Constant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28" y="1447800"/>
            <a:ext cx="799253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5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99253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4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8077200" cy="1295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Contemporary Efforts and Settlement Discussions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30880"/>
            <a:ext cx="8229600" cy="4389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1971 – Tribe started work to establish their </a:t>
            </a:r>
            <a:r>
              <a:rPr lang="en-US" sz="2400" dirty="0" smtClean="0"/>
              <a:t>water rights.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Former Chairman Alec Garfield made many trips to Washington, D.C. to get the attention of Federal and Congressional officials concerning the water plight of the Tribe.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058"/>
            <a:ext cx="6705600" cy="52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8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Contemporary Efforts and Settlement Discussions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r>
              <a:rPr lang="en-US" sz="2400" dirty="0" smtClean="0"/>
              <a:t>1998 - Negotiations begin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2007 </a:t>
            </a:r>
            <a:r>
              <a:rPr lang="en-US" sz="2400" dirty="0"/>
              <a:t>- Settlement Agreement is reached regarding the Tribe’s </a:t>
            </a:r>
            <a:r>
              <a:rPr lang="en-US" sz="2400" dirty="0" smtClean="0"/>
              <a:t>water rights and a water storage project. 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2007-present </a:t>
            </a:r>
            <a:r>
              <a:rPr lang="en-US" sz="2400" dirty="0"/>
              <a:t>– </a:t>
            </a:r>
            <a:r>
              <a:rPr lang="en-US" sz="2400" dirty="0" smtClean="0"/>
              <a:t>Many </a:t>
            </a:r>
            <a:r>
              <a:rPr lang="en-US" sz="2400" dirty="0"/>
              <a:t>more studies </a:t>
            </a:r>
            <a:r>
              <a:rPr lang="en-US" sz="2400" dirty="0" smtClean="0"/>
              <a:t>undertaken including a new </a:t>
            </a:r>
            <a:r>
              <a:rPr lang="en-US" sz="2400" dirty="0"/>
              <a:t>round of </a:t>
            </a:r>
            <a:r>
              <a:rPr lang="en-US" sz="2400" dirty="0" smtClean="0"/>
              <a:t>alternatives </a:t>
            </a:r>
            <a:r>
              <a:rPr lang="en-US" sz="2400" dirty="0"/>
              <a:t>analysis </a:t>
            </a:r>
            <a:r>
              <a:rPr lang="en-US" sz="2400" dirty="0" smtClean="0"/>
              <a:t>to </a:t>
            </a:r>
            <a:r>
              <a:rPr lang="en-US" sz="2400" dirty="0"/>
              <a:t>negotiate with the United States. 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Total </a:t>
            </a:r>
            <a:r>
              <a:rPr lang="en-US" sz="2400" dirty="0"/>
              <a:t>spent by the Tribe on studies </a:t>
            </a:r>
            <a:r>
              <a:rPr lang="en-US" sz="2400" dirty="0" smtClean="0"/>
              <a:t>using grants and its own money 1995 to date </a:t>
            </a:r>
            <a:r>
              <a:rPr lang="en-US" sz="2400" dirty="0"/>
              <a:t>= at least </a:t>
            </a:r>
            <a:r>
              <a:rPr lang="en-US" sz="2400" dirty="0" smtClean="0"/>
              <a:t>$769,000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5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2007 Settlement Agreement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40280"/>
            <a:ext cx="8229600" cy="43891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Agreement is between the Tule River Indian Tribe, the Tule River Association, and the South Tule Independent Ditch Company. 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These two entities represent a majority of the water users, of the South Fork Tule River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Agreement </a:t>
            </a:r>
            <a:r>
              <a:rPr lang="en-US" sz="2400" dirty="0" smtClean="0"/>
              <a:t>recognizes the Tribe’s right to water in the amount of </a:t>
            </a:r>
            <a:r>
              <a:rPr lang="en-US" sz="2400" b="1" dirty="0" smtClean="0"/>
              <a:t>5,828</a:t>
            </a:r>
            <a:r>
              <a:rPr lang="en-US" sz="2400" dirty="0" smtClean="0"/>
              <a:t> acre feet per </a:t>
            </a:r>
            <a:r>
              <a:rPr lang="en-US" sz="2400" dirty="0" smtClean="0"/>
              <a:t>year and the right to construct a reservoir on its Reservation.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2007 Settlement Agreement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Tribe’s </a:t>
            </a:r>
            <a:r>
              <a:rPr lang="en-US" sz="2400" dirty="0"/>
              <a:t>f</a:t>
            </a:r>
            <a:r>
              <a:rPr lang="en-US" sz="2400" dirty="0" smtClean="0"/>
              <a:t>uture water demand in 2112 = 7,103 acre feet per year.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To meet the demand, the 2007 Agreement calls for a dam </a:t>
            </a:r>
            <a:r>
              <a:rPr lang="en-US" sz="2400" dirty="0" smtClean="0"/>
              <a:t>project </a:t>
            </a:r>
            <a:r>
              <a:rPr lang="en-US" sz="2400" dirty="0" smtClean="0"/>
              <a:t>in conjunction with other infrastructure.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Dam will impound </a:t>
            </a:r>
            <a:r>
              <a:rPr lang="en-US" sz="2400" dirty="0" smtClean="0"/>
              <a:t>a 5,000 </a:t>
            </a:r>
            <a:r>
              <a:rPr lang="en-US" sz="2400" dirty="0" smtClean="0"/>
              <a:t>acre-foot reservoir.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Preferred location </a:t>
            </a:r>
            <a:r>
              <a:rPr lang="en-US" sz="2400" dirty="0" smtClean="0"/>
              <a:t>is the Lower </a:t>
            </a:r>
            <a:r>
              <a:rPr lang="en-US" sz="2400" dirty="0" smtClean="0"/>
              <a:t>Bear Creek </a:t>
            </a:r>
            <a:r>
              <a:rPr lang="en-US" sz="2400" dirty="0" smtClean="0"/>
              <a:t>site on the </a:t>
            </a:r>
            <a:r>
              <a:rPr lang="en-US" sz="2400" dirty="0" smtClean="0"/>
              <a:t>South Fork Tule River. 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Lower Bear Creek (before drought)</a:t>
            </a:r>
            <a:endParaRPr lang="en-US" dirty="0"/>
          </a:p>
        </p:txBody>
      </p:sp>
      <p:pic>
        <p:nvPicPr>
          <p:cNvPr id="4" name="Content Placeholder 3" descr="IMG_136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197" y="1935163"/>
            <a:ext cx="5853605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Inability to Garner US Support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200" dirty="0" smtClean="0"/>
              <a:t>Despite participating extensively in the </a:t>
            </a:r>
            <a:r>
              <a:rPr lang="en-US" sz="2200" dirty="0" smtClean="0"/>
              <a:t>negotiations and helping to draft the 2007 </a:t>
            </a:r>
            <a:r>
              <a:rPr lang="en-US" sz="2200" dirty="0" smtClean="0"/>
              <a:t>Settlement Agreement, </a:t>
            </a:r>
            <a:r>
              <a:rPr lang="en-US" sz="2200" dirty="0" smtClean="0"/>
              <a:t>the </a:t>
            </a:r>
            <a:r>
              <a:rPr lang="en-US" sz="2200" dirty="0" smtClean="0"/>
              <a:t>United States does not support the </a:t>
            </a:r>
            <a:r>
              <a:rPr lang="en-US" sz="2200" dirty="0"/>
              <a:t>A</a:t>
            </a:r>
            <a:r>
              <a:rPr lang="en-US" sz="2200" dirty="0" smtClean="0"/>
              <a:t>greement -- says it is too costly.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United States effectively </a:t>
            </a:r>
            <a:r>
              <a:rPr lang="en-US" sz="2200" dirty="0" smtClean="0"/>
              <a:t>reorganizes </a:t>
            </a:r>
            <a:r>
              <a:rPr lang="en-US" sz="2200" dirty="0" smtClean="0"/>
              <a:t>the Federal Negotiation Team in 2014, putting a Bureau of Reclamation technical expert in the lead.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United States goes back to the drawing board to study any and all alternatives – Tribe participates. 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No signal from Interior that it will support final alternative </a:t>
            </a:r>
            <a:r>
              <a:rPr lang="en-US" sz="2200" dirty="0" smtClean="0"/>
              <a:t>selected or any indication of what it will support.</a:t>
            </a:r>
            <a:endParaRPr lang="en-US" sz="22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solidFill>
                  <a:schemeClr val="tx1"/>
                </a:solidFill>
              </a:rPr>
              <a:t>Frustration with Settlement Policy and Practice	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Tribe spent extensive time after the 2007 Agreement analyzing the envisioned storage project.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Despite this lengthy process, the U.S. starts over from scratch to re-evaluate </a:t>
            </a:r>
            <a:r>
              <a:rPr lang="en-US" sz="2400" dirty="0" smtClean="0"/>
              <a:t>alternatives, many of which had already been studied.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Because </a:t>
            </a:r>
            <a:r>
              <a:rPr lang="en-US" sz="2400" dirty="0" smtClean="0"/>
              <a:t>we now have to look at other alternatives, the 2007 Settlement Agreement may have to be </a:t>
            </a:r>
            <a:r>
              <a:rPr lang="en-US" sz="2400" dirty="0" smtClean="0"/>
              <a:t>re-negotiated, which </a:t>
            </a:r>
            <a:r>
              <a:rPr lang="en-US" sz="2400" dirty="0" smtClean="0"/>
              <a:t>could threaten an overall Agreement.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Re-negotiation could force Tule to expend more money up front to even get to settlement, e.g. purchasing non-</a:t>
            </a:r>
            <a:r>
              <a:rPr lang="en-US" sz="2400" dirty="0"/>
              <a:t>I</a:t>
            </a:r>
            <a:r>
              <a:rPr lang="en-US" sz="2400" dirty="0" smtClean="0"/>
              <a:t>ndian property or other expenses.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Original Tule River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Indian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Reservation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70075"/>
            <a:ext cx="8229600" cy="45307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effectLst/>
              </a:rPr>
              <a:t>The original Reservation </a:t>
            </a:r>
            <a:r>
              <a:rPr lang="en-US" sz="2400" dirty="0">
                <a:effectLst/>
              </a:rPr>
              <a:t>included </a:t>
            </a:r>
            <a:r>
              <a:rPr lang="en-US" sz="2400" dirty="0" smtClean="0">
                <a:effectLst/>
              </a:rPr>
              <a:t>2,240 </a:t>
            </a:r>
            <a:r>
              <a:rPr lang="en-US" sz="2400" dirty="0">
                <a:effectLst/>
              </a:rPr>
              <a:t>acres of </a:t>
            </a:r>
            <a:r>
              <a:rPr lang="en-US" sz="2400" u="sng" dirty="0">
                <a:effectLst/>
              </a:rPr>
              <a:t>prime</a:t>
            </a:r>
            <a:r>
              <a:rPr lang="en-US" sz="2400" dirty="0">
                <a:effectLst/>
              </a:rPr>
              <a:t> San Joaquin Valley farmland located in Tulare County, California. </a:t>
            </a:r>
            <a:endParaRPr lang="en-US" sz="2400" dirty="0" smtClean="0">
              <a:effectLst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effectLst/>
              </a:rPr>
              <a:t>The </a:t>
            </a:r>
            <a:r>
              <a:rPr lang="en-US" sz="2400" dirty="0">
                <a:effectLst/>
              </a:rPr>
              <a:t>location of this original Reservation was selected by the federal government to provide the Tribe with a permanent homeland. </a:t>
            </a:r>
            <a:endParaRPr lang="en-US" sz="2400" dirty="0" smtClean="0">
              <a:effectLst/>
            </a:endParaRPr>
          </a:p>
          <a:p>
            <a:pPr>
              <a:spcAft>
                <a:spcPts val="600"/>
              </a:spcAft>
            </a:pPr>
            <a:r>
              <a:rPr lang="en-US" sz="2400" dirty="0" smtClean="0"/>
              <a:t>It </a:t>
            </a:r>
            <a:r>
              <a:rPr lang="en-US" sz="2400" dirty="0" smtClean="0"/>
              <a:t>was known as the “Madden Farm.”</a:t>
            </a:r>
            <a:endParaRPr lang="en-US" sz="2400" dirty="0"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Frustration with Settlement Policy and Practice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Current settlement process is very inefficient.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Negotiation should only occur once, not multiple times.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Federal Negotiation  Teams need more </a:t>
            </a:r>
            <a:r>
              <a:rPr lang="en-US" sz="2400" dirty="0" smtClean="0"/>
              <a:t>authority </a:t>
            </a:r>
            <a:r>
              <a:rPr lang="en-US" sz="2400" dirty="0" smtClean="0"/>
              <a:t>delegated </a:t>
            </a:r>
            <a:r>
              <a:rPr lang="en-US" sz="2400" dirty="0" smtClean="0"/>
              <a:t>from </a:t>
            </a:r>
            <a:r>
              <a:rPr lang="en-US" sz="2400" dirty="0" smtClean="0"/>
              <a:t>Interior Working </a:t>
            </a:r>
            <a:r>
              <a:rPr lang="en-US" sz="2400" dirty="0" smtClean="0"/>
              <a:t>Group.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There is a lack of resources for the U.S. and for the Tribes.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The Tule River Tribe </a:t>
            </a:r>
            <a:r>
              <a:rPr lang="en-US" dirty="0"/>
              <a:t>had to pay for a large portion of the </a:t>
            </a:r>
            <a:r>
              <a:rPr lang="en-US" dirty="0" smtClean="0"/>
              <a:t>analysis. 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sz="2400" dirty="0"/>
              <a:t>The current practice is slow to respond and seemingly only does so when there is an emergency.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Frustration with Settlement Policy and Practice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Delays </a:t>
            </a:r>
            <a:r>
              <a:rPr lang="en-US" sz="2400" dirty="0" smtClean="0"/>
              <a:t>increase </a:t>
            </a:r>
            <a:r>
              <a:rPr lang="en-US" sz="2400" dirty="0"/>
              <a:t>the cost of water </a:t>
            </a:r>
            <a:r>
              <a:rPr lang="en-US" sz="2400" dirty="0" smtClean="0"/>
              <a:t>infrastructure, </a:t>
            </a:r>
            <a:r>
              <a:rPr lang="en-US" sz="2400" dirty="0"/>
              <a:t>thereby making the settlement unpopular politically, thereby creating more delay and cost – a death vortex for </a:t>
            </a:r>
            <a:r>
              <a:rPr lang="en-US" sz="2400" dirty="0" smtClean="0"/>
              <a:t>tribes.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Tule River has agreeable downstream </a:t>
            </a:r>
            <a:r>
              <a:rPr lang="en-US" sz="2400" dirty="0" smtClean="0"/>
              <a:t>users, </a:t>
            </a:r>
            <a:r>
              <a:rPr lang="en-US" sz="2400" dirty="0" smtClean="0"/>
              <a:t>so it should not be so delayed and time consuming.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This undercuts the purpose of settlement;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Process very confusing and costly to all </a:t>
            </a:r>
            <a:r>
              <a:rPr lang="en-US" dirty="0" smtClean="0"/>
              <a:t>parties;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Difficult to maintain support of other negotiating parties when the process </a:t>
            </a:r>
            <a:r>
              <a:rPr lang="en-US" dirty="0" smtClean="0"/>
              <a:t>is so </a:t>
            </a:r>
            <a:r>
              <a:rPr lang="en-US" dirty="0" smtClean="0"/>
              <a:t>slow and convoluted.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August 26,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6895" y="15240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QUESTIONS?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33600"/>
            <a:ext cx="3649390" cy="363987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6981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maddenfa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57188"/>
            <a:ext cx="7786687" cy="584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Indian Removal from the Madden Farm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30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Pct val="90000"/>
              <a:buNone/>
            </a:pPr>
            <a:r>
              <a:rPr lang="en-US" b="1" dirty="0" smtClean="0"/>
              <a:t>1873</a:t>
            </a:r>
            <a:endParaRPr lang="en-US" b="1" dirty="0"/>
          </a:p>
          <a:p>
            <a:pPr marL="800100" lvl="1" indent="-342900">
              <a:spcAft>
                <a:spcPts val="600"/>
              </a:spcAft>
              <a:buSzPct val="90000"/>
              <a:buFont typeface="Arial" pitchFamily="34" charset="0"/>
              <a:buChar char="•"/>
            </a:pPr>
            <a:r>
              <a:rPr lang="en-US" sz="2200" dirty="0"/>
              <a:t>President </a:t>
            </a:r>
            <a:r>
              <a:rPr lang="en-US" sz="2200" dirty="0" smtClean="0"/>
              <a:t>Grant </a:t>
            </a:r>
            <a:r>
              <a:rPr lang="en-US" sz="2200" dirty="0"/>
              <a:t>establishes </a:t>
            </a:r>
            <a:r>
              <a:rPr lang="en-US" sz="2200" dirty="0" smtClean="0"/>
              <a:t>48,000 </a:t>
            </a:r>
            <a:r>
              <a:rPr lang="en-US" sz="2200" dirty="0"/>
              <a:t>acre Tule River </a:t>
            </a:r>
            <a:r>
              <a:rPr lang="en-US" sz="2200" dirty="0" smtClean="0"/>
              <a:t>Reservation.  </a:t>
            </a:r>
          </a:p>
          <a:p>
            <a:pPr marL="800100" lvl="1" indent="-342900">
              <a:spcAft>
                <a:spcPts val="600"/>
              </a:spcAft>
              <a:buSzPct val="90000"/>
              <a:buFont typeface="Arial" pitchFamily="34" charset="0"/>
              <a:buChar char="•"/>
            </a:pPr>
            <a:r>
              <a:rPr lang="en-US" sz="2200" dirty="0" smtClean="0"/>
              <a:t>Later </a:t>
            </a:r>
            <a:r>
              <a:rPr lang="en-US" sz="2200" dirty="0"/>
              <a:t>that year, </a:t>
            </a:r>
            <a:r>
              <a:rPr lang="en-US" sz="2200" dirty="0" smtClean="0"/>
              <a:t>Grant doubled </a:t>
            </a:r>
            <a:r>
              <a:rPr lang="en-US" sz="2200" dirty="0"/>
              <a:t>the Reservation’s size to 91,837 acres </a:t>
            </a:r>
            <a:r>
              <a:rPr lang="en-US" sz="2200" dirty="0" smtClean="0"/>
              <a:t>because of poor agricultural lands. </a:t>
            </a:r>
          </a:p>
          <a:p>
            <a:pPr marL="800100" lvl="1" indent="-342900">
              <a:spcAft>
                <a:spcPts val="600"/>
              </a:spcAft>
              <a:buSzPct val="90000"/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Only </a:t>
            </a:r>
            <a:r>
              <a:rPr lang="en-US" sz="2200" dirty="0">
                <a:solidFill>
                  <a:prstClr val="black"/>
                </a:solidFill>
              </a:rPr>
              <a:t>a </a:t>
            </a:r>
            <a:r>
              <a:rPr lang="en-US" sz="2200" u="sng" dirty="0" smtClean="0">
                <a:solidFill>
                  <a:prstClr val="black"/>
                </a:solidFill>
              </a:rPr>
              <a:t>very small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portion of </a:t>
            </a:r>
            <a:r>
              <a:rPr lang="en-US" sz="2200" dirty="0" smtClean="0">
                <a:solidFill>
                  <a:prstClr val="black"/>
                </a:solidFill>
              </a:rPr>
              <a:t>the new Reservation land was </a:t>
            </a:r>
            <a:r>
              <a:rPr lang="en-US" sz="2200" dirty="0">
                <a:solidFill>
                  <a:prstClr val="black"/>
                </a:solidFill>
              </a:rPr>
              <a:t>suitable for </a:t>
            </a:r>
            <a:r>
              <a:rPr lang="en-US" sz="2200" dirty="0" smtClean="0">
                <a:solidFill>
                  <a:prstClr val="black"/>
                </a:solidFill>
              </a:rPr>
              <a:t>agricultural development!</a:t>
            </a:r>
          </a:p>
          <a:p>
            <a:pPr marL="800100" lvl="1" indent="-342900">
              <a:spcAft>
                <a:spcPts val="600"/>
              </a:spcAft>
              <a:buSzPct val="90000"/>
              <a:buFont typeface="Arial" pitchFamily="34" charset="0"/>
              <a:buChar char="•"/>
            </a:pPr>
            <a:r>
              <a:rPr lang="en-US" sz="2200" dirty="0" smtClean="0"/>
              <a:t>A conflict arose because the </a:t>
            </a:r>
            <a:r>
              <a:rPr lang="en-US" sz="2200" dirty="0"/>
              <a:t>Indians refused to abandon </a:t>
            </a:r>
            <a:r>
              <a:rPr lang="en-US" sz="2200" dirty="0" smtClean="0"/>
              <a:t>their crops at the Madden Farm for </a:t>
            </a:r>
            <a:r>
              <a:rPr lang="en-US" sz="2200" dirty="0"/>
              <a:t>the </a:t>
            </a:r>
            <a:r>
              <a:rPr lang="en-US" sz="2200" dirty="0" smtClean="0"/>
              <a:t>lands </a:t>
            </a:r>
            <a:r>
              <a:rPr lang="en-US" sz="2200" dirty="0"/>
              <a:t>of the new reservation.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Tule River Reservation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600" b="1" dirty="0"/>
              <a:t>1876</a:t>
            </a:r>
            <a:r>
              <a:rPr lang="en-US" sz="2800" b="1" dirty="0"/>
              <a:t> 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	As </a:t>
            </a:r>
            <a:r>
              <a:rPr lang="en-US" sz="2200" dirty="0"/>
              <a:t>a result of the conflict, the </a:t>
            </a:r>
            <a:r>
              <a:rPr lang="en-US" sz="2200" dirty="0" err="1"/>
              <a:t>Yokut</a:t>
            </a:r>
            <a:r>
              <a:rPr lang="en-US" sz="2200" dirty="0"/>
              <a:t> and </a:t>
            </a:r>
            <a:r>
              <a:rPr lang="en-US" sz="2200" dirty="0" err="1"/>
              <a:t>Tejon</a:t>
            </a:r>
            <a:r>
              <a:rPr lang="en-US" sz="2200" dirty="0"/>
              <a:t> Indians on </a:t>
            </a:r>
            <a:r>
              <a:rPr lang="en-US" sz="2200" dirty="0" smtClean="0"/>
              <a:t>	the </a:t>
            </a:r>
            <a:r>
              <a:rPr lang="en-US" sz="2200" dirty="0"/>
              <a:t>Madden Farm were forcefully and violently removed to </a:t>
            </a:r>
            <a:r>
              <a:rPr lang="en-US" sz="2200" dirty="0" smtClean="0"/>
              <a:t>	the </a:t>
            </a:r>
            <a:r>
              <a:rPr lang="en-US" sz="2200" dirty="0"/>
              <a:t>new reservation.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en-US" sz="2600" b="1" dirty="0" smtClean="0">
                <a:effectLst/>
              </a:rPr>
              <a:t>1878</a:t>
            </a:r>
            <a:endParaRPr lang="en-US" sz="2600" b="1" dirty="0" smtClean="0">
              <a:effectLst/>
            </a:endParaRP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effectLst/>
              </a:rPr>
              <a:t>Four landowners in the expanded Reservation complained to the United States about the loss of “their” land.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effectLst/>
              </a:rPr>
              <a:t>President </a:t>
            </a:r>
            <a:r>
              <a:rPr lang="en-US" sz="2200" dirty="0" smtClean="0">
                <a:solidFill>
                  <a:prstClr val="black"/>
                </a:solidFill>
                <a:effectLst/>
              </a:rPr>
              <a:t>Hayes issued a third Executive Order that reduced the size of the Reservation back to its approximately original size. </a:t>
            </a:r>
            <a:endParaRPr lang="en-US" sz="2200" dirty="0" smtClean="0"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1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enhanced-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9" y="914400"/>
            <a:ext cx="90070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IMG_01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3660775"/>
            <a:ext cx="47244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5410200" y="914400"/>
            <a:ext cx="3048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</a:rPr>
              <a:t>Views of the Reservation</a:t>
            </a:r>
          </a:p>
        </p:txBody>
      </p:sp>
      <p:pic>
        <p:nvPicPr>
          <p:cNvPr id="53255" name="Picture 7" descr="100_30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657600"/>
            <a:ext cx="24003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100_30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85775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26,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9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4792</TotalTime>
  <Words>996</Words>
  <Application>Microsoft Office PowerPoint</Application>
  <PresentationFormat>On-screen Show (4:3)</PresentationFormat>
  <Paragraphs>117</Paragraphs>
  <Slides>33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Tule River Indian Tribe  Water Settlement - Response to Administration Settlement Policy </vt:lpstr>
      <vt:lpstr>Creation of the Tule River Reservation </vt:lpstr>
      <vt:lpstr>Original Tule River Indian Reservation </vt:lpstr>
      <vt:lpstr>PowerPoint Presentation</vt:lpstr>
      <vt:lpstr>Indian Removal from the Madden Farm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 Current Drought Situation Faced by the Tule River Tribe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Contemporary Efforts and Settlement Discussions </vt:lpstr>
      <vt:lpstr>PowerPoint Presentation</vt:lpstr>
      <vt:lpstr>       Contemporary Efforts and Settlement Discussions</vt:lpstr>
      <vt:lpstr>2007 Settlement Agreement </vt:lpstr>
      <vt:lpstr>2007 Settlement Agreement </vt:lpstr>
      <vt:lpstr>Lower Bear Creek (before drought)</vt:lpstr>
      <vt:lpstr>Inability to Garner US Support</vt:lpstr>
      <vt:lpstr> Frustration with Settlement Policy and Practice </vt:lpstr>
      <vt:lpstr>Frustration with Settlement Policy and Practice</vt:lpstr>
      <vt:lpstr>Frustration with Settlement Policy and Practice </vt:lpstr>
      <vt:lpstr>      QUESTIONS? 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Campbell</dc:creator>
  <cp:lastModifiedBy>Paul Hamai</cp:lastModifiedBy>
  <cp:revision>161</cp:revision>
  <cp:lastPrinted>2013-05-13T20:34:15Z</cp:lastPrinted>
  <dcterms:created xsi:type="dcterms:W3CDTF">2013-04-26T20:06:32Z</dcterms:created>
  <dcterms:modified xsi:type="dcterms:W3CDTF">2015-08-18T23:23:40Z</dcterms:modified>
</cp:coreProperties>
</file>