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6"/>
  </p:notesMasterIdLst>
  <p:sldIdLst>
    <p:sldId id="261" r:id="rId2"/>
    <p:sldId id="256" r:id="rId3"/>
    <p:sldId id="257" r:id="rId4"/>
    <p:sldId id="259" r:id="rId5"/>
    <p:sldId id="260" r:id="rId6"/>
    <p:sldId id="265" r:id="rId7"/>
    <p:sldId id="266" r:id="rId8"/>
    <p:sldId id="267" r:id="rId9"/>
    <p:sldId id="268" r:id="rId10"/>
    <p:sldId id="269" r:id="rId11"/>
    <p:sldId id="270" r:id="rId12"/>
    <p:sldId id="271" r:id="rId13"/>
    <p:sldId id="272" r:id="rId14"/>
    <p:sldId id="264"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4BCB79E-9773-4100-8DB1-399F89EA3321}" type="datetimeFigureOut">
              <a:rPr lang="en-US" smtClean="0"/>
              <a:pPr/>
              <a:t>8/26/2015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14BC1B0-D0CB-4B04-95C1-275F8A6BA4B0}" type="slidenum">
              <a:rPr lang="en-US" smtClean="0"/>
              <a:pPr/>
              <a:t>‹#›</a:t>
            </a:fld>
            <a:endParaRPr lang="en-US"/>
          </a:p>
        </p:txBody>
      </p:sp>
    </p:spTree>
    <p:extLst>
      <p:ext uri="{BB962C8B-B14F-4D97-AF65-F5344CB8AC3E}">
        <p14:creationId xmlns:p14="http://schemas.microsoft.com/office/powerpoint/2010/main" val="2892973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Drag Picture and Send to Back</a:t>
            </a:r>
            <a:endParaRPr lang="en-US" dirty="0"/>
          </a:p>
        </p:txBody>
      </p:sp>
      <p:sp>
        <p:nvSpPr>
          <p:cNvPr id="4" name="Slide Number Placeholder 3"/>
          <p:cNvSpPr>
            <a:spLocks noGrp="1"/>
          </p:cNvSpPr>
          <p:nvPr>
            <p:ph type="sldNum" sz="quarter" idx="10"/>
          </p:nvPr>
        </p:nvSpPr>
        <p:spPr/>
        <p:txBody>
          <a:bodyPr/>
          <a:lstStyle/>
          <a:p>
            <a:fld id="{D2304753-555F-844E-94E6-C0459ACEDBCC}" type="slidenum">
              <a:rPr lang="en-US" smtClean="0"/>
              <a:pPr/>
              <a:t>1</a:t>
            </a:fld>
            <a:endParaRPr lang="en-US" dirty="0"/>
          </a:p>
        </p:txBody>
      </p:sp>
    </p:spTree>
    <p:extLst>
      <p:ext uri="{BB962C8B-B14F-4D97-AF65-F5344CB8AC3E}">
        <p14:creationId xmlns:p14="http://schemas.microsoft.com/office/powerpoint/2010/main" val="108272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Drag Picture and Send to Back</a:t>
            </a:r>
            <a:endParaRPr lang="en-US" dirty="0"/>
          </a:p>
        </p:txBody>
      </p:sp>
      <p:sp>
        <p:nvSpPr>
          <p:cNvPr id="4" name="Slide Number Placeholder 3"/>
          <p:cNvSpPr>
            <a:spLocks noGrp="1"/>
          </p:cNvSpPr>
          <p:nvPr>
            <p:ph type="sldNum" sz="quarter" idx="10"/>
          </p:nvPr>
        </p:nvSpPr>
        <p:spPr/>
        <p:txBody>
          <a:bodyPr/>
          <a:lstStyle/>
          <a:p>
            <a:fld id="{D2304753-555F-844E-94E6-C0459ACEDBCC}" type="slidenum">
              <a:rPr lang="en-US" smtClean="0"/>
              <a:pPr/>
              <a:t>14</a:t>
            </a:fld>
            <a:endParaRPr lang="en-US" dirty="0"/>
          </a:p>
        </p:txBody>
      </p:sp>
    </p:spTree>
    <p:extLst>
      <p:ext uri="{BB962C8B-B14F-4D97-AF65-F5344CB8AC3E}">
        <p14:creationId xmlns:p14="http://schemas.microsoft.com/office/powerpoint/2010/main" val="1082729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63F52C9-143F-40EC-9AED-CBE8C4ADE67D}" type="datetimeFigureOut">
              <a:rPr lang="en-US" smtClean="0"/>
              <a:pPr/>
              <a:t>8/26/2015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CA89E3D-02CA-406F-A35A-A49FB3946FF2}"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3F52C9-143F-40EC-9AED-CBE8C4ADE67D}"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89E3D-02CA-406F-A35A-A49FB3946FF2}"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3F52C9-143F-40EC-9AED-CBE8C4ADE67D}"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89E3D-02CA-406F-A35A-A49FB3946FF2}"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3" name="Picture Placeholder 21"/>
          <p:cNvSpPr>
            <a:spLocks noGrp="1" noChangeAspect="1"/>
          </p:cNvSpPr>
          <p:nvPr>
            <p:ph type="pic" sz="quarter" idx="10"/>
          </p:nvPr>
        </p:nvSpPr>
        <p:spPr>
          <a:xfrm>
            <a:off x="0" y="0"/>
            <a:ext cx="9144000" cy="6985000"/>
          </a:xfrm>
        </p:spPr>
        <p:txBody>
          <a:bodyPr lIns="38396" tIns="19198" rIns="38396" bIns="19198">
            <a:normAutofit/>
          </a:bodyPr>
          <a:lstStyle>
            <a:lvl1pPr>
              <a:defRPr sz="1700"/>
            </a:lvl1pPr>
          </a:lstStyle>
          <a:p>
            <a:endParaRPr lang="en-US" dirty="0"/>
          </a:p>
        </p:txBody>
      </p:sp>
    </p:spTree>
    <p:extLst>
      <p:ext uri="{BB962C8B-B14F-4D97-AF65-F5344CB8AC3E}">
        <p14:creationId xmlns:p14="http://schemas.microsoft.com/office/powerpoint/2010/main" val="42446827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3" name="Picture Placeholder 21"/>
          <p:cNvSpPr>
            <a:spLocks noGrp="1" noChangeAspect="1"/>
          </p:cNvSpPr>
          <p:nvPr>
            <p:ph type="pic" sz="quarter" idx="10"/>
          </p:nvPr>
        </p:nvSpPr>
        <p:spPr>
          <a:xfrm>
            <a:off x="0" y="0"/>
            <a:ext cx="9144000" cy="6985000"/>
          </a:xfrm>
        </p:spPr>
        <p:txBody>
          <a:bodyPr lIns="38396" tIns="19198" rIns="38396" bIns="19198">
            <a:normAutofit/>
          </a:bodyPr>
          <a:lstStyle>
            <a:lvl1pPr>
              <a:defRPr sz="1700"/>
            </a:lvl1pPr>
          </a:lstStyle>
          <a:p>
            <a:endParaRPr lang="en-US" dirty="0"/>
          </a:p>
        </p:txBody>
      </p:sp>
    </p:spTree>
    <p:extLst>
      <p:ext uri="{BB962C8B-B14F-4D97-AF65-F5344CB8AC3E}">
        <p14:creationId xmlns:p14="http://schemas.microsoft.com/office/powerpoint/2010/main" val="1389705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63F52C9-143F-40EC-9AED-CBE8C4ADE67D}" type="datetimeFigureOut">
              <a:rPr lang="en-US" smtClean="0"/>
              <a:pPr/>
              <a:t>8/26/2015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CA89E3D-02CA-406F-A35A-A49FB3946FF2}"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63F52C9-143F-40EC-9AED-CBE8C4ADE67D}" type="datetimeFigureOut">
              <a:rPr lang="en-US" smtClean="0"/>
              <a:pPr/>
              <a:t>8/26/2015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CA89E3D-02CA-406F-A35A-A49FB3946FF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63F52C9-143F-40EC-9AED-CBE8C4ADE67D}" type="datetimeFigureOut">
              <a:rPr lang="en-US" smtClean="0"/>
              <a:pPr/>
              <a:t>8/26/2015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CA89E3D-02CA-406F-A35A-A49FB3946FF2}"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63F52C9-143F-40EC-9AED-CBE8C4ADE67D}" type="datetimeFigureOut">
              <a:rPr lang="en-US" smtClean="0"/>
              <a:pPr/>
              <a:t>8/26/2015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CA89E3D-02CA-406F-A35A-A49FB3946FF2}"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63F52C9-143F-40EC-9AED-CBE8C4ADE67D}" type="datetimeFigureOut">
              <a:rPr lang="en-US" smtClean="0"/>
              <a:pPr/>
              <a:t>8/26/2015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89E3D-02CA-406F-A35A-A49FB3946FF2}"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63F52C9-143F-40EC-9AED-CBE8C4ADE67D}" type="datetimeFigureOut">
              <a:rPr lang="en-US" smtClean="0"/>
              <a:pPr/>
              <a:t>8/26/2015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89E3D-02CA-406F-A35A-A49FB3946FF2}"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63F52C9-143F-40EC-9AED-CBE8C4ADE67D}" type="datetimeFigureOut">
              <a:rPr lang="en-US" smtClean="0"/>
              <a:pPr/>
              <a:t>8/26/2015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89E3D-02CA-406F-A35A-A49FB3946FF2}"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63F52C9-143F-40EC-9AED-CBE8C4ADE67D}"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CA89E3D-02CA-406F-A35A-A49FB3946FF2}"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63F52C9-143F-40EC-9AED-CBE8C4ADE67D}" type="datetimeFigureOut">
              <a:rPr lang="en-US" smtClean="0"/>
              <a:pPr/>
              <a:t>8/26/2015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CA89E3D-02CA-406F-A35A-A49FB3946FF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 id="2147484104" r:id="rId12"/>
    <p:sldLayoutId id="2147484105" r:id="rId13"/>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washingtontimes.com/topics/senat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096055" y="4665621"/>
            <a:ext cx="6951891" cy="500436"/>
          </a:xfrm>
          <a:prstGeom prst="rect">
            <a:avLst/>
          </a:prstGeom>
          <a:noFill/>
        </p:spPr>
        <p:txBody>
          <a:bodyPr wrap="square" lIns="38396" tIns="19198" rIns="38396" bIns="19198" rtlCol="0">
            <a:spAutoFit/>
          </a:bodyPr>
          <a:lstStyle/>
          <a:p>
            <a:pPr algn="ctr"/>
            <a:r>
              <a:rPr lang="en-US" sz="1500" b="1" dirty="0">
                <a:solidFill>
                  <a:srgbClr val="05430E"/>
                </a:solidFill>
                <a:latin typeface="Roboto Regular"/>
                <a:cs typeface="Roboto Regular"/>
              </a:rPr>
              <a:t>Kiel Weaver, Staff Director of the House Water, Power and Oceans Subcommittee</a:t>
            </a:r>
          </a:p>
        </p:txBody>
      </p:sp>
      <p:pic>
        <p:nvPicPr>
          <p:cNvPr id="2" name="Picture 1" descr="NR_Logo-header_4.15-outlined-green.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40400" y="1996440"/>
            <a:ext cx="5874581" cy="1751596"/>
          </a:xfrm>
          <a:prstGeom prst="rect">
            <a:avLst/>
          </a:prstGeom>
        </p:spPr>
      </p:pic>
    </p:spTree>
    <p:extLst>
      <p:ext uri="{BB962C8B-B14F-4D97-AF65-F5344CB8AC3E}">
        <p14:creationId xmlns:p14="http://schemas.microsoft.com/office/powerpoint/2010/main" val="12130595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congress cont’d</a:t>
            </a:r>
            <a:endParaRPr lang="en-US" dirty="0"/>
          </a:p>
        </p:txBody>
      </p:sp>
      <p:sp>
        <p:nvSpPr>
          <p:cNvPr id="3" name="Content Placeholder 2"/>
          <p:cNvSpPr>
            <a:spLocks noGrp="1"/>
          </p:cNvSpPr>
          <p:nvPr>
            <p:ph idx="1"/>
          </p:nvPr>
        </p:nvSpPr>
        <p:spPr/>
        <p:txBody>
          <a:bodyPr>
            <a:normAutofit lnSpcReduction="10000"/>
          </a:bodyPr>
          <a:lstStyle/>
          <a:p>
            <a:r>
              <a:rPr lang="en-US" dirty="0" smtClean="0"/>
              <a:t>Bishop Letter to DOJ/DOI</a:t>
            </a:r>
          </a:p>
          <a:p>
            <a:pPr lvl="1"/>
            <a:r>
              <a:rPr lang="en-US" dirty="0" smtClean="0"/>
              <a:t>A path forward</a:t>
            </a:r>
          </a:p>
          <a:p>
            <a:pPr lvl="1"/>
            <a:r>
              <a:rPr lang="en-US" dirty="0" smtClean="0"/>
              <a:t>Governs the process to consider Water Settlements in the House during this Congress.  Primarily deals with fiscal aspect of the proposed settlements.</a:t>
            </a:r>
          </a:p>
          <a:p>
            <a:pPr lvl="1"/>
            <a:r>
              <a:rPr lang="en-US" dirty="0" smtClean="0"/>
              <a:t>Resembles the process for creating new Army Corps of Engineers projects under the WRRDA (P.L. 113-121).</a:t>
            </a:r>
          </a:p>
          <a:p>
            <a:pPr lvl="1"/>
            <a:r>
              <a:rPr lang="en-US" dirty="0" smtClean="0"/>
              <a:t>Requires DOI/DOJ to answer questions and submit relevant information to Congress.</a:t>
            </a:r>
          </a:p>
          <a:p>
            <a:pPr lvl="1"/>
            <a:endParaRPr lang="en-US" dirty="0" smtClean="0"/>
          </a:p>
          <a:p>
            <a:endParaRPr lang="en-US" sz="1000" dirty="0"/>
          </a:p>
          <a:p>
            <a:endParaRPr lang="en-US" sz="1000" dirty="0" smtClean="0"/>
          </a:p>
          <a:p>
            <a:endParaRPr lang="en-US" sz="1000" dirty="0"/>
          </a:p>
          <a:p>
            <a:endParaRPr lang="en-US" sz="1000" dirty="0" smtClean="0"/>
          </a:p>
          <a:p>
            <a:endParaRPr lang="en-US" sz="1400" dirty="0" smtClean="0"/>
          </a:p>
          <a:p>
            <a:endParaRPr lang="en-US" sz="1400" dirty="0"/>
          </a:p>
          <a:p>
            <a:endParaRPr lang="en-US" sz="1400" dirty="0"/>
          </a:p>
          <a:p>
            <a:pPr marL="0" indent="0">
              <a:buNone/>
            </a:pPr>
            <a:endParaRPr lang="en-US" sz="1400" dirty="0"/>
          </a:p>
          <a:p>
            <a:endParaRPr lang="en-US" dirty="0" smtClean="0"/>
          </a:p>
          <a:p>
            <a:endParaRPr lang="en-US" dirty="0"/>
          </a:p>
          <a:p>
            <a:pPr marL="0" indent="0">
              <a:buNone/>
            </a:pPr>
            <a:endParaRPr lang="en-US" dirty="0" smtClean="0"/>
          </a:p>
          <a:p>
            <a:endParaRPr lang="en-US" dirty="0"/>
          </a:p>
          <a:p>
            <a:endParaRPr lang="en-US" dirty="0" smtClean="0"/>
          </a:p>
          <a:p>
            <a:endParaRPr lang="en-US" i="1" dirty="0"/>
          </a:p>
          <a:p>
            <a:endParaRPr lang="en-US" dirty="0"/>
          </a:p>
        </p:txBody>
      </p:sp>
    </p:spTree>
    <p:extLst>
      <p:ext uri="{BB962C8B-B14F-4D97-AF65-F5344CB8AC3E}">
        <p14:creationId xmlns:p14="http://schemas.microsoft.com/office/powerpoint/2010/main" val="24207253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congress cont’d</a:t>
            </a:r>
            <a:endParaRPr lang="en-US" dirty="0"/>
          </a:p>
        </p:txBody>
      </p:sp>
      <p:sp>
        <p:nvSpPr>
          <p:cNvPr id="3" name="Content Placeholder 2"/>
          <p:cNvSpPr>
            <a:spLocks noGrp="1"/>
          </p:cNvSpPr>
          <p:nvPr>
            <p:ph idx="1"/>
          </p:nvPr>
        </p:nvSpPr>
        <p:spPr/>
        <p:txBody>
          <a:bodyPr>
            <a:normAutofit/>
          </a:bodyPr>
          <a:lstStyle/>
          <a:p>
            <a:r>
              <a:rPr lang="en-US" dirty="0" smtClean="0"/>
              <a:t>Letter asks DOI/DOJ seven things:</a:t>
            </a:r>
          </a:p>
          <a:p>
            <a:pPr lvl="1"/>
            <a:r>
              <a:rPr lang="en-US" dirty="0" smtClean="0"/>
              <a:t>1) Provide a statement affirming that each proposed settlement adheres to the current criteria and procedures</a:t>
            </a:r>
          </a:p>
          <a:p>
            <a:pPr lvl="1"/>
            <a:r>
              <a:rPr lang="en-US" dirty="0" smtClean="0"/>
              <a:t>2) That each proposed settlement represents a “net benefit to the American taxpayer as compared to the consequences and costs of not settling litigation, and specifically support the federal financial authorization…”</a:t>
            </a:r>
          </a:p>
          <a:p>
            <a:pPr lvl="1"/>
            <a:endParaRPr lang="en-US" dirty="0" smtClean="0"/>
          </a:p>
          <a:p>
            <a:endParaRPr lang="en-US" dirty="0"/>
          </a:p>
          <a:p>
            <a:endParaRPr lang="en-US" sz="1400" dirty="0"/>
          </a:p>
          <a:p>
            <a:endParaRPr lang="en-US" sz="1400" dirty="0"/>
          </a:p>
          <a:p>
            <a:pPr marL="0" indent="0">
              <a:buNone/>
            </a:pPr>
            <a:endParaRPr lang="en-US" sz="1400" dirty="0"/>
          </a:p>
          <a:p>
            <a:endParaRPr lang="en-US" dirty="0" smtClean="0"/>
          </a:p>
          <a:p>
            <a:endParaRPr lang="en-US" dirty="0"/>
          </a:p>
          <a:p>
            <a:pPr marL="0" indent="0">
              <a:buNone/>
            </a:pPr>
            <a:endParaRPr lang="en-US" dirty="0" smtClean="0"/>
          </a:p>
          <a:p>
            <a:endParaRPr lang="en-US" dirty="0"/>
          </a:p>
          <a:p>
            <a:endParaRPr lang="en-US" dirty="0" smtClean="0"/>
          </a:p>
          <a:p>
            <a:endParaRPr lang="en-US" i="1" dirty="0"/>
          </a:p>
          <a:p>
            <a:endParaRPr lang="en-US" dirty="0"/>
          </a:p>
        </p:txBody>
      </p:sp>
    </p:spTree>
    <p:extLst>
      <p:ext uri="{BB962C8B-B14F-4D97-AF65-F5344CB8AC3E}">
        <p14:creationId xmlns:p14="http://schemas.microsoft.com/office/powerpoint/2010/main" val="19394151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congress cont’d</a:t>
            </a:r>
            <a:endParaRPr lang="en-US" dirty="0"/>
          </a:p>
        </p:txBody>
      </p:sp>
      <p:sp>
        <p:nvSpPr>
          <p:cNvPr id="3" name="Content Placeholder 2"/>
          <p:cNvSpPr>
            <a:spLocks noGrp="1"/>
          </p:cNvSpPr>
          <p:nvPr>
            <p:ph idx="1"/>
          </p:nvPr>
        </p:nvSpPr>
        <p:spPr/>
        <p:txBody>
          <a:bodyPr>
            <a:normAutofit fontScale="92500"/>
          </a:bodyPr>
          <a:lstStyle/>
          <a:p>
            <a:pPr lvl="1"/>
            <a:r>
              <a:rPr lang="en-US" dirty="0"/>
              <a:t>3</a:t>
            </a:r>
            <a:r>
              <a:rPr lang="en-US" dirty="0" smtClean="0"/>
              <a:t>) The Attorney General must have conveyed to a court and all settling parties have agreed to, in writing, a legislative resolution</a:t>
            </a:r>
          </a:p>
          <a:p>
            <a:pPr lvl="1"/>
            <a:r>
              <a:rPr lang="en-US" dirty="0" smtClean="0"/>
              <a:t>4) The legislative resolution must be in proposed text.</a:t>
            </a:r>
          </a:p>
          <a:p>
            <a:pPr lvl="1"/>
            <a:r>
              <a:rPr lang="en-US" dirty="0" smtClean="0"/>
              <a:t>5) The DOJ is requested to testify before the Natural Resources Committee</a:t>
            </a:r>
          </a:p>
          <a:p>
            <a:pPr lvl="1"/>
            <a:r>
              <a:rPr lang="en-US" dirty="0" smtClean="0"/>
              <a:t>6 and 7) The list of legal claims being settled must be listed and any fiscal authorizations for already settled claims or claims that have no legal basis shall not be considered.</a:t>
            </a:r>
          </a:p>
          <a:p>
            <a:endParaRPr lang="en-US" dirty="0"/>
          </a:p>
          <a:p>
            <a:endParaRPr lang="en-US" sz="1400" dirty="0"/>
          </a:p>
          <a:p>
            <a:endParaRPr lang="en-US" sz="1400" dirty="0"/>
          </a:p>
          <a:p>
            <a:pPr marL="0" indent="0">
              <a:buNone/>
            </a:pPr>
            <a:endParaRPr lang="en-US" sz="1400" dirty="0"/>
          </a:p>
          <a:p>
            <a:endParaRPr lang="en-US" dirty="0" smtClean="0"/>
          </a:p>
          <a:p>
            <a:endParaRPr lang="en-US" dirty="0"/>
          </a:p>
          <a:p>
            <a:pPr marL="0" indent="0">
              <a:buNone/>
            </a:pPr>
            <a:endParaRPr lang="en-US" dirty="0" smtClean="0"/>
          </a:p>
          <a:p>
            <a:endParaRPr lang="en-US" dirty="0"/>
          </a:p>
          <a:p>
            <a:endParaRPr lang="en-US" dirty="0" smtClean="0"/>
          </a:p>
          <a:p>
            <a:endParaRPr lang="en-US" i="1" dirty="0"/>
          </a:p>
          <a:p>
            <a:endParaRPr lang="en-US" dirty="0"/>
          </a:p>
        </p:txBody>
      </p:sp>
    </p:spTree>
    <p:extLst>
      <p:ext uri="{BB962C8B-B14F-4D97-AF65-F5344CB8AC3E}">
        <p14:creationId xmlns:p14="http://schemas.microsoft.com/office/powerpoint/2010/main" val="9665699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congress cont’d</a:t>
            </a:r>
            <a:endParaRPr lang="en-US" dirty="0"/>
          </a:p>
        </p:txBody>
      </p:sp>
      <p:sp>
        <p:nvSpPr>
          <p:cNvPr id="3" name="Content Placeholder 2"/>
          <p:cNvSpPr>
            <a:spLocks noGrp="1"/>
          </p:cNvSpPr>
          <p:nvPr>
            <p:ph idx="1"/>
          </p:nvPr>
        </p:nvSpPr>
        <p:spPr/>
        <p:txBody>
          <a:bodyPr>
            <a:normAutofit/>
          </a:bodyPr>
          <a:lstStyle/>
          <a:p>
            <a:r>
              <a:rPr lang="en-US" dirty="0" smtClean="0"/>
              <a:t>If these seven items are provided/adhered to, then Chairman Bishop intends to introduce the settlement bill at the Administration’s request and consider such legislation.</a:t>
            </a:r>
          </a:p>
          <a:p>
            <a:endParaRPr lang="en-US" dirty="0" smtClean="0"/>
          </a:p>
          <a:p>
            <a:r>
              <a:rPr lang="en-US" dirty="0" smtClean="0"/>
              <a:t>QUESTIONS/DISCUSSION</a:t>
            </a:r>
            <a:endParaRPr lang="en-US" dirty="0"/>
          </a:p>
          <a:p>
            <a:pPr marL="0" indent="0">
              <a:buNone/>
            </a:pPr>
            <a:endParaRPr lang="en-US" dirty="0" smtClean="0"/>
          </a:p>
          <a:p>
            <a:endParaRPr lang="en-US" dirty="0"/>
          </a:p>
          <a:p>
            <a:endParaRPr lang="en-US" sz="1400" dirty="0"/>
          </a:p>
          <a:p>
            <a:endParaRPr lang="en-US" sz="1400" dirty="0"/>
          </a:p>
          <a:p>
            <a:pPr marL="0" indent="0">
              <a:buNone/>
            </a:pPr>
            <a:endParaRPr lang="en-US" sz="1400" dirty="0"/>
          </a:p>
          <a:p>
            <a:endParaRPr lang="en-US" dirty="0" smtClean="0"/>
          </a:p>
          <a:p>
            <a:endParaRPr lang="en-US" dirty="0"/>
          </a:p>
          <a:p>
            <a:pPr marL="0" indent="0">
              <a:buNone/>
            </a:pPr>
            <a:endParaRPr lang="en-US" dirty="0" smtClean="0"/>
          </a:p>
          <a:p>
            <a:endParaRPr lang="en-US" dirty="0"/>
          </a:p>
          <a:p>
            <a:endParaRPr lang="en-US" dirty="0" smtClean="0"/>
          </a:p>
          <a:p>
            <a:endParaRPr lang="en-US" i="1" dirty="0"/>
          </a:p>
          <a:p>
            <a:endParaRPr lang="en-US" dirty="0"/>
          </a:p>
        </p:txBody>
      </p:sp>
    </p:spTree>
    <p:extLst>
      <p:ext uri="{BB962C8B-B14F-4D97-AF65-F5344CB8AC3E}">
        <p14:creationId xmlns:p14="http://schemas.microsoft.com/office/powerpoint/2010/main" val="14063962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R_Logo-header_4.15-outlined-gree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695" y="1789008"/>
            <a:ext cx="7114693" cy="3162498"/>
          </a:xfrm>
          <a:prstGeom prst="rect">
            <a:avLst/>
          </a:prstGeom>
        </p:spPr>
      </p:pic>
    </p:spTree>
    <p:extLst>
      <p:ext uri="{BB962C8B-B14F-4D97-AF65-F5344CB8AC3E}">
        <p14:creationId xmlns:p14="http://schemas.microsoft.com/office/powerpoint/2010/main" val="1233348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458200" cy="4267200"/>
          </a:xfrm>
        </p:spPr>
        <p:txBody>
          <a:bodyPr>
            <a:normAutofit/>
          </a:bodyPr>
          <a:lstStyle/>
          <a:p>
            <a:r>
              <a:rPr lang="en-US" sz="3600" b="1" dirty="0"/>
              <a:t>T</a:t>
            </a:r>
            <a:r>
              <a:rPr lang="en-US" sz="3600" b="1" dirty="0" smtClean="0"/>
              <a:t>he House Committee on Natural Resources</a:t>
            </a:r>
          </a:p>
          <a:p>
            <a:r>
              <a:rPr lang="en-US" b="1" dirty="0"/>
              <a:t> </a:t>
            </a:r>
            <a:r>
              <a:rPr lang="en-US" b="1" dirty="0" smtClean="0"/>
              <a:t>- 25 Republicans; 17 Democrats</a:t>
            </a:r>
          </a:p>
          <a:p>
            <a:r>
              <a:rPr lang="en-US" b="1" dirty="0"/>
              <a:t> </a:t>
            </a:r>
            <a:r>
              <a:rPr lang="en-US" b="1" dirty="0" smtClean="0"/>
              <a:t>- Out of 25 Republicans, 13 are from West of the Mississippi.</a:t>
            </a:r>
          </a:p>
          <a:p>
            <a:endParaRPr lang="en-US" b="1" dirty="0" smtClean="0"/>
          </a:p>
          <a:p>
            <a:endParaRPr lang="en-US" b="1" dirty="0"/>
          </a:p>
          <a:p>
            <a:endParaRPr lang="en-US" b="1" dirty="0"/>
          </a:p>
          <a:p>
            <a:endParaRPr lang="en-US" b="1" dirty="0"/>
          </a:p>
          <a:p>
            <a:r>
              <a:rPr lang="en-US" dirty="0" smtClean="0"/>
              <a:t>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895600"/>
            <a:ext cx="1905000" cy="2105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56125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5013325"/>
          </a:xfrm>
        </p:spPr>
        <p:txBody>
          <a:bodyPr>
            <a:normAutofit/>
          </a:bodyPr>
          <a:lstStyle/>
          <a:p>
            <a:pPr marL="0" indent="0">
              <a:buNone/>
            </a:pPr>
            <a:r>
              <a:rPr lang="en-US" sz="4400" b="1" dirty="0"/>
              <a:t>The House Water, Power and Oceans Subcommittee</a:t>
            </a:r>
          </a:p>
          <a:p>
            <a:pPr marL="0" indent="0">
              <a:buNone/>
            </a:pPr>
            <a:r>
              <a:rPr lang="en-US" b="1" dirty="0" smtClean="0"/>
              <a:t>	</a:t>
            </a:r>
            <a:r>
              <a:rPr lang="en-US" sz="2200" b="1" dirty="0" smtClean="0"/>
              <a:t>- </a:t>
            </a:r>
            <a:r>
              <a:rPr lang="en-US" sz="2200" b="1" dirty="0"/>
              <a:t>12 Republicans, 11 Democrats</a:t>
            </a:r>
          </a:p>
          <a:p>
            <a:pPr marL="0" indent="0">
              <a:buNone/>
            </a:pPr>
            <a:r>
              <a:rPr lang="en-US" sz="2200" b="1" dirty="0" smtClean="0"/>
              <a:t>	- Out </a:t>
            </a:r>
            <a:r>
              <a:rPr lang="en-US" sz="2200" b="1" dirty="0"/>
              <a:t>of </a:t>
            </a:r>
            <a:r>
              <a:rPr lang="en-US" sz="2200" b="1" dirty="0" smtClean="0"/>
              <a:t>12 Republicans, 7 Westerners</a:t>
            </a:r>
            <a:endParaRPr lang="en-US" sz="2200" b="1" dirty="0"/>
          </a:p>
          <a:p>
            <a:pPr marL="0" indent="0">
              <a:buNone/>
            </a:pPr>
            <a:r>
              <a:rPr lang="en-US" sz="2200" b="1" dirty="0"/>
              <a:t>	</a:t>
            </a:r>
            <a:r>
              <a:rPr lang="en-US" sz="2200" b="1" dirty="0" smtClean="0"/>
              <a:t>- Jurisdiction includes the Bureau of Reclamation, the Power 			Marketing Administrations, U.S. Fish and Wildlife 			Service, U.S. Geological Survey and the National 			Oceanic and Atmospheric Administration</a:t>
            </a:r>
          </a:p>
          <a:p>
            <a:pPr marL="0" indent="0">
              <a:buNone/>
            </a:pPr>
            <a:r>
              <a:rPr lang="en-US" sz="2200" b="1" dirty="0"/>
              <a:t>	</a:t>
            </a:r>
            <a:r>
              <a:rPr lang="en-US" sz="2200" b="1" dirty="0" smtClean="0"/>
              <a:t>- Oversight and Legislative Responsibilities on Native American 		Water Rights Claims</a:t>
            </a:r>
          </a:p>
          <a:p>
            <a:pPr marL="0" indent="0">
              <a:buNone/>
            </a:pPr>
            <a:endParaRPr lang="en-US" sz="2200" b="1" dirty="0"/>
          </a:p>
        </p:txBody>
      </p:sp>
    </p:spTree>
    <p:extLst>
      <p:ext uri="{BB962C8B-B14F-4D97-AF65-F5344CB8AC3E}">
        <p14:creationId xmlns:p14="http://schemas.microsoft.com/office/powerpoint/2010/main" val="31689885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Main points</a:t>
            </a:r>
            <a:endParaRPr lang="en-US" dirty="0"/>
          </a:p>
        </p:txBody>
      </p:sp>
      <p:sp>
        <p:nvSpPr>
          <p:cNvPr id="3" name="Content Placeholder 2"/>
          <p:cNvSpPr>
            <a:spLocks noGrp="1"/>
          </p:cNvSpPr>
          <p:nvPr>
            <p:ph idx="1"/>
          </p:nvPr>
        </p:nvSpPr>
        <p:spPr/>
        <p:txBody>
          <a:bodyPr/>
          <a:lstStyle/>
          <a:p>
            <a:r>
              <a:rPr lang="en-US" dirty="0" smtClean="0"/>
              <a:t>1) Committee/Subcommittee Involvement on Water Rights Settlements</a:t>
            </a:r>
          </a:p>
          <a:p>
            <a:endParaRPr lang="en-US" dirty="0"/>
          </a:p>
          <a:p>
            <a:r>
              <a:rPr lang="en-US" dirty="0" smtClean="0"/>
              <a:t>2) Recent History (2010-2014) of Water Rights Settlements before the Congress</a:t>
            </a:r>
          </a:p>
          <a:p>
            <a:endParaRPr lang="en-US" dirty="0"/>
          </a:p>
          <a:p>
            <a:r>
              <a:rPr lang="en-US" dirty="0" smtClean="0"/>
              <a:t>3) How the House will proceed in the 114</a:t>
            </a:r>
            <a:r>
              <a:rPr lang="en-US" baseline="30000" dirty="0" smtClean="0"/>
              <a:t>th</a:t>
            </a:r>
            <a:r>
              <a:rPr lang="en-US" dirty="0" smtClean="0"/>
              <a:t> Congress on Water Rights Settlements</a:t>
            </a:r>
            <a:endParaRPr lang="en-US" dirty="0"/>
          </a:p>
        </p:txBody>
      </p:sp>
    </p:spTree>
    <p:extLst>
      <p:ext uri="{BB962C8B-B14F-4D97-AF65-F5344CB8AC3E}">
        <p14:creationId xmlns:p14="http://schemas.microsoft.com/office/powerpoint/2010/main" val="38301375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Enacted water rights settlements</a:t>
            </a:r>
            <a:endParaRPr lang="en-US" dirty="0"/>
          </a:p>
        </p:txBody>
      </p:sp>
      <p:sp>
        <p:nvSpPr>
          <p:cNvPr id="3" name="Content Placeholder 2"/>
          <p:cNvSpPr>
            <a:spLocks noGrp="1"/>
          </p:cNvSpPr>
          <p:nvPr>
            <p:ph idx="1"/>
          </p:nvPr>
        </p:nvSpPr>
        <p:spPr/>
        <p:txBody>
          <a:bodyPr>
            <a:normAutofit lnSpcReduction="10000"/>
          </a:bodyPr>
          <a:lstStyle/>
          <a:p>
            <a:r>
              <a:rPr lang="en-US" dirty="0" smtClean="0"/>
              <a:t>Since 1978, 29 Native American Water Rights Settlements have been enacted by Congress.</a:t>
            </a:r>
          </a:p>
          <a:p>
            <a:endParaRPr lang="en-US" dirty="0"/>
          </a:p>
          <a:p>
            <a:r>
              <a:rPr lang="en-US" dirty="0" smtClean="0"/>
              <a:t>Each of these settlements has been different in terms of water quantifications and funding.</a:t>
            </a:r>
          </a:p>
          <a:p>
            <a:endParaRPr lang="en-US" dirty="0"/>
          </a:p>
          <a:p>
            <a:r>
              <a:rPr lang="en-US" dirty="0" smtClean="0"/>
              <a:t>According to the Congressional Research Service, there are currently 19 negotiating teams for additional settlements.</a:t>
            </a:r>
          </a:p>
          <a:p>
            <a:endParaRPr lang="en-US" dirty="0"/>
          </a:p>
          <a:p>
            <a:endParaRPr lang="en-US" dirty="0"/>
          </a:p>
        </p:txBody>
      </p:sp>
    </p:spTree>
    <p:extLst>
      <p:ext uri="{BB962C8B-B14F-4D97-AF65-F5344CB8AC3E}">
        <p14:creationId xmlns:p14="http://schemas.microsoft.com/office/powerpoint/2010/main" val="26321604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Claims resolution act of 2010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last federally funded Native American Water Rights Settlement bill to be signed into law was the </a:t>
            </a:r>
            <a:r>
              <a:rPr lang="en-US" i="1" dirty="0" smtClean="0"/>
              <a:t>“Claims Resolution Act of 2010”.</a:t>
            </a:r>
          </a:p>
          <a:p>
            <a:endParaRPr lang="en-US" i="1" dirty="0"/>
          </a:p>
          <a:p>
            <a:r>
              <a:rPr lang="en-US" i="1" dirty="0" smtClean="0"/>
              <a:t>Included “</a:t>
            </a:r>
            <a:r>
              <a:rPr lang="en-US" i="1" dirty="0" err="1" smtClean="0"/>
              <a:t>Cobell</a:t>
            </a:r>
            <a:r>
              <a:rPr lang="en-US" i="1" dirty="0" smtClean="0"/>
              <a:t>” settlement and four water rights settlements (White Mountain Apache, Taos Pueblo, </a:t>
            </a:r>
            <a:r>
              <a:rPr lang="en-US" i="1" dirty="0" err="1" smtClean="0"/>
              <a:t>Aamodt</a:t>
            </a:r>
            <a:r>
              <a:rPr lang="en-US" i="1" dirty="0" smtClean="0"/>
              <a:t> and Crow)</a:t>
            </a:r>
          </a:p>
          <a:p>
            <a:pPr marL="0" indent="0">
              <a:buNone/>
            </a:pPr>
            <a:endParaRPr lang="en-US" i="1" dirty="0" smtClean="0"/>
          </a:p>
          <a:p>
            <a:r>
              <a:rPr lang="en-US" i="1" dirty="0" smtClean="0"/>
              <a:t>Passed the House 256-152 before being sent to the President.</a:t>
            </a:r>
          </a:p>
          <a:p>
            <a:pPr marL="0" indent="0">
              <a:buNone/>
            </a:pPr>
            <a:endParaRPr lang="en-US" i="1" dirty="0"/>
          </a:p>
          <a:p>
            <a:endParaRPr lang="en-US" dirty="0"/>
          </a:p>
        </p:txBody>
      </p:sp>
    </p:spTree>
    <p:extLst>
      <p:ext uri="{BB962C8B-B14F-4D97-AF65-F5344CB8AC3E}">
        <p14:creationId xmlns:p14="http://schemas.microsoft.com/office/powerpoint/2010/main" val="32959247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2010-2014</a:t>
            </a:r>
            <a:endParaRPr lang="en-US" dirty="0"/>
          </a:p>
        </p:txBody>
      </p:sp>
      <p:sp>
        <p:nvSpPr>
          <p:cNvPr id="3" name="Content Placeholder 2"/>
          <p:cNvSpPr>
            <a:spLocks noGrp="1"/>
          </p:cNvSpPr>
          <p:nvPr>
            <p:ph idx="1"/>
          </p:nvPr>
        </p:nvSpPr>
        <p:spPr/>
        <p:txBody>
          <a:bodyPr>
            <a:normAutofit/>
          </a:bodyPr>
          <a:lstStyle/>
          <a:p>
            <a:r>
              <a:rPr lang="en-US" dirty="0" smtClean="0"/>
              <a:t>There were numerous spending concerns with the Claims Resolution Act of 2010, resulting (in part) the final House vote.</a:t>
            </a:r>
          </a:p>
          <a:p>
            <a:endParaRPr lang="en-US" dirty="0"/>
          </a:p>
          <a:p>
            <a:r>
              <a:rPr lang="en-US" dirty="0" smtClean="0"/>
              <a:t>Republicans took over the House in the 2010 election.</a:t>
            </a:r>
          </a:p>
          <a:p>
            <a:endParaRPr lang="en-US" dirty="0"/>
          </a:p>
          <a:p>
            <a:pPr marL="0" indent="0">
              <a:buNone/>
            </a:pPr>
            <a:endParaRPr lang="en-US" dirty="0" smtClean="0"/>
          </a:p>
          <a:p>
            <a:endParaRPr lang="en-US" dirty="0"/>
          </a:p>
          <a:p>
            <a:endParaRPr lang="en-US" dirty="0" smtClean="0"/>
          </a:p>
          <a:p>
            <a:endParaRPr lang="en-US" i="1" dirty="0"/>
          </a:p>
          <a:p>
            <a:endParaRPr lang="en-US" dirty="0"/>
          </a:p>
        </p:txBody>
      </p:sp>
    </p:spTree>
    <p:extLst>
      <p:ext uri="{BB962C8B-B14F-4D97-AF65-F5344CB8AC3E}">
        <p14:creationId xmlns:p14="http://schemas.microsoft.com/office/powerpoint/2010/main" val="3598823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2010-2014 cont’d</a:t>
            </a:r>
            <a:endParaRPr lang="en-US" dirty="0"/>
          </a:p>
        </p:txBody>
      </p:sp>
      <p:sp>
        <p:nvSpPr>
          <p:cNvPr id="3" name="Content Placeholder 2"/>
          <p:cNvSpPr>
            <a:spLocks noGrp="1"/>
          </p:cNvSpPr>
          <p:nvPr>
            <p:ph idx="1"/>
          </p:nvPr>
        </p:nvSpPr>
        <p:spPr/>
        <p:txBody>
          <a:bodyPr>
            <a:normAutofit lnSpcReduction="10000"/>
          </a:bodyPr>
          <a:lstStyle/>
          <a:p>
            <a:r>
              <a:rPr lang="en-US" dirty="0" smtClean="0"/>
              <a:t>Since the 2010 elections, there has been a 48% Member turnover in the House.</a:t>
            </a:r>
          </a:p>
          <a:p>
            <a:endParaRPr lang="en-US" dirty="0"/>
          </a:p>
          <a:p>
            <a:r>
              <a:rPr lang="en-US" dirty="0" smtClean="0"/>
              <a:t>Staff turnover remains high</a:t>
            </a:r>
          </a:p>
          <a:p>
            <a:r>
              <a:rPr lang="en-US" sz="1400" dirty="0"/>
              <a:t>Most </a:t>
            </a:r>
            <a:r>
              <a:rPr lang="en-US" sz="1400" dirty="0">
                <a:hlinkClick r:id="rId2"/>
              </a:rPr>
              <a:t>Senate</a:t>
            </a:r>
            <a:r>
              <a:rPr lang="en-US" sz="1400" dirty="0"/>
              <a:t> staffers have worked in the Capitol for less than three years. </a:t>
            </a:r>
            <a:r>
              <a:rPr lang="en-US" sz="1400" dirty="0" smtClean="0"/>
              <a:t>In </a:t>
            </a:r>
            <a:r>
              <a:rPr lang="en-US" sz="1400" dirty="0"/>
              <a:t>House offices, one-third of staffers are in their first year, while only 1 in 3 has worked there for five years or more.</a:t>
            </a:r>
          </a:p>
          <a:p>
            <a:r>
              <a:rPr lang="en-US" sz="1400" dirty="0"/>
              <a:t>Among the aides who work on powerful committees where the nation’s legislation takes shape, resumes are a little longer: Half have four years of experience</a:t>
            </a:r>
            <a:r>
              <a:rPr lang="en-US" sz="1400" dirty="0" smtClean="0"/>
              <a:t>. (Washington Times, June 6, 2012)</a:t>
            </a:r>
          </a:p>
          <a:p>
            <a:endParaRPr lang="en-US" sz="1400" dirty="0"/>
          </a:p>
          <a:p>
            <a:r>
              <a:rPr lang="en-US" dirty="0" smtClean="0"/>
              <a:t>Fiscal Environment has changed.  </a:t>
            </a:r>
          </a:p>
          <a:p>
            <a:r>
              <a:rPr lang="en-US" sz="1400" dirty="0"/>
              <a:t>T</a:t>
            </a:r>
            <a:r>
              <a:rPr lang="en-US" sz="1400" dirty="0" smtClean="0"/>
              <a:t>wo “settlement acts” were signed into law last Congress: the Pyramid Lake Paiute Tribe-Fish Springs Ranch Settlement Act and the Bill Williams River Water Rights Settlement Act of 2014.  Both of which did not have any federal funding.</a:t>
            </a:r>
          </a:p>
          <a:p>
            <a:endParaRPr lang="en-US" sz="1400" dirty="0"/>
          </a:p>
          <a:p>
            <a:endParaRPr lang="en-US" sz="1400" dirty="0" smtClean="0"/>
          </a:p>
          <a:p>
            <a:endParaRPr lang="en-US" sz="1400" dirty="0"/>
          </a:p>
          <a:p>
            <a:endParaRPr lang="en-US" dirty="0" smtClean="0"/>
          </a:p>
          <a:p>
            <a:endParaRPr lang="en-US" dirty="0"/>
          </a:p>
          <a:p>
            <a:pPr marL="0" indent="0">
              <a:buNone/>
            </a:pPr>
            <a:endParaRPr lang="en-US" dirty="0" smtClean="0"/>
          </a:p>
          <a:p>
            <a:endParaRPr lang="en-US" dirty="0"/>
          </a:p>
          <a:p>
            <a:endParaRPr lang="en-US" dirty="0" smtClean="0"/>
          </a:p>
          <a:p>
            <a:endParaRPr lang="en-US" i="1" dirty="0"/>
          </a:p>
          <a:p>
            <a:endParaRPr lang="en-US" dirty="0"/>
          </a:p>
        </p:txBody>
      </p:sp>
    </p:spTree>
    <p:extLst>
      <p:ext uri="{BB962C8B-B14F-4D97-AF65-F5344CB8AC3E}">
        <p14:creationId xmlns:p14="http://schemas.microsoft.com/office/powerpoint/2010/main" val="22632583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congress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Existing settlements represent a growing part of Bureau of Reclamation’s budget request.  </a:t>
            </a:r>
          </a:p>
          <a:p>
            <a:endParaRPr lang="en-US" dirty="0"/>
          </a:p>
          <a:p>
            <a:r>
              <a:rPr lang="en-US" dirty="0" smtClean="0"/>
              <a:t>Three pending bills so far</a:t>
            </a:r>
            <a:r>
              <a:rPr lang="en-US" sz="1000" dirty="0" smtClean="0"/>
              <a:t>.  </a:t>
            </a:r>
            <a:r>
              <a:rPr lang="en-US" dirty="0"/>
              <a:t> </a:t>
            </a:r>
            <a:r>
              <a:rPr lang="en-US" dirty="0" smtClean="0"/>
              <a:t>Nineteen Negotiating Teams on potential settlements.</a:t>
            </a:r>
          </a:p>
          <a:p>
            <a:endParaRPr lang="en-US" dirty="0"/>
          </a:p>
          <a:p>
            <a:r>
              <a:rPr lang="en-US" dirty="0" smtClean="0"/>
              <a:t>Native American Water Rights can actually benefit the American taxpayer by settling claims against the federal government.</a:t>
            </a:r>
          </a:p>
          <a:p>
            <a:pPr marL="0" indent="0">
              <a:buNone/>
            </a:pPr>
            <a:endParaRPr lang="en-US" dirty="0"/>
          </a:p>
          <a:p>
            <a:r>
              <a:rPr lang="en-US" dirty="0" smtClean="0"/>
              <a:t>Settlements of water rights claims are generally preferable to protracted litigation.</a:t>
            </a:r>
          </a:p>
          <a:p>
            <a:endParaRPr lang="en-US" sz="1400" dirty="0" smtClean="0"/>
          </a:p>
          <a:p>
            <a:endParaRPr lang="en-US" sz="1400" dirty="0"/>
          </a:p>
          <a:p>
            <a:endParaRPr lang="en-US" sz="1400" dirty="0"/>
          </a:p>
          <a:p>
            <a:pPr marL="0" indent="0">
              <a:buNone/>
            </a:pPr>
            <a:endParaRPr lang="en-US" sz="1400" dirty="0"/>
          </a:p>
          <a:p>
            <a:endParaRPr lang="en-US" dirty="0" smtClean="0"/>
          </a:p>
          <a:p>
            <a:endParaRPr lang="en-US" dirty="0"/>
          </a:p>
          <a:p>
            <a:pPr marL="0" indent="0">
              <a:buNone/>
            </a:pPr>
            <a:endParaRPr lang="en-US" dirty="0" smtClean="0"/>
          </a:p>
          <a:p>
            <a:endParaRPr lang="en-US" dirty="0"/>
          </a:p>
          <a:p>
            <a:endParaRPr lang="en-US" dirty="0" smtClean="0"/>
          </a:p>
          <a:p>
            <a:endParaRPr lang="en-US" i="1" dirty="0"/>
          </a:p>
          <a:p>
            <a:endParaRPr lang="en-US" dirty="0"/>
          </a:p>
        </p:txBody>
      </p:sp>
    </p:spTree>
    <p:extLst>
      <p:ext uri="{BB962C8B-B14F-4D97-AF65-F5344CB8AC3E}">
        <p14:creationId xmlns:p14="http://schemas.microsoft.com/office/powerpoint/2010/main" val="42554845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172</TotalTime>
  <Words>700</Words>
  <Application>Microsoft Office PowerPoint</Application>
  <PresentationFormat>On-screen Show (4:3)</PresentationFormat>
  <Paragraphs>140</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PowerPoint Presentation</vt:lpstr>
      <vt:lpstr>PowerPoint Presentation</vt:lpstr>
      <vt:lpstr>PowerPoint Presentation</vt:lpstr>
      <vt:lpstr>Main points</vt:lpstr>
      <vt:lpstr>Enacted water rights settlements</vt:lpstr>
      <vt:lpstr>Claims resolution act of 2010</vt:lpstr>
      <vt:lpstr>2010-2014</vt:lpstr>
      <vt:lpstr>2010-2014 cont’d</vt:lpstr>
      <vt:lpstr>This congress</vt:lpstr>
      <vt:lpstr>This congress cont’d</vt:lpstr>
      <vt:lpstr>This congress cont’d</vt:lpstr>
      <vt:lpstr>This congress cont’d</vt:lpstr>
      <vt:lpstr>This congress cont’d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Semanko, Alex</dc:creator>
  <cp:lastModifiedBy>wswc</cp:lastModifiedBy>
  <cp:revision>15</cp:revision>
  <cp:lastPrinted>2015-08-24T19:57:20Z</cp:lastPrinted>
  <dcterms:created xsi:type="dcterms:W3CDTF">2015-08-18T15:29:03Z</dcterms:created>
  <dcterms:modified xsi:type="dcterms:W3CDTF">2015-08-26T15:16:14Z</dcterms:modified>
</cp:coreProperties>
</file>