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692" r:id="rId2"/>
    <p:sldMasterId id="2147483717" r:id="rId3"/>
  </p:sldMasterIdLst>
  <p:notesMasterIdLst>
    <p:notesMasterId r:id="rId21"/>
  </p:notesMasterIdLst>
  <p:handoutMasterIdLst>
    <p:handoutMasterId r:id="rId22"/>
  </p:handoutMasterIdLst>
  <p:sldIdLst>
    <p:sldId id="264" r:id="rId4"/>
    <p:sldId id="307" r:id="rId5"/>
    <p:sldId id="308" r:id="rId6"/>
    <p:sldId id="309" r:id="rId7"/>
    <p:sldId id="316" r:id="rId8"/>
    <p:sldId id="317" r:id="rId9"/>
    <p:sldId id="318" r:id="rId10"/>
    <p:sldId id="310" r:id="rId11"/>
    <p:sldId id="312" r:id="rId12"/>
    <p:sldId id="311" r:id="rId13"/>
    <p:sldId id="313" r:id="rId14"/>
    <p:sldId id="268" r:id="rId15"/>
    <p:sldId id="319" r:id="rId16"/>
    <p:sldId id="305" r:id="rId17"/>
    <p:sldId id="291" r:id="rId18"/>
    <p:sldId id="295" r:id="rId19"/>
    <p:sldId id="284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3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13" autoAdjust="0"/>
  </p:normalViewPr>
  <p:slideViewPr>
    <p:cSldViewPr>
      <p:cViewPr varScale="1">
        <p:scale>
          <a:sx n="50" d="100"/>
          <a:sy n="50" d="100"/>
        </p:scale>
        <p:origin x="-1196" y="-56"/>
      </p:cViewPr>
      <p:guideLst>
        <p:guide orient="horz" pos="9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60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5" y="1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62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5" y="8829662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DD9EE-B280-4DC1-AF9B-B62777AA5F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87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35" y="1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57303-F59B-4C12-824B-363398E0C70D}" type="datetimeFigureOut">
              <a:rPr lang="en-US" smtClean="0"/>
              <a:t>8/21/2015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430"/>
            <a:ext cx="5607678" cy="41830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62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35" y="8829662"/>
            <a:ext cx="3038162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81FF-C11F-45C5-882C-6B462DCE2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05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371600"/>
            <a:ext cx="9144000" cy="685800"/>
          </a:xfrm>
          <a:prstGeom prst="rect">
            <a:avLst/>
          </a:prstGeom>
          <a:gradFill>
            <a:gsLst>
              <a:gs pos="36000">
                <a:schemeClr val="accent4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875" y="1905000"/>
            <a:ext cx="9144000" cy="213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20900"/>
            <a:ext cx="7772400" cy="1689100"/>
          </a:xfrm>
        </p:spPr>
        <p:txBody>
          <a:bodyPr anchor="t"/>
          <a:lstStyle>
            <a:lvl1pPr algn="l">
              <a:lnSpc>
                <a:spcPct val="120000"/>
              </a:lnSpc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724400"/>
            <a:ext cx="7772400" cy="1143000"/>
          </a:xfrm>
        </p:spPr>
        <p:txBody>
          <a:bodyPr anchor="b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14440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401856"/>
            <a:ext cx="9144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8775" y="4490382"/>
            <a:ext cx="1415625" cy="1415625"/>
          </a:xfrm>
          <a:prstGeom prst="rect">
            <a:avLst/>
          </a:prstGeom>
          <a:noFill/>
          <a:effectLst>
            <a:outerShdw blurRad="63500" dist="38100" dir="2700000" algn="tl" rotWithShape="0">
              <a:prstClr val="black">
                <a:alpha val="75000"/>
              </a:prstClr>
            </a:outerShdw>
          </a:effectLst>
        </p:spPr>
      </p:pic>
      <p:cxnSp>
        <p:nvCxnSpPr>
          <p:cNvPr id="13" name="Straight Connector 12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16200000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4579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parsonsbehle.com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603504"/>
            <a:ext cx="7845425" cy="457200"/>
          </a:xfrm>
        </p:spPr>
        <p:txBody>
          <a:bodyPr/>
          <a:lstStyle>
            <a:lvl1pPr marL="0" indent="0">
              <a:buNone/>
              <a:defRPr sz="20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EVENT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2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9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65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4762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0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8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-1"/>
            <a:ext cx="9144000" cy="78594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153400" cy="505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90304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5400000" algn="t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456677"/>
            <a:ext cx="9144000" cy="401323"/>
          </a:xfrm>
          <a:prstGeom prst="rect">
            <a:avLst/>
          </a:prstGeom>
          <a:gradFill>
            <a:gsLst>
              <a:gs pos="50000">
                <a:schemeClr val="accent3">
                  <a:lumMod val="9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69261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45667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6560" y="5943600"/>
            <a:ext cx="726440" cy="726440"/>
          </a:xfrm>
          <a:prstGeom prst="rect">
            <a:avLst/>
          </a:prstGeom>
          <a:noFill/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7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3063" y="0"/>
            <a:ext cx="9144000" cy="790304"/>
          </a:xfrm>
          <a:prstGeom prst="rect">
            <a:avLst/>
          </a:prstGeom>
          <a:gradFill>
            <a:gsLst>
              <a:gs pos="36000">
                <a:schemeClr val="accent4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153400" cy="505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90304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5400000" algn="t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456677"/>
            <a:ext cx="9144000" cy="401323"/>
          </a:xfrm>
          <a:prstGeom prst="rect">
            <a:avLst/>
          </a:prstGeom>
          <a:gradFill>
            <a:gsLst>
              <a:gs pos="50000">
                <a:schemeClr val="accent3">
                  <a:lumMod val="9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69261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45667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6560" y="5943600"/>
            <a:ext cx="726440" cy="726440"/>
          </a:xfrm>
          <a:prstGeom prst="rect">
            <a:avLst/>
          </a:prstGeom>
          <a:noFill/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5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1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71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-1"/>
            <a:ext cx="9144000" cy="785949"/>
          </a:xfrm>
          <a:prstGeom prst="rect">
            <a:avLst/>
          </a:prstGeom>
          <a:gradFill>
            <a:gsLst>
              <a:gs pos="50000">
                <a:schemeClr val="accent4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790304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5400000" algn="t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6456677"/>
            <a:ext cx="9144000" cy="401323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369261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6456677"/>
            <a:ext cx="9144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6560" y="5943600"/>
            <a:ext cx="726440" cy="726440"/>
          </a:xfrm>
          <a:prstGeom prst="rect">
            <a:avLst/>
          </a:prstGeom>
          <a:noFill/>
        </p:spPr>
      </p:pic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153400" cy="505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86800" y="6537960"/>
            <a:ext cx="4572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2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6ABCA29-D83D-4B22-ADD0-F65267FC8C49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6187437"/>
            <a:ext cx="9144000" cy="670563"/>
          </a:xfrm>
          <a:prstGeom prst="rect">
            <a:avLst/>
          </a:prstGeom>
          <a:gradFill>
            <a:gsLst>
              <a:gs pos="50000">
                <a:schemeClr val="accent3">
                  <a:lumMod val="9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100021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18743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5400000" algn="t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6560" y="5674360"/>
            <a:ext cx="726440" cy="726440"/>
          </a:xfrm>
          <a:prstGeom prst="rect">
            <a:avLst/>
          </a:prstGeom>
          <a:noFill/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ABCA29-D83D-4B22-ADD0-F65267FC8C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9" r:id="rId2"/>
    <p:sldLayoutId id="2147483707" r:id="rId3"/>
    <p:sldLayoutId id="2147483719" r:id="rId4"/>
    <p:sldLayoutId id="2147483704" r:id="rId5"/>
    <p:sldLayoutId id="2147483705" r:id="rId6"/>
    <p:sldLayoutId id="214748370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3200" b="0">
          <a:solidFill>
            <a:schemeClr val="accent1"/>
          </a:solidFill>
          <a:latin typeface="Helvetic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–"/>
        <a:defRPr sz="2800" b="0">
          <a:solidFill>
            <a:schemeClr val="accent1"/>
          </a:solidFill>
          <a:latin typeface="Helvetic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2400" b="0">
          <a:solidFill>
            <a:schemeClr val="accent1"/>
          </a:solidFill>
          <a:latin typeface="Helvetic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–"/>
        <a:defRPr sz="2000" b="0">
          <a:solidFill>
            <a:schemeClr val="accent1"/>
          </a:solidFill>
          <a:latin typeface="Helvetic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»"/>
        <a:defRPr sz="2000" b="0">
          <a:solidFill>
            <a:schemeClr val="accent1"/>
          </a:solidFill>
          <a:latin typeface="Helvetic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>
            <a:gsLst>
              <a:gs pos="50000">
                <a:schemeClr val="accent4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100021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187437"/>
            <a:ext cx="9144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5400000" algn="t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6560" y="5674360"/>
            <a:ext cx="726440" cy="726440"/>
          </a:xfrm>
          <a:prstGeom prst="rect">
            <a:avLst/>
          </a:prstGeom>
          <a:noFill/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ABCA29-D83D-4B22-ADD0-F65267FC8C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4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11" r:id="rId2"/>
    <p:sldLayoutId id="2147483708" r:id="rId3"/>
    <p:sldLayoutId id="2147483709" r:id="rId4"/>
    <p:sldLayoutId id="2147483710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3200" b="0">
          <a:solidFill>
            <a:schemeClr val="accent1"/>
          </a:solidFill>
          <a:latin typeface="Helvetic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–"/>
        <a:defRPr sz="2800" b="0">
          <a:solidFill>
            <a:schemeClr val="accent1"/>
          </a:solidFill>
          <a:latin typeface="Helvetic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2400" b="0">
          <a:solidFill>
            <a:schemeClr val="accent1"/>
          </a:solidFill>
          <a:latin typeface="Helvetic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–"/>
        <a:defRPr sz="2000" b="0">
          <a:solidFill>
            <a:schemeClr val="accent1"/>
          </a:solidFill>
          <a:latin typeface="Helvetic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»"/>
        <a:defRPr sz="2000" b="0">
          <a:solidFill>
            <a:schemeClr val="accent1"/>
          </a:solidFill>
          <a:latin typeface="Helvetic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9261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56677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139700" dist="50800" dir="5400000" algn="t" rotWithShape="0">
              <a:prstClr val="black">
                <a:alpha val="4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6560" y="5943600"/>
            <a:ext cx="726440" cy="726440"/>
          </a:xfrm>
          <a:prstGeom prst="rect">
            <a:avLst/>
          </a:prstGeom>
          <a:noFill/>
        </p:spPr>
      </p:pic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579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8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Wingdings" pitchFamily="2" charset="2"/>
        <a:buChar char="§"/>
        <a:defRPr sz="3200" b="0">
          <a:solidFill>
            <a:schemeClr val="accent1"/>
          </a:solidFill>
          <a:latin typeface="Helvetic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Char char="–"/>
        <a:defRPr sz="2800" b="0">
          <a:solidFill>
            <a:schemeClr val="accent1"/>
          </a:solidFill>
          <a:latin typeface="Helvetic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Char char="•"/>
        <a:defRPr sz="2400" b="0">
          <a:solidFill>
            <a:schemeClr val="accent1"/>
          </a:solidFill>
          <a:latin typeface="Helvetic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Char char="–"/>
        <a:defRPr sz="2000" b="0">
          <a:solidFill>
            <a:schemeClr val="accent1"/>
          </a:solidFill>
          <a:latin typeface="Helvetic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Char char="»"/>
        <a:defRPr sz="2000" b="0">
          <a:solidFill>
            <a:schemeClr val="accent1"/>
          </a:solidFill>
          <a:latin typeface="Helvetic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A5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381999" cy="1752600"/>
          </a:xfrm>
        </p:spPr>
        <p:txBody>
          <a:bodyPr/>
          <a:lstStyle/>
          <a:p>
            <a:pPr algn="ctr"/>
            <a:r>
              <a:rPr lang="en-US" sz="3200" dirty="0">
                <a:effectLst/>
              </a:rPr>
              <a:t>Identifying Parties and </a:t>
            </a:r>
            <a:r>
              <a:rPr lang="en-US" sz="3200" dirty="0" smtClean="0">
                <a:effectLst/>
              </a:rPr>
              <a:t>Issues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and </a:t>
            </a:r>
            <a:r>
              <a:rPr lang="en-US" sz="3200" dirty="0">
                <a:effectLst/>
              </a:rPr>
              <a:t>How Negotiations </a:t>
            </a:r>
            <a:r>
              <a:rPr lang="en-US" sz="3200" dirty="0" smtClean="0">
                <a:effectLst/>
              </a:rPr>
              <a:t>Bind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Larger </a:t>
            </a:r>
            <a:r>
              <a:rPr lang="en-US" sz="3200" dirty="0">
                <a:effectLst/>
              </a:rPr>
              <a:t>Groups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4495800"/>
            <a:ext cx="6211887" cy="1447800"/>
          </a:xfrm>
        </p:spPr>
        <p:txBody>
          <a:bodyPr/>
          <a:lstStyle/>
          <a:p>
            <a:r>
              <a:rPr lang="en-US" sz="2000" b="1" dirty="0">
                <a:latin typeface="Calibri" pitchFamily="34" charset="0"/>
                <a:ea typeface="Verdana" pitchFamily="34" charset="0"/>
                <a:cs typeface="Verdana" pitchFamily="34" charset="0"/>
              </a:rPr>
              <a:t>L. Michael Bogert </a:t>
            </a:r>
          </a:p>
          <a:p>
            <a:r>
              <a:rPr lang="en-US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800 West Main Street, Suite 1300, Boise</a:t>
            </a:r>
            <a:r>
              <a:rPr lang="en-US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>, ID </a:t>
            </a:r>
            <a:r>
              <a:rPr lang="en-US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83702</a:t>
            </a:r>
            <a:r>
              <a:rPr lang="en-US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>Main 208.562.4900 │Direct 208.562.4907 </a:t>
            </a:r>
            <a:endParaRPr lang="en-US" sz="2000" dirty="0" smtClean="0"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Fax 208.562.4901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parsonsbehle.com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33400" y="0"/>
            <a:ext cx="8229599" cy="1219200"/>
          </a:xfrm>
        </p:spPr>
        <p:txBody>
          <a:bodyPr/>
          <a:lstStyle/>
          <a:p>
            <a:pPr algn="ctr"/>
            <a:r>
              <a:rPr lang="en-US" sz="1800" b="1" cap="small" dirty="0" smtClean="0">
                <a:solidFill>
                  <a:schemeClr val="tx1"/>
                </a:solidFill>
                <a:latin typeface="+mn-lt"/>
              </a:rPr>
              <a:t>Symposium  on The Settlement  of Indian </a:t>
            </a:r>
            <a:r>
              <a:rPr lang="en-US" sz="1800" b="1" cap="small" dirty="0">
                <a:solidFill>
                  <a:schemeClr val="tx1"/>
                </a:solidFill>
                <a:latin typeface="+mn-lt"/>
              </a:rPr>
              <a:t>Reserved Water Rights </a:t>
            </a:r>
            <a:r>
              <a:rPr lang="en-US" sz="1800" b="1" cap="small" dirty="0" smtClean="0">
                <a:solidFill>
                  <a:schemeClr val="tx1"/>
                </a:solidFill>
                <a:latin typeface="+mn-lt"/>
              </a:rPr>
              <a:t>Claims</a:t>
            </a:r>
          </a:p>
          <a:p>
            <a:pPr algn="ctr"/>
            <a:r>
              <a:rPr lang="en-US" sz="1600" b="1" cap="all" dirty="0" smtClean="0">
                <a:solidFill>
                  <a:schemeClr val="tx1"/>
                </a:solidFill>
                <a:latin typeface="+mn-lt"/>
              </a:rPr>
              <a:t>Native American rights Fund/Western states water council</a:t>
            </a:r>
          </a:p>
          <a:p>
            <a:pPr algn="ctr"/>
            <a:r>
              <a:rPr lang="en-US" sz="1400" b="1" cap="all" dirty="0" smtClean="0">
                <a:solidFill>
                  <a:schemeClr val="tx1"/>
                </a:solidFill>
                <a:latin typeface="+mn-lt"/>
              </a:rPr>
              <a:t>August 25, 2015</a:t>
            </a:r>
            <a:br>
              <a:rPr lang="en-US" sz="1400" b="1" cap="all" dirty="0" smtClean="0">
                <a:solidFill>
                  <a:schemeClr val="tx1"/>
                </a:solidFill>
                <a:latin typeface="+mn-lt"/>
              </a:rPr>
            </a:br>
            <a:r>
              <a:rPr lang="en-US" sz="1400" b="1" cap="all" dirty="0" smtClean="0">
                <a:solidFill>
                  <a:schemeClr val="tx1"/>
                </a:solidFill>
                <a:latin typeface="+mn-lt"/>
              </a:rPr>
              <a:t>Reno, NV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64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</a:t>
            </a:r>
            <a:r>
              <a:rPr lang="en-US" cap="all" dirty="0" smtClean="0">
                <a:latin typeface="Calibri" pitchFamily="34" charset="0"/>
              </a:rPr>
              <a:t>Discussion</a:t>
            </a:r>
            <a:r>
              <a:rPr lang="en-US" dirty="0" smtClean="0">
                <a:latin typeface="Calibri" pitchFamily="34" charset="0"/>
              </a:rPr>
              <a:t> (cont.)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Interests of Indian Country: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Sovereignty (sound familiar?);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Economic certainty;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Attention from the Trustee: </a:t>
            </a:r>
            <a:r>
              <a:rPr lang="en-US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More often that not, </a:t>
            </a:r>
            <a:r>
              <a:rPr lang="en-US" sz="3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fundamental needs </a:t>
            </a:r>
            <a:r>
              <a:rPr lang="en-US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outstrip competition in government (state and Federal) for human resources and limited time</a:t>
            </a:r>
            <a:r>
              <a:rPr lang="en-US" sz="3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03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</a:t>
            </a:r>
            <a:r>
              <a:rPr lang="en-US" cap="all" dirty="0" smtClean="0">
                <a:latin typeface="Calibri" pitchFamily="34" charset="0"/>
              </a:rPr>
              <a:t>Discussion</a:t>
            </a:r>
            <a:r>
              <a:rPr lang="en-US" dirty="0" smtClean="0">
                <a:latin typeface="Calibri" pitchFamily="34" charset="0"/>
              </a:rPr>
              <a:t> (cont.)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Non-Federal Interests: </a:t>
            </a:r>
          </a:p>
          <a:p>
            <a:pPr lvl="1">
              <a:buFont typeface="Wingdings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Again, through McCarran Amendment proceedings, ability to develop relationships not otherwise attainable.</a:t>
            </a:r>
          </a:p>
          <a:p>
            <a:pPr lvl="1">
              <a:buFont typeface="Wingdings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First Question:  Is a general stream adjudication even available?</a:t>
            </a:r>
            <a:endParaRPr lang="en-US" sz="270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Sometimes</a:t>
            </a:r>
            <a:r>
              <a:rPr lang="en-US" sz="2700" dirty="0">
                <a:solidFill>
                  <a:schemeClr val="tx1"/>
                </a:solidFill>
                <a:latin typeface="Calibri" pitchFamily="34" charset="0"/>
              </a:rPr>
              <a:t>, out of sheer frustration and desperation, relationships may be developed in advance of administrative bureaucracy</a:t>
            </a: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n-US" sz="27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Solve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all the World’s problems or incremental progress (phased settlements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?):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While the settlement process evolves, life on the Reservation that necessitates the need for water is not necessarily getting better;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Underlying and fair policy: settlement certainty through comprehensive conclusion to litigation;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World’s problems solved: See Snake River Act of 2004;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</a:rPr>
              <a:t>Phased settlements? See Hualapai Phase One.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II.	</a:t>
            </a:r>
            <a:r>
              <a:rPr lang="en-US" cap="all" dirty="0">
                <a:latin typeface="Calibri" pitchFamily="34" charset="0"/>
              </a:rPr>
              <a:t>Discussion</a:t>
            </a:r>
            <a:r>
              <a:rPr lang="en-US" dirty="0">
                <a:latin typeface="Calibri" pitchFamily="34" charset="0"/>
              </a:rPr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3800" dirty="0">
                <a:solidFill>
                  <a:schemeClr val="tx1"/>
                </a:solidFill>
                <a:latin typeface="Calibri" pitchFamily="34" charset="0"/>
              </a:rPr>
              <a:t>Shared risk to keep the deal </a:t>
            </a: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>together: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The hard part before and after getting to “yes;”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No party will ever compromise on fundamental interests unless the other parties also do so;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Shared risk includes the calculus of a litigation outcome if there is no agreement.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II.	</a:t>
            </a:r>
            <a:r>
              <a:rPr lang="en-US" cap="all" dirty="0">
                <a:latin typeface="Calibri" pitchFamily="34" charset="0"/>
              </a:rPr>
              <a:t>Discussion</a:t>
            </a:r>
            <a:r>
              <a:rPr lang="en-US" dirty="0">
                <a:latin typeface="Calibri" pitchFamily="34" charset="0"/>
              </a:rPr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alibri" pitchFamily="34" charset="0"/>
              </a:rPr>
              <a:t>Example One: Klamath</a:t>
            </a:r>
            <a:endParaRPr lang="en-US" b="1" dirty="0">
              <a:latin typeface="Calibri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Key ESA Driver: No one actually believed that once the irresistible impulse (water) finally met the immovable object (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Endangered Species Act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), that irrigated agriculture would lose </a:t>
            </a: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to fish;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 difficult hydrosystem; and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In 2008, a willingness by PacifiCorp, with the support of the Bush Administration and Secretary Kempthorne, to explore dam removal.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DISCUSSION </a:t>
            </a:r>
            <a:r>
              <a:rPr lang="en-US" dirty="0">
                <a:latin typeface="Calibri" pitchFamily="34" charset="0"/>
              </a:rPr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Example Two: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Bill Williams River Water Rights Settlement Act of 2014</a:t>
            </a:r>
            <a:endParaRPr lang="en-US" sz="2400" b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Close relationship with Freeport-McMoRan and Hualapai Tribe developed outside the normal course of Arizona’s general stream adjudication; </a:t>
            </a:r>
          </a:p>
          <a:p>
            <a:r>
              <a:rPr lang="en-US" sz="2600" dirty="0">
                <a:solidFill>
                  <a:schemeClr val="tx1"/>
                </a:solidFill>
                <a:latin typeface="Calibri" pitchFamily="34" charset="0"/>
              </a:rPr>
              <a:t>Bill Williams River watershed was confluence of several interests of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the Tribe, the Company and the United States,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</a:rPr>
              <a:t>including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the Company’s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</a:rPr>
              <a:t>Bagdad Mine, location of a National Wildlife refuge, and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ESA-designated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</a:rPr>
              <a:t>critical habitat of listed Southwest willow fly-catcher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II. </a:t>
            </a:r>
            <a:r>
              <a:rPr lang="en-US" dirty="0" smtClean="0">
                <a:latin typeface="Calibri" pitchFamily="34" charset="0"/>
              </a:rPr>
              <a:t>	DISCUSSION </a:t>
            </a:r>
            <a:r>
              <a:rPr lang="en-US" dirty="0">
                <a:latin typeface="Calibri" pitchFamily="34" charset="0"/>
              </a:rPr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Example Two</a:t>
            </a:r>
            <a:b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Bill Williams River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Water Rights Settlement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Act of 2014 (cont.)</a:t>
            </a:r>
            <a:endParaRPr lang="en-US" sz="2400" b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he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Lower Colorado River Multi-Species Conservation Program (LCR MSCP), was at play in this part of Arizona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;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Company received water supply assurances for Bagdad Mine;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Tribe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received non-Federal contribution of $1 million to assist in funding studies to develop the most appropriate infrastructure for delivery of Colorado River water directly to the Reservation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; and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Tribe also received Freeport funding for a significant economic development fund.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II. </a:t>
            </a:r>
            <a:r>
              <a:rPr lang="en-US" dirty="0" smtClean="0">
                <a:latin typeface="Calibri" pitchFamily="34" charset="0"/>
              </a:rPr>
              <a:t>	DISCUSSION </a:t>
            </a:r>
            <a:r>
              <a:rPr lang="en-US" dirty="0">
                <a:latin typeface="Calibri" pitchFamily="34" charset="0"/>
              </a:rPr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Some 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</a:rPr>
              <a:t>people try to find things in this game that don't exist but football is only two things - blocking and tackling</a:t>
            </a: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- Vince Lombardi</a:t>
            </a:r>
            <a:endParaRPr lang="en-US" sz="4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III.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I.	INTRODUCTION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>Settle?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>Die?</a:t>
            </a:r>
            <a:endParaRPr lang="en-US" sz="4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59902"/>
            <a:ext cx="3081337" cy="426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4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I.	INTRODUCTION (cont.)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Water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: Why are these </a:t>
            </a:r>
            <a:r>
              <a:rPr lang="en-US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deals different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?</a:t>
            </a:r>
          </a:p>
          <a:p>
            <a:pPr marL="1028700" lvl="2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Life blood of irrigated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agriculture;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028700" lvl="2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Economic future in Indian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Country.  </a:t>
            </a:r>
            <a:r>
              <a:rPr lang="en-US" sz="2800" u="sng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Whether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and </a:t>
            </a:r>
            <a:r>
              <a:rPr lang="en-US" sz="2800" u="sng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how,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to settle water claims are the most important decisions made by Tribal Leadership; and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028700" lvl="2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State sovereignty maintained through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McCarran 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Act proceedings and the ability to get United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States interests </a:t>
            </a: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aligned though the lens of state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law.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I.	INTRODUCTION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With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water negotiations, the </a:t>
            </a:r>
            <a:r>
              <a:rPr lang="en-US" u="sng" dirty="0">
                <a:solidFill>
                  <a:schemeClr val="tx1"/>
                </a:solidFill>
                <a:latin typeface="Calibri" pitchFamily="34" charset="0"/>
              </a:rPr>
              <a:t>relationships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forged now will continue into the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future; 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381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4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I.	INTRODUCTION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ften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tricky relationship between Indian Country and the United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States, always a moving target;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What does it mean to be a “Fed?”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  <a:ea typeface="Times New Roman"/>
              </a:rPr>
              <a:t>Many hats to wear and interests to balance; e.g., DOI agencies v. trustee v. OMB (White House).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  <a:ea typeface="Times New Roman"/>
              </a:rPr>
              <a:t>Relationships with the States: real relationships or just lip service?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DISCUSSION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Fundamentals of a Deal;</a:t>
            </a:r>
          </a:p>
          <a:p>
            <a:pPr marL="742950" indent="-7429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Case Studies: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Klamath Hydropower Settlement; and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Bill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</a:rPr>
              <a:t>Williams River Water Rights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Settlement Act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</a:rPr>
              <a:t>of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2014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DISCUSSION (cont.)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Fundamentals of a Deal;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Understanding of interests, not just negotiating positions;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Solve all the World’s problems or incremental progress (phased settlements?); and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Shared risk to keep the deal together.</a:t>
            </a:r>
          </a:p>
        </p:txBody>
      </p:sp>
    </p:spTree>
    <p:extLst>
      <p:ext uri="{BB962C8B-B14F-4D97-AF65-F5344CB8AC3E}">
        <p14:creationId xmlns:p14="http://schemas.microsoft.com/office/powerpoint/2010/main" val="1545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DISCUSSION (cont.)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Federal Interests: </a:t>
            </a:r>
          </a:p>
          <a:p>
            <a:pPr lvl="1">
              <a:buFont typeface="Wingdings" pitchFamily="2" charset="2"/>
              <a:buChar char="Ø"/>
            </a:pPr>
            <a:r>
              <a:rPr lang="en-US" u="sng" dirty="0">
                <a:solidFill>
                  <a:schemeClr val="tx1"/>
                </a:solidFill>
                <a:latin typeface="Calibri" pitchFamily="34" charset="0"/>
                <a:ea typeface="Times New Roman"/>
              </a:rPr>
              <a:t>Winters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Times New Roman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/>
              </a:rPr>
              <a:t>doctrine, </a:t>
            </a: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</a:rPr>
              <a:t>Winters v. United States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 207 U.S. 564 (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1908):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/>
              </a:rPr>
              <a:t>Water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Times New Roman"/>
              </a:rPr>
              <a:t>must accompany federal land reservations, particularly acute for 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/>
              </a:rPr>
              <a:t>outhwest Indian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Times New Roman"/>
              </a:rPr>
              <a:t>Tribes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/>
              </a:rPr>
              <a:t>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Unsettled </a:t>
            </a: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</a:rPr>
              <a:t>Winters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claims consign uncertainty over State-law systems of water management because Indian water rights cannot be lost due to nonuse and have a priority date no later than the date of the creation of a reservation. </a:t>
            </a:r>
            <a:endParaRPr lang="en-US" sz="2600" dirty="0" smtClean="0">
              <a:solidFill>
                <a:schemeClr val="tx1"/>
              </a:solidFill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61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II.	</a:t>
            </a:r>
            <a:r>
              <a:rPr lang="en-US" cap="all" dirty="0" smtClean="0">
                <a:latin typeface="Calibri" pitchFamily="34" charset="0"/>
              </a:rPr>
              <a:t>Discussion</a:t>
            </a:r>
            <a:r>
              <a:rPr lang="en-US" dirty="0" smtClean="0">
                <a:latin typeface="Calibri" pitchFamily="34" charset="0"/>
              </a:rPr>
              <a:t> (cont.)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State Interests: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Sovereignty;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Unique opportunity of McCarran Amendment proceedings,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43 U.S.C. § 666 (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1952):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Opportunity by State constituencies to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directly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confront the impact of powerful Federal law such as the Endangered Species Act and the Clean Water Act because Federal agencies with legal obligations are at the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table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31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L_General_PPT_Template (new branding)1">
  <a:themeElements>
    <a:clrScheme name="New Branding colors">
      <a:dk1>
        <a:srgbClr val="000000"/>
      </a:dk1>
      <a:lt1>
        <a:srgbClr val="FFFFFF"/>
      </a:lt1>
      <a:dk2>
        <a:srgbClr val="000000"/>
      </a:dk2>
      <a:lt2>
        <a:srgbClr val="636466"/>
      </a:lt2>
      <a:accent1>
        <a:srgbClr val="253746"/>
      </a:accent1>
      <a:accent2>
        <a:srgbClr val="A2C4DA"/>
      </a:accent2>
      <a:accent3>
        <a:srgbClr val="7E8E9A"/>
      </a:accent3>
      <a:accent4>
        <a:srgbClr val="6BA4B8"/>
      </a:accent4>
      <a:accent5>
        <a:srgbClr val="D57800"/>
      </a:accent5>
      <a:accent6>
        <a:srgbClr val="F6BE00"/>
      </a:accent6>
      <a:hlink>
        <a:srgbClr val="579942"/>
      </a:hlink>
      <a:folHlink>
        <a:srgbClr val="95CA84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ue Skyline New Branding">
  <a:themeElements>
    <a:clrScheme name="New Branding colors">
      <a:dk1>
        <a:srgbClr val="000000"/>
      </a:dk1>
      <a:lt1>
        <a:srgbClr val="FFFFFF"/>
      </a:lt1>
      <a:dk2>
        <a:srgbClr val="000000"/>
      </a:dk2>
      <a:lt2>
        <a:srgbClr val="636466"/>
      </a:lt2>
      <a:accent1>
        <a:srgbClr val="253746"/>
      </a:accent1>
      <a:accent2>
        <a:srgbClr val="A2C4DA"/>
      </a:accent2>
      <a:accent3>
        <a:srgbClr val="7E8E9A"/>
      </a:accent3>
      <a:accent4>
        <a:srgbClr val="6BA4B8"/>
      </a:accent4>
      <a:accent5>
        <a:srgbClr val="D57800"/>
      </a:accent5>
      <a:accent6>
        <a:srgbClr val="F6BE00"/>
      </a:accent6>
      <a:hlink>
        <a:srgbClr val="579942"/>
      </a:hlink>
      <a:folHlink>
        <a:srgbClr val="95CA84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Blue Skyline New Branding">
  <a:themeElements>
    <a:clrScheme name="New Branding colors">
      <a:dk1>
        <a:srgbClr val="000000"/>
      </a:dk1>
      <a:lt1>
        <a:srgbClr val="FFFFFF"/>
      </a:lt1>
      <a:dk2>
        <a:srgbClr val="000000"/>
      </a:dk2>
      <a:lt2>
        <a:srgbClr val="636466"/>
      </a:lt2>
      <a:accent1>
        <a:srgbClr val="253746"/>
      </a:accent1>
      <a:accent2>
        <a:srgbClr val="A2C4DA"/>
      </a:accent2>
      <a:accent3>
        <a:srgbClr val="7E8E9A"/>
      </a:accent3>
      <a:accent4>
        <a:srgbClr val="6BA4B8"/>
      </a:accent4>
      <a:accent5>
        <a:srgbClr val="D57800"/>
      </a:accent5>
      <a:accent6>
        <a:srgbClr val="F6BE00"/>
      </a:accent6>
      <a:hlink>
        <a:srgbClr val="579942"/>
      </a:hlink>
      <a:folHlink>
        <a:srgbClr val="95CA84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PBL_General_PPT_Template (new branding)1</Template>
  <TotalTime>554</TotalTime>
  <Words>703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PBL_General_PPT_Template (new branding)1</vt:lpstr>
      <vt:lpstr>3_Blue Skyline New Branding</vt:lpstr>
      <vt:lpstr>7_Blue Skyline New Branding</vt:lpstr>
      <vt:lpstr>Identifying Parties and Issues and How Negotiations Bind Larger Groups</vt:lpstr>
      <vt:lpstr>I. INTRODUCTION</vt:lpstr>
      <vt:lpstr>I. INTRODUCTION (cont.)</vt:lpstr>
      <vt:lpstr>I. INTRODUCTION (cont.)</vt:lpstr>
      <vt:lpstr>I. INTRODUCTION (cont.)</vt:lpstr>
      <vt:lpstr>II. DISCUSSION</vt:lpstr>
      <vt:lpstr>II. DISCUSSION (cont.)</vt:lpstr>
      <vt:lpstr>II. DISCUSSION (cont.)</vt:lpstr>
      <vt:lpstr>II. Discussion (cont.)</vt:lpstr>
      <vt:lpstr>II. Discussion (cont.)</vt:lpstr>
      <vt:lpstr>II. Discussion (cont.)</vt:lpstr>
      <vt:lpstr>II. Discussion (cont.)</vt:lpstr>
      <vt:lpstr>II. Discussion (cont.)</vt:lpstr>
      <vt:lpstr>II. DISCUSSION (cont.)</vt:lpstr>
      <vt:lpstr>II.  DISCUSSION (cont.)</vt:lpstr>
      <vt:lpstr>II.  DISCUSSION (cont.)</vt:lpstr>
      <vt:lpstr>III. CONCLUSION</vt:lpstr>
    </vt:vector>
  </TitlesOfParts>
  <Company>Parsons Behle &amp; Latimer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 Michael Bogert</dc:creator>
  <cp:lastModifiedBy>Michael Bogert</cp:lastModifiedBy>
  <cp:revision>66</cp:revision>
  <cp:lastPrinted>2015-08-21T20:49:22Z</cp:lastPrinted>
  <dcterms:created xsi:type="dcterms:W3CDTF">2015-04-13T14:34:30Z</dcterms:created>
  <dcterms:modified xsi:type="dcterms:W3CDTF">2015-08-21T22:40:12Z</dcterms:modified>
</cp:coreProperties>
</file>