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81" r:id="rId4"/>
    <p:sldId id="284" r:id="rId5"/>
    <p:sldId id="283" r:id="rId6"/>
    <p:sldId id="282" r:id="rId7"/>
    <p:sldId id="286" r:id="rId8"/>
    <p:sldId id="285" r:id="rId9"/>
    <p:sldId id="287" r:id="rId10"/>
    <p:sldId id="288" r:id="rId11"/>
    <p:sldId id="291" r:id="rId12"/>
    <p:sldId id="297" r:id="rId13"/>
    <p:sldId id="292" r:id="rId14"/>
    <p:sldId id="296" r:id="rId15"/>
    <p:sldId id="289" r:id="rId16"/>
    <p:sldId id="298" r:id="rId17"/>
    <p:sldId id="290" r:id="rId18"/>
    <p:sldId id="299" r:id="rId19"/>
    <p:sldId id="293" r:id="rId20"/>
    <p:sldId id="294" r:id="rId21"/>
  </p:sldIdLst>
  <p:sldSz cx="9144000" cy="6858000" type="screen4x3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8"/>
    <a:srgbClr val="CD3750"/>
    <a:srgbClr val="775BA9"/>
    <a:srgbClr val="23A491"/>
    <a:srgbClr val="244A9F"/>
    <a:srgbClr val="CB9F5B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32" autoAdjust="0"/>
  </p:normalViewPr>
  <p:slideViewPr>
    <p:cSldViewPr>
      <p:cViewPr>
        <p:scale>
          <a:sx n="82" d="100"/>
          <a:sy n="82" d="100"/>
        </p:scale>
        <p:origin x="-87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526" y="-77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972" cy="354175"/>
          </a:xfrm>
          <a:prstGeom prst="rect">
            <a:avLst/>
          </a:prstGeom>
        </p:spPr>
        <p:txBody>
          <a:bodyPr vert="horz" lIns="92033" tIns="46017" rIns="92033" bIns="4601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05" y="0"/>
            <a:ext cx="4057972" cy="354175"/>
          </a:xfrm>
          <a:prstGeom prst="rect">
            <a:avLst/>
          </a:prstGeom>
        </p:spPr>
        <p:txBody>
          <a:bodyPr vert="horz" lIns="92033" tIns="46017" rIns="92033" bIns="46017" rtlCol="0"/>
          <a:lstStyle>
            <a:lvl1pPr algn="r">
              <a:defRPr sz="1200" smtClean="0"/>
            </a:lvl1pPr>
          </a:lstStyle>
          <a:p>
            <a:pPr>
              <a:defRPr/>
            </a:pPr>
            <a:fld id="{AE7319D5-B77D-443F-90C0-7E881E8FDC49}" type="datetimeFigureOut">
              <a:rPr lang="en-US"/>
              <a:pPr>
                <a:defRPr/>
              </a:pPr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2901"/>
            <a:ext cx="4057972" cy="352572"/>
          </a:xfrm>
          <a:prstGeom prst="rect">
            <a:avLst/>
          </a:prstGeom>
        </p:spPr>
        <p:txBody>
          <a:bodyPr vert="horz" lIns="92033" tIns="46017" rIns="92033" bIns="4601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05" y="6722901"/>
            <a:ext cx="4057972" cy="352572"/>
          </a:xfrm>
          <a:prstGeom prst="rect">
            <a:avLst/>
          </a:prstGeom>
        </p:spPr>
        <p:txBody>
          <a:bodyPr vert="horz" lIns="92033" tIns="46017" rIns="92033" bIns="4601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7F0AFA3-4C7C-417B-B127-5F0CF6DBB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972" cy="354175"/>
          </a:xfrm>
          <a:prstGeom prst="rect">
            <a:avLst/>
          </a:prstGeom>
        </p:spPr>
        <p:txBody>
          <a:bodyPr vert="horz" lIns="93923" tIns="46961" rIns="93923" bIns="469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05" y="0"/>
            <a:ext cx="4057972" cy="354175"/>
          </a:xfrm>
          <a:prstGeom prst="rect">
            <a:avLst/>
          </a:prstGeom>
        </p:spPr>
        <p:txBody>
          <a:bodyPr vert="horz" lIns="93923" tIns="46961" rIns="93923" bIns="469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52BB5A-420A-4178-AD56-5AD80133E9C1}" type="datetimeFigureOut">
              <a:rPr lang="en-US"/>
              <a:pPr>
                <a:defRPr/>
              </a:pPr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3" tIns="46961" rIns="93923" bIns="4696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7" y="3362252"/>
            <a:ext cx="7489181" cy="3184364"/>
          </a:xfrm>
          <a:prstGeom prst="rect">
            <a:avLst/>
          </a:prstGeom>
        </p:spPr>
        <p:txBody>
          <a:bodyPr vert="horz" lIns="93923" tIns="46961" rIns="93923" bIns="4696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298"/>
            <a:ext cx="4057972" cy="354175"/>
          </a:xfrm>
          <a:prstGeom prst="rect">
            <a:avLst/>
          </a:prstGeom>
        </p:spPr>
        <p:txBody>
          <a:bodyPr vert="horz" lIns="93923" tIns="46961" rIns="93923" bIns="469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05" y="6721298"/>
            <a:ext cx="4057972" cy="354175"/>
          </a:xfrm>
          <a:prstGeom prst="rect">
            <a:avLst/>
          </a:prstGeom>
        </p:spPr>
        <p:txBody>
          <a:bodyPr vert="horz" lIns="93923" tIns="46961" rIns="93923" bIns="469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8E3BD0-0B73-49E0-974C-6660FDAE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E3BD0-0B73-49E0-974C-6660FDAE1B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9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E3BD0-0B73-49E0-974C-6660FDAE1B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E3BD0-0B73-49E0-974C-6660FDAE1B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F0BA3-9E0D-4308-AC87-5060C1DDFC2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530225"/>
            <a:ext cx="3538537" cy="2654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731" y="3360649"/>
            <a:ext cx="6865615" cy="3185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E3BD0-0B73-49E0-974C-6660FDAE1B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39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8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8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Black –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24 Point, Arial Bold</a:t>
            </a:r>
          </a:p>
          <a:p>
            <a:pPr lvl="1"/>
            <a:r>
              <a:rPr lang="en-US" smtClean="0"/>
              <a:t>Second level – 20 Point, Arial Bold</a:t>
            </a:r>
          </a:p>
          <a:p>
            <a:pPr lvl="2"/>
            <a:r>
              <a:rPr lang="en-US" smtClean="0"/>
              <a:t>Third level – 18 Point, Arial Bold</a:t>
            </a:r>
          </a:p>
          <a:p>
            <a:pPr lvl="3"/>
            <a:r>
              <a:rPr lang="en-US" smtClean="0"/>
              <a:t>Fourth level – 16 Point, Arial Bold</a:t>
            </a:r>
          </a:p>
          <a:p>
            <a:pPr lvl="4"/>
            <a:r>
              <a:rPr lang="en-US" smtClean="0"/>
              <a:t>Fifth level – 14 Point, Arial Bold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oellermann@usbr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Gathering Background Information and the Role of Technicians in Negotiations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Doug Oellermann, P.E.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09570"/>
              </p:ext>
            </p:extLst>
          </p:nvPr>
        </p:nvGraphicFramePr>
        <p:xfrm>
          <a:off x="762000" y="304800"/>
          <a:ext cx="7543799" cy="582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6034886" imgH="4663286" progId="AcroExch.Document.7">
                  <p:embed/>
                </p:oleObj>
              </mc:Choice>
              <mc:Fallback>
                <p:oleObj name="Acrobat Document" r:id="rId4" imgW="6034886" imgH="4663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304800"/>
                        <a:ext cx="7543799" cy="582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FORT PECK 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Supply-U.S. Geological Survey</a:t>
            </a:r>
          </a:p>
          <a:p>
            <a:r>
              <a:rPr lang="en-US" dirty="0" smtClean="0"/>
              <a:t>Irrigable Soils-NRCS</a:t>
            </a:r>
          </a:p>
          <a:p>
            <a:r>
              <a:rPr lang="en-US" dirty="0" smtClean="0"/>
              <a:t>Diversion Requirement-National Weather Service</a:t>
            </a:r>
          </a:p>
          <a:p>
            <a:r>
              <a:rPr lang="en-US" dirty="0" smtClean="0"/>
              <a:t>Existing Irrigation-Aerial photos, Water Resources Surveys, Water Right Filings, Field Visits</a:t>
            </a:r>
          </a:p>
          <a:p>
            <a:r>
              <a:rPr lang="en-US" dirty="0" smtClean="0"/>
              <a:t>Instream Flows-U.S. Geological Survey</a:t>
            </a:r>
          </a:p>
          <a:p>
            <a:r>
              <a:rPr lang="en-US" dirty="0" smtClean="0"/>
              <a:t>Benefit/Cost Review-Reclamation Cost Indexes, Extension Service Farm Budgets</a:t>
            </a:r>
          </a:p>
          <a:p>
            <a:r>
              <a:rPr lang="en-US" dirty="0" smtClean="0"/>
              <a:t>No Hydrological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29947"/>
              </p:ext>
            </p:extLst>
          </p:nvPr>
        </p:nvGraphicFramePr>
        <p:xfrm>
          <a:off x="914400" y="457200"/>
          <a:ext cx="7208838" cy="55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6034886" imgH="4663286" progId="AcroExch.Document.7">
                  <p:embed/>
                </p:oleObj>
              </mc:Choice>
              <mc:Fallback>
                <p:oleObj name="Acrobat Document" r:id="rId3" imgW="6034886" imgH="4663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57200"/>
                        <a:ext cx="7208838" cy="557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1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NORTHERN CHEYENNE RESERVATION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Water Supply-U.S. Geological Survey, </a:t>
            </a:r>
            <a:r>
              <a:rPr lang="en-US" dirty="0" err="1" smtClean="0"/>
              <a:t>Dept</a:t>
            </a:r>
            <a:r>
              <a:rPr lang="en-US" dirty="0" smtClean="0"/>
              <a:t> of Natural Resources &amp; Conservation</a:t>
            </a:r>
          </a:p>
          <a:p>
            <a:r>
              <a:rPr lang="en-US" dirty="0" smtClean="0"/>
              <a:t>Tongue River Model-Joint through Contractor</a:t>
            </a:r>
          </a:p>
          <a:p>
            <a:r>
              <a:rPr lang="en-US" dirty="0" smtClean="0"/>
              <a:t>Existing Irrigation-Aerial Photos, Water Resources Surveys, Water Right Filings, Field Visits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13659"/>
              </p:ext>
            </p:extLst>
          </p:nvPr>
        </p:nvGraphicFramePr>
        <p:xfrm>
          <a:off x="1066800" y="533400"/>
          <a:ext cx="7208837" cy="55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6034886" imgH="4663286" progId="AcroExch.Document.7">
                  <p:embed/>
                </p:oleObj>
              </mc:Choice>
              <mc:Fallback>
                <p:oleObj name="Acrobat Document" r:id="rId3" imgW="6034886" imgH="4663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533400"/>
                        <a:ext cx="7208837" cy="557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8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CROW RESERVATION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Shortages-Tribe &amp; State</a:t>
            </a:r>
          </a:p>
          <a:p>
            <a:r>
              <a:rPr lang="en-US" dirty="0" smtClean="0"/>
              <a:t>Existing Irrigation-Aerial Photos, Water Resources Surveys, Water Right Filings, Field Visits</a:t>
            </a:r>
          </a:p>
          <a:p>
            <a:r>
              <a:rPr lang="en-US" dirty="0" smtClean="0"/>
              <a:t>Instream Flow-Big Horn River-U.S. Geological Survey, Yellowstone River Compact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137742"/>
              </p:ext>
            </p:extLst>
          </p:nvPr>
        </p:nvGraphicFramePr>
        <p:xfrm>
          <a:off x="2362200" y="228600"/>
          <a:ext cx="4511675" cy="601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3" imgW="4663409" imgH="6034916" progId="AcroExch.Document.7">
                  <p:embed/>
                </p:oleObj>
              </mc:Choice>
              <mc:Fallback>
                <p:oleObj name="Acrobat Document" r:id="rId3" imgW="4663409" imgH="60349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28600"/>
                        <a:ext cx="4511675" cy="601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FORT BELKNAP RESERVATION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Winter’s Right-125 </a:t>
            </a:r>
            <a:r>
              <a:rPr lang="en-US" dirty="0" err="1" smtClean="0"/>
              <a:t>cfs</a:t>
            </a:r>
            <a:r>
              <a:rPr lang="en-US" dirty="0" smtClean="0"/>
              <a:t> on Milk River</a:t>
            </a:r>
          </a:p>
          <a:p>
            <a:r>
              <a:rPr lang="en-US" dirty="0" smtClean="0"/>
              <a:t>New Irrigation-NRCS Soils, Water Supply Model, Weather Data, Engineering</a:t>
            </a:r>
          </a:p>
          <a:p>
            <a:r>
              <a:rPr lang="en-US" dirty="0" smtClean="0"/>
              <a:t>Existing &amp; Historical Tributary Irrigation-Aerial Photos, Water Resources Surveys, Field Visits</a:t>
            </a:r>
          </a:p>
          <a:p>
            <a:r>
              <a:rPr lang="en-US" dirty="0" smtClean="0"/>
              <a:t>Non-Indian Peoples Creek Irrigation-Aerial Photos, Water Resources Surveys, Water Right Filings, Field Visits</a:t>
            </a:r>
          </a:p>
          <a:p>
            <a:r>
              <a:rPr lang="en-US" dirty="0" smtClean="0"/>
              <a:t>Infrastructure-Peoples Creek Dam-Geotechnical-Reclamation, Engineering</a:t>
            </a:r>
          </a:p>
          <a:p>
            <a:r>
              <a:rPr lang="en-US" dirty="0" smtClean="0"/>
              <a:t>Boundary Waters Treaty Considerations</a:t>
            </a:r>
          </a:p>
          <a:p>
            <a:r>
              <a:rPr lang="en-US" dirty="0" smtClean="0"/>
              <a:t>Milk River Model-Joint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435878"/>
              </p:ext>
            </p:extLst>
          </p:nvPr>
        </p:nvGraphicFramePr>
        <p:xfrm>
          <a:off x="838200" y="304800"/>
          <a:ext cx="7467600" cy="577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3" imgW="6034886" imgH="4663286" progId="AcroExch.Document.7">
                  <p:embed/>
                </p:oleObj>
              </mc:Choice>
              <mc:Fallback>
                <p:oleObj name="Acrobat Document" r:id="rId3" imgW="6034886" imgH="466328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04800"/>
                        <a:ext cx="7467600" cy="5770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9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BLACKFEET RESERVATION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Mary River-Water Rights filing</a:t>
            </a:r>
          </a:p>
          <a:p>
            <a:r>
              <a:rPr lang="en-US" dirty="0" smtClean="0"/>
              <a:t>St. Mary/Milk model-U.S. Geological Survey, Boundary Waters Treaty</a:t>
            </a:r>
          </a:p>
          <a:p>
            <a:r>
              <a:rPr lang="en-US" dirty="0" smtClean="0"/>
              <a:t>Badger/Birch Creek Model-U.S. Geological Survey, Irrigation District Records</a:t>
            </a:r>
          </a:p>
          <a:p>
            <a:r>
              <a:rPr lang="en-US" dirty="0" smtClean="0"/>
              <a:t>New Irrigation-NRCS Soils, Badger/Birch Model, Weather Data, Engineering</a:t>
            </a:r>
          </a:p>
          <a:p>
            <a:r>
              <a:rPr lang="en-US" dirty="0" smtClean="0"/>
              <a:t>Existing Irrigation-Aerial Photos, Water Resources Survey, Water Right Filings, Field Visits</a:t>
            </a:r>
          </a:p>
          <a:p>
            <a:r>
              <a:rPr lang="en-US" dirty="0" smtClean="0"/>
              <a:t>Instream Flows-Fish &amp; Wildlife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7543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POLICY AND POLITICS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Settlements-Core Technical Foundation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Settlement Unique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Tribal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State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Federal position</a:t>
            </a:r>
          </a:p>
          <a:p>
            <a:pPr lvl="1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Policy Makers persuade Politicians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Experts persuade Policy Makers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Doug Oellermann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doellermann@usbr.gov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(202) 513-0560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799"/>
            <a:ext cx="7543800" cy="1069181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 smtClean="0"/>
              <a:t>IMPORTANCE OF TECHNICAL ANALYSIS 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Interview for Staff Engineer-Montana Reserved Water Rights Compact Commission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Montana Negotiating Fort Peck Compact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Question-How to Determine Reasonableness of Proposed Settlement?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Answer-Develop Sample Projects to Determine Benefits &amp; Costs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RWRCC Hired me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5334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 smtClean="0"/>
              <a:t>TYPICAL DATA NEEDS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Soils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Source: Natural Resources Cons. Service (NRCS), State Soil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Purpose: Identify Arable &amp; Irrigable Soils for New Irrigation Projects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Hydrology (Surface Water)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Source: </a:t>
            </a:r>
            <a:r>
              <a:rPr lang="en-US" dirty="0" smtClean="0"/>
              <a:t>U.S. Geological Survey (USGS), State Engineer’s Offices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 Identify </a:t>
            </a:r>
            <a:r>
              <a:rPr lang="en-US" dirty="0" smtClean="0"/>
              <a:t>Water Availability</a:t>
            </a:r>
            <a:endParaRPr lang="en-US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5334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/>
              <a:t>TYPICAL DATA NEEDS</a:t>
            </a:r>
            <a:endParaRPr lang="en-US" sz="4000" dirty="0" smtClean="0"/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Hydrology </a:t>
            </a:r>
            <a:r>
              <a:rPr lang="en-US" dirty="0" smtClean="0"/>
              <a:t>(Ground </a:t>
            </a:r>
            <a:r>
              <a:rPr lang="en-US" dirty="0"/>
              <a:t>Water)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Source: </a:t>
            </a:r>
            <a:r>
              <a:rPr lang="en-US" dirty="0" smtClean="0"/>
              <a:t>USGS, </a:t>
            </a:r>
            <a:r>
              <a:rPr lang="en-US" dirty="0"/>
              <a:t>State </a:t>
            </a:r>
            <a:r>
              <a:rPr lang="en-US" dirty="0" smtClean="0"/>
              <a:t>Offices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 </a:t>
            </a:r>
            <a:r>
              <a:rPr lang="en-US" dirty="0" smtClean="0"/>
              <a:t>Determine Ground Water </a:t>
            </a:r>
            <a:r>
              <a:rPr lang="en-US" dirty="0"/>
              <a:t>Availability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Climate Information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Source: </a:t>
            </a:r>
            <a:r>
              <a:rPr lang="en-US" dirty="0" smtClean="0"/>
              <a:t>National Weather Service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 Determine </a:t>
            </a:r>
            <a:r>
              <a:rPr lang="en-US" dirty="0" smtClean="0"/>
              <a:t>Irrigation Requirements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Irrigated Lands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Source: </a:t>
            </a:r>
            <a:r>
              <a:rPr lang="en-US" dirty="0" smtClean="0"/>
              <a:t>Aerial Photos, State &amp; National Inventories, Water Rights Filings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 </a:t>
            </a:r>
            <a:r>
              <a:rPr lang="en-US" dirty="0" smtClean="0"/>
              <a:t>Quantify current and historic uses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5334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 smtClean="0"/>
              <a:t>TYPICAL DATA NEEDS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Instream Flows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Source: Fish &amp; Wildlife Service,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Purpose: Identify Desirable Instream Flows for Fisheries &amp; Other Purposes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Engineering Criteria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Source: </a:t>
            </a:r>
            <a:r>
              <a:rPr lang="en-US" dirty="0" smtClean="0"/>
              <a:t>Engineers, Standard References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Purpose: </a:t>
            </a:r>
            <a:r>
              <a:rPr lang="en-US" dirty="0" smtClean="0"/>
              <a:t>Determine Irrigation Requirements, Design Mitigation Facilities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5334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 smtClean="0"/>
              <a:t>TECHNICAL NEGOTIATIONS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Negotiators ask Tech Experts to resolve technical issues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Experts gather data, Meet to Review and agree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Modeling ideally a joint effort- Agreed-upon model and parameters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Experts Report Back to Negotiators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4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5334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4000" dirty="0" smtClean="0"/>
              <a:t>CASE STUDIES-MONTANA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Fort Peck Reservation-1985 (Date of Enactment by State of Montana)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Missouri River &amp;  Tributaries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Northern Cheyenne Reservation-1991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Tongue River &amp; Rosebud Creek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Crow Reservation-1999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Bighorn &amp; Little Bighorn Rivers, Pryor Creek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Fort </a:t>
            </a:r>
            <a:r>
              <a:rPr lang="en-US" dirty="0" smtClean="0"/>
              <a:t>Belknap Reservation-2001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Milk River, Peoples Creek &amp; tributaries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Blackfeet Reservation-2009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St. Mary’s, Milk &amp; Marias Rivers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2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60"/>
            <a:ext cx="8900019" cy="6149250"/>
          </a:xfrm>
        </p:spPr>
      </p:pic>
    </p:spTree>
    <p:extLst>
      <p:ext uri="{BB962C8B-B14F-4D97-AF65-F5344CB8AC3E}">
        <p14:creationId xmlns:p14="http://schemas.microsoft.com/office/powerpoint/2010/main" val="39357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565</Words>
  <Application>Microsoft Office PowerPoint</Application>
  <PresentationFormat>On-screen Show (4:3)</PresentationFormat>
  <Paragraphs>122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Acrobat Document</vt:lpstr>
      <vt:lpstr>PowerPoint Presentation</vt:lpstr>
      <vt:lpstr>POLICY AND POLITICS</vt:lpstr>
      <vt:lpstr>IMPORTANCE OF TECHNICAL ANALYSIS </vt:lpstr>
      <vt:lpstr>TYPICAL DATA NEEDS</vt:lpstr>
      <vt:lpstr>TYPICAL DATA NEEDS</vt:lpstr>
      <vt:lpstr>TYPICAL DATA NEEDS</vt:lpstr>
      <vt:lpstr>TECHNICAL NEGOTIATIONS</vt:lpstr>
      <vt:lpstr>CASE STUDIES-MONTANA</vt:lpstr>
      <vt:lpstr>PowerPoint Presentation</vt:lpstr>
      <vt:lpstr>PowerPoint Presentation</vt:lpstr>
      <vt:lpstr>FORT PECK RESERVATION</vt:lpstr>
      <vt:lpstr>PowerPoint Presentation</vt:lpstr>
      <vt:lpstr>NORTHERN CHEYENNE RESERVATION</vt:lpstr>
      <vt:lpstr>PowerPoint Presentation</vt:lpstr>
      <vt:lpstr>CROW RESERVATION</vt:lpstr>
      <vt:lpstr>PowerPoint Presentation</vt:lpstr>
      <vt:lpstr>FORT BELKNAP RESERVATION</vt:lpstr>
      <vt:lpstr>PowerPoint Presentation</vt:lpstr>
      <vt:lpstr>BLACKFEET RESERVATION</vt:lpstr>
      <vt:lpstr>QUESTIONS?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michelle</cp:lastModifiedBy>
  <cp:revision>82</cp:revision>
  <cp:lastPrinted>2015-08-20T12:11:29Z</cp:lastPrinted>
  <dcterms:created xsi:type="dcterms:W3CDTF">2004-03-19T17:04:19Z</dcterms:created>
  <dcterms:modified xsi:type="dcterms:W3CDTF">2015-08-21T20:53:29Z</dcterms:modified>
</cp:coreProperties>
</file>