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58" r:id="rId4"/>
    <p:sldId id="262" r:id="rId5"/>
    <p:sldId id="284" r:id="rId6"/>
    <p:sldId id="285" r:id="rId7"/>
    <p:sldId id="263" r:id="rId8"/>
    <p:sldId id="275" r:id="rId9"/>
    <p:sldId id="286" r:id="rId10"/>
    <p:sldId id="287" r:id="rId11"/>
    <p:sldId id="274" r:id="rId12"/>
    <p:sldId id="276" r:id="rId13"/>
    <p:sldId id="28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52866" autoAdjust="0"/>
  </p:normalViewPr>
  <p:slideViewPr>
    <p:cSldViewPr>
      <p:cViewPr varScale="1">
        <p:scale>
          <a:sx n="35" d="100"/>
          <a:sy n="35" d="100"/>
        </p:scale>
        <p:origin x="-21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5433A1-F76E-4DA8-9680-307AB58DFFB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7801C9-0BDF-4AA4-BC58-B371A860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3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example of one entity’s involvement in TROA and scheduling their water.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Shows what the entities involved in TROA had to overcome to get to this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Ongoing litigation related to</a:t>
            </a:r>
            <a:r>
              <a:rPr lang="en-US" baseline="0" dirty="0" smtClean="0"/>
              <a:t> TROA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Complex – owners scheduling water requires a learning curve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Will require continuous improvement – will require funding/staffing from all parties.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Leads </a:t>
            </a:r>
            <a:r>
              <a:rPr lang="en-US" baseline="0" dirty="0" smtClean="0"/>
              <a:t>to possible future conflict, but TROA has a process to </a:t>
            </a:r>
            <a:r>
              <a:rPr lang="en-US" baseline="0" dirty="0" smtClean="0"/>
              <a:t>handle – and in the long run, may reduce conflict because of team scheduling.  Parties must sit down together to manage the Truckee River.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3438" cy="3482975"/>
          </a:xfrm>
          <a:ln w="12700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750" tIns="46377" rIns="92750" bIns="4637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Describe map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204 – Interstate Allocation – compliance, transfers, determination of the allocation, etc.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205 – Truckee River water supply management through negotiation of an operating agreement and use of Truckee River reservoirs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206 – Wetlands Protection – purchasing water rights for Lahontan Valley wetlands, expansion of the Stillwater Wildlife Refuge, establishment of Lahontan Valley and Pyramid Lake Fish and Wildlife Fund, 2 title transfers in Lahontan Valley, use of Navy Water from Lahontan Valley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207 – Cui-</a:t>
            </a:r>
            <a:r>
              <a:rPr lang="en-US" altLang="en-US" sz="1200" dirty="0" err="1"/>
              <a:t>ui</a:t>
            </a:r>
            <a:r>
              <a:rPr lang="en-US" altLang="en-US" sz="1200" dirty="0"/>
              <a:t> and LCT Recovery and Enhancement Program – revise, update, implement recovery plans, Truckee River rehabilitation on the Reservation, acquisition of water rights, use of Stampede and Prosser reservoirs for conservation of the Pyramid Lake fishery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208 – Pyramid Lake Fisheries and Development Funds –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209 – Newland Project Improvement – expanded purposes, compliance with OCAP, efficiency study, water bank, recreation study, effluent reuse study, repayment cancellation incentives for TCID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Section 210 – Operating agreement contingent of settlement of litigation, management of </a:t>
            </a:r>
            <a:r>
              <a:rPr lang="en-US" altLang="en-US" sz="1200" dirty="0" err="1"/>
              <a:t>Anaho</a:t>
            </a:r>
            <a:r>
              <a:rPr lang="en-US" altLang="en-US" sz="1200" dirty="0"/>
              <a:t> Island, management of bed and banks of Truckee River within Reservation boundaries, management of hunting, fishing, boating on the Reservation, and non-waiver, non-abrogation clauses, appropriations authorized to be appropriated for implementation (none appropriated)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Settlement Agreement is voluminous.  It appears to try to provide something for everyone.  Some of those provisions may conflict with each other.  Not a single agency implementing.  Three bureaus within the Department of the Interior with sometimes conflicting missions</a:t>
            </a:r>
            <a:r>
              <a:rPr lang="en-US" altLang="en-US" sz="1200" dirty="0" smtClean="0"/>
              <a:t>.  Actually tried adding</a:t>
            </a:r>
            <a:r>
              <a:rPr lang="en-US" altLang="en-US" sz="1200" baseline="0" dirty="0" smtClean="0"/>
              <a:t> a 4</a:t>
            </a:r>
            <a:r>
              <a:rPr lang="en-US" altLang="en-US" sz="1200" baseline="30000" dirty="0" smtClean="0"/>
              <a:t>th</a:t>
            </a:r>
            <a:r>
              <a:rPr lang="en-US" altLang="en-US" sz="1200" baseline="0" dirty="0" smtClean="0"/>
              <a:t> entity – Truckee Carson Coordination Office – independent from all the other bureaus.  Disbanded in 1998.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/>
              <a:t>Could you have a more focused and succinct Settlement Agreement</a:t>
            </a:r>
            <a:r>
              <a:rPr lang="en-US" altLang="en-US" sz="1200" dirty="0" smtClean="0"/>
              <a:t>?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 smtClean="0"/>
              <a:t>Maybe</a:t>
            </a:r>
            <a:r>
              <a:rPr lang="en-US" altLang="en-US" sz="1200" baseline="0" dirty="0" smtClean="0"/>
              <a:t> not.  Most of the issues had to be addressed as one settlement.  Lesson - </a:t>
            </a:r>
            <a:r>
              <a:rPr lang="en-US" altLang="en-US" sz="1200" dirty="0" smtClean="0"/>
              <a:t>Just expect it to take a long time.  The topic is so vitally critical to everyone, it will take a long time.</a:t>
            </a:r>
            <a:endParaRPr lang="en-US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TROA is a major component of the Settlement Agreement </a:t>
            </a:r>
          </a:p>
          <a:p>
            <a:endParaRPr lang="en-US" sz="1200" dirty="0" smtClean="0"/>
          </a:p>
          <a:p>
            <a:r>
              <a:rPr lang="en-US" sz="1200" dirty="0" smtClean="0"/>
              <a:t>5 mandatory signatories and 17 non mandatory signatories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435" indent="-2878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439" indent="-230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015" indent="-230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591" indent="-230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167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3741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317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893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BD89C42-E1C8-466D-9B8E-89D43047244B}" type="slidenum">
              <a:rPr lang="en-US" altLang="en-US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Current operations based on 1935 Truckee River Agreement.  World has changed since then:  Slides show changes from 1948 to 2008. 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Point out farm fields,</a:t>
            </a:r>
            <a:r>
              <a:rPr lang="en-US" altLang="en-US" baseline="0" dirty="0" smtClean="0"/>
              <a:t> housing , Truckee Canal</a:t>
            </a:r>
          </a:p>
          <a:p>
            <a:pPr eaLnBrk="1" hangingPunct="1"/>
            <a:endParaRPr lang="en-US" altLang="en-US" dirty="0" smtClean="0"/>
          </a:p>
          <a:p>
            <a:pPr>
              <a:buClr>
                <a:srgbClr val="FFFF00"/>
              </a:buClr>
              <a:buSzPct val="75000"/>
              <a:defRPr/>
            </a:pPr>
            <a:r>
              <a:rPr lang="en-US" altLang="en-US" sz="1200" dirty="0" smtClean="0"/>
              <a:t>Current Operations:</a:t>
            </a:r>
          </a:p>
          <a:p>
            <a:pPr>
              <a:buClr>
                <a:srgbClr val="FFFF00"/>
              </a:buClr>
              <a:buSzPct val="75000"/>
              <a:defRPr/>
            </a:pPr>
            <a:r>
              <a:rPr lang="en-US" altLang="en-US" sz="1200" dirty="0" smtClean="0"/>
              <a:t>1915 General Electric Decree - </a:t>
            </a:r>
            <a:r>
              <a:rPr lang="en-US" altLang="en-US" sz="1200" dirty="0" err="1" smtClean="0"/>
              <a:t>Floriston</a:t>
            </a:r>
            <a:r>
              <a:rPr lang="en-US" altLang="en-US" sz="1200" dirty="0" smtClean="0"/>
              <a:t> Rate Regime</a:t>
            </a:r>
          </a:p>
          <a:p>
            <a:pPr eaLnBrk="1" hangingPunct="1"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 smtClean="0"/>
              <a:t>1935 Truckee River Agreement - Modified </a:t>
            </a:r>
            <a:r>
              <a:rPr lang="en-US" altLang="en-US" sz="1200" dirty="0" err="1" smtClean="0"/>
              <a:t>Floriston</a:t>
            </a:r>
            <a:r>
              <a:rPr lang="en-US" altLang="en-US" sz="1200" dirty="0" smtClean="0"/>
              <a:t> Rates</a:t>
            </a:r>
          </a:p>
          <a:p>
            <a:pPr eaLnBrk="1" hangingPunct="1"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200" dirty="0" smtClean="0"/>
              <a:t>1944 Orr Ditch Decree – Nevada Water Rights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435" indent="-2878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439" indent="-230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015" indent="-230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591" indent="-230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167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3741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317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893" indent="-230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B0F9643-795A-4183-A6D6-4B5791850AD5}" type="slidenum">
              <a:rPr lang="en-US" altLang="en-US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… And </a:t>
            </a:r>
            <a:r>
              <a:rPr lang="en-US" altLang="en-US" dirty="0" smtClean="0"/>
              <a:t>2008.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Point</a:t>
            </a:r>
            <a:r>
              <a:rPr lang="en-US" altLang="en-US" baseline="0" dirty="0" smtClean="0"/>
              <a:t> out almost no farming.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was the reason for TROA.  With more urbanization along the Truckee River, how can you meet the needs of everyone?</a:t>
            </a:r>
            <a:r>
              <a:rPr lang="en-US" baseline="0" dirty="0" smtClean="0"/>
              <a:t>  TROA attempts to do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TROA is complex and required consensus negotiation</a:t>
            </a:r>
          </a:p>
          <a:p>
            <a:endParaRPr lang="en-US" dirty="0" smtClean="0"/>
          </a:p>
          <a:p>
            <a:r>
              <a:rPr lang="en-US" dirty="0" smtClean="0"/>
              <a:t>Consensus</a:t>
            </a:r>
            <a:r>
              <a:rPr lang="en-US" baseline="0" dirty="0" smtClean="0"/>
              <a:t> – I can live with that.  But parties at odds for the last 50 to 100 years when 101-618 passed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times may have tried to over think and cover all the what if scenarios.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Took 3 EISs</a:t>
            </a:r>
            <a:r>
              <a:rPr lang="en-US" baseline="0" dirty="0" smtClean="0"/>
              <a:t>.  Parties were in a hurry to get it done.  Started EISs before negotiations were complete and had to start a new EIS – twice.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Took 18 years to negotiate.  Was signed almost 8 years ago in September 2008.  Has not yet been implemented.  However, all the pieces are now in place for dismissal of the final lawsuits.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26 years needed to implement the Settlement Agreement – is that normal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see the complexities just in the actions that were required prior to signing TROA and the actions required prior to implementing TROA.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Good side:</a:t>
            </a:r>
          </a:p>
          <a:p>
            <a:r>
              <a:rPr lang="en-US" baseline="0" dirty="0" smtClean="0"/>
              <a:t>Modeling tools necessary to implement TROA are also complex</a:t>
            </a:r>
          </a:p>
          <a:p>
            <a:r>
              <a:rPr lang="en-US" baseline="0" dirty="0" smtClean="0"/>
              <a:t>Team of water master, Reclamation, Tribe, and TMWA technical reps that work together and do a step-by-step review of the model as it is developed.  This resulted in good final product, prevent failure of final </a:t>
            </a:r>
            <a:r>
              <a:rPr lang="en-US" baseline="0" dirty="0" smtClean="0"/>
              <a:t>implementation</a:t>
            </a:r>
          </a:p>
          <a:p>
            <a:r>
              <a:rPr lang="en-US" baseline="0" dirty="0" smtClean="0"/>
              <a:t>Will also serve as a model for operating in the future – all parties sitting down together to agree on operations.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01C9-0BDF-4AA4-BC58-B371A8609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7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5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52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6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First Level – Arial Bold 24 Point</a:t>
            </a:r>
          </a:p>
          <a:p>
            <a:pPr lvl="1"/>
            <a:r>
              <a:rPr lang="en-US" altLang="en-US" smtClean="0"/>
              <a:t>Second level – Arial Bold 20 Point</a:t>
            </a:r>
          </a:p>
          <a:p>
            <a:pPr lvl="2"/>
            <a:r>
              <a:rPr lang="en-US" altLang="en-US" smtClean="0"/>
              <a:t>Third level – Arial Bold 18 Point</a:t>
            </a:r>
          </a:p>
          <a:p>
            <a:pPr lvl="3"/>
            <a:r>
              <a:rPr lang="en-US" altLang="en-US" smtClean="0"/>
              <a:t>Fourth level – Arial Bold 16 Point</a:t>
            </a:r>
          </a:p>
          <a:p>
            <a:pPr lvl="4"/>
            <a:r>
              <a:rPr lang="en-US" altLang="en-US" smtClean="0"/>
              <a:t>Fifth level – Arial Bold 14 Point</a:t>
            </a:r>
          </a:p>
          <a:p>
            <a:pPr lvl="4"/>
            <a:endParaRPr lang="en-US" altLang="en-US" smtClean="0"/>
          </a:p>
          <a:p>
            <a:pPr lvl="0"/>
            <a:r>
              <a:rPr lang="en-US" altLang="en-US" smtClean="0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bg1"/>
                </a:solidFill>
              </a:rPr>
              <a:t>Pyramid Lake Paiute Tribe Water Rights Settlement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Presented by: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Terri Edwards, Area Manager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Lahontan Basin Area Office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/>
                </a:solidFill>
              </a:rPr>
              <a:t>August 26, 2015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412875"/>
            <a:ext cx="8343900" cy="4759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i="1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Water rights: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Orr Ditch Decree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Fish </a:t>
            </a:r>
            <a:r>
              <a:rPr lang="en-US" altLang="en-US" dirty="0"/>
              <a:t>Water and Fish Credit Water </a:t>
            </a:r>
            <a:endParaRPr lang="en-U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Water </a:t>
            </a:r>
            <a:r>
              <a:rPr lang="en-US" altLang="en-US" dirty="0"/>
              <a:t>Quality Credit Water in cooperation with Reno/Sparks/Washoe County </a:t>
            </a:r>
            <a:endParaRPr lang="en-US" altLang="en-US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TROA Holdbacks and Exchanges to maximize benefits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Pyramid Lake fishery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Irrigation </a:t>
            </a:r>
            <a:endParaRPr lang="en-U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M&amp;I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Water </a:t>
            </a:r>
            <a:r>
              <a:rPr lang="en-US" altLang="en-US" dirty="0" smtClean="0"/>
              <a:t>quality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Cottonwood recruitment</a:t>
            </a:r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 smtClean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 smtClean="0"/>
          </a:p>
          <a:p>
            <a:pPr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altLang="en-US" sz="2400" b="1" dirty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PLPT water </a:t>
            </a:r>
            <a:r>
              <a:rPr lang="en-US" altLang="en-US" dirty="0" smtClean="0"/>
              <a:t>scheduling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Legal opposition</a:t>
            </a:r>
            <a:endParaRPr lang="en-US" altLang="en-US" dirty="0"/>
          </a:p>
          <a:p>
            <a:r>
              <a:rPr lang="en-US" dirty="0" smtClean="0"/>
              <a:t>It’s a complex agreement</a:t>
            </a:r>
          </a:p>
          <a:p>
            <a:r>
              <a:rPr lang="en-US" dirty="0"/>
              <a:t>Continual improvement of tools/models</a:t>
            </a:r>
          </a:p>
          <a:p>
            <a:r>
              <a:rPr lang="en-US" dirty="0" smtClean="0"/>
              <a:t>Possible </a:t>
            </a:r>
            <a:r>
              <a:rPr lang="en-US" dirty="0" smtClean="0"/>
              <a:t>conflicts in scheduling </a:t>
            </a:r>
            <a:r>
              <a:rPr lang="en-US" dirty="0" smtClean="0"/>
              <a:t>water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river ops with tro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68475"/>
            <a:ext cx="90773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dirty="0" smtClean="0"/>
              <a:t>Generalized </a:t>
            </a:r>
            <a:r>
              <a:rPr lang="en-US" altLang="en-US" dirty="0"/>
              <a:t>r</a:t>
            </a:r>
            <a:r>
              <a:rPr lang="en-US" altLang="en-US" dirty="0" smtClean="0"/>
              <a:t>iver </a:t>
            </a:r>
            <a:r>
              <a:rPr lang="en-US" altLang="en-US" dirty="0"/>
              <a:t>o</a:t>
            </a:r>
            <a:r>
              <a:rPr lang="en-US" altLang="en-US" dirty="0" smtClean="0"/>
              <a:t>perations with TROA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91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3270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Lessons Learned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Settlement Agreement is Voluminous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Truckee River Operating Agreement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Future – TROA Implementation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669925" y="633413"/>
            <a:ext cx="8543925" cy="5921375"/>
            <a:chOff x="378" y="432"/>
            <a:chExt cx="5382" cy="3730"/>
          </a:xfrm>
        </p:grpSpPr>
        <p:sp>
          <p:nvSpPr>
            <p:cNvPr id="3078" name="Freeform 3"/>
            <p:cNvSpPr>
              <a:spLocks/>
            </p:cNvSpPr>
            <p:nvPr/>
          </p:nvSpPr>
          <p:spPr bwMode="auto">
            <a:xfrm>
              <a:off x="1918" y="2623"/>
              <a:ext cx="127" cy="45"/>
            </a:xfrm>
            <a:custGeom>
              <a:avLst/>
              <a:gdLst>
                <a:gd name="T0" fmla="*/ 0 w 127"/>
                <a:gd name="T1" fmla="*/ 0 h 45"/>
                <a:gd name="T2" fmla="*/ 2 w 127"/>
                <a:gd name="T3" fmla="*/ 7 h 45"/>
                <a:gd name="T4" fmla="*/ 1 w 127"/>
                <a:gd name="T5" fmla="*/ 12 h 45"/>
                <a:gd name="T6" fmla="*/ 25 w 127"/>
                <a:gd name="T7" fmla="*/ 15 h 45"/>
                <a:gd name="T8" fmla="*/ 23 w 127"/>
                <a:gd name="T9" fmla="*/ 11 h 45"/>
                <a:gd name="T10" fmla="*/ 25 w 127"/>
                <a:gd name="T11" fmla="*/ 13 h 45"/>
                <a:gd name="T12" fmla="*/ 33 w 127"/>
                <a:gd name="T13" fmla="*/ 13 h 45"/>
                <a:gd name="T14" fmla="*/ 40 w 127"/>
                <a:gd name="T15" fmla="*/ 12 h 45"/>
                <a:gd name="T16" fmla="*/ 55 w 127"/>
                <a:gd name="T17" fmla="*/ 11 h 45"/>
                <a:gd name="T18" fmla="*/ 78 w 127"/>
                <a:gd name="T19" fmla="*/ 18 h 45"/>
                <a:gd name="T20" fmla="*/ 85 w 127"/>
                <a:gd name="T21" fmla="*/ 17 h 45"/>
                <a:gd name="T22" fmla="*/ 93 w 127"/>
                <a:gd name="T23" fmla="*/ 17 h 45"/>
                <a:gd name="T24" fmla="*/ 94 w 127"/>
                <a:gd name="T25" fmla="*/ 24 h 45"/>
                <a:gd name="T26" fmla="*/ 101 w 127"/>
                <a:gd name="T27" fmla="*/ 24 h 45"/>
                <a:gd name="T28" fmla="*/ 102 w 127"/>
                <a:gd name="T29" fmla="*/ 31 h 45"/>
                <a:gd name="T30" fmla="*/ 117 w 127"/>
                <a:gd name="T31" fmla="*/ 30 h 45"/>
                <a:gd name="T32" fmla="*/ 126 w 127"/>
                <a:gd name="T33" fmla="*/ 44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7" h="45">
                  <a:moveTo>
                    <a:pt x="0" y="0"/>
                  </a:moveTo>
                  <a:lnTo>
                    <a:pt x="2" y="7"/>
                  </a:lnTo>
                  <a:lnTo>
                    <a:pt x="1" y="12"/>
                  </a:lnTo>
                  <a:lnTo>
                    <a:pt x="25" y="15"/>
                  </a:lnTo>
                  <a:lnTo>
                    <a:pt x="23" y="11"/>
                  </a:lnTo>
                  <a:lnTo>
                    <a:pt x="25" y="13"/>
                  </a:lnTo>
                  <a:lnTo>
                    <a:pt x="33" y="13"/>
                  </a:lnTo>
                  <a:lnTo>
                    <a:pt x="40" y="12"/>
                  </a:lnTo>
                  <a:lnTo>
                    <a:pt x="55" y="11"/>
                  </a:lnTo>
                  <a:lnTo>
                    <a:pt x="78" y="18"/>
                  </a:lnTo>
                  <a:lnTo>
                    <a:pt x="85" y="17"/>
                  </a:lnTo>
                  <a:lnTo>
                    <a:pt x="93" y="17"/>
                  </a:lnTo>
                  <a:lnTo>
                    <a:pt x="94" y="24"/>
                  </a:lnTo>
                  <a:lnTo>
                    <a:pt x="101" y="24"/>
                  </a:lnTo>
                  <a:lnTo>
                    <a:pt x="102" y="31"/>
                  </a:lnTo>
                  <a:lnTo>
                    <a:pt x="117" y="30"/>
                  </a:lnTo>
                  <a:lnTo>
                    <a:pt x="126" y="44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4"/>
            <p:cNvSpPr>
              <a:spLocks/>
            </p:cNvSpPr>
            <p:nvPr/>
          </p:nvSpPr>
          <p:spPr bwMode="auto">
            <a:xfrm>
              <a:off x="1377" y="2068"/>
              <a:ext cx="37" cy="201"/>
            </a:xfrm>
            <a:custGeom>
              <a:avLst/>
              <a:gdLst>
                <a:gd name="T0" fmla="*/ 1 w 37"/>
                <a:gd name="T1" fmla="*/ 200 h 201"/>
                <a:gd name="T2" fmla="*/ 0 w 37"/>
                <a:gd name="T3" fmla="*/ 192 h 201"/>
                <a:gd name="T4" fmla="*/ 8 w 37"/>
                <a:gd name="T5" fmla="*/ 192 h 201"/>
                <a:gd name="T6" fmla="*/ 14 w 37"/>
                <a:gd name="T7" fmla="*/ 177 h 201"/>
                <a:gd name="T8" fmla="*/ 13 w 37"/>
                <a:gd name="T9" fmla="*/ 162 h 201"/>
                <a:gd name="T10" fmla="*/ 20 w 37"/>
                <a:gd name="T11" fmla="*/ 162 h 201"/>
                <a:gd name="T12" fmla="*/ 12 w 37"/>
                <a:gd name="T13" fmla="*/ 155 h 201"/>
                <a:gd name="T14" fmla="*/ 20 w 37"/>
                <a:gd name="T15" fmla="*/ 155 h 201"/>
                <a:gd name="T16" fmla="*/ 19 w 37"/>
                <a:gd name="T17" fmla="*/ 148 h 201"/>
                <a:gd name="T18" fmla="*/ 18 w 37"/>
                <a:gd name="T19" fmla="*/ 140 h 201"/>
                <a:gd name="T20" fmla="*/ 18 w 37"/>
                <a:gd name="T21" fmla="*/ 133 h 201"/>
                <a:gd name="T22" fmla="*/ 16 w 37"/>
                <a:gd name="T23" fmla="*/ 118 h 201"/>
                <a:gd name="T24" fmla="*/ 16 w 37"/>
                <a:gd name="T25" fmla="*/ 111 h 201"/>
                <a:gd name="T26" fmla="*/ 15 w 37"/>
                <a:gd name="T27" fmla="*/ 104 h 201"/>
                <a:gd name="T28" fmla="*/ 14 w 37"/>
                <a:gd name="T29" fmla="*/ 97 h 201"/>
                <a:gd name="T30" fmla="*/ 14 w 37"/>
                <a:gd name="T31" fmla="*/ 89 h 201"/>
                <a:gd name="T32" fmla="*/ 12 w 37"/>
                <a:gd name="T33" fmla="*/ 74 h 201"/>
                <a:gd name="T34" fmla="*/ 12 w 37"/>
                <a:gd name="T35" fmla="*/ 67 h 201"/>
                <a:gd name="T36" fmla="*/ 18 w 37"/>
                <a:gd name="T37" fmla="*/ 59 h 201"/>
                <a:gd name="T38" fmla="*/ 18 w 37"/>
                <a:gd name="T39" fmla="*/ 52 h 201"/>
                <a:gd name="T40" fmla="*/ 32 w 37"/>
                <a:gd name="T41" fmla="*/ 44 h 201"/>
                <a:gd name="T42" fmla="*/ 31 w 37"/>
                <a:gd name="T43" fmla="*/ 30 h 201"/>
                <a:gd name="T44" fmla="*/ 30 w 37"/>
                <a:gd name="T45" fmla="*/ 22 h 201"/>
                <a:gd name="T46" fmla="*/ 30 w 37"/>
                <a:gd name="T47" fmla="*/ 15 h 201"/>
                <a:gd name="T48" fmla="*/ 29 w 37"/>
                <a:gd name="T49" fmla="*/ 8 h 201"/>
                <a:gd name="T50" fmla="*/ 36 w 37"/>
                <a:gd name="T51" fmla="*/ 7 h 201"/>
                <a:gd name="T52" fmla="*/ 36 w 37"/>
                <a:gd name="T53" fmla="*/ 0 h 2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201">
                  <a:moveTo>
                    <a:pt x="1" y="200"/>
                  </a:moveTo>
                  <a:lnTo>
                    <a:pt x="0" y="192"/>
                  </a:lnTo>
                  <a:lnTo>
                    <a:pt x="8" y="192"/>
                  </a:lnTo>
                  <a:lnTo>
                    <a:pt x="14" y="177"/>
                  </a:lnTo>
                  <a:lnTo>
                    <a:pt x="13" y="162"/>
                  </a:lnTo>
                  <a:lnTo>
                    <a:pt x="20" y="162"/>
                  </a:lnTo>
                  <a:lnTo>
                    <a:pt x="12" y="155"/>
                  </a:lnTo>
                  <a:lnTo>
                    <a:pt x="20" y="155"/>
                  </a:lnTo>
                  <a:lnTo>
                    <a:pt x="19" y="148"/>
                  </a:lnTo>
                  <a:lnTo>
                    <a:pt x="18" y="140"/>
                  </a:lnTo>
                  <a:lnTo>
                    <a:pt x="18" y="133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5" y="104"/>
                  </a:lnTo>
                  <a:lnTo>
                    <a:pt x="14" y="97"/>
                  </a:lnTo>
                  <a:lnTo>
                    <a:pt x="14" y="89"/>
                  </a:lnTo>
                  <a:lnTo>
                    <a:pt x="12" y="74"/>
                  </a:lnTo>
                  <a:lnTo>
                    <a:pt x="12" y="67"/>
                  </a:lnTo>
                  <a:lnTo>
                    <a:pt x="18" y="59"/>
                  </a:lnTo>
                  <a:lnTo>
                    <a:pt x="18" y="52"/>
                  </a:lnTo>
                  <a:lnTo>
                    <a:pt x="32" y="44"/>
                  </a:lnTo>
                  <a:lnTo>
                    <a:pt x="31" y="30"/>
                  </a:lnTo>
                  <a:lnTo>
                    <a:pt x="30" y="22"/>
                  </a:lnTo>
                  <a:lnTo>
                    <a:pt x="30" y="15"/>
                  </a:lnTo>
                  <a:lnTo>
                    <a:pt x="29" y="8"/>
                  </a:lnTo>
                  <a:lnTo>
                    <a:pt x="36" y="7"/>
                  </a:lnTo>
                  <a:lnTo>
                    <a:pt x="36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5"/>
            <p:cNvSpPr>
              <a:spLocks/>
            </p:cNvSpPr>
            <p:nvPr/>
          </p:nvSpPr>
          <p:spPr bwMode="auto">
            <a:xfrm>
              <a:off x="1174" y="2262"/>
              <a:ext cx="211" cy="174"/>
            </a:xfrm>
            <a:custGeom>
              <a:avLst/>
              <a:gdLst>
                <a:gd name="T0" fmla="*/ 195 w 211"/>
                <a:gd name="T1" fmla="*/ 6 h 174"/>
                <a:gd name="T2" fmla="*/ 208 w 211"/>
                <a:gd name="T3" fmla="*/ 5 h 174"/>
                <a:gd name="T4" fmla="*/ 210 w 211"/>
                <a:gd name="T5" fmla="*/ 33 h 174"/>
                <a:gd name="T6" fmla="*/ 199 w 211"/>
                <a:gd name="T7" fmla="*/ 48 h 174"/>
                <a:gd name="T8" fmla="*/ 175 w 211"/>
                <a:gd name="T9" fmla="*/ 49 h 174"/>
                <a:gd name="T10" fmla="*/ 176 w 211"/>
                <a:gd name="T11" fmla="*/ 63 h 174"/>
                <a:gd name="T12" fmla="*/ 165 w 211"/>
                <a:gd name="T13" fmla="*/ 78 h 174"/>
                <a:gd name="T14" fmla="*/ 153 w 211"/>
                <a:gd name="T15" fmla="*/ 79 h 174"/>
                <a:gd name="T16" fmla="*/ 141 w 211"/>
                <a:gd name="T17" fmla="*/ 79 h 174"/>
                <a:gd name="T18" fmla="*/ 130 w 211"/>
                <a:gd name="T19" fmla="*/ 94 h 174"/>
                <a:gd name="T20" fmla="*/ 105 w 211"/>
                <a:gd name="T21" fmla="*/ 95 h 174"/>
                <a:gd name="T22" fmla="*/ 93 w 211"/>
                <a:gd name="T23" fmla="*/ 96 h 174"/>
                <a:gd name="T24" fmla="*/ 95 w 211"/>
                <a:gd name="T25" fmla="*/ 125 h 174"/>
                <a:gd name="T26" fmla="*/ 83 w 211"/>
                <a:gd name="T27" fmla="*/ 125 h 174"/>
                <a:gd name="T28" fmla="*/ 71 w 211"/>
                <a:gd name="T29" fmla="*/ 126 h 174"/>
                <a:gd name="T30" fmla="*/ 72 w 211"/>
                <a:gd name="T31" fmla="*/ 140 h 174"/>
                <a:gd name="T32" fmla="*/ 60 w 211"/>
                <a:gd name="T33" fmla="*/ 141 h 174"/>
                <a:gd name="T34" fmla="*/ 61 w 211"/>
                <a:gd name="T35" fmla="*/ 155 h 174"/>
                <a:gd name="T36" fmla="*/ 37 w 211"/>
                <a:gd name="T37" fmla="*/ 156 h 174"/>
                <a:gd name="T38" fmla="*/ 26 w 211"/>
                <a:gd name="T39" fmla="*/ 171 h 174"/>
                <a:gd name="T40" fmla="*/ 14 w 211"/>
                <a:gd name="T41" fmla="*/ 172 h 174"/>
                <a:gd name="T42" fmla="*/ 2 w 211"/>
                <a:gd name="T43" fmla="*/ 173 h 174"/>
                <a:gd name="T44" fmla="*/ 0 w 211"/>
                <a:gd name="T45" fmla="*/ 158 h 174"/>
                <a:gd name="T46" fmla="*/ 11 w 211"/>
                <a:gd name="T47" fmla="*/ 143 h 174"/>
                <a:gd name="T48" fmla="*/ 10 w 211"/>
                <a:gd name="T49" fmla="*/ 129 h 174"/>
                <a:gd name="T50" fmla="*/ 19 w 211"/>
                <a:gd name="T51" fmla="*/ 101 h 174"/>
                <a:gd name="T52" fmla="*/ 32 w 211"/>
                <a:gd name="T53" fmla="*/ 100 h 174"/>
                <a:gd name="T54" fmla="*/ 30 w 211"/>
                <a:gd name="T55" fmla="*/ 86 h 174"/>
                <a:gd name="T56" fmla="*/ 55 w 211"/>
                <a:gd name="T57" fmla="*/ 84 h 174"/>
                <a:gd name="T58" fmla="*/ 54 w 211"/>
                <a:gd name="T59" fmla="*/ 70 h 174"/>
                <a:gd name="T60" fmla="*/ 66 w 211"/>
                <a:gd name="T61" fmla="*/ 70 h 174"/>
                <a:gd name="T62" fmla="*/ 65 w 211"/>
                <a:gd name="T63" fmla="*/ 55 h 174"/>
                <a:gd name="T64" fmla="*/ 77 w 211"/>
                <a:gd name="T65" fmla="*/ 54 h 174"/>
                <a:gd name="T66" fmla="*/ 89 w 211"/>
                <a:gd name="T67" fmla="*/ 54 h 174"/>
                <a:gd name="T68" fmla="*/ 100 w 211"/>
                <a:gd name="T69" fmla="*/ 39 h 174"/>
                <a:gd name="T70" fmla="*/ 125 w 211"/>
                <a:gd name="T71" fmla="*/ 38 h 174"/>
                <a:gd name="T72" fmla="*/ 137 w 211"/>
                <a:gd name="T73" fmla="*/ 37 h 174"/>
                <a:gd name="T74" fmla="*/ 146 w 211"/>
                <a:gd name="T75" fmla="*/ 8 h 174"/>
                <a:gd name="T76" fmla="*/ 159 w 211"/>
                <a:gd name="T77" fmla="*/ 7 h 174"/>
                <a:gd name="T78" fmla="*/ 161 w 211"/>
                <a:gd name="T79" fmla="*/ 5 h 174"/>
                <a:gd name="T80" fmla="*/ 169 w 211"/>
                <a:gd name="T81" fmla="*/ 0 h 174"/>
                <a:gd name="T82" fmla="*/ 171 w 211"/>
                <a:gd name="T83" fmla="*/ 7 h 174"/>
                <a:gd name="T84" fmla="*/ 195 w 211"/>
                <a:gd name="T85" fmla="*/ 6 h 174"/>
                <a:gd name="T86" fmla="*/ 195 w 211"/>
                <a:gd name="T87" fmla="*/ 6 h 1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1" h="174">
                  <a:moveTo>
                    <a:pt x="195" y="6"/>
                  </a:moveTo>
                  <a:lnTo>
                    <a:pt x="208" y="5"/>
                  </a:lnTo>
                  <a:lnTo>
                    <a:pt x="210" y="33"/>
                  </a:lnTo>
                  <a:lnTo>
                    <a:pt x="199" y="48"/>
                  </a:lnTo>
                  <a:lnTo>
                    <a:pt x="175" y="49"/>
                  </a:lnTo>
                  <a:lnTo>
                    <a:pt x="176" y="63"/>
                  </a:lnTo>
                  <a:lnTo>
                    <a:pt x="165" y="78"/>
                  </a:lnTo>
                  <a:lnTo>
                    <a:pt x="153" y="79"/>
                  </a:lnTo>
                  <a:lnTo>
                    <a:pt x="141" y="79"/>
                  </a:lnTo>
                  <a:lnTo>
                    <a:pt x="130" y="94"/>
                  </a:lnTo>
                  <a:lnTo>
                    <a:pt x="105" y="95"/>
                  </a:lnTo>
                  <a:lnTo>
                    <a:pt x="93" y="96"/>
                  </a:lnTo>
                  <a:lnTo>
                    <a:pt x="95" y="125"/>
                  </a:lnTo>
                  <a:lnTo>
                    <a:pt x="83" y="125"/>
                  </a:lnTo>
                  <a:lnTo>
                    <a:pt x="71" y="126"/>
                  </a:lnTo>
                  <a:lnTo>
                    <a:pt x="72" y="140"/>
                  </a:lnTo>
                  <a:lnTo>
                    <a:pt x="60" y="141"/>
                  </a:lnTo>
                  <a:lnTo>
                    <a:pt x="61" y="155"/>
                  </a:lnTo>
                  <a:lnTo>
                    <a:pt x="37" y="156"/>
                  </a:lnTo>
                  <a:lnTo>
                    <a:pt x="26" y="171"/>
                  </a:lnTo>
                  <a:lnTo>
                    <a:pt x="14" y="172"/>
                  </a:lnTo>
                  <a:lnTo>
                    <a:pt x="2" y="173"/>
                  </a:lnTo>
                  <a:lnTo>
                    <a:pt x="0" y="158"/>
                  </a:lnTo>
                  <a:lnTo>
                    <a:pt x="11" y="143"/>
                  </a:lnTo>
                  <a:lnTo>
                    <a:pt x="10" y="129"/>
                  </a:lnTo>
                  <a:lnTo>
                    <a:pt x="19" y="101"/>
                  </a:lnTo>
                  <a:lnTo>
                    <a:pt x="32" y="100"/>
                  </a:lnTo>
                  <a:lnTo>
                    <a:pt x="30" y="86"/>
                  </a:lnTo>
                  <a:lnTo>
                    <a:pt x="55" y="84"/>
                  </a:lnTo>
                  <a:lnTo>
                    <a:pt x="54" y="70"/>
                  </a:lnTo>
                  <a:lnTo>
                    <a:pt x="66" y="70"/>
                  </a:lnTo>
                  <a:lnTo>
                    <a:pt x="65" y="55"/>
                  </a:lnTo>
                  <a:lnTo>
                    <a:pt x="77" y="54"/>
                  </a:lnTo>
                  <a:lnTo>
                    <a:pt x="89" y="54"/>
                  </a:lnTo>
                  <a:lnTo>
                    <a:pt x="100" y="39"/>
                  </a:lnTo>
                  <a:lnTo>
                    <a:pt x="125" y="38"/>
                  </a:lnTo>
                  <a:lnTo>
                    <a:pt x="137" y="37"/>
                  </a:lnTo>
                  <a:lnTo>
                    <a:pt x="146" y="8"/>
                  </a:lnTo>
                  <a:lnTo>
                    <a:pt x="159" y="7"/>
                  </a:lnTo>
                  <a:lnTo>
                    <a:pt x="161" y="5"/>
                  </a:lnTo>
                  <a:lnTo>
                    <a:pt x="169" y="0"/>
                  </a:lnTo>
                  <a:lnTo>
                    <a:pt x="171" y="7"/>
                  </a:lnTo>
                  <a:lnTo>
                    <a:pt x="195" y="6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auto">
            <a:xfrm>
              <a:off x="1714" y="2248"/>
              <a:ext cx="15" cy="9"/>
            </a:xfrm>
            <a:custGeom>
              <a:avLst/>
              <a:gdLst>
                <a:gd name="T0" fmla="*/ 0 w 15"/>
                <a:gd name="T1" fmla="*/ 8 h 9"/>
                <a:gd name="T2" fmla="*/ 7 w 15"/>
                <a:gd name="T3" fmla="*/ 8 h 9"/>
                <a:gd name="T4" fmla="*/ 14 w 1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">
                  <a:moveTo>
                    <a:pt x="0" y="8"/>
                  </a:moveTo>
                  <a:lnTo>
                    <a:pt x="7" y="8"/>
                  </a:lnTo>
                  <a:lnTo>
                    <a:pt x="14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7"/>
            <p:cNvSpPr>
              <a:spLocks/>
            </p:cNvSpPr>
            <p:nvPr/>
          </p:nvSpPr>
          <p:spPr bwMode="auto">
            <a:xfrm>
              <a:off x="1714" y="2255"/>
              <a:ext cx="15" cy="2"/>
            </a:xfrm>
            <a:custGeom>
              <a:avLst/>
              <a:gdLst>
                <a:gd name="T0" fmla="*/ 0 w 15"/>
                <a:gd name="T1" fmla="*/ 1 h 2"/>
                <a:gd name="T2" fmla="*/ 7 w 15"/>
                <a:gd name="T3" fmla="*/ 1 h 2"/>
                <a:gd name="T4" fmla="*/ 14 w 1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lnTo>
                    <a:pt x="7" y="1"/>
                  </a:lnTo>
                  <a:lnTo>
                    <a:pt x="14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auto">
            <a:xfrm>
              <a:off x="2119" y="2240"/>
              <a:ext cx="201" cy="445"/>
            </a:xfrm>
            <a:custGeom>
              <a:avLst/>
              <a:gdLst>
                <a:gd name="T0" fmla="*/ 0 w 201"/>
                <a:gd name="T1" fmla="*/ 437 h 445"/>
                <a:gd name="T2" fmla="*/ 7 w 201"/>
                <a:gd name="T3" fmla="*/ 429 h 445"/>
                <a:gd name="T4" fmla="*/ 22 w 201"/>
                <a:gd name="T5" fmla="*/ 428 h 445"/>
                <a:gd name="T6" fmla="*/ 45 w 201"/>
                <a:gd name="T7" fmla="*/ 427 h 445"/>
                <a:gd name="T8" fmla="*/ 53 w 201"/>
                <a:gd name="T9" fmla="*/ 434 h 445"/>
                <a:gd name="T10" fmla="*/ 61 w 201"/>
                <a:gd name="T11" fmla="*/ 441 h 445"/>
                <a:gd name="T12" fmla="*/ 68 w 201"/>
                <a:gd name="T13" fmla="*/ 433 h 445"/>
                <a:gd name="T14" fmla="*/ 91 w 201"/>
                <a:gd name="T15" fmla="*/ 432 h 445"/>
                <a:gd name="T16" fmla="*/ 99 w 201"/>
                <a:gd name="T17" fmla="*/ 424 h 445"/>
                <a:gd name="T18" fmla="*/ 112 w 201"/>
                <a:gd name="T19" fmla="*/ 409 h 445"/>
                <a:gd name="T20" fmla="*/ 134 w 201"/>
                <a:gd name="T21" fmla="*/ 393 h 445"/>
                <a:gd name="T22" fmla="*/ 148 w 201"/>
                <a:gd name="T23" fmla="*/ 385 h 445"/>
                <a:gd name="T24" fmla="*/ 154 w 201"/>
                <a:gd name="T25" fmla="*/ 362 h 445"/>
                <a:gd name="T26" fmla="*/ 146 w 201"/>
                <a:gd name="T27" fmla="*/ 355 h 445"/>
                <a:gd name="T28" fmla="*/ 137 w 201"/>
                <a:gd name="T29" fmla="*/ 348 h 445"/>
                <a:gd name="T30" fmla="*/ 144 w 201"/>
                <a:gd name="T31" fmla="*/ 341 h 445"/>
                <a:gd name="T32" fmla="*/ 142 w 201"/>
                <a:gd name="T33" fmla="*/ 319 h 445"/>
                <a:gd name="T34" fmla="*/ 141 w 201"/>
                <a:gd name="T35" fmla="*/ 305 h 445"/>
                <a:gd name="T36" fmla="*/ 139 w 201"/>
                <a:gd name="T37" fmla="*/ 290 h 445"/>
                <a:gd name="T38" fmla="*/ 130 w 201"/>
                <a:gd name="T39" fmla="*/ 268 h 445"/>
                <a:gd name="T40" fmla="*/ 129 w 201"/>
                <a:gd name="T41" fmla="*/ 253 h 445"/>
                <a:gd name="T42" fmla="*/ 127 w 201"/>
                <a:gd name="T43" fmla="*/ 239 h 445"/>
                <a:gd name="T44" fmla="*/ 118 w 201"/>
                <a:gd name="T45" fmla="*/ 225 h 445"/>
                <a:gd name="T46" fmla="*/ 109 w 201"/>
                <a:gd name="T47" fmla="*/ 211 h 445"/>
                <a:gd name="T48" fmla="*/ 93 w 201"/>
                <a:gd name="T49" fmla="*/ 204 h 445"/>
                <a:gd name="T50" fmla="*/ 91 w 201"/>
                <a:gd name="T51" fmla="*/ 182 h 445"/>
                <a:gd name="T52" fmla="*/ 113 w 201"/>
                <a:gd name="T53" fmla="*/ 166 h 445"/>
                <a:gd name="T54" fmla="*/ 120 w 201"/>
                <a:gd name="T55" fmla="*/ 158 h 445"/>
                <a:gd name="T56" fmla="*/ 127 w 201"/>
                <a:gd name="T57" fmla="*/ 151 h 445"/>
                <a:gd name="T58" fmla="*/ 133 w 201"/>
                <a:gd name="T59" fmla="*/ 136 h 445"/>
                <a:gd name="T60" fmla="*/ 155 w 201"/>
                <a:gd name="T61" fmla="*/ 127 h 445"/>
                <a:gd name="T62" fmla="*/ 163 w 201"/>
                <a:gd name="T63" fmla="*/ 120 h 445"/>
                <a:gd name="T64" fmla="*/ 177 w 201"/>
                <a:gd name="T65" fmla="*/ 111 h 445"/>
                <a:gd name="T66" fmla="*/ 189 w 201"/>
                <a:gd name="T67" fmla="*/ 81 h 445"/>
                <a:gd name="T68" fmla="*/ 197 w 201"/>
                <a:gd name="T69" fmla="*/ 74 h 445"/>
                <a:gd name="T70" fmla="*/ 188 w 201"/>
                <a:gd name="T71" fmla="*/ 67 h 445"/>
                <a:gd name="T72" fmla="*/ 186 w 201"/>
                <a:gd name="T73" fmla="*/ 45 h 445"/>
                <a:gd name="T74" fmla="*/ 192 w 201"/>
                <a:gd name="T75" fmla="*/ 30 h 445"/>
                <a:gd name="T76" fmla="*/ 200 w 201"/>
                <a:gd name="T77" fmla="*/ 22 h 445"/>
                <a:gd name="T78" fmla="*/ 198 w 201"/>
                <a:gd name="T79" fmla="*/ 0 h 4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1" h="445">
                  <a:moveTo>
                    <a:pt x="0" y="444"/>
                  </a:moveTo>
                  <a:lnTo>
                    <a:pt x="0" y="437"/>
                  </a:lnTo>
                  <a:lnTo>
                    <a:pt x="8" y="436"/>
                  </a:lnTo>
                  <a:lnTo>
                    <a:pt x="7" y="429"/>
                  </a:lnTo>
                  <a:lnTo>
                    <a:pt x="14" y="428"/>
                  </a:lnTo>
                  <a:lnTo>
                    <a:pt x="22" y="428"/>
                  </a:lnTo>
                  <a:lnTo>
                    <a:pt x="37" y="427"/>
                  </a:lnTo>
                  <a:lnTo>
                    <a:pt x="45" y="427"/>
                  </a:lnTo>
                  <a:lnTo>
                    <a:pt x="53" y="426"/>
                  </a:lnTo>
                  <a:lnTo>
                    <a:pt x="53" y="434"/>
                  </a:lnTo>
                  <a:lnTo>
                    <a:pt x="61" y="434"/>
                  </a:lnTo>
                  <a:lnTo>
                    <a:pt x="61" y="441"/>
                  </a:lnTo>
                  <a:lnTo>
                    <a:pt x="69" y="440"/>
                  </a:lnTo>
                  <a:lnTo>
                    <a:pt x="68" y="433"/>
                  </a:lnTo>
                  <a:lnTo>
                    <a:pt x="84" y="432"/>
                  </a:lnTo>
                  <a:lnTo>
                    <a:pt x="91" y="432"/>
                  </a:lnTo>
                  <a:lnTo>
                    <a:pt x="99" y="431"/>
                  </a:lnTo>
                  <a:lnTo>
                    <a:pt x="99" y="424"/>
                  </a:lnTo>
                  <a:lnTo>
                    <a:pt x="106" y="424"/>
                  </a:lnTo>
                  <a:lnTo>
                    <a:pt x="112" y="409"/>
                  </a:lnTo>
                  <a:lnTo>
                    <a:pt x="127" y="401"/>
                  </a:lnTo>
                  <a:lnTo>
                    <a:pt x="134" y="393"/>
                  </a:lnTo>
                  <a:lnTo>
                    <a:pt x="141" y="392"/>
                  </a:lnTo>
                  <a:lnTo>
                    <a:pt x="148" y="385"/>
                  </a:lnTo>
                  <a:lnTo>
                    <a:pt x="155" y="377"/>
                  </a:lnTo>
                  <a:lnTo>
                    <a:pt x="154" y="362"/>
                  </a:lnTo>
                  <a:lnTo>
                    <a:pt x="147" y="362"/>
                  </a:lnTo>
                  <a:lnTo>
                    <a:pt x="146" y="355"/>
                  </a:lnTo>
                  <a:lnTo>
                    <a:pt x="145" y="348"/>
                  </a:lnTo>
                  <a:lnTo>
                    <a:pt x="137" y="348"/>
                  </a:lnTo>
                  <a:lnTo>
                    <a:pt x="145" y="348"/>
                  </a:lnTo>
                  <a:lnTo>
                    <a:pt x="144" y="341"/>
                  </a:lnTo>
                  <a:lnTo>
                    <a:pt x="143" y="333"/>
                  </a:lnTo>
                  <a:lnTo>
                    <a:pt x="142" y="319"/>
                  </a:lnTo>
                  <a:lnTo>
                    <a:pt x="134" y="312"/>
                  </a:lnTo>
                  <a:lnTo>
                    <a:pt x="141" y="305"/>
                  </a:lnTo>
                  <a:lnTo>
                    <a:pt x="140" y="297"/>
                  </a:lnTo>
                  <a:lnTo>
                    <a:pt x="139" y="290"/>
                  </a:lnTo>
                  <a:lnTo>
                    <a:pt x="138" y="275"/>
                  </a:lnTo>
                  <a:lnTo>
                    <a:pt x="130" y="268"/>
                  </a:lnTo>
                  <a:lnTo>
                    <a:pt x="129" y="261"/>
                  </a:lnTo>
                  <a:lnTo>
                    <a:pt x="129" y="253"/>
                  </a:lnTo>
                  <a:lnTo>
                    <a:pt x="128" y="246"/>
                  </a:lnTo>
                  <a:lnTo>
                    <a:pt x="127" y="239"/>
                  </a:lnTo>
                  <a:lnTo>
                    <a:pt x="126" y="224"/>
                  </a:lnTo>
                  <a:lnTo>
                    <a:pt x="118" y="225"/>
                  </a:lnTo>
                  <a:lnTo>
                    <a:pt x="118" y="218"/>
                  </a:lnTo>
                  <a:lnTo>
                    <a:pt x="109" y="211"/>
                  </a:lnTo>
                  <a:lnTo>
                    <a:pt x="109" y="203"/>
                  </a:lnTo>
                  <a:lnTo>
                    <a:pt x="93" y="204"/>
                  </a:lnTo>
                  <a:lnTo>
                    <a:pt x="93" y="197"/>
                  </a:lnTo>
                  <a:lnTo>
                    <a:pt x="91" y="182"/>
                  </a:lnTo>
                  <a:lnTo>
                    <a:pt x="106" y="167"/>
                  </a:lnTo>
                  <a:lnTo>
                    <a:pt x="113" y="166"/>
                  </a:lnTo>
                  <a:lnTo>
                    <a:pt x="112" y="159"/>
                  </a:lnTo>
                  <a:lnTo>
                    <a:pt x="120" y="158"/>
                  </a:lnTo>
                  <a:lnTo>
                    <a:pt x="127" y="158"/>
                  </a:lnTo>
                  <a:lnTo>
                    <a:pt x="127" y="151"/>
                  </a:lnTo>
                  <a:lnTo>
                    <a:pt x="125" y="136"/>
                  </a:lnTo>
                  <a:lnTo>
                    <a:pt x="133" y="136"/>
                  </a:lnTo>
                  <a:lnTo>
                    <a:pt x="148" y="128"/>
                  </a:lnTo>
                  <a:lnTo>
                    <a:pt x="155" y="127"/>
                  </a:lnTo>
                  <a:lnTo>
                    <a:pt x="155" y="120"/>
                  </a:lnTo>
                  <a:lnTo>
                    <a:pt x="163" y="120"/>
                  </a:lnTo>
                  <a:lnTo>
                    <a:pt x="170" y="119"/>
                  </a:lnTo>
                  <a:lnTo>
                    <a:pt x="177" y="111"/>
                  </a:lnTo>
                  <a:lnTo>
                    <a:pt x="176" y="104"/>
                  </a:lnTo>
                  <a:lnTo>
                    <a:pt x="189" y="81"/>
                  </a:lnTo>
                  <a:lnTo>
                    <a:pt x="197" y="81"/>
                  </a:lnTo>
                  <a:lnTo>
                    <a:pt x="197" y="74"/>
                  </a:lnTo>
                  <a:lnTo>
                    <a:pt x="189" y="74"/>
                  </a:lnTo>
                  <a:lnTo>
                    <a:pt x="188" y="67"/>
                  </a:lnTo>
                  <a:lnTo>
                    <a:pt x="187" y="60"/>
                  </a:lnTo>
                  <a:lnTo>
                    <a:pt x="186" y="45"/>
                  </a:lnTo>
                  <a:lnTo>
                    <a:pt x="186" y="38"/>
                  </a:lnTo>
                  <a:lnTo>
                    <a:pt x="192" y="30"/>
                  </a:lnTo>
                  <a:lnTo>
                    <a:pt x="192" y="23"/>
                  </a:lnTo>
                  <a:lnTo>
                    <a:pt x="200" y="22"/>
                  </a:lnTo>
                  <a:lnTo>
                    <a:pt x="198" y="8"/>
                  </a:lnTo>
                  <a:lnTo>
                    <a:pt x="198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auto">
            <a:xfrm>
              <a:off x="2100" y="2684"/>
              <a:ext cx="24" cy="3"/>
            </a:xfrm>
            <a:custGeom>
              <a:avLst/>
              <a:gdLst>
                <a:gd name="T0" fmla="*/ 0 w 24"/>
                <a:gd name="T1" fmla="*/ 2 h 3"/>
                <a:gd name="T2" fmla="*/ 23 w 2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">
                  <a:moveTo>
                    <a:pt x="0" y="2"/>
                  </a:moveTo>
                  <a:lnTo>
                    <a:pt x="23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auto">
            <a:xfrm>
              <a:off x="2052" y="2499"/>
              <a:ext cx="40" cy="134"/>
            </a:xfrm>
            <a:custGeom>
              <a:avLst/>
              <a:gdLst>
                <a:gd name="T0" fmla="*/ 15 w 40"/>
                <a:gd name="T1" fmla="*/ 133 h 134"/>
                <a:gd name="T2" fmla="*/ 20 w 40"/>
                <a:gd name="T3" fmla="*/ 124 h 134"/>
                <a:gd name="T4" fmla="*/ 28 w 40"/>
                <a:gd name="T5" fmla="*/ 122 h 134"/>
                <a:gd name="T6" fmla="*/ 39 w 40"/>
                <a:gd name="T7" fmla="*/ 111 h 134"/>
                <a:gd name="T8" fmla="*/ 37 w 40"/>
                <a:gd name="T9" fmla="*/ 103 h 134"/>
                <a:gd name="T10" fmla="*/ 30 w 40"/>
                <a:gd name="T11" fmla="*/ 82 h 134"/>
                <a:gd name="T12" fmla="*/ 34 w 40"/>
                <a:gd name="T13" fmla="*/ 73 h 134"/>
                <a:gd name="T14" fmla="*/ 27 w 40"/>
                <a:gd name="T15" fmla="*/ 76 h 134"/>
                <a:gd name="T16" fmla="*/ 34 w 40"/>
                <a:gd name="T17" fmla="*/ 73 h 134"/>
                <a:gd name="T18" fmla="*/ 32 w 40"/>
                <a:gd name="T19" fmla="*/ 67 h 134"/>
                <a:gd name="T20" fmla="*/ 29 w 40"/>
                <a:gd name="T21" fmla="*/ 60 h 134"/>
                <a:gd name="T22" fmla="*/ 24 w 40"/>
                <a:gd name="T23" fmla="*/ 46 h 134"/>
                <a:gd name="T24" fmla="*/ 15 w 40"/>
                <a:gd name="T25" fmla="*/ 41 h 134"/>
                <a:gd name="T26" fmla="*/ 23 w 40"/>
                <a:gd name="T27" fmla="*/ 39 h 134"/>
                <a:gd name="T28" fmla="*/ 13 w 40"/>
                <a:gd name="T29" fmla="*/ 34 h 134"/>
                <a:gd name="T30" fmla="*/ 10 w 40"/>
                <a:gd name="T31" fmla="*/ 27 h 134"/>
                <a:gd name="T32" fmla="*/ 8 w 40"/>
                <a:gd name="T33" fmla="*/ 20 h 134"/>
                <a:gd name="T34" fmla="*/ 11 w 40"/>
                <a:gd name="T35" fmla="*/ 32 h 134"/>
                <a:gd name="T36" fmla="*/ 0 w 40"/>
                <a:gd name="T37" fmla="*/ 0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134">
                  <a:moveTo>
                    <a:pt x="15" y="133"/>
                  </a:moveTo>
                  <a:lnTo>
                    <a:pt x="20" y="124"/>
                  </a:lnTo>
                  <a:lnTo>
                    <a:pt x="28" y="122"/>
                  </a:lnTo>
                  <a:lnTo>
                    <a:pt x="39" y="111"/>
                  </a:lnTo>
                  <a:lnTo>
                    <a:pt x="37" y="103"/>
                  </a:lnTo>
                  <a:lnTo>
                    <a:pt x="30" y="82"/>
                  </a:lnTo>
                  <a:lnTo>
                    <a:pt x="34" y="73"/>
                  </a:lnTo>
                  <a:lnTo>
                    <a:pt x="27" y="76"/>
                  </a:lnTo>
                  <a:lnTo>
                    <a:pt x="34" y="73"/>
                  </a:lnTo>
                  <a:lnTo>
                    <a:pt x="32" y="67"/>
                  </a:lnTo>
                  <a:lnTo>
                    <a:pt x="29" y="60"/>
                  </a:lnTo>
                  <a:lnTo>
                    <a:pt x="24" y="46"/>
                  </a:lnTo>
                  <a:lnTo>
                    <a:pt x="15" y="41"/>
                  </a:lnTo>
                  <a:lnTo>
                    <a:pt x="23" y="39"/>
                  </a:lnTo>
                  <a:lnTo>
                    <a:pt x="13" y="34"/>
                  </a:lnTo>
                  <a:lnTo>
                    <a:pt x="10" y="27"/>
                  </a:lnTo>
                  <a:lnTo>
                    <a:pt x="8" y="20"/>
                  </a:lnTo>
                  <a:lnTo>
                    <a:pt x="11" y="3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/>
            <p:cNvSpPr>
              <a:spLocks/>
            </p:cNvSpPr>
            <p:nvPr/>
          </p:nvSpPr>
          <p:spPr bwMode="auto">
            <a:xfrm>
              <a:off x="3359" y="1672"/>
              <a:ext cx="135" cy="228"/>
            </a:xfrm>
            <a:custGeom>
              <a:avLst/>
              <a:gdLst>
                <a:gd name="T0" fmla="*/ 118 w 135"/>
                <a:gd name="T1" fmla="*/ 223 h 228"/>
                <a:gd name="T2" fmla="*/ 118 w 135"/>
                <a:gd name="T3" fmla="*/ 223 h 228"/>
                <a:gd name="T4" fmla="*/ 123 w 135"/>
                <a:gd name="T5" fmla="*/ 213 h 228"/>
                <a:gd name="T6" fmla="*/ 123 w 135"/>
                <a:gd name="T7" fmla="*/ 204 h 228"/>
                <a:gd name="T8" fmla="*/ 130 w 135"/>
                <a:gd name="T9" fmla="*/ 199 h 228"/>
                <a:gd name="T10" fmla="*/ 129 w 135"/>
                <a:gd name="T11" fmla="*/ 190 h 228"/>
                <a:gd name="T12" fmla="*/ 129 w 135"/>
                <a:gd name="T13" fmla="*/ 181 h 228"/>
                <a:gd name="T14" fmla="*/ 131 w 135"/>
                <a:gd name="T15" fmla="*/ 165 h 228"/>
                <a:gd name="T16" fmla="*/ 131 w 135"/>
                <a:gd name="T17" fmla="*/ 156 h 228"/>
                <a:gd name="T18" fmla="*/ 130 w 135"/>
                <a:gd name="T19" fmla="*/ 147 h 228"/>
                <a:gd name="T20" fmla="*/ 124 w 135"/>
                <a:gd name="T21" fmla="*/ 136 h 228"/>
                <a:gd name="T22" fmla="*/ 122 w 135"/>
                <a:gd name="T23" fmla="*/ 131 h 228"/>
                <a:gd name="T24" fmla="*/ 125 w 135"/>
                <a:gd name="T25" fmla="*/ 124 h 228"/>
                <a:gd name="T26" fmla="*/ 123 w 135"/>
                <a:gd name="T27" fmla="*/ 119 h 228"/>
                <a:gd name="T28" fmla="*/ 122 w 135"/>
                <a:gd name="T29" fmla="*/ 110 h 228"/>
                <a:gd name="T30" fmla="*/ 125 w 135"/>
                <a:gd name="T31" fmla="*/ 103 h 228"/>
                <a:gd name="T32" fmla="*/ 115 w 135"/>
                <a:gd name="T33" fmla="*/ 94 h 228"/>
                <a:gd name="T34" fmla="*/ 112 w 135"/>
                <a:gd name="T35" fmla="*/ 88 h 228"/>
                <a:gd name="T36" fmla="*/ 113 w 135"/>
                <a:gd name="T37" fmla="*/ 76 h 228"/>
                <a:gd name="T38" fmla="*/ 104 w 135"/>
                <a:gd name="T39" fmla="*/ 72 h 228"/>
                <a:gd name="T40" fmla="*/ 91 w 135"/>
                <a:gd name="T41" fmla="*/ 66 h 228"/>
                <a:gd name="T42" fmla="*/ 84 w 135"/>
                <a:gd name="T43" fmla="*/ 59 h 228"/>
                <a:gd name="T44" fmla="*/ 65 w 135"/>
                <a:gd name="T45" fmla="*/ 67 h 228"/>
                <a:gd name="T46" fmla="*/ 59 w 135"/>
                <a:gd name="T47" fmla="*/ 69 h 228"/>
                <a:gd name="T48" fmla="*/ 57 w 135"/>
                <a:gd name="T49" fmla="*/ 64 h 228"/>
                <a:gd name="T50" fmla="*/ 56 w 135"/>
                <a:gd name="T51" fmla="*/ 55 h 228"/>
                <a:gd name="T52" fmla="*/ 53 w 135"/>
                <a:gd name="T53" fmla="*/ 49 h 228"/>
                <a:gd name="T54" fmla="*/ 46 w 135"/>
                <a:gd name="T55" fmla="*/ 42 h 228"/>
                <a:gd name="T56" fmla="*/ 44 w 135"/>
                <a:gd name="T57" fmla="*/ 37 h 228"/>
                <a:gd name="T58" fmla="*/ 38 w 135"/>
                <a:gd name="T59" fmla="*/ 39 h 228"/>
                <a:gd name="T60" fmla="*/ 37 w 135"/>
                <a:gd name="T61" fmla="*/ 30 h 228"/>
                <a:gd name="T62" fmla="*/ 24 w 135"/>
                <a:gd name="T63" fmla="*/ 24 h 228"/>
                <a:gd name="T64" fmla="*/ 23 w 135"/>
                <a:gd name="T65" fmla="*/ 15 h 228"/>
                <a:gd name="T66" fmla="*/ 21 w 135"/>
                <a:gd name="T67" fmla="*/ 9 h 228"/>
                <a:gd name="T68" fmla="*/ 15 w 135"/>
                <a:gd name="T69" fmla="*/ 11 h 228"/>
                <a:gd name="T70" fmla="*/ 2 w 135"/>
                <a:gd name="T71" fmla="*/ 5 h 228"/>
                <a:gd name="T72" fmla="*/ 0 w 135"/>
                <a:gd name="T73" fmla="*/ 0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5" h="228">
                  <a:moveTo>
                    <a:pt x="116" y="227"/>
                  </a:moveTo>
                  <a:lnTo>
                    <a:pt x="118" y="223"/>
                  </a:lnTo>
                  <a:lnTo>
                    <a:pt x="114" y="221"/>
                  </a:lnTo>
                  <a:lnTo>
                    <a:pt x="118" y="223"/>
                  </a:lnTo>
                  <a:lnTo>
                    <a:pt x="120" y="220"/>
                  </a:lnTo>
                  <a:lnTo>
                    <a:pt x="123" y="213"/>
                  </a:lnTo>
                  <a:lnTo>
                    <a:pt x="121" y="207"/>
                  </a:lnTo>
                  <a:lnTo>
                    <a:pt x="123" y="204"/>
                  </a:lnTo>
                  <a:lnTo>
                    <a:pt x="129" y="202"/>
                  </a:lnTo>
                  <a:lnTo>
                    <a:pt x="130" y="199"/>
                  </a:lnTo>
                  <a:lnTo>
                    <a:pt x="134" y="192"/>
                  </a:lnTo>
                  <a:lnTo>
                    <a:pt x="129" y="190"/>
                  </a:lnTo>
                  <a:lnTo>
                    <a:pt x="131" y="186"/>
                  </a:lnTo>
                  <a:lnTo>
                    <a:pt x="129" y="181"/>
                  </a:lnTo>
                  <a:lnTo>
                    <a:pt x="132" y="174"/>
                  </a:lnTo>
                  <a:lnTo>
                    <a:pt x="131" y="165"/>
                  </a:lnTo>
                  <a:lnTo>
                    <a:pt x="133" y="161"/>
                  </a:lnTo>
                  <a:lnTo>
                    <a:pt x="131" y="156"/>
                  </a:lnTo>
                  <a:lnTo>
                    <a:pt x="128" y="151"/>
                  </a:lnTo>
                  <a:lnTo>
                    <a:pt x="130" y="147"/>
                  </a:lnTo>
                  <a:lnTo>
                    <a:pt x="133" y="140"/>
                  </a:lnTo>
                  <a:lnTo>
                    <a:pt x="124" y="136"/>
                  </a:lnTo>
                  <a:lnTo>
                    <a:pt x="126" y="133"/>
                  </a:lnTo>
                  <a:lnTo>
                    <a:pt x="122" y="131"/>
                  </a:lnTo>
                  <a:lnTo>
                    <a:pt x="123" y="128"/>
                  </a:lnTo>
                  <a:lnTo>
                    <a:pt x="125" y="124"/>
                  </a:lnTo>
                  <a:lnTo>
                    <a:pt x="121" y="122"/>
                  </a:lnTo>
                  <a:lnTo>
                    <a:pt x="123" y="119"/>
                  </a:lnTo>
                  <a:lnTo>
                    <a:pt x="126" y="112"/>
                  </a:lnTo>
                  <a:lnTo>
                    <a:pt x="122" y="110"/>
                  </a:lnTo>
                  <a:lnTo>
                    <a:pt x="123" y="106"/>
                  </a:lnTo>
                  <a:lnTo>
                    <a:pt x="125" y="103"/>
                  </a:lnTo>
                  <a:lnTo>
                    <a:pt x="121" y="101"/>
                  </a:lnTo>
                  <a:lnTo>
                    <a:pt x="115" y="94"/>
                  </a:lnTo>
                  <a:lnTo>
                    <a:pt x="116" y="90"/>
                  </a:lnTo>
                  <a:lnTo>
                    <a:pt x="112" y="88"/>
                  </a:lnTo>
                  <a:lnTo>
                    <a:pt x="115" y="81"/>
                  </a:lnTo>
                  <a:lnTo>
                    <a:pt x="113" y="76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6" y="68"/>
                  </a:lnTo>
                  <a:lnTo>
                    <a:pt x="91" y="66"/>
                  </a:lnTo>
                  <a:lnTo>
                    <a:pt x="93" y="63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65" y="67"/>
                  </a:lnTo>
                  <a:lnTo>
                    <a:pt x="63" y="71"/>
                  </a:lnTo>
                  <a:lnTo>
                    <a:pt x="59" y="69"/>
                  </a:lnTo>
                  <a:lnTo>
                    <a:pt x="61" y="65"/>
                  </a:lnTo>
                  <a:lnTo>
                    <a:pt x="57" y="64"/>
                  </a:lnTo>
                  <a:lnTo>
                    <a:pt x="60" y="57"/>
                  </a:lnTo>
                  <a:lnTo>
                    <a:pt x="56" y="55"/>
                  </a:lnTo>
                  <a:lnTo>
                    <a:pt x="58" y="51"/>
                  </a:lnTo>
                  <a:lnTo>
                    <a:pt x="53" y="49"/>
                  </a:lnTo>
                  <a:lnTo>
                    <a:pt x="55" y="46"/>
                  </a:lnTo>
                  <a:lnTo>
                    <a:pt x="46" y="42"/>
                  </a:lnTo>
                  <a:lnTo>
                    <a:pt x="48" y="39"/>
                  </a:lnTo>
                  <a:lnTo>
                    <a:pt x="44" y="37"/>
                  </a:lnTo>
                  <a:lnTo>
                    <a:pt x="42" y="40"/>
                  </a:lnTo>
                  <a:lnTo>
                    <a:pt x="38" y="39"/>
                  </a:lnTo>
                  <a:lnTo>
                    <a:pt x="35" y="33"/>
                  </a:lnTo>
                  <a:lnTo>
                    <a:pt x="37" y="30"/>
                  </a:lnTo>
                  <a:lnTo>
                    <a:pt x="33" y="28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23" y="15"/>
                  </a:lnTo>
                  <a:lnTo>
                    <a:pt x="19" y="13"/>
                  </a:lnTo>
                  <a:lnTo>
                    <a:pt x="21" y="9"/>
                  </a:lnTo>
                  <a:lnTo>
                    <a:pt x="17" y="8"/>
                  </a:lnTo>
                  <a:lnTo>
                    <a:pt x="15" y="11"/>
                  </a:lnTo>
                  <a:lnTo>
                    <a:pt x="6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auto">
            <a:xfrm>
              <a:off x="3199" y="1316"/>
              <a:ext cx="163" cy="361"/>
            </a:xfrm>
            <a:custGeom>
              <a:avLst/>
              <a:gdLst>
                <a:gd name="T0" fmla="*/ 8 w 163"/>
                <a:gd name="T1" fmla="*/ 0 h 361"/>
                <a:gd name="T2" fmla="*/ 16 w 163"/>
                <a:gd name="T3" fmla="*/ 0 h 361"/>
                <a:gd name="T4" fmla="*/ 16 w 163"/>
                <a:gd name="T5" fmla="*/ 9 h 361"/>
                <a:gd name="T6" fmla="*/ 21 w 163"/>
                <a:gd name="T7" fmla="*/ 23 h 361"/>
                <a:gd name="T8" fmla="*/ 33 w 163"/>
                <a:gd name="T9" fmla="*/ 22 h 361"/>
                <a:gd name="T10" fmla="*/ 37 w 163"/>
                <a:gd name="T11" fmla="*/ 27 h 361"/>
                <a:gd name="T12" fmla="*/ 42 w 163"/>
                <a:gd name="T13" fmla="*/ 31 h 361"/>
                <a:gd name="T14" fmla="*/ 47 w 163"/>
                <a:gd name="T15" fmla="*/ 45 h 361"/>
                <a:gd name="T16" fmla="*/ 47 w 163"/>
                <a:gd name="T17" fmla="*/ 49 h 361"/>
                <a:gd name="T18" fmla="*/ 48 w 163"/>
                <a:gd name="T19" fmla="*/ 59 h 361"/>
                <a:gd name="T20" fmla="*/ 64 w 163"/>
                <a:gd name="T21" fmla="*/ 58 h 361"/>
                <a:gd name="T22" fmla="*/ 68 w 163"/>
                <a:gd name="T23" fmla="*/ 62 h 361"/>
                <a:gd name="T24" fmla="*/ 66 w 163"/>
                <a:gd name="T25" fmla="*/ 77 h 361"/>
                <a:gd name="T26" fmla="*/ 66 w 163"/>
                <a:gd name="T27" fmla="*/ 86 h 361"/>
                <a:gd name="T28" fmla="*/ 71 w 163"/>
                <a:gd name="T29" fmla="*/ 90 h 361"/>
                <a:gd name="T30" fmla="*/ 78 w 163"/>
                <a:gd name="T31" fmla="*/ 90 h 361"/>
                <a:gd name="T32" fmla="*/ 78 w 163"/>
                <a:gd name="T33" fmla="*/ 90 h 361"/>
                <a:gd name="T34" fmla="*/ 87 w 163"/>
                <a:gd name="T35" fmla="*/ 103 h 361"/>
                <a:gd name="T36" fmla="*/ 80 w 163"/>
                <a:gd name="T37" fmla="*/ 108 h 361"/>
                <a:gd name="T38" fmla="*/ 88 w 163"/>
                <a:gd name="T39" fmla="*/ 112 h 361"/>
                <a:gd name="T40" fmla="*/ 81 w 163"/>
                <a:gd name="T41" fmla="*/ 118 h 361"/>
                <a:gd name="T42" fmla="*/ 78 w 163"/>
                <a:gd name="T43" fmla="*/ 127 h 361"/>
                <a:gd name="T44" fmla="*/ 83 w 163"/>
                <a:gd name="T45" fmla="*/ 136 h 361"/>
                <a:gd name="T46" fmla="*/ 94 w 163"/>
                <a:gd name="T47" fmla="*/ 135 h 361"/>
                <a:gd name="T48" fmla="*/ 102 w 163"/>
                <a:gd name="T49" fmla="*/ 135 h 361"/>
                <a:gd name="T50" fmla="*/ 99 w 163"/>
                <a:gd name="T51" fmla="*/ 145 h 361"/>
                <a:gd name="T52" fmla="*/ 96 w 163"/>
                <a:gd name="T53" fmla="*/ 154 h 361"/>
                <a:gd name="T54" fmla="*/ 92 w 163"/>
                <a:gd name="T55" fmla="*/ 159 h 361"/>
                <a:gd name="T56" fmla="*/ 85 w 163"/>
                <a:gd name="T57" fmla="*/ 164 h 361"/>
                <a:gd name="T58" fmla="*/ 93 w 163"/>
                <a:gd name="T59" fmla="*/ 168 h 361"/>
                <a:gd name="T60" fmla="*/ 102 w 163"/>
                <a:gd name="T61" fmla="*/ 177 h 361"/>
                <a:gd name="T62" fmla="*/ 103 w 163"/>
                <a:gd name="T63" fmla="*/ 191 h 361"/>
                <a:gd name="T64" fmla="*/ 104 w 163"/>
                <a:gd name="T65" fmla="*/ 200 h 361"/>
                <a:gd name="T66" fmla="*/ 100 w 163"/>
                <a:gd name="T67" fmla="*/ 205 h 361"/>
                <a:gd name="T68" fmla="*/ 105 w 163"/>
                <a:gd name="T69" fmla="*/ 214 h 361"/>
                <a:gd name="T70" fmla="*/ 110 w 163"/>
                <a:gd name="T71" fmla="*/ 219 h 361"/>
                <a:gd name="T72" fmla="*/ 110 w 163"/>
                <a:gd name="T73" fmla="*/ 228 h 361"/>
                <a:gd name="T74" fmla="*/ 107 w 163"/>
                <a:gd name="T75" fmla="*/ 233 h 361"/>
                <a:gd name="T76" fmla="*/ 112 w 163"/>
                <a:gd name="T77" fmla="*/ 242 h 361"/>
                <a:gd name="T78" fmla="*/ 116 w 163"/>
                <a:gd name="T79" fmla="*/ 246 h 361"/>
                <a:gd name="T80" fmla="*/ 124 w 163"/>
                <a:gd name="T81" fmla="*/ 251 h 361"/>
                <a:gd name="T82" fmla="*/ 117 w 163"/>
                <a:gd name="T83" fmla="*/ 255 h 361"/>
                <a:gd name="T84" fmla="*/ 126 w 163"/>
                <a:gd name="T85" fmla="*/ 269 h 361"/>
                <a:gd name="T86" fmla="*/ 130 w 163"/>
                <a:gd name="T87" fmla="*/ 273 h 361"/>
                <a:gd name="T88" fmla="*/ 135 w 163"/>
                <a:gd name="T89" fmla="*/ 283 h 361"/>
                <a:gd name="T90" fmla="*/ 140 w 163"/>
                <a:gd name="T91" fmla="*/ 292 h 361"/>
                <a:gd name="T92" fmla="*/ 145 w 163"/>
                <a:gd name="T93" fmla="*/ 301 h 361"/>
                <a:gd name="T94" fmla="*/ 141 w 163"/>
                <a:gd name="T95" fmla="*/ 306 h 361"/>
                <a:gd name="T96" fmla="*/ 142 w 163"/>
                <a:gd name="T97" fmla="*/ 319 h 361"/>
                <a:gd name="T98" fmla="*/ 147 w 163"/>
                <a:gd name="T99" fmla="*/ 328 h 361"/>
                <a:gd name="T100" fmla="*/ 156 w 163"/>
                <a:gd name="T101" fmla="*/ 337 h 361"/>
                <a:gd name="T102" fmla="*/ 149 w 163"/>
                <a:gd name="T103" fmla="*/ 347 h 361"/>
                <a:gd name="T104" fmla="*/ 160 w 163"/>
                <a:gd name="T105" fmla="*/ 347 h 361"/>
                <a:gd name="T106" fmla="*/ 157 w 163"/>
                <a:gd name="T107" fmla="*/ 351 h 361"/>
                <a:gd name="T108" fmla="*/ 162 w 163"/>
                <a:gd name="T109" fmla="*/ 360 h 3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3" h="361">
                  <a:moveTo>
                    <a:pt x="0" y="1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21" y="14"/>
                  </a:lnTo>
                  <a:lnTo>
                    <a:pt x="21" y="23"/>
                  </a:lnTo>
                  <a:lnTo>
                    <a:pt x="26" y="22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37" y="27"/>
                  </a:lnTo>
                  <a:lnTo>
                    <a:pt x="41" y="27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7" y="45"/>
                  </a:lnTo>
                  <a:lnTo>
                    <a:pt x="51" y="45"/>
                  </a:lnTo>
                  <a:lnTo>
                    <a:pt x="47" y="49"/>
                  </a:lnTo>
                  <a:lnTo>
                    <a:pt x="48" y="54"/>
                  </a:lnTo>
                  <a:lnTo>
                    <a:pt x="48" y="59"/>
                  </a:lnTo>
                  <a:lnTo>
                    <a:pt x="60" y="58"/>
                  </a:lnTo>
                  <a:lnTo>
                    <a:pt x="64" y="58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65" y="72"/>
                  </a:lnTo>
                  <a:lnTo>
                    <a:pt x="66" y="77"/>
                  </a:lnTo>
                  <a:lnTo>
                    <a:pt x="66" y="81"/>
                  </a:lnTo>
                  <a:lnTo>
                    <a:pt x="66" y="86"/>
                  </a:lnTo>
                  <a:lnTo>
                    <a:pt x="67" y="90"/>
                  </a:lnTo>
                  <a:lnTo>
                    <a:pt x="71" y="90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78" y="85"/>
                  </a:lnTo>
                  <a:lnTo>
                    <a:pt x="78" y="90"/>
                  </a:lnTo>
                  <a:lnTo>
                    <a:pt x="87" y="99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88" y="108"/>
                  </a:lnTo>
                  <a:lnTo>
                    <a:pt x="88" y="112"/>
                  </a:lnTo>
                  <a:lnTo>
                    <a:pt x="89" y="117"/>
                  </a:lnTo>
                  <a:lnTo>
                    <a:pt x="81" y="118"/>
                  </a:lnTo>
                  <a:lnTo>
                    <a:pt x="82" y="127"/>
                  </a:lnTo>
                  <a:lnTo>
                    <a:pt x="78" y="127"/>
                  </a:lnTo>
                  <a:lnTo>
                    <a:pt x="78" y="132"/>
                  </a:lnTo>
                  <a:lnTo>
                    <a:pt x="83" y="136"/>
                  </a:lnTo>
                  <a:lnTo>
                    <a:pt x="91" y="136"/>
                  </a:lnTo>
                  <a:lnTo>
                    <a:pt x="94" y="135"/>
                  </a:lnTo>
                  <a:lnTo>
                    <a:pt x="98" y="135"/>
                  </a:lnTo>
                  <a:lnTo>
                    <a:pt x="102" y="135"/>
                  </a:lnTo>
                  <a:lnTo>
                    <a:pt x="99" y="140"/>
                  </a:lnTo>
                  <a:lnTo>
                    <a:pt x="99" y="145"/>
                  </a:lnTo>
                  <a:lnTo>
                    <a:pt x="95" y="145"/>
                  </a:lnTo>
                  <a:lnTo>
                    <a:pt x="96" y="154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3" y="164"/>
                  </a:lnTo>
                  <a:lnTo>
                    <a:pt x="85" y="164"/>
                  </a:lnTo>
                  <a:lnTo>
                    <a:pt x="85" y="169"/>
                  </a:lnTo>
                  <a:lnTo>
                    <a:pt x="93" y="168"/>
                  </a:lnTo>
                  <a:lnTo>
                    <a:pt x="98" y="173"/>
                  </a:lnTo>
                  <a:lnTo>
                    <a:pt x="102" y="177"/>
                  </a:lnTo>
                  <a:lnTo>
                    <a:pt x="103" y="186"/>
                  </a:lnTo>
                  <a:lnTo>
                    <a:pt x="103" y="191"/>
                  </a:lnTo>
                  <a:lnTo>
                    <a:pt x="108" y="196"/>
                  </a:lnTo>
                  <a:lnTo>
                    <a:pt x="104" y="200"/>
                  </a:lnTo>
                  <a:lnTo>
                    <a:pt x="100" y="200"/>
                  </a:lnTo>
                  <a:lnTo>
                    <a:pt x="100" y="205"/>
                  </a:lnTo>
                  <a:lnTo>
                    <a:pt x="105" y="205"/>
                  </a:lnTo>
                  <a:lnTo>
                    <a:pt x="105" y="214"/>
                  </a:lnTo>
                  <a:lnTo>
                    <a:pt x="106" y="219"/>
                  </a:lnTo>
                  <a:lnTo>
                    <a:pt x="110" y="219"/>
                  </a:lnTo>
                  <a:lnTo>
                    <a:pt x="110" y="223"/>
                  </a:lnTo>
                  <a:lnTo>
                    <a:pt x="110" y="228"/>
                  </a:lnTo>
                  <a:lnTo>
                    <a:pt x="107" y="228"/>
                  </a:lnTo>
                  <a:lnTo>
                    <a:pt x="107" y="233"/>
                  </a:lnTo>
                  <a:lnTo>
                    <a:pt x="111" y="232"/>
                  </a:lnTo>
                  <a:lnTo>
                    <a:pt x="112" y="242"/>
                  </a:lnTo>
                  <a:lnTo>
                    <a:pt x="116" y="242"/>
                  </a:lnTo>
                  <a:lnTo>
                    <a:pt x="116" y="246"/>
                  </a:lnTo>
                  <a:lnTo>
                    <a:pt x="116" y="251"/>
                  </a:lnTo>
                  <a:lnTo>
                    <a:pt x="124" y="251"/>
                  </a:lnTo>
                  <a:lnTo>
                    <a:pt x="125" y="255"/>
                  </a:lnTo>
                  <a:lnTo>
                    <a:pt x="117" y="255"/>
                  </a:lnTo>
                  <a:lnTo>
                    <a:pt x="117" y="260"/>
                  </a:lnTo>
                  <a:lnTo>
                    <a:pt x="126" y="269"/>
                  </a:lnTo>
                  <a:lnTo>
                    <a:pt x="126" y="274"/>
                  </a:lnTo>
                  <a:lnTo>
                    <a:pt x="130" y="273"/>
                  </a:lnTo>
                  <a:lnTo>
                    <a:pt x="135" y="278"/>
                  </a:lnTo>
                  <a:lnTo>
                    <a:pt x="135" y="283"/>
                  </a:lnTo>
                  <a:lnTo>
                    <a:pt x="139" y="282"/>
                  </a:lnTo>
                  <a:lnTo>
                    <a:pt x="140" y="292"/>
                  </a:lnTo>
                  <a:lnTo>
                    <a:pt x="144" y="296"/>
                  </a:lnTo>
                  <a:lnTo>
                    <a:pt x="145" y="301"/>
                  </a:lnTo>
                  <a:lnTo>
                    <a:pt x="140" y="301"/>
                  </a:lnTo>
                  <a:lnTo>
                    <a:pt x="141" y="306"/>
                  </a:lnTo>
                  <a:lnTo>
                    <a:pt x="141" y="310"/>
                  </a:lnTo>
                  <a:lnTo>
                    <a:pt x="142" y="319"/>
                  </a:lnTo>
                  <a:lnTo>
                    <a:pt x="147" y="324"/>
                  </a:lnTo>
                  <a:lnTo>
                    <a:pt x="147" y="328"/>
                  </a:lnTo>
                  <a:lnTo>
                    <a:pt x="148" y="333"/>
                  </a:lnTo>
                  <a:lnTo>
                    <a:pt x="156" y="337"/>
                  </a:lnTo>
                  <a:lnTo>
                    <a:pt x="148" y="338"/>
                  </a:lnTo>
                  <a:lnTo>
                    <a:pt x="149" y="347"/>
                  </a:lnTo>
                  <a:lnTo>
                    <a:pt x="156" y="347"/>
                  </a:lnTo>
                  <a:lnTo>
                    <a:pt x="160" y="347"/>
                  </a:lnTo>
                  <a:lnTo>
                    <a:pt x="161" y="351"/>
                  </a:lnTo>
                  <a:lnTo>
                    <a:pt x="157" y="351"/>
                  </a:lnTo>
                  <a:lnTo>
                    <a:pt x="161" y="356"/>
                  </a:lnTo>
                  <a:lnTo>
                    <a:pt x="162" y="36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auto">
            <a:xfrm>
              <a:off x="3099" y="1209"/>
              <a:ext cx="81" cy="108"/>
            </a:xfrm>
            <a:custGeom>
              <a:avLst/>
              <a:gdLst>
                <a:gd name="T0" fmla="*/ 80 w 81"/>
                <a:gd name="T1" fmla="*/ 107 h 108"/>
                <a:gd name="T2" fmla="*/ 80 w 81"/>
                <a:gd name="T3" fmla="*/ 103 h 108"/>
                <a:gd name="T4" fmla="*/ 79 w 81"/>
                <a:gd name="T5" fmla="*/ 98 h 108"/>
                <a:gd name="T6" fmla="*/ 75 w 81"/>
                <a:gd name="T7" fmla="*/ 98 h 108"/>
                <a:gd name="T8" fmla="*/ 79 w 81"/>
                <a:gd name="T9" fmla="*/ 98 h 108"/>
                <a:gd name="T10" fmla="*/ 78 w 81"/>
                <a:gd name="T11" fmla="*/ 89 h 108"/>
                <a:gd name="T12" fmla="*/ 78 w 81"/>
                <a:gd name="T13" fmla="*/ 84 h 108"/>
                <a:gd name="T14" fmla="*/ 74 w 81"/>
                <a:gd name="T15" fmla="*/ 85 h 108"/>
                <a:gd name="T16" fmla="*/ 66 w 81"/>
                <a:gd name="T17" fmla="*/ 81 h 108"/>
                <a:gd name="T18" fmla="*/ 65 w 81"/>
                <a:gd name="T19" fmla="*/ 76 h 108"/>
                <a:gd name="T20" fmla="*/ 61 w 81"/>
                <a:gd name="T21" fmla="*/ 76 h 108"/>
                <a:gd name="T22" fmla="*/ 57 w 81"/>
                <a:gd name="T23" fmla="*/ 76 h 108"/>
                <a:gd name="T24" fmla="*/ 57 w 81"/>
                <a:gd name="T25" fmla="*/ 72 h 108"/>
                <a:gd name="T26" fmla="*/ 53 w 81"/>
                <a:gd name="T27" fmla="*/ 72 h 108"/>
                <a:gd name="T28" fmla="*/ 52 w 81"/>
                <a:gd name="T29" fmla="*/ 58 h 108"/>
                <a:gd name="T30" fmla="*/ 48 w 81"/>
                <a:gd name="T31" fmla="*/ 58 h 108"/>
                <a:gd name="T32" fmla="*/ 48 w 81"/>
                <a:gd name="T33" fmla="*/ 53 h 108"/>
                <a:gd name="T34" fmla="*/ 40 w 81"/>
                <a:gd name="T35" fmla="*/ 54 h 108"/>
                <a:gd name="T36" fmla="*/ 36 w 81"/>
                <a:gd name="T37" fmla="*/ 54 h 108"/>
                <a:gd name="T38" fmla="*/ 32 w 81"/>
                <a:gd name="T39" fmla="*/ 54 h 108"/>
                <a:gd name="T40" fmla="*/ 28 w 81"/>
                <a:gd name="T41" fmla="*/ 54 h 108"/>
                <a:gd name="T42" fmla="*/ 25 w 81"/>
                <a:gd name="T43" fmla="*/ 55 h 108"/>
                <a:gd name="T44" fmla="*/ 24 w 81"/>
                <a:gd name="T45" fmla="*/ 50 h 108"/>
                <a:gd name="T46" fmla="*/ 24 w 81"/>
                <a:gd name="T47" fmla="*/ 45 h 108"/>
                <a:gd name="T48" fmla="*/ 15 w 81"/>
                <a:gd name="T49" fmla="*/ 41 h 108"/>
                <a:gd name="T50" fmla="*/ 10 w 81"/>
                <a:gd name="T51" fmla="*/ 32 h 108"/>
                <a:gd name="T52" fmla="*/ 10 w 81"/>
                <a:gd name="T53" fmla="*/ 27 h 108"/>
                <a:gd name="T54" fmla="*/ 10 w 81"/>
                <a:gd name="T55" fmla="*/ 23 h 108"/>
                <a:gd name="T56" fmla="*/ 9 w 81"/>
                <a:gd name="T57" fmla="*/ 18 h 108"/>
                <a:gd name="T58" fmla="*/ 5 w 81"/>
                <a:gd name="T59" fmla="*/ 18 h 108"/>
                <a:gd name="T60" fmla="*/ 5 w 81"/>
                <a:gd name="T61" fmla="*/ 14 h 108"/>
                <a:gd name="T62" fmla="*/ 4 w 81"/>
                <a:gd name="T63" fmla="*/ 4 h 108"/>
                <a:gd name="T64" fmla="*/ 4 w 81"/>
                <a:gd name="T65" fmla="*/ 0 h 108"/>
                <a:gd name="T66" fmla="*/ 0 w 8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" h="108">
                  <a:moveTo>
                    <a:pt x="80" y="107"/>
                  </a:moveTo>
                  <a:lnTo>
                    <a:pt x="80" y="103"/>
                  </a:lnTo>
                  <a:lnTo>
                    <a:pt x="79" y="98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78" y="89"/>
                  </a:lnTo>
                  <a:lnTo>
                    <a:pt x="78" y="84"/>
                  </a:lnTo>
                  <a:lnTo>
                    <a:pt x="74" y="85"/>
                  </a:lnTo>
                  <a:lnTo>
                    <a:pt x="66" y="81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52" y="58"/>
                  </a:lnTo>
                  <a:lnTo>
                    <a:pt x="48" y="58"/>
                  </a:lnTo>
                  <a:lnTo>
                    <a:pt x="48" y="53"/>
                  </a:lnTo>
                  <a:lnTo>
                    <a:pt x="40" y="54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25" y="55"/>
                  </a:lnTo>
                  <a:lnTo>
                    <a:pt x="24" y="50"/>
                  </a:lnTo>
                  <a:lnTo>
                    <a:pt x="24" y="45"/>
                  </a:lnTo>
                  <a:lnTo>
                    <a:pt x="15" y="41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4"/>
            <p:cNvSpPr>
              <a:spLocks/>
            </p:cNvSpPr>
            <p:nvPr/>
          </p:nvSpPr>
          <p:spPr bwMode="auto">
            <a:xfrm>
              <a:off x="3082" y="1981"/>
              <a:ext cx="125" cy="101"/>
            </a:xfrm>
            <a:custGeom>
              <a:avLst/>
              <a:gdLst>
                <a:gd name="T0" fmla="*/ 0 w 125"/>
                <a:gd name="T1" fmla="*/ 97 h 101"/>
                <a:gd name="T2" fmla="*/ 4 w 125"/>
                <a:gd name="T3" fmla="*/ 96 h 101"/>
                <a:gd name="T4" fmla="*/ 6 w 125"/>
                <a:gd name="T5" fmla="*/ 100 h 101"/>
                <a:gd name="T6" fmla="*/ 9 w 125"/>
                <a:gd name="T7" fmla="*/ 97 h 101"/>
                <a:gd name="T8" fmla="*/ 7 w 125"/>
                <a:gd name="T9" fmla="*/ 93 h 101"/>
                <a:gd name="T10" fmla="*/ 10 w 125"/>
                <a:gd name="T11" fmla="*/ 91 h 101"/>
                <a:gd name="T12" fmla="*/ 14 w 125"/>
                <a:gd name="T13" fmla="*/ 89 h 101"/>
                <a:gd name="T14" fmla="*/ 12 w 125"/>
                <a:gd name="T15" fmla="*/ 85 h 101"/>
                <a:gd name="T16" fmla="*/ 19 w 125"/>
                <a:gd name="T17" fmla="*/ 81 h 101"/>
                <a:gd name="T18" fmla="*/ 22 w 125"/>
                <a:gd name="T19" fmla="*/ 79 h 101"/>
                <a:gd name="T20" fmla="*/ 29 w 125"/>
                <a:gd name="T21" fmla="*/ 75 h 101"/>
                <a:gd name="T22" fmla="*/ 33 w 125"/>
                <a:gd name="T23" fmla="*/ 73 h 101"/>
                <a:gd name="T24" fmla="*/ 40 w 125"/>
                <a:gd name="T25" fmla="*/ 69 h 101"/>
                <a:gd name="T26" fmla="*/ 43 w 125"/>
                <a:gd name="T27" fmla="*/ 67 h 101"/>
                <a:gd name="T28" fmla="*/ 46 w 125"/>
                <a:gd name="T29" fmla="*/ 65 h 101"/>
                <a:gd name="T30" fmla="*/ 48 w 125"/>
                <a:gd name="T31" fmla="*/ 59 h 101"/>
                <a:gd name="T32" fmla="*/ 58 w 125"/>
                <a:gd name="T33" fmla="*/ 53 h 101"/>
                <a:gd name="T34" fmla="*/ 63 w 125"/>
                <a:gd name="T35" fmla="*/ 56 h 101"/>
                <a:gd name="T36" fmla="*/ 67 w 125"/>
                <a:gd name="T37" fmla="*/ 54 h 101"/>
                <a:gd name="T38" fmla="*/ 72 w 125"/>
                <a:gd name="T39" fmla="*/ 56 h 101"/>
                <a:gd name="T40" fmla="*/ 75 w 125"/>
                <a:gd name="T41" fmla="*/ 54 h 101"/>
                <a:gd name="T42" fmla="*/ 79 w 125"/>
                <a:gd name="T43" fmla="*/ 52 h 101"/>
                <a:gd name="T44" fmla="*/ 81 w 125"/>
                <a:gd name="T45" fmla="*/ 56 h 101"/>
                <a:gd name="T46" fmla="*/ 88 w 125"/>
                <a:gd name="T47" fmla="*/ 52 h 101"/>
                <a:gd name="T48" fmla="*/ 86 w 125"/>
                <a:gd name="T49" fmla="*/ 48 h 101"/>
                <a:gd name="T50" fmla="*/ 89 w 125"/>
                <a:gd name="T51" fmla="*/ 46 h 101"/>
                <a:gd name="T52" fmla="*/ 99 w 125"/>
                <a:gd name="T53" fmla="*/ 40 h 101"/>
                <a:gd name="T54" fmla="*/ 106 w 125"/>
                <a:gd name="T55" fmla="*/ 36 h 101"/>
                <a:gd name="T56" fmla="*/ 110 w 125"/>
                <a:gd name="T57" fmla="*/ 34 h 101"/>
                <a:gd name="T58" fmla="*/ 113 w 125"/>
                <a:gd name="T59" fmla="*/ 32 h 101"/>
                <a:gd name="T60" fmla="*/ 116 w 125"/>
                <a:gd name="T61" fmla="*/ 30 h 101"/>
                <a:gd name="T62" fmla="*/ 120 w 125"/>
                <a:gd name="T63" fmla="*/ 29 h 101"/>
                <a:gd name="T64" fmla="*/ 118 w 125"/>
                <a:gd name="T65" fmla="*/ 25 h 101"/>
                <a:gd name="T66" fmla="*/ 116 w 125"/>
                <a:gd name="T67" fmla="*/ 20 h 101"/>
                <a:gd name="T68" fmla="*/ 123 w 125"/>
                <a:gd name="T69" fmla="*/ 17 h 101"/>
                <a:gd name="T70" fmla="*/ 121 w 125"/>
                <a:gd name="T71" fmla="*/ 12 h 101"/>
                <a:gd name="T72" fmla="*/ 121 w 125"/>
                <a:gd name="T73" fmla="*/ 2 h 101"/>
                <a:gd name="T74" fmla="*/ 124 w 125"/>
                <a:gd name="T75" fmla="*/ 0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5" h="101">
                  <a:moveTo>
                    <a:pt x="0" y="97"/>
                  </a:moveTo>
                  <a:lnTo>
                    <a:pt x="4" y="96"/>
                  </a:lnTo>
                  <a:lnTo>
                    <a:pt x="6" y="100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4" y="89"/>
                  </a:lnTo>
                  <a:lnTo>
                    <a:pt x="12" y="85"/>
                  </a:lnTo>
                  <a:lnTo>
                    <a:pt x="19" y="81"/>
                  </a:lnTo>
                  <a:lnTo>
                    <a:pt x="22" y="79"/>
                  </a:lnTo>
                  <a:lnTo>
                    <a:pt x="29" y="75"/>
                  </a:lnTo>
                  <a:lnTo>
                    <a:pt x="33" y="73"/>
                  </a:lnTo>
                  <a:lnTo>
                    <a:pt x="40" y="69"/>
                  </a:lnTo>
                  <a:lnTo>
                    <a:pt x="43" y="67"/>
                  </a:lnTo>
                  <a:lnTo>
                    <a:pt x="46" y="65"/>
                  </a:lnTo>
                  <a:lnTo>
                    <a:pt x="48" y="59"/>
                  </a:lnTo>
                  <a:lnTo>
                    <a:pt x="58" y="53"/>
                  </a:lnTo>
                  <a:lnTo>
                    <a:pt x="63" y="56"/>
                  </a:lnTo>
                  <a:lnTo>
                    <a:pt x="67" y="54"/>
                  </a:lnTo>
                  <a:lnTo>
                    <a:pt x="72" y="56"/>
                  </a:lnTo>
                  <a:lnTo>
                    <a:pt x="75" y="54"/>
                  </a:lnTo>
                  <a:lnTo>
                    <a:pt x="79" y="52"/>
                  </a:lnTo>
                  <a:lnTo>
                    <a:pt x="81" y="56"/>
                  </a:lnTo>
                  <a:lnTo>
                    <a:pt x="88" y="52"/>
                  </a:lnTo>
                  <a:lnTo>
                    <a:pt x="86" y="48"/>
                  </a:lnTo>
                  <a:lnTo>
                    <a:pt x="89" y="46"/>
                  </a:lnTo>
                  <a:lnTo>
                    <a:pt x="99" y="40"/>
                  </a:lnTo>
                  <a:lnTo>
                    <a:pt x="106" y="36"/>
                  </a:lnTo>
                  <a:lnTo>
                    <a:pt x="110" y="34"/>
                  </a:lnTo>
                  <a:lnTo>
                    <a:pt x="113" y="32"/>
                  </a:lnTo>
                  <a:lnTo>
                    <a:pt x="116" y="30"/>
                  </a:lnTo>
                  <a:lnTo>
                    <a:pt x="120" y="29"/>
                  </a:lnTo>
                  <a:lnTo>
                    <a:pt x="118" y="25"/>
                  </a:lnTo>
                  <a:lnTo>
                    <a:pt x="116" y="20"/>
                  </a:lnTo>
                  <a:lnTo>
                    <a:pt x="123" y="17"/>
                  </a:lnTo>
                  <a:lnTo>
                    <a:pt x="121" y="12"/>
                  </a:lnTo>
                  <a:lnTo>
                    <a:pt x="121" y="2"/>
                  </a:lnTo>
                  <a:lnTo>
                    <a:pt x="124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auto">
            <a:xfrm>
              <a:off x="2999" y="2075"/>
              <a:ext cx="84" cy="75"/>
            </a:xfrm>
            <a:custGeom>
              <a:avLst/>
              <a:gdLst>
                <a:gd name="T0" fmla="*/ 1 w 84"/>
                <a:gd name="T1" fmla="*/ 74 h 75"/>
                <a:gd name="T2" fmla="*/ 0 w 84"/>
                <a:gd name="T3" fmla="*/ 70 h 75"/>
                <a:gd name="T4" fmla="*/ 4 w 84"/>
                <a:gd name="T5" fmla="*/ 65 h 75"/>
                <a:gd name="T6" fmla="*/ 4 w 84"/>
                <a:gd name="T7" fmla="*/ 60 h 75"/>
                <a:gd name="T8" fmla="*/ 10 w 84"/>
                <a:gd name="T9" fmla="*/ 51 h 75"/>
                <a:gd name="T10" fmla="*/ 14 w 84"/>
                <a:gd name="T11" fmla="*/ 46 h 75"/>
                <a:gd name="T12" fmla="*/ 18 w 84"/>
                <a:gd name="T13" fmla="*/ 46 h 75"/>
                <a:gd name="T14" fmla="*/ 17 w 84"/>
                <a:gd name="T15" fmla="*/ 41 h 75"/>
                <a:gd name="T16" fmla="*/ 21 w 84"/>
                <a:gd name="T17" fmla="*/ 41 h 75"/>
                <a:gd name="T18" fmla="*/ 25 w 84"/>
                <a:gd name="T19" fmla="*/ 36 h 75"/>
                <a:gd name="T20" fmla="*/ 31 w 84"/>
                <a:gd name="T21" fmla="*/ 36 h 75"/>
                <a:gd name="T22" fmla="*/ 36 w 84"/>
                <a:gd name="T23" fmla="*/ 40 h 75"/>
                <a:gd name="T24" fmla="*/ 35 w 84"/>
                <a:gd name="T25" fmla="*/ 35 h 75"/>
                <a:gd name="T26" fmla="*/ 39 w 84"/>
                <a:gd name="T27" fmla="*/ 35 h 75"/>
                <a:gd name="T28" fmla="*/ 44 w 84"/>
                <a:gd name="T29" fmla="*/ 40 h 75"/>
                <a:gd name="T30" fmla="*/ 47 w 84"/>
                <a:gd name="T31" fmla="*/ 40 h 75"/>
                <a:gd name="T32" fmla="*/ 55 w 84"/>
                <a:gd name="T33" fmla="*/ 39 h 75"/>
                <a:gd name="T34" fmla="*/ 59 w 84"/>
                <a:gd name="T35" fmla="*/ 39 h 75"/>
                <a:gd name="T36" fmla="*/ 63 w 84"/>
                <a:gd name="T37" fmla="*/ 39 h 75"/>
                <a:gd name="T38" fmla="*/ 67 w 84"/>
                <a:gd name="T39" fmla="*/ 38 h 75"/>
                <a:gd name="T40" fmla="*/ 66 w 84"/>
                <a:gd name="T41" fmla="*/ 34 h 75"/>
                <a:gd name="T42" fmla="*/ 66 w 84"/>
                <a:gd name="T43" fmla="*/ 29 h 75"/>
                <a:gd name="T44" fmla="*/ 65 w 84"/>
                <a:gd name="T45" fmla="*/ 20 h 75"/>
                <a:gd name="T46" fmla="*/ 72 w 84"/>
                <a:gd name="T47" fmla="*/ 15 h 75"/>
                <a:gd name="T48" fmla="*/ 76 w 84"/>
                <a:gd name="T49" fmla="*/ 10 h 75"/>
                <a:gd name="T50" fmla="*/ 83 w 84"/>
                <a:gd name="T51" fmla="*/ 5 h 75"/>
                <a:gd name="T52" fmla="*/ 83 w 84"/>
                <a:gd name="T53" fmla="*/ 0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4" h="75">
                  <a:moveTo>
                    <a:pt x="1" y="74"/>
                  </a:moveTo>
                  <a:lnTo>
                    <a:pt x="0" y="70"/>
                  </a:lnTo>
                  <a:lnTo>
                    <a:pt x="4" y="65"/>
                  </a:lnTo>
                  <a:lnTo>
                    <a:pt x="4" y="60"/>
                  </a:lnTo>
                  <a:lnTo>
                    <a:pt x="10" y="51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7" y="41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31" y="36"/>
                  </a:lnTo>
                  <a:lnTo>
                    <a:pt x="36" y="40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40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9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66" y="34"/>
                  </a:lnTo>
                  <a:lnTo>
                    <a:pt x="66" y="29"/>
                  </a:lnTo>
                  <a:lnTo>
                    <a:pt x="65" y="20"/>
                  </a:lnTo>
                  <a:lnTo>
                    <a:pt x="72" y="15"/>
                  </a:lnTo>
                  <a:lnTo>
                    <a:pt x="76" y="10"/>
                  </a:lnTo>
                  <a:lnTo>
                    <a:pt x="83" y="5"/>
                  </a:lnTo>
                  <a:lnTo>
                    <a:pt x="83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6"/>
            <p:cNvSpPr>
              <a:spLocks/>
            </p:cNvSpPr>
            <p:nvPr/>
          </p:nvSpPr>
          <p:spPr bwMode="auto">
            <a:xfrm>
              <a:off x="1878" y="2631"/>
              <a:ext cx="223" cy="421"/>
            </a:xfrm>
            <a:custGeom>
              <a:avLst/>
              <a:gdLst>
                <a:gd name="T0" fmla="*/ 12 w 223"/>
                <a:gd name="T1" fmla="*/ 401 h 421"/>
                <a:gd name="T2" fmla="*/ 6 w 223"/>
                <a:gd name="T3" fmla="*/ 388 h 421"/>
                <a:gd name="T4" fmla="*/ 5 w 223"/>
                <a:gd name="T5" fmla="*/ 369 h 421"/>
                <a:gd name="T6" fmla="*/ 3 w 223"/>
                <a:gd name="T7" fmla="*/ 351 h 421"/>
                <a:gd name="T8" fmla="*/ 6 w 223"/>
                <a:gd name="T9" fmla="*/ 341 h 421"/>
                <a:gd name="T10" fmla="*/ 2 w 223"/>
                <a:gd name="T11" fmla="*/ 332 h 421"/>
                <a:gd name="T12" fmla="*/ 4 w 223"/>
                <a:gd name="T13" fmla="*/ 313 h 421"/>
                <a:gd name="T14" fmla="*/ 6 w 223"/>
                <a:gd name="T15" fmla="*/ 295 h 421"/>
                <a:gd name="T16" fmla="*/ 5 w 223"/>
                <a:gd name="T17" fmla="*/ 281 h 421"/>
                <a:gd name="T18" fmla="*/ 0 w 223"/>
                <a:gd name="T19" fmla="*/ 267 h 421"/>
                <a:gd name="T20" fmla="*/ 3 w 223"/>
                <a:gd name="T21" fmla="*/ 258 h 421"/>
                <a:gd name="T22" fmla="*/ 5 w 223"/>
                <a:gd name="T23" fmla="*/ 239 h 421"/>
                <a:gd name="T24" fmla="*/ 4 w 223"/>
                <a:gd name="T25" fmla="*/ 225 h 421"/>
                <a:gd name="T26" fmla="*/ 2 w 223"/>
                <a:gd name="T27" fmla="*/ 206 h 421"/>
                <a:gd name="T28" fmla="*/ 9 w 223"/>
                <a:gd name="T29" fmla="*/ 192 h 421"/>
                <a:gd name="T30" fmla="*/ 15 w 223"/>
                <a:gd name="T31" fmla="*/ 182 h 421"/>
                <a:gd name="T32" fmla="*/ 22 w 223"/>
                <a:gd name="T33" fmla="*/ 172 h 421"/>
                <a:gd name="T34" fmla="*/ 37 w 223"/>
                <a:gd name="T35" fmla="*/ 162 h 421"/>
                <a:gd name="T36" fmla="*/ 52 w 223"/>
                <a:gd name="T37" fmla="*/ 152 h 421"/>
                <a:gd name="T38" fmla="*/ 63 w 223"/>
                <a:gd name="T39" fmla="*/ 147 h 421"/>
                <a:gd name="T40" fmla="*/ 85 w 223"/>
                <a:gd name="T41" fmla="*/ 141 h 421"/>
                <a:gd name="T42" fmla="*/ 98 w 223"/>
                <a:gd name="T43" fmla="*/ 141 h 421"/>
                <a:gd name="T44" fmla="*/ 109 w 223"/>
                <a:gd name="T45" fmla="*/ 135 h 421"/>
                <a:gd name="T46" fmla="*/ 120 w 223"/>
                <a:gd name="T47" fmla="*/ 130 h 421"/>
                <a:gd name="T48" fmla="*/ 131 w 223"/>
                <a:gd name="T49" fmla="*/ 120 h 421"/>
                <a:gd name="T50" fmla="*/ 133 w 223"/>
                <a:gd name="T51" fmla="*/ 106 h 421"/>
                <a:gd name="T52" fmla="*/ 145 w 223"/>
                <a:gd name="T53" fmla="*/ 100 h 421"/>
                <a:gd name="T54" fmla="*/ 147 w 223"/>
                <a:gd name="T55" fmla="*/ 87 h 421"/>
                <a:gd name="T56" fmla="*/ 131 w 223"/>
                <a:gd name="T57" fmla="*/ 88 h 421"/>
                <a:gd name="T58" fmla="*/ 130 w 223"/>
                <a:gd name="T59" fmla="*/ 73 h 421"/>
                <a:gd name="T60" fmla="*/ 141 w 223"/>
                <a:gd name="T61" fmla="*/ 64 h 421"/>
                <a:gd name="T62" fmla="*/ 149 w 223"/>
                <a:gd name="T63" fmla="*/ 72 h 421"/>
                <a:gd name="T64" fmla="*/ 161 w 223"/>
                <a:gd name="T65" fmla="*/ 63 h 421"/>
                <a:gd name="T66" fmla="*/ 152 w 223"/>
                <a:gd name="T67" fmla="*/ 53 h 421"/>
                <a:gd name="T68" fmla="*/ 146 w 223"/>
                <a:gd name="T69" fmla="*/ 35 h 421"/>
                <a:gd name="T70" fmla="*/ 162 w 223"/>
                <a:gd name="T71" fmla="*/ 35 h 421"/>
                <a:gd name="T72" fmla="*/ 169 w 223"/>
                <a:gd name="T73" fmla="*/ 29 h 421"/>
                <a:gd name="T74" fmla="*/ 172 w 223"/>
                <a:gd name="T75" fmla="*/ 11 h 421"/>
                <a:gd name="T76" fmla="*/ 182 w 223"/>
                <a:gd name="T77" fmla="*/ 1 h 421"/>
                <a:gd name="T78" fmla="*/ 190 w 223"/>
                <a:gd name="T79" fmla="*/ 5 h 421"/>
                <a:gd name="T80" fmla="*/ 202 w 223"/>
                <a:gd name="T81" fmla="*/ 0 h 421"/>
                <a:gd name="T82" fmla="*/ 214 w 223"/>
                <a:gd name="T83" fmla="*/ 8 h 421"/>
                <a:gd name="T84" fmla="*/ 215 w 223"/>
                <a:gd name="T85" fmla="*/ 23 h 421"/>
                <a:gd name="T86" fmla="*/ 221 w 223"/>
                <a:gd name="T87" fmla="*/ 36 h 421"/>
                <a:gd name="T88" fmla="*/ 218 w 223"/>
                <a:gd name="T89" fmla="*/ 50 h 4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3" h="421">
                  <a:moveTo>
                    <a:pt x="18" y="420"/>
                  </a:moveTo>
                  <a:lnTo>
                    <a:pt x="16" y="401"/>
                  </a:lnTo>
                  <a:lnTo>
                    <a:pt x="12" y="401"/>
                  </a:lnTo>
                  <a:lnTo>
                    <a:pt x="12" y="397"/>
                  </a:lnTo>
                  <a:lnTo>
                    <a:pt x="7" y="393"/>
                  </a:lnTo>
                  <a:lnTo>
                    <a:pt x="6" y="388"/>
                  </a:lnTo>
                  <a:lnTo>
                    <a:pt x="6" y="378"/>
                  </a:lnTo>
                  <a:lnTo>
                    <a:pt x="6" y="374"/>
                  </a:lnTo>
                  <a:lnTo>
                    <a:pt x="5" y="369"/>
                  </a:lnTo>
                  <a:lnTo>
                    <a:pt x="5" y="365"/>
                  </a:lnTo>
                  <a:lnTo>
                    <a:pt x="4" y="360"/>
                  </a:lnTo>
                  <a:lnTo>
                    <a:pt x="3" y="351"/>
                  </a:lnTo>
                  <a:lnTo>
                    <a:pt x="3" y="346"/>
                  </a:lnTo>
                  <a:lnTo>
                    <a:pt x="6" y="346"/>
                  </a:lnTo>
                  <a:lnTo>
                    <a:pt x="6" y="341"/>
                  </a:lnTo>
                  <a:lnTo>
                    <a:pt x="6" y="337"/>
                  </a:lnTo>
                  <a:lnTo>
                    <a:pt x="2" y="337"/>
                  </a:lnTo>
                  <a:lnTo>
                    <a:pt x="2" y="332"/>
                  </a:lnTo>
                  <a:lnTo>
                    <a:pt x="1" y="323"/>
                  </a:lnTo>
                  <a:lnTo>
                    <a:pt x="4" y="318"/>
                  </a:lnTo>
                  <a:lnTo>
                    <a:pt x="4" y="313"/>
                  </a:lnTo>
                  <a:lnTo>
                    <a:pt x="7" y="308"/>
                  </a:lnTo>
                  <a:lnTo>
                    <a:pt x="7" y="304"/>
                  </a:lnTo>
                  <a:lnTo>
                    <a:pt x="6" y="295"/>
                  </a:lnTo>
                  <a:lnTo>
                    <a:pt x="6" y="290"/>
                  </a:lnTo>
                  <a:lnTo>
                    <a:pt x="5" y="285"/>
                  </a:lnTo>
                  <a:lnTo>
                    <a:pt x="5" y="281"/>
                  </a:lnTo>
                  <a:lnTo>
                    <a:pt x="4" y="272"/>
                  </a:lnTo>
                  <a:lnTo>
                    <a:pt x="4" y="267"/>
                  </a:lnTo>
                  <a:lnTo>
                    <a:pt x="0" y="267"/>
                  </a:lnTo>
                  <a:lnTo>
                    <a:pt x="0" y="262"/>
                  </a:lnTo>
                  <a:lnTo>
                    <a:pt x="3" y="262"/>
                  </a:lnTo>
                  <a:lnTo>
                    <a:pt x="3" y="258"/>
                  </a:lnTo>
                  <a:lnTo>
                    <a:pt x="2" y="253"/>
                  </a:lnTo>
                  <a:lnTo>
                    <a:pt x="2" y="243"/>
                  </a:lnTo>
                  <a:lnTo>
                    <a:pt x="5" y="239"/>
                  </a:lnTo>
                  <a:lnTo>
                    <a:pt x="4" y="234"/>
                  </a:lnTo>
                  <a:lnTo>
                    <a:pt x="4" y="230"/>
                  </a:lnTo>
                  <a:lnTo>
                    <a:pt x="4" y="225"/>
                  </a:lnTo>
                  <a:lnTo>
                    <a:pt x="3" y="215"/>
                  </a:lnTo>
                  <a:lnTo>
                    <a:pt x="2" y="211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1" y="197"/>
                  </a:lnTo>
                  <a:lnTo>
                    <a:pt x="9" y="192"/>
                  </a:lnTo>
                  <a:lnTo>
                    <a:pt x="13" y="192"/>
                  </a:lnTo>
                  <a:lnTo>
                    <a:pt x="12" y="182"/>
                  </a:lnTo>
                  <a:lnTo>
                    <a:pt x="15" y="182"/>
                  </a:lnTo>
                  <a:lnTo>
                    <a:pt x="15" y="178"/>
                  </a:lnTo>
                  <a:lnTo>
                    <a:pt x="19" y="178"/>
                  </a:lnTo>
                  <a:lnTo>
                    <a:pt x="22" y="172"/>
                  </a:lnTo>
                  <a:lnTo>
                    <a:pt x="22" y="168"/>
                  </a:lnTo>
                  <a:lnTo>
                    <a:pt x="30" y="168"/>
                  </a:lnTo>
                  <a:lnTo>
                    <a:pt x="37" y="162"/>
                  </a:lnTo>
                  <a:lnTo>
                    <a:pt x="41" y="162"/>
                  </a:lnTo>
                  <a:lnTo>
                    <a:pt x="44" y="153"/>
                  </a:lnTo>
                  <a:lnTo>
                    <a:pt x="52" y="152"/>
                  </a:lnTo>
                  <a:lnTo>
                    <a:pt x="56" y="152"/>
                  </a:lnTo>
                  <a:lnTo>
                    <a:pt x="59" y="147"/>
                  </a:lnTo>
                  <a:lnTo>
                    <a:pt x="63" y="147"/>
                  </a:lnTo>
                  <a:lnTo>
                    <a:pt x="67" y="147"/>
                  </a:lnTo>
                  <a:lnTo>
                    <a:pt x="74" y="142"/>
                  </a:lnTo>
                  <a:lnTo>
                    <a:pt x="85" y="141"/>
                  </a:lnTo>
                  <a:lnTo>
                    <a:pt x="90" y="146"/>
                  </a:lnTo>
                  <a:lnTo>
                    <a:pt x="90" y="141"/>
                  </a:lnTo>
                  <a:lnTo>
                    <a:pt x="98" y="141"/>
                  </a:lnTo>
                  <a:lnTo>
                    <a:pt x="101" y="140"/>
                  </a:lnTo>
                  <a:lnTo>
                    <a:pt x="105" y="140"/>
                  </a:lnTo>
                  <a:lnTo>
                    <a:pt x="109" y="135"/>
                  </a:lnTo>
                  <a:lnTo>
                    <a:pt x="112" y="135"/>
                  </a:lnTo>
                  <a:lnTo>
                    <a:pt x="112" y="131"/>
                  </a:lnTo>
                  <a:lnTo>
                    <a:pt x="120" y="130"/>
                  </a:lnTo>
                  <a:lnTo>
                    <a:pt x="124" y="130"/>
                  </a:lnTo>
                  <a:lnTo>
                    <a:pt x="127" y="130"/>
                  </a:lnTo>
                  <a:lnTo>
                    <a:pt x="131" y="120"/>
                  </a:lnTo>
                  <a:lnTo>
                    <a:pt x="130" y="115"/>
                  </a:lnTo>
                  <a:lnTo>
                    <a:pt x="134" y="111"/>
                  </a:lnTo>
                  <a:lnTo>
                    <a:pt x="133" y="106"/>
                  </a:lnTo>
                  <a:lnTo>
                    <a:pt x="141" y="106"/>
                  </a:lnTo>
                  <a:lnTo>
                    <a:pt x="145" y="106"/>
                  </a:lnTo>
                  <a:lnTo>
                    <a:pt x="145" y="100"/>
                  </a:lnTo>
                  <a:lnTo>
                    <a:pt x="148" y="100"/>
                  </a:lnTo>
                  <a:lnTo>
                    <a:pt x="147" y="91"/>
                  </a:lnTo>
                  <a:lnTo>
                    <a:pt x="147" y="87"/>
                  </a:lnTo>
                  <a:lnTo>
                    <a:pt x="144" y="87"/>
                  </a:lnTo>
                  <a:lnTo>
                    <a:pt x="139" y="87"/>
                  </a:lnTo>
                  <a:lnTo>
                    <a:pt x="131" y="88"/>
                  </a:lnTo>
                  <a:lnTo>
                    <a:pt x="131" y="83"/>
                  </a:lnTo>
                  <a:lnTo>
                    <a:pt x="131" y="78"/>
                  </a:lnTo>
                  <a:lnTo>
                    <a:pt x="130" y="73"/>
                  </a:lnTo>
                  <a:lnTo>
                    <a:pt x="129" y="64"/>
                  </a:lnTo>
                  <a:lnTo>
                    <a:pt x="137" y="64"/>
                  </a:lnTo>
                  <a:lnTo>
                    <a:pt x="141" y="64"/>
                  </a:lnTo>
                  <a:lnTo>
                    <a:pt x="145" y="63"/>
                  </a:lnTo>
                  <a:lnTo>
                    <a:pt x="149" y="63"/>
                  </a:lnTo>
                  <a:lnTo>
                    <a:pt x="149" y="72"/>
                  </a:lnTo>
                  <a:lnTo>
                    <a:pt x="154" y="72"/>
                  </a:lnTo>
                  <a:lnTo>
                    <a:pt x="162" y="72"/>
                  </a:lnTo>
                  <a:lnTo>
                    <a:pt x="161" y="63"/>
                  </a:lnTo>
                  <a:lnTo>
                    <a:pt x="160" y="58"/>
                  </a:lnTo>
                  <a:lnTo>
                    <a:pt x="159" y="53"/>
                  </a:lnTo>
                  <a:lnTo>
                    <a:pt x="152" y="53"/>
                  </a:lnTo>
                  <a:lnTo>
                    <a:pt x="148" y="49"/>
                  </a:lnTo>
                  <a:lnTo>
                    <a:pt x="147" y="40"/>
                  </a:lnTo>
                  <a:lnTo>
                    <a:pt x="146" y="35"/>
                  </a:lnTo>
                  <a:lnTo>
                    <a:pt x="157" y="30"/>
                  </a:lnTo>
                  <a:lnTo>
                    <a:pt x="162" y="29"/>
                  </a:lnTo>
                  <a:lnTo>
                    <a:pt x="162" y="35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69" y="29"/>
                  </a:lnTo>
                  <a:lnTo>
                    <a:pt x="168" y="25"/>
                  </a:lnTo>
                  <a:lnTo>
                    <a:pt x="168" y="20"/>
                  </a:lnTo>
                  <a:lnTo>
                    <a:pt x="172" y="11"/>
                  </a:lnTo>
                  <a:lnTo>
                    <a:pt x="180" y="10"/>
                  </a:lnTo>
                  <a:lnTo>
                    <a:pt x="183" y="6"/>
                  </a:lnTo>
                  <a:lnTo>
                    <a:pt x="182" y="1"/>
                  </a:lnTo>
                  <a:lnTo>
                    <a:pt x="186" y="1"/>
                  </a:lnTo>
                  <a:lnTo>
                    <a:pt x="187" y="5"/>
                  </a:lnTo>
                  <a:lnTo>
                    <a:pt x="190" y="5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202" y="0"/>
                  </a:lnTo>
                  <a:lnTo>
                    <a:pt x="206" y="4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15" y="18"/>
                  </a:lnTo>
                  <a:lnTo>
                    <a:pt x="219" y="22"/>
                  </a:lnTo>
                  <a:lnTo>
                    <a:pt x="215" y="23"/>
                  </a:lnTo>
                  <a:lnTo>
                    <a:pt x="216" y="27"/>
                  </a:lnTo>
                  <a:lnTo>
                    <a:pt x="220" y="31"/>
                  </a:lnTo>
                  <a:lnTo>
                    <a:pt x="221" y="36"/>
                  </a:lnTo>
                  <a:lnTo>
                    <a:pt x="217" y="36"/>
                  </a:lnTo>
                  <a:lnTo>
                    <a:pt x="218" y="45"/>
                  </a:lnTo>
                  <a:lnTo>
                    <a:pt x="218" y="50"/>
                  </a:lnTo>
                  <a:lnTo>
                    <a:pt x="218" y="55"/>
                  </a:lnTo>
                  <a:lnTo>
                    <a:pt x="222" y="54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7"/>
            <p:cNvSpPr>
              <a:spLocks/>
            </p:cNvSpPr>
            <p:nvPr/>
          </p:nvSpPr>
          <p:spPr bwMode="auto">
            <a:xfrm>
              <a:off x="1895" y="3051"/>
              <a:ext cx="122" cy="178"/>
            </a:xfrm>
            <a:custGeom>
              <a:avLst/>
              <a:gdLst>
                <a:gd name="T0" fmla="*/ 0 w 122"/>
                <a:gd name="T1" fmla="*/ 0 h 178"/>
                <a:gd name="T2" fmla="*/ 1 w 122"/>
                <a:gd name="T3" fmla="*/ 5 h 178"/>
                <a:gd name="T4" fmla="*/ 1 w 122"/>
                <a:gd name="T5" fmla="*/ 9 h 178"/>
                <a:gd name="T6" fmla="*/ 5 w 122"/>
                <a:gd name="T7" fmla="*/ 9 h 178"/>
                <a:gd name="T8" fmla="*/ 5 w 122"/>
                <a:gd name="T9" fmla="*/ 13 h 178"/>
                <a:gd name="T10" fmla="*/ 6 w 122"/>
                <a:gd name="T11" fmla="*/ 18 h 178"/>
                <a:gd name="T12" fmla="*/ 7 w 122"/>
                <a:gd name="T13" fmla="*/ 27 h 178"/>
                <a:gd name="T14" fmla="*/ 7 w 122"/>
                <a:gd name="T15" fmla="*/ 32 h 178"/>
                <a:gd name="T16" fmla="*/ 8 w 122"/>
                <a:gd name="T17" fmla="*/ 37 h 178"/>
                <a:gd name="T18" fmla="*/ 8 w 122"/>
                <a:gd name="T19" fmla="*/ 41 h 178"/>
                <a:gd name="T20" fmla="*/ 16 w 122"/>
                <a:gd name="T21" fmla="*/ 45 h 178"/>
                <a:gd name="T22" fmla="*/ 17 w 122"/>
                <a:gd name="T23" fmla="*/ 55 h 178"/>
                <a:gd name="T24" fmla="*/ 18 w 122"/>
                <a:gd name="T25" fmla="*/ 60 h 178"/>
                <a:gd name="T26" fmla="*/ 18 w 122"/>
                <a:gd name="T27" fmla="*/ 64 h 178"/>
                <a:gd name="T28" fmla="*/ 18 w 122"/>
                <a:gd name="T29" fmla="*/ 68 h 178"/>
                <a:gd name="T30" fmla="*/ 11 w 122"/>
                <a:gd name="T31" fmla="*/ 74 h 178"/>
                <a:gd name="T32" fmla="*/ 12 w 122"/>
                <a:gd name="T33" fmla="*/ 83 h 178"/>
                <a:gd name="T34" fmla="*/ 13 w 122"/>
                <a:gd name="T35" fmla="*/ 88 h 178"/>
                <a:gd name="T36" fmla="*/ 13 w 122"/>
                <a:gd name="T37" fmla="*/ 92 h 178"/>
                <a:gd name="T38" fmla="*/ 21 w 122"/>
                <a:gd name="T39" fmla="*/ 92 h 178"/>
                <a:gd name="T40" fmla="*/ 21 w 122"/>
                <a:gd name="T41" fmla="*/ 96 h 178"/>
                <a:gd name="T42" fmla="*/ 21 w 122"/>
                <a:gd name="T43" fmla="*/ 101 h 178"/>
                <a:gd name="T44" fmla="*/ 22 w 122"/>
                <a:gd name="T45" fmla="*/ 110 h 178"/>
                <a:gd name="T46" fmla="*/ 22 w 122"/>
                <a:gd name="T47" fmla="*/ 115 h 178"/>
                <a:gd name="T48" fmla="*/ 27 w 122"/>
                <a:gd name="T49" fmla="*/ 115 h 178"/>
                <a:gd name="T50" fmla="*/ 22 w 122"/>
                <a:gd name="T51" fmla="*/ 115 h 178"/>
                <a:gd name="T52" fmla="*/ 27 w 122"/>
                <a:gd name="T53" fmla="*/ 119 h 178"/>
                <a:gd name="T54" fmla="*/ 23 w 122"/>
                <a:gd name="T55" fmla="*/ 120 h 178"/>
                <a:gd name="T56" fmla="*/ 23 w 122"/>
                <a:gd name="T57" fmla="*/ 124 h 178"/>
                <a:gd name="T58" fmla="*/ 28 w 122"/>
                <a:gd name="T59" fmla="*/ 133 h 178"/>
                <a:gd name="T60" fmla="*/ 29 w 122"/>
                <a:gd name="T61" fmla="*/ 138 h 178"/>
                <a:gd name="T62" fmla="*/ 32 w 122"/>
                <a:gd name="T63" fmla="*/ 138 h 178"/>
                <a:gd name="T64" fmla="*/ 33 w 122"/>
                <a:gd name="T65" fmla="*/ 142 h 178"/>
                <a:gd name="T66" fmla="*/ 33 w 122"/>
                <a:gd name="T67" fmla="*/ 147 h 178"/>
                <a:gd name="T68" fmla="*/ 37 w 122"/>
                <a:gd name="T69" fmla="*/ 147 h 178"/>
                <a:gd name="T70" fmla="*/ 37 w 122"/>
                <a:gd name="T71" fmla="*/ 151 h 178"/>
                <a:gd name="T72" fmla="*/ 38 w 122"/>
                <a:gd name="T73" fmla="*/ 161 h 178"/>
                <a:gd name="T74" fmla="*/ 43 w 122"/>
                <a:gd name="T75" fmla="*/ 165 h 178"/>
                <a:gd name="T76" fmla="*/ 51 w 122"/>
                <a:gd name="T77" fmla="*/ 165 h 178"/>
                <a:gd name="T78" fmla="*/ 51 w 122"/>
                <a:gd name="T79" fmla="*/ 169 h 178"/>
                <a:gd name="T80" fmla="*/ 55 w 122"/>
                <a:gd name="T81" fmla="*/ 169 h 178"/>
                <a:gd name="T82" fmla="*/ 59 w 122"/>
                <a:gd name="T83" fmla="*/ 173 h 178"/>
                <a:gd name="T84" fmla="*/ 63 w 122"/>
                <a:gd name="T85" fmla="*/ 173 h 178"/>
                <a:gd name="T86" fmla="*/ 67 w 122"/>
                <a:gd name="T87" fmla="*/ 173 h 178"/>
                <a:gd name="T88" fmla="*/ 75 w 122"/>
                <a:gd name="T89" fmla="*/ 173 h 178"/>
                <a:gd name="T90" fmla="*/ 79 w 122"/>
                <a:gd name="T91" fmla="*/ 177 h 178"/>
                <a:gd name="T92" fmla="*/ 83 w 122"/>
                <a:gd name="T93" fmla="*/ 177 h 178"/>
                <a:gd name="T94" fmla="*/ 87 w 122"/>
                <a:gd name="T95" fmla="*/ 177 h 178"/>
                <a:gd name="T96" fmla="*/ 91 w 122"/>
                <a:gd name="T97" fmla="*/ 177 h 178"/>
                <a:gd name="T98" fmla="*/ 99 w 122"/>
                <a:gd name="T99" fmla="*/ 176 h 178"/>
                <a:gd name="T100" fmla="*/ 102 w 122"/>
                <a:gd name="T101" fmla="*/ 176 h 178"/>
                <a:gd name="T102" fmla="*/ 106 w 122"/>
                <a:gd name="T103" fmla="*/ 176 h 178"/>
                <a:gd name="T104" fmla="*/ 109 w 122"/>
                <a:gd name="T105" fmla="*/ 171 h 178"/>
                <a:gd name="T106" fmla="*/ 113 w 122"/>
                <a:gd name="T107" fmla="*/ 166 h 178"/>
                <a:gd name="T108" fmla="*/ 121 w 122"/>
                <a:gd name="T109" fmla="*/ 165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2" h="178">
                  <a:moveTo>
                    <a:pt x="0" y="0"/>
                  </a:moveTo>
                  <a:lnTo>
                    <a:pt x="1" y="5"/>
                  </a:lnTo>
                  <a:lnTo>
                    <a:pt x="1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6" y="18"/>
                  </a:lnTo>
                  <a:lnTo>
                    <a:pt x="7" y="27"/>
                  </a:lnTo>
                  <a:lnTo>
                    <a:pt x="7" y="32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16" y="45"/>
                  </a:lnTo>
                  <a:lnTo>
                    <a:pt x="17" y="55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8"/>
                  </a:lnTo>
                  <a:lnTo>
                    <a:pt x="11" y="74"/>
                  </a:lnTo>
                  <a:lnTo>
                    <a:pt x="12" y="83"/>
                  </a:lnTo>
                  <a:lnTo>
                    <a:pt x="13" y="88"/>
                  </a:lnTo>
                  <a:lnTo>
                    <a:pt x="13" y="92"/>
                  </a:lnTo>
                  <a:lnTo>
                    <a:pt x="21" y="92"/>
                  </a:lnTo>
                  <a:lnTo>
                    <a:pt x="21" y="96"/>
                  </a:lnTo>
                  <a:lnTo>
                    <a:pt x="21" y="101"/>
                  </a:lnTo>
                  <a:lnTo>
                    <a:pt x="22" y="110"/>
                  </a:lnTo>
                  <a:lnTo>
                    <a:pt x="22" y="115"/>
                  </a:lnTo>
                  <a:lnTo>
                    <a:pt x="27" y="115"/>
                  </a:lnTo>
                  <a:lnTo>
                    <a:pt x="22" y="115"/>
                  </a:lnTo>
                  <a:lnTo>
                    <a:pt x="27" y="119"/>
                  </a:lnTo>
                  <a:lnTo>
                    <a:pt x="23" y="120"/>
                  </a:lnTo>
                  <a:lnTo>
                    <a:pt x="23" y="124"/>
                  </a:lnTo>
                  <a:lnTo>
                    <a:pt x="28" y="133"/>
                  </a:lnTo>
                  <a:lnTo>
                    <a:pt x="29" y="138"/>
                  </a:lnTo>
                  <a:lnTo>
                    <a:pt x="32" y="138"/>
                  </a:lnTo>
                  <a:lnTo>
                    <a:pt x="33" y="142"/>
                  </a:lnTo>
                  <a:lnTo>
                    <a:pt x="33" y="147"/>
                  </a:lnTo>
                  <a:lnTo>
                    <a:pt x="37" y="147"/>
                  </a:lnTo>
                  <a:lnTo>
                    <a:pt x="37" y="151"/>
                  </a:lnTo>
                  <a:lnTo>
                    <a:pt x="38" y="161"/>
                  </a:lnTo>
                  <a:lnTo>
                    <a:pt x="43" y="165"/>
                  </a:lnTo>
                  <a:lnTo>
                    <a:pt x="51" y="165"/>
                  </a:lnTo>
                  <a:lnTo>
                    <a:pt x="51" y="169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3" y="173"/>
                  </a:lnTo>
                  <a:lnTo>
                    <a:pt x="67" y="173"/>
                  </a:lnTo>
                  <a:lnTo>
                    <a:pt x="75" y="173"/>
                  </a:lnTo>
                  <a:lnTo>
                    <a:pt x="79" y="177"/>
                  </a:lnTo>
                  <a:lnTo>
                    <a:pt x="83" y="177"/>
                  </a:lnTo>
                  <a:lnTo>
                    <a:pt x="87" y="177"/>
                  </a:lnTo>
                  <a:lnTo>
                    <a:pt x="91" y="177"/>
                  </a:lnTo>
                  <a:lnTo>
                    <a:pt x="99" y="176"/>
                  </a:lnTo>
                  <a:lnTo>
                    <a:pt x="102" y="176"/>
                  </a:lnTo>
                  <a:lnTo>
                    <a:pt x="106" y="176"/>
                  </a:lnTo>
                  <a:lnTo>
                    <a:pt x="109" y="171"/>
                  </a:lnTo>
                  <a:lnTo>
                    <a:pt x="113" y="166"/>
                  </a:lnTo>
                  <a:lnTo>
                    <a:pt x="121" y="165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8"/>
            <p:cNvSpPr>
              <a:spLocks/>
            </p:cNvSpPr>
            <p:nvPr/>
          </p:nvSpPr>
          <p:spPr bwMode="auto">
            <a:xfrm>
              <a:off x="3093" y="1211"/>
              <a:ext cx="6" cy="5"/>
            </a:xfrm>
            <a:custGeom>
              <a:avLst/>
              <a:gdLst>
                <a:gd name="T0" fmla="*/ 1 w 6"/>
                <a:gd name="T1" fmla="*/ 4 h 5"/>
                <a:gd name="T2" fmla="*/ 0 w 6"/>
                <a:gd name="T3" fmla="*/ 0 h 5"/>
                <a:gd name="T4" fmla="*/ 5 w 6"/>
                <a:gd name="T5" fmla="*/ 0 h 5"/>
                <a:gd name="T6" fmla="*/ 5 w 6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9"/>
            <p:cNvSpPr>
              <a:spLocks/>
            </p:cNvSpPr>
            <p:nvPr/>
          </p:nvSpPr>
          <p:spPr bwMode="auto">
            <a:xfrm>
              <a:off x="3094" y="1215"/>
              <a:ext cx="5" cy="1"/>
            </a:xfrm>
            <a:custGeom>
              <a:avLst/>
              <a:gdLst>
                <a:gd name="T0" fmla="*/ 0 w 5"/>
                <a:gd name="T1" fmla="*/ 0 h 1"/>
                <a:gd name="T2" fmla="*/ 4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0"/>
            <p:cNvSpPr>
              <a:spLocks/>
            </p:cNvSpPr>
            <p:nvPr/>
          </p:nvSpPr>
          <p:spPr bwMode="auto">
            <a:xfrm>
              <a:off x="3079" y="1215"/>
              <a:ext cx="16" cy="7"/>
            </a:xfrm>
            <a:custGeom>
              <a:avLst/>
              <a:gdLst>
                <a:gd name="T0" fmla="*/ 0 w 16"/>
                <a:gd name="T1" fmla="*/ 6 h 7"/>
                <a:gd name="T2" fmla="*/ 4 w 16"/>
                <a:gd name="T3" fmla="*/ 1 h 7"/>
                <a:gd name="T4" fmla="*/ 7 w 16"/>
                <a:gd name="T5" fmla="*/ 1 h 7"/>
                <a:gd name="T6" fmla="*/ 15 w 1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0" y="6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5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1"/>
            <p:cNvSpPr>
              <a:spLocks/>
            </p:cNvSpPr>
            <p:nvPr/>
          </p:nvSpPr>
          <p:spPr bwMode="auto">
            <a:xfrm>
              <a:off x="3047" y="1216"/>
              <a:ext cx="33" cy="16"/>
            </a:xfrm>
            <a:custGeom>
              <a:avLst/>
              <a:gdLst>
                <a:gd name="T0" fmla="*/ 32 w 33"/>
                <a:gd name="T1" fmla="*/ 5 h 16"/>
                <a:gd name="T2" fmla="*/ 31 w 33"/>
                <a:gd name="T3" fmla="*/ 0 h 16"/>
                <a:gd name="T4" fmla="*/ 32 w 33"/>
                <a:gd name="T5" fmla="*/ 5 h 16"/>
                <a:gd name="T6" fmla="*/ 25 w 33"/>
                <a:gd name="T7" fmla="*/ 14 h 16"/>
                <a:gd name="T8" fmla="*/ 17 w 33"/>
                <a:gd name="T9" fmla="*/ 15 h 16"/>
                <a:gd name="T10" fmla="*/ 13 w 33"/>
                <a:gd name="T11" fmla="*/ 15 h 16"/>
                <a:gd name="T12" fmla="*/ 10 w 33"/>
                <a:gd name="T13" fmla="*/ 15 h 16"/>
                <a:gd name="T14" fmla="*/ 5 w 33"/>
                <a:gd name="T15" fmla="*/ 6 h 16"/>
                <a:gd name="T16" fmla="*/ 1 w 33"/>
                <a:gd name="T17" fmla="*/ 6 h 16"/>
                <a:gd name="T18" fmla="*/ 0 w 33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16">
                  <a:moveTo>
                    <a:pt x="32" y="5"/>
                  </a:moveTo>
                  <a:lnTo>
                    <a:pt x="31" y="0"/>
                  </a:lnTo>
                  <a:lnTo>
                    <a:pt x="32" y="5"/>
                  </a:lnTo>
                  <a:lnTo>
                    <a:pt x="25" y="14"/>
                  </a:lnTo>
                  <a:lnTo>
                    <a:pt x="17" y="15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5" y="6"/>
                  </a:lnTo>
                  <a:lnTo>
                    <a:pt x="1" y="6"/>
                  </a:lnTo>
                  <a:lnTo>
                    <a:pt x="0" y="2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2"/>
            <p:cNvSpPr>
              <a:spLocks/>
            </p:cNvSpPr>
            <p:nvPr/>
          </p:nvSpPr>
          <p:spPr bwMode="auto">
            <a:xfrm>
              <a:off x="3053" y="1221"/>
              <a:ext cx="28" cy="21"/>
            </a:xfrm>
            <a:custGeom>
              <a:avLst/>
              <a:gdLst>
                <a:gd name="T0" fmla="*/ 0 w 28"/>
                <a:gd name="T1" fmla="*/ 20 h 21"/>
                <a:gd name="T2" fmla="*/ 8 w 28"/>
                <a:gd name="T3" fmla="*/ 14 h 21"/>
                <a:gd name="T4" fmla="*/ 12 w 28"/>
                <a:gd name="T5" fmla="*/ 14 h 21"/>
                <a:gd name="T6" fmla="*/ 19 w 28"/>
                <a:gd name="T7" fmla="*/ 14 h 21"/>
                <a:gd name="T8" fmla="*/ 19 w 28"/>
                <a:gd name="T9" fmla="*/ 9 h 21"/>
                <a:gd name="T10" fmla="*/ 23 w 28"/>
                <a:gd name="T11" fmla="*/ 9 h 21"/>
                <a:gd name="T12" fmla="*/ 27 w 28"/>
                <a:gd name="T13" fmla="*/ 9 h 21"/>
                <a:gd name="T14" fmla="*/ 26 w 28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1">
                  <a:moveTo>
                    <a:pt x="0" y="20"/>
                  </a:moveTo>
                  <a:lnTo>
                    <a:pt x="8" y="14"/>
                  </a:lnTo>
                  <a:lnTo>
                    <a:pt x="12" y="14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26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3"/>
            <p:cNvSpPr>
              <a:spLocks/>
            </p:cNvSpPr>
            <p:nvPr/>
          </p:nvSpPr>
          <p:spPr bwMode="auto">
            <a:xfrm>
              <a:off x="3888" y="2189"/>
              <a:ext cx="23" cy="104"/>
            </a:xfrm>
            <a:custGeom>
              <a:avLst/>
              <a:gdLst>
                <a:gd name="T0" fmla="*/ 0 w 23"/>
                <a:gd name="T1" fmla="*/ 103 h 104"/>
                <a:gd name="T2" fmla="*/ 0 w 23"/>
                <a:gd name="T3" fmla="*/ 99 h 104"/>
                <a:gd name="T4" fmla="*/ 4 w 23"/>
                <a:gd name="T5" fmla="*/ 94 h 104"/>
                <a:gd name="T6" fmla="*/ 3 w 23"/>
                <a:gd name="T7" fmla="*/ 85 h 104"/>
                <a:gd name="T8" fmla="*/ 2 w 23"/>
                <a:gd name="T9" fmla="*/ 80 h 104"/>
                <a:gd name="T10" fmla="*/ 6 w 23"/>
                <a:gd name="T11" fmla="*/ 75 h 104"/>
                <a:gd name="T12" fmla="*/ 5 w 23"/>
                <a:gd name="T13" fmla="*/ 71 h 104"/>
                <a:gd name="T14" fmla="*/ 5 w 23"/>
                <a:gd name="T15" fmla="*/ 66 h 104"/>
                <a:gd name="T16" fmla="*/ 8 w 23"/>
                <a:gd name="T17" fmla="*/ 56 h 104"/>
                <a:gd name="T18" fmla="*/ 11 w 23"/>
                <a:gd name="T19" fmla="*/ 51 h 104"/>
                <a:gd name="T20" fmla="*/ 19 w 23"/>
                <a:gd name="T21" fmla="*/ 46 h 104"/>
                <a:gd name="T22" fmla="*/ 17 w 23"/>
                <a:gd name="T23" fmla="*/ 32 h 104"/>
                <a:gd name="T24" fmla="*/ 17 w 23"/>
                <a:gd name="T25" fmla="*/ 28 h 104"/>
                <a:gd name="T26" fmla="*/ 16 w 23"/>
                <a:gd name="T27" fmla="*/ 23 h 104"/>
                <a:gd name="T28" fmla="*/ 16 w 23"/>
                <a:gd name="T29" fmla="*/ 18 h 104"/>
                <a:gd name="T30" fmla="*/ 20 w 23"/>
                <a:gd name="T31" fmla="*/ 14 h 104"/>
                <a:gd name="T32" fmla="*/ 22 w 23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104">
                  <a:moveTo>
                    <a:pt x="0" y="103"/>
                  </a:moveTo>
                  <a:lnTo>
                    <a:pt x="0" y="99"/>
                  </a:lnTo>
                  <a:lnTo>
                    <a:pt x="4" y="94"/>
                  </a:lnTo>
                  <a:lnTo>
                    <a:pt x="3" y="85"/>
                  </a:lnTo>
                  <a:lnTo>
                    <a:pt x="2" y="80"/>
                  </a:lnTo>
                  <a:lnTo>
                    <a:pt x="6" y="75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8" y="56"/>
                  </a:lnTo>
                  <a:lnTo>
                    <a:pt x="11" y="51"/>
                  </a:lnTo>
                  <a:lnTo>
                    <a:pt x="19" y="46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16" y="23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4"/>
            <p:cNvSpPr>
              <a:spLocks/>
            </p:cNvSpPr>
            <p:nvPr/>
          </p:nvSpPr>
          <p:spPr bwMode="auto">
            <a:xfrm>
              <a:off x="3218" y="1896"/>
              <a:ext cx="699" cy="298"/>
            </a:xfrm>
            <a:custGeom>
              <a:avLst/>
              <a:gdLst>
                <a:gd name="T0" fmla="*/ 16 w 699"/>
                <a:gd name="T1" fmla="*/ 83 h 298"/>
                <a:gd name="T2" fmla="*/ 31 w 699"/>
                <a:gd name="T3" fmla="*/ 82 h 298"/>
                <a:gd name="T4" fmla="*/ 42 w 699"/>
                <a:gd name="T5" fmla="*/ 77 h 298"/>
                <a:gd name="T6" fmla="*/ 54 w 699"/>
                <a:gd name="T7" fmla="*/ 81 h 298"/>
                <a:gd name="T8" fmla="*/ 63 w 699"/>
                <a:gd name="T9" fmla="*/ 85 h 298"/>
                <a:gd name="T10" fmla="*/ 74 w 699"/>
                <a:gd name="T11" fmla="*/ 84 h 298"/>
                <a:gd name="T12" fmla="*/ 89 w 699"/>
                <a:gd name="T13" fmla="*/ 83 h 298"/>
                <a:gd name="T14" fmla="*/ 97 w 699"/>
                <a:gd name="T15" fmla="*/ 83 h 298"/>
                <a:gd name="T16" fmla="*/ 113 w 699"/>
                <a:gd name="T17" fmla="*/ 82 h 298"/>
                <a:gd name="T18" fmla="*/ 129 w 699"/>
                <a:gd name="T19" fmla="*/ 77 h 298"/>
                <a:gd name="T20" fmla="*/ 135 w 699"/>
                <a:gd name="T21" fmla="*/ 67 h 298"/>
                <a:gd name="T22" fmla="*/ 150 w 699"/>
                <a:gd name="T23" fmla="*/ 66 h 298"/>
                <a:gd name="T24" fmla="*/ 158 w 699"/>
                <a:gd name="T25" fmla="*/ 61 h 298"/>
                <a:gd name="T26" fmla="*/ 161 w 699"/>
                <a:gd name="T27" fmla="*/ 61 h 298"/>
                <a:gd name="T28" fmla="*/ 173 w 699"/>
                <a:gd name="T29" fmla="*/ 60 h 298"/>
                <a:gd name="T30" fmla="*/ 184 w 699"/>
                <a:gd name="T31" fmla="*/ 46 h 298"/>
                <a:gd name="T32" fmla="*/ 199 w 699"/>
                <a:gd name="T33" fmla="*/ 40 h 298"/>
                <a:gd name="T34" fmla="*/ 210 w 699"/>
                <a:gd name="T35" fmla="*/ 35 h 298"/>
                <a:gd name="T36" fmla="*/ 221 w 699"/>
                <a:gd name="T37" fmla="*/ 30 h 298"/>
                <a:gd name="T38" fmla="*/ 240 w 699"/>
                <a:gd name="T39" fmla="*/ 15 h 298"/>
                <a:gd name="T40" fmla="*/ 250 w 699"/>
                <a:gd name="T41" fmla="*/ 0 h 298"/>
                <a:gd name="T42" fmla="*/ 262 w 699"/>
                <a:gd name="T43" fmla="*/ 9 h 298"/>
                <a:gd name="T44" fmla="*/ 275 w 699"/>
                <a:gd name="T45" fmla="*/ 27 h 298"/>
                <a:gd name="T46" fmla="*/ 280 w 699"/>
                <a:gd name="T47" fmla="*/ 36 h 298"/>
                <a:gd name="T48" fmla="*/ 293 w 699"/>
                <a:gd name="T49" fmla="*/ 45 h 298"/>
                <a:gd name="T50" fmla="*/ 303 w 699"/>
                <a:gd name="T51" fmla="*/ 68 h 298"/>
                <a:gd name="T52" fmla="*/ 330 w 699"/>
                <a:gd name="T53" fmla="*/ 61 h 298"/>
                <a:gd name="T54" fmla="*/ 351 w 699"/>
                <a:gd name="T55" fmla="*/ 83 h 298"/>
                <a:gd name="T56" fmla="*/ 364 w 699"/>
                <a:gd name="T57" fmla="*/ 92 h 298"/>
                <a:gd name="T58" fmla="*/ 376 w 699"/>
                <a:gd name="T59" fmla="*/ 96 h 298"/>
                <a:gd name="T60" fmla="*/ 417 w 699"/>
                <a:gd name="T61" fmla="*/ 84 h 298"/>
                <a:gd name="T62" fmla="*/ 472 w 699"/>
                <a:gd name="T63" fmla="*/ 86 h 298"/>
                <a:gd name="T64" fmla="*/ 484 w 699"/>
                <a:gd name="T65" fmla="*/ 90 h 298"/>
                <a:gd name="T66" fmla="*/ 496 w 699"/>
                <a:gd name="T67" fmla="*/ 90 h 298"/>
                <a:gd name="T68" fmla="*/ 516 w 699"/>
                <a:gd name="T69" fmla="*/ 88 h 298"/>
                <a:gd name="T70" fmla="*/ 535 w 699"/>
                <a:gd name="T71" fmla="*/ 87 h 298"/>
                <a:gd name="T72" fmla="*/ 551 w 699"/>
                <a:gd name="T73" fmla="*/ 96 h 298"/>
                <a:gd name="T74" fmla="*/ 563 w 699"/>
                <a:gd name="T75" fmla="*/ 100 h 298"/>
                <a:gd name="T76" fmla="*/ 579 w 699"/>
                <a:gd name="T77" fmla="*/ 95 h 298"/>
                <a:gd name="T78" fmla="*/ 583 w 699"/>
                <a:gd name="T79" fmla="*/ 108 h 298"/>
                <a:gd name="T80" fmla="*/ 589 w 699"/>
                <a:gd name="T81" fmla="*/ 125 h 298"/>
                <a:gd name="T82" fmla="*/ 590 w 699"/>
                <a:gd name="T83" fmla="*/ 144 h 298"/>
                <a:gd name="T84" fmla="*/ 607 w 699"/>
                <a:gd name="T85" fmla="*/ 157 h 298"/>
                <a:gd name="T86" fmla="*/ 624 w 699"/>
                <a:gd name="T87" fmla="*/ 170 h 298"/>
                <a:gd name="T88" fmla="*/ 643 w 699"/>
                <a:gd name="T89" fmla="*/ 197 h 298"/>
                <a:gd name="T90" fmla="*/ 660 w 699"/>
                <a:gd name="T91" fmla="*/ 210 h 298"/>
                <a:gd name="T92" fmla="*/ 685 w 699"/>
                <a:gd name="T93" fmla="*/ 241 h 298"/>
                <a:gd name="T94" fmla="*/ 692 w 699"/>
                <a:gd name="T95" fmla="*/ 264 h 298"/>
                <a:gd name="T96" fmla="*/ 696 w 699"/>
                <a:gd name="T97" fmla="*/ 273 h 298"/>
                <a:gd name="T98" fmla="*/ 694 w 699"/>
                <a:gd name="T99" fmla="*/ 288 h 2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9" h="298">
                  <a:moveTo>
                    <a:pt x="0" y="84"/>
                  </a:moveTo>
                  <a:lnTo>
                    <a:pt x="8" y="83"/>
                  </a:lnTo>
                  <a:lnTo>
                    <a:pt x="16" y="83"/>
                  </a:lnTo>
                  <a:lnTo>
                    <a:pt x="19" y="83"/>
                  </a:lnTo>
                  <a:lnTo>
                    <a:pt x="24" y="82"/>
                  </a:lnTo>
                  <a:lnTo>
                    <a:pt x="31" y="82"/>
                  </a:lnTo>
                  <a:lnTo>
                    <a:pt x="34" y="77"/>
                  </a:lnTo>
                  <a:lnTo>
                    <a:pt x="39" y="77"/>
                  </a:lnTo>
                  <a:lnTo>
                    <a:pt x="42" y="77"/>
                  </a:lnTo>
                  <a:lnTo>
                    <a:pt x="47" y="76"/>
                  </a:lnTo>
                  <a:lnTo>
                    <a:pt x="54" y="76"/>
                  </a:lnTo>
                  <a:lnTo>
                    <a:pt x="54" y="81"/>
                  </a:lnTo>
                  <a:lnTo>
                    <a:pt x="58" y="80"/>
                  </a:lnTo>
                  <a:lnTo>
                    <a:pt x="62" y="80"/>
                  </a:lnTo>
                  <a:lnTo>
                    <a:pt x="63" y="85"/>
                  </a:lnTo>
                  <a:lnTo>
                    <a:pt x="66" y="85"/>
                  </a:lnTo>
                  <a:lnTo>
                    <a:pt x="70" y="84"/>
                  </a:lnTo>
                  <a:lnTo>
                    <a:pt x="74" y="84"/>
                  </a:lnTo>
                  <a:lnTo>
                    <a:pt x="82" y="84"/>
                  </a:lnTo>
                  <a:lnTo>
                    <a:pt x="86" y="83"/>
                  </a:lnTo>
                  <a:lnTo>
                    <a:pt x="89" y="83"/>
                  </a:lnTo>
                  <a:lnTo>
                    <a:pt x="93" y="83"/>
                  </a:lnTo>
                  <a:lnTo>
                    <a:pt x="93" y="79"/>
                  </a:lnTo>
                  <a:lnTo>
                    <a:pt x="97" y="83"/>
                  </a:lnTo>
                  <a:lnTo>
                    <a:pt x="105" y="82"/>
                  </a:lnTo>
                  <a:lnTo>
                    <a:pt x="109" y="82"/>
                  </a:lnTo>
                  <a:lnTo>
                    <a:pt x="113" y="82"/>
                  </a:lnTo>
                  <a:lnTo>
                    <a:pt x="117" y="82"/>
                  </a:lnTo>
                  <a:lnTo>
                    <a:pt x="121" y="81"/>
                  </a:lnTo>
                  <a:lnTo>
                    <a:pt x="129" y="77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5" y="67"/>
                  </a:lnTo>
                  <a:lnTo>
                    <a:pt x="139" y="67"/>
                  </a:lnTo>
                  <a:lnTo>
                    <a:pt x="143" y="66"/>
                  </a:lnTo>
                  <a:lnTo>
                    <a:pt x="150" y="66"/>
                  </a:lnTo>
                  <a:lnTo>
                    <a:pt x="150" y="61"/>
                  </a:lnTo>
                  <a:lnTo>
                    <a:pt x="154" y="61"/>
                  </a:lnTo>
                  <a:lnTo>
                    <a:pt x="158" y="61"/>
                  </a:lnTo>
                  <a:lnTo>
                    <a:pt x="159" y="66"/>
                  </a:lnTo>
                  <a:lnTo>
                    <a:pt x="162" y="65"/>
                  </a:lnTo>
                  <a:lnTo>
                    <a:pt x="161" y="61"/>
                  </a:lnTo>
                  <a:lnTo>
                    <a:pt x="162" y="65"/>
                  </a:lnTo>
                  <a:lnTo>
                    <a:pt x="166" y="65"/>
                  </a:lnTo>
                  <a:lnTo>
                    <a:pt x="173" y="60"/>
                  </a:lnTo>
                  <a:lnTo>
                    <a:pt x="176" y="51"/>
                  </a:lnTo>
                  <a:lnTo>
                    <a:pt x="180" y="51"/>
                  </a:lnTo>
                  <a:lnTo>
                    <a:pt x="184" y="46"/>
                  </a:lnTo>
                  <a:lnTo>
                    <a:pt x="188" y="46"/>
                  </a:lnTo>
                  <a:lnTo>
                    <a:pt x="195" y="45"/>
                  </a:lnTo>
                  <a:lnTo>
                    <a:pt x="199" y="40"/>
                  </a:lnTo>
                  <a:lnTo>
                    <a:pt x="203" y="35"/>
                  </a:lnTo>
                  <a:lnTo>
                    <a:pt x="207" y="40"/>
                  </a:lnTo>
                  <a:lnTo>
                    <a:pt x="210" y="35"/>
                  </a:lnTo>
                  <a:lnTo>
                    <a:pt x="210" y="31"/>
                  </a:lnTo>
                  <a:lnTo>
                    <a:pt x="217" y="30"/>
                  </a:lnTo>
                  <a:lnTo>
                    <a:pt x="221" y="30"/>
                  </a:lnTo>
                  <a:lnTo>
                    <a:pt x="230" y="29"/>
                  </a:lnTo>
                  <a:lnTo>
                    <a:pt x="240" y="24"/>
                  </a:lnTo>
                  <a:lnTo>
                    <a:pt x="240" y="15"/>
                  </a:lnTo>
                  <a:lnTo>
                    <a:pt x="239" y="10"/>
                  </a:lnTo>
                  <a:lnTo>
                    <a:pt x="247" y="5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62" y="4"/>
                  </a:lnTo>
                  <a:lnTo>
                    <a:pt x="262" y="9"/>
                  </a:lnTo>
                  <a:lnTo>
                    <a:pt x="267" y="14"/>
                  </a:lnTo>
                  <a:lnTo>
                    <a:pt x="272" y="22"/>
                  </a:lnTo>
                  <a:lnTo>
                    <a:pt x="275" y="27"/>
                  </a:lnTo>
                  <a:lnTo>
                    <a:pt x="280" y="27"/>
                  </a:lnTo>
                  <a:lnTo>
                    <a:pt x="280" y="31"/>
                  </a:lnTo>
                  <a:lnTo>
                    <a:pt x="280" y="36"/>
                  </a:lnTo>
                  <a:lnTo>
                    <a:pt x="288" y="35"/>
                  </a:lnTo>
                  <a:lnTo>
                    <a:pt x="293" y="39"/>
                  </a:lnTo>
                  <a:lnTo>
                    <a:pt x="293" y="45"/>
                  </a:lnTo>
                  <a:lnTo>
                    <a:pt x="297" y="54"/>
                  </a:lnTo>
                  <a:lnTo>
                    <a:pt x="303" y="63"/>
                  </a:lnTo>
                  <a:lnTo>
                    <a:pt x="303" y="68"/>
                  </a:lnTo>
                  <a:lnTo>
                    <a:pt x="307" y="67"/>
                  </a:lnTo>
                  <a:lnTo>
                    <a:pt x="326" y="66"/>
                  </a:lnTo>
                  <a:lnTo>
                    <a:pt x="330" y="61"/>
                  </a:lnTo>
                  <a:lnTo>
                    <a:pt x="337" y="65"/>
                  </a:lnTo>
                  <a:lnTo>
                    <a:pt x="342" y="70"/>
                  </a:lnTo>
                  <a:lnTo>
                    <a:pt x="351" y="83"/>
                  </a:lnTo>
                  <a:lnTo>
                    <a:pt x="352" y="88"/>
                  </a:lnTo>
                  <a:lnTo>
                    <a:pt x="356" y="93"/>
                  </a:lnTo>
                  <a:lnTo>
                    <a:pt x="364" y="92"/>
                  </a:lnTo>
                  <a:lnTo>
                    <a:pt x="367" y="92"/>
                  </a:lnTo>
                  <a:lnTo>
                    <a:pt x="372" y="96"/>
                  </a:lnTo>
                  <a:lnTo>
                    <a:pt x="376" y="96"/>
                  </a:lnTo>
                  <a:lnTo>
                    <a:pt x="395" y="90"/>
                  </a:lnTo>
                  <a:lnTo>
                    <a:pt x="414" y="89"/>
                  </a:lnTo>
                  <a:lnTo>
                    <a:pt x="417" y="84"/>
                  </a:lnTo>
                  <a:lnTo>
                    <a:pt x="438" y="93"/>
                  </a:lnTo>
                  <a:lnTo>
                    <a:pt x="468" y="87"/>
                  </a:lnTo>
                  <a:lnTo>
                    <a:pt x="472" y="86"/>
                  </a:lnTo>
                  <a:lnTo>
                    <a:pt x="480" y="86"/>
                  </a:lnTo>
                  <a:lnTo>
                    <a:pt x="480" y="91"/>
                  </a:lnTo>
                  <a:lnTo>
                    <a:pt x="484" y="90"/>
                  </a:lnTo>
                  <a:lnTo>
                    <a:pt x="488" y="90"/>
                  </a:lnTo>
                  <a:lnTo>
                    <a:pt x="492" y="90"/>
                  </a:lnTo>
                  <a:lnTo>
                    <a:pt x="496" y="90"/>
                  </a:lnTo>
                  <a:lnTo>
                    <a:pt x="503" y="89"/>
                  </a:lnTo>
                  <a:lnTo>
                    <a:pt x="508" y="89"/>
                  </a:lnTo>
                  <a:lnTo>
                    <a:pt x="516" y="88"/>
                  </a:lnTo>
                  <a:lnTo>
                    <a:pt x="519" y="88"/>
                  </a:lnTo>
                  <a:lnTo>
                    <a:pt x="531" y="88"/>
                  </a:lnTo>
                  <a:lnTo>
                    <a:pt x="535" y="87"/>
                  </a:lnTo>
                  <a:lnTo>
                    <a:pt x="539" y="87"/>
                  </a:lnTo>
                  <a:lnTo>
                    <a:pt x="546" y="87"/>
                  </a:lnTo>
                  <a:lnTo>
                    <a:pt x="551" y="96"/>
                  </a:lnTo>
                  <a:lnTo>
                    <a:pt x="555" y="96"/>
                  </a:lnTo>
                  <a:lnTo>
                    <a:pt x="559" y="95"/>
                  </a:lnTo>
                  <a:lnTo>
                    <a:pt x="563" y="100"/>
                  </a:lnTo>
                  <a:lnTo>
                    <a:pt x="571" y="99"/>
                  </a:lnTo>
                  <a:lnTo>
                    <a:pt x="570" y="95"/>
                  </a:lnTo>
                  <a:lnTo>
                    <a:pt x="579" y="95"/>
                  </a:lnTo>
                  <a:lnTo>
                    <a:pt x="579" y="99"/>
                  </a:lnTo>
                  <a:lnTo>
                    <a:pt x="582" y="99"/>
                  </a:lnTo>
                  <a:lnTo>
                    <a:pt x="583" y="108"/>
                  </a:lnTo>
                  <a:lnTo>
                    <a:pt x="588" y="117"/>
                  </a:lnTo>
                  <a:lnTo>
                    <a:pt x="589" y="121"/>
                  </a:lnTo>
                  <a:lnTo>
                    <a:pt x="589" y="125"/>
                  </a:lnTo>
                  <a:lnTo>
                    <a:pt x="590" y="130"/>
                  </a:lnTo>
                  <a:lnTo>
                    <a:pt x="590" y="135"/>
                  </a:lnTo>
                  <a:lnTo>
                    <a:pt x="590" y="144"/>
                  </a:lnTo>
                  <a:lnTo>
                    <a:pt x="603" y="153"/>
                  </a:lnTo>
                  <a:lnTo>
                    <a:pt x="604" y="157"/>
                  </a:lnTo>
                  <a:lnTo>
                    <a:pt x="607" y="157"/>
                  </a:lnTo>
                  <a:lnTo>
                    <a:pt x="612" y="161"/>
                  </a:lnTo>
                  <a:lnTo>
                    <a:pt x="616" y="161"/>
                  </a:lnTo>
                  <a:lnTo>
                    <a:pt x="624" y="170"/>
                  </a:lnTo>
                  <a:lnTo>
                    <a:pt x="624" y="175"/>
                  </a:lnTo>
                  <a:lnTo>
                    <a:pt x="638" y="197"/>
                  </a:lnTo>
                  <a:lnTo>
                    <a:pt x="643" y="197"/>
                  </a:lnTo>
                  <a:lnTo>
                    <a:pt x="643" y="202"/>
                  </a:lnTo>
                  <a:lnTo>
                    <a:pt x="655" y="205"/>
                  </a:lnTo>
                  <a:lnTo>
                    <a:pt x="660" y="210"/>
                  </a:lnTo>
                  <a:lnTo>
                    <a:pt x="670" y="233"/>
                  </a:lnTo>
                  <a:lnTo>
                    <a:pt x="678" y="237"/>
                  </a:lnTo>
                  <a:lnTo>
                    <a:pt x="685" y="241"/>
                  </a:lnTo>
                  <a:lnTo>
                    <a:pt x="686" y="246"/>
                  </a:lnTo>
                  <a:lnTo>
                    <a:pt x="691" y="255"/>
                  </a:lnTo>
                  <a:lnTo>
                    <a:pt x="692" y="264"/>
                  </a:lnTo>
                  <a:lnTo>
                    <a:pt x="695" y="264"/>
                  </a:lnTo>
                  <a:lnTo>
                    <a:pt x="696" y="269"/>
                  </a:lnTo>
                  <a:lnTo>
                    <a:pt x="696" y="273"/>
                  </a:lnTo>
                  <a:lnTo>
                    <a:pt x="697" y="283"/>
                  </a:lnTo>
                  <a:lnTo>
                    <a:pt x="698" y="287"/>
                  </a:lnTo>
                  <a:lnTo>
                    <a:pt x="694" y="288"/>
                  </a:lnTo>
                  <a:lnTo>
                    <a:pt x="694" y="292"/>
                  </a:lnTo>
                  <a:lnTo>
                    <a:pt x="690" y="297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5"/>
            <p:cNvSpPr>
              <a:spLocks/>
            </p:cNvSpPr>
            <p:nvPr/>
          </p:nvSpPr>
          <p:spPr bwMode="auto">
            <a:xfrm>
              <a:off x="3204" y="1979"/>
              <a:ext cx="13" cy="6"/>
            </a:xfrm>
            <a:custGeom>
              <a:avLst/>
              <a:gdLst>
                <a:gd name="T0" fmla="*/ 12 w 13"/>
                <a:gd name="T1" fmla="*/ 0 h 6"/>
                <a:gd name="T2" fmla="*/ 9 w 13"/>
                <a:gd name="T3" fmla="*/ 4 h 6"/>
                <a:gd name="T4" fmla="*/ 5 w 13"/>
                <a:gd name="T5" fmla="*/ 5 h 6"/>
                <a:gd name="T6" fmla="*/ 0 w 1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6">
                  <a:moveTo>
                    <a:pt x="12" y="0"/>
                  </a:moveTo>
                  <a:lnTo>
                    <a:pt x="9" y="4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6"/>
            <p:cNvSpPr>
              <a:spLocks/>
            </p:cNvSpPr>
            <p:nvPr/>
          </p:nvSpPr>
          <p:spPr bwMode="auto">
            <a:xfrm>
              <a:off x="1804" y="2545"/>
              <a:ext cx="117" cy="90"/>
            </a:xfrm>
            <a:custGeom>
              <a:avLst/>
              <a:gdLst>
                <a:gd name="T0" fmla="*/ 112 w 117"/>
                <a:gd name="T1" fmla="*/ 42 h 90"/>
                <a:gd name="T2" fmla="*/ 113 w 117"/>
                <a:gd name="T3" fmla="*/ 50 h 90"/>
                <a:gd name="T4" fmla="*/ 113 w 117"/>
                <a:gd name="T5" fmla="*/ 58 h 90"/>
                <a:gd name="T6" fmla="*/ 114 w 117"/>
                <a:gd name="T7" fmla="*/ 65 h 90"/>
                <a:gd name="T8" fmla="*/ 116 w 117"/>
                <a:gd name="T9" fmla="*/ 81 h 90"/>
                <a:gd name="T10" fmla="*/ 111 w 117"/>
                <a:gd name="T11" fmla="*/ 81 h 90"/>
                <a:gd name="T12" fmla="*/ 107 w 117"/>
                <a:gd name="T13" fmla="*/ 89 h 90"/>
                <a:gd name="T14" fmla="*/ 103 w 117"/>
                <a:gd name="T15" fmla="*/ 89 h 90"/>
                <a:gd name="T16" fmla="*/ 88 w 117"/>
                <a:gd name="T17" fmla="*/ 83 h 90"/>
                <a:gd name="T18" fmla="*/ 80 w 117"/>
                <a:gd name="T19" fmla="*/ 83 h 90"/>
                <a:gd name="T20" fmla="*/ 75 w 117"/>
                <a:gd name="T21" fmla="*/ 83 h 90"/>
                <a:gd name="T22" fmla="*/ 64 w 117"/>
                <a:gd name="T23" fmla="*/ 68 h 90"/>
                <a:gd name="T24" fmla="*/ 59 w 117"/>
                <a:gd name="T25" fmla="*/ 61 h 90"/>
                <a:gd name="T26" fmla="*/ 54 w 117"/>
                <a:gd name="T27" fmla="*/ 53 h 90"/>
                <a:gd name="T28" fmla="*/ 49 w 117"/>
                <a:gd name="T29" fmla="*/ 54 h 90"/>
                <a:gd name="T30" fmla="*/ 45 w 117"/>
                <a:gd name="T31" fmla="*/ 54 h 90"/>
                <a:gd name="T32" fmla="*/ 36 w 117"/>
                <a:gd name="T33" fmla="*/ 55 h 90"/>
                <a:gd name="T34" fmla="*/ 31 w 117"/>
                <a:gd name="T35" fmla="*/ 55 h 90"/>
                <a:gd name="T36" fmla="*/ 26 w 117"/>
                <a:gd name="T37" fmla="*/ 47 h 90"/>
                <a:gd name="T38" fmla="*/ 22 w 117"/>
                <a:gd name="T39" fmla="*/ 48 h 90"/>
                <a:gd name="T40" fmla="*/ 16 w 117"/>
                <a:gd name="T41" fmla="*/ 48 h 90"/>
                <a:gd name="T42" fmla="*/ 16 w 117"/>
                <a:gd name="T43" fmla="*/ 41 h 90"/>
                <a:gd name="T44" fmla="*/ 7 w 117"/>
                <a:gd name="T45" fmla="*/ 41 h 90"/>
                <a:gd name="T46" fmla="*/ 6 w 117"/>
                <a:gd name="T47" fmla="*/ 25 h 90"/>
                <a:gd name="T48" fmla="*/ 1 w 117"/>
                <a:gd name="T49" fmla="*/ 25 h 90"/>
                <a:gd name="T50" fmla="*/ 0 w 117"/>
                <a:gd name="T51" fmla="*/ 17 h 90"/>
                <a:gd name="T52" fmla="*/ 5 w 117"/>
                <a:gd name="T53" fmla="*/ 10 h 90"/>
                <a:gd name="T54" fmla="*/ 13 w 117"/>
                <a:gd name="T55" fmla="*/ 2 h 90"/>
                <a:gd name="T56" fmla="*/ 17 w 117"/>
                <a:gd name="T57" fmla="*/ 2 h 90"/>
                <a:gd name="T58" fmla="*/ 22 w 117"/>
                <a:gd name="T59" fmla="*/ 1 h 90"/>
                <a:gd name="T60" fmla="*/ 26 w 117"/>
                <a:gd name="T61" fmla="*/ 1 h 90"/>
                <a:gd name="T62" fmla="*/ 31 w 117"/>
                <a:gd name="T63" fmla="*/ 1 h 90"/>
                <a:gd name="T64" fmla="*/ 40 w 117"/>
                <a:gd name="T65" fmla="*/ 0 h 90"/>
                <a:gd name="T66" fmla="*/ 41 w 117"/>
                <a:gd name="T67" fmla="*/ 8 h 90"/>
                <a:gd name="T68" fmla="*/ 50 w 117"/>
                <a:gd name="T69" fmla="*/ 8 h 90"/>
                <a:gd name="T70" fmla="*/ 54 w 117"/>
                <a:gd name="T71" fmla="*/ 7 h 90"/>
                <a:gd name="T72" fmla="*/ 59 w 117"/>
                <a:gd name="T73" fmla="*/ 7 h 90"/>
                <a:gd name="T74" fmla="*/ 59 w 117"/>
                <a:gd name="T75" fmla="*/ 15 h 90"/>
                <a:gd name="T76" fmla="*/ 69 w 117"/>
                <a:gd name="T77" fmla="*/ 14 h 90"/>
                <a:gd name="T78" fmla="*/ 73 w 117"/>
                <a:gd name="T79" fmla="*/ 14 h 90"/>
                <a:gd name="T80" fmla="*/ 78 w 117"/>
                <a:gd name="T81" fmla="*/ 21 h 90"/>
                <a:gd name="T82" fmla="*/ 83 w 117"/>
                <a:gd name="T83" fmla="*/ 21 h 90"/>
                <a:gd name="T84" fmla="*/ 89 w 117"/>
                <a:gd name="T85" fmla="*/ 36 h 90"/>
                <a:gd name="T86" fmla="*/ 98 w 117"/>
                <a:gd name="T87" fmla="*/ 35 h 90"/>
                <a:gd name="T88" fmla="*/ 102 w 117"/>
                <a:gd name="T89" fmla="*/ 35 h 90"/>
                <a:gd name="T90" fmla="*/ 107 w 117"/>
                <a:gd name="T91" fmla="*/ 35 h 90"/>
                <a:gd name="T92" fmla="*/ 107 w 117"/>
                <a:gd name="T93" fmla="*/ 43 h 90"/>
                <a:gd name="T94" fmla="*/ 112 w 117"/>
                <a:gd name="T95" fmla="*/ 42 h 90"/>
                <a:gd name="T96" fmla="*/ 112 w 117"/>
                <a:gd name="T97" fmla="*/ 42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7" h="90">
                  <a:moveTo>
                    <a:pt x="112" y="42"/>
                  </a:moveTo>
                  <a:lnTo>
                    <a:pt x="113" y="50"/>
                  </a:lnTo>
                  <a:lnTo>
                    <a:pt x="113" y="58"/>
                  </a:lnTo>
                  <a:lnTo>
                    <a:pt x="114" y="65"/>
                  </a:lnTo>
                  <a:lnTo>
                    <a:pt x="116" y="81"/>
                  </a:lnTo>
                  <a:lnTo>
                    <a:pt x="111" y="81"/>
                  </a:lnTo>
                  <a:lnTo>
                    <a:pt x="107" y="89"/>
                  </a:lnTo>
                  <a:lnTo>
                    <a:pt x="103" y="89"/>
                  </a:lnTo>
                  <a:lnTo>
                    <a:pt x="88" y="83"/>
                  </a:lnTo>
                  <a:lnTo>
                    <a:pt x="80" y="83"/>
                  </a:lnTo>
                  <a:lnTo>
                    <a:pt x="75" y="83"/>
                  </a:lnTo>
                  <a:lnTo>
                    <a:pt x="64" y="68"/>
                  </a:lnTo>
                  <a:lnTo>
                    <a:pt x="59" y="61"/>
                  </a:lnTo>
                  <a:lnTo>
                    <a:pt x="54" y="53"/>
                  </a:lnTo>
                  <a:lnTo>
                    <a:pt x="49" y="54"/>
                  </a:lnTo>
                  <a:lnTo>
                    <a:pt x="45" y="54"/>
                  </a:lnTo>
                  <a:lnTo>
                    <a:pt x="36" y="55"/>
                  </a:lnTo>
                  <a:lnTo>
                    <a:pt x="31" y="55"/>
                  </a:lnTo>
                  <a:lnTo>
                    <a:pt x="26" y="47"/>
                  </a:lnTo>
                  <a:lnTo>
                    <a:pt x="22" y="48"/>
                  </a:lnTo>
                  <a:lnTo>
                    <a:pt x="16" y="48"/>
                  </a:lnTo>
                  <a:lnTo>
                    <a:pt x="16" y="41"/>
                  </a:lnTo>
                  <a:lnTo>
                    <a:pt x="7" y="41"/>
                  </a:lnTo>
                  <a:lnTo>
                    <a:pt x="6" y="25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1" y="8"/>
                  </a:lnTo>
                  <a:lnTo>
                    <a:pt x="50" y="8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59" y="15"/>
                  </a:lnTo>
                  <a:lnTo>
                    <a:pt x="69" y="14"/>
                  </a:lnTo>
                  <a:lnTo>
                    <a:pt x="73" y="14"/>
                  </a:lnTo>
                  <a:lnTo>
                    <a:pt x="78" y="21"/>
                  </a:lnTo>
                  <a:lnTo>
                    <a:pt x="83" y="21"/>
                  </a:lnTo>
                  <a:lnTo>
                    <a:pt x="89" y="36"/>
                  </a:lnTo>
                  <a:lnTo>
                    <a:pt x="98" y="35"/>
                  </a:lnTo>
                  <a:lnTo>
                    <a:pt x="102" y="35"/>
                  </a:lnTo>
                  <a:lnTo>
                    <a:pt x="107" y="35"/>
                  </a:lnTo>
                  <a:lnTo>
                    <a:pt x="107" y="43"/>
                  </a:lnTo>
                  <a:lnTo>
                    <a:pt x="112" y="42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7"/>
            <p:cNvSpPr>
              <a:spLocks/>
            </p:cNvSpPr>
            <p:nvPr/>
          </p:nvSpPr>
          <p:spPr bwMode="auto">
            <a:xfrm>
              <a:off x="1838" y="2999"/>
              <a:ext cx="555" cy="856"/>
            </a:xfrm>
            <a:custGeom>
              <a:avLst/>
              <a:gdLst>
                <a:gd name="T0" fmla="*/ 452 w 555"/>
                <a:gd name="T1" fmla="*/ 8 h 856"/>
                <a:gd name="T2" fmla="*/ 519 w 555"/>
                <a:gd name="T3" fmla="*/ 36 h 856"/>
                <a:gd name="T4" fmla="*/ 543 w 555"/>
                <a:gd name="T5" fmla="*/ 72 h 856"/>
                <a:gd name="T6" fmla="*/ 537 w 555"/>
                <a:gd name="T7" fmla="*/ 119 h 856"/>
                <a:gd name="T8" fmla="*/ 545 w 555"/>
                <a:gd name="T9" fmla="*/ 147 h 856"/>
                <a:gd name="T10" fmla="*/ 549 w 555"/>
                <a:gd name="T11" fmla="*/ 189 h 856"/>
                <a:gd name="T12" fmla="*/ 536 w 555"/>
                <a:gd name="T13" fmla="*/ 222 h 856"/>
                <a:gd name="T14" fmla="*/ 539 w 555"/>
                <a:gd name="T15" fmla="*/ 255 h 856"/>
                <a:gd name="T16" fmla="*/ 510 w 555"/>
                <a:gd name="T17" fmla="*/ 284 h 856"/>
                <a:gd name="T18" fmla="*/ 497 w 555"/>
                <a:gd name="T19" fmla="*/ 322 h 856"/>
                <a:gd name="T20" fmla="*/ 494 w 555"/>
                <a:gd name="T21" fmla="*/ 350 h 856"/>
                <a:gd name="T22" fmla="*/ 488 w 555"/>
                <a:gd name="T23" fmla="*/ 392 h 856"/>
                <a:gd name="T24" fmla="*/ 523 w 555"/>
                <a:gd name="T25" fmla="*/ 428 h 856"/>
                <a:gd name="T26" fmla="*/ 527 w 555"/>
                <a:gd name="T27" fmla="*/ 470 h 856"/>
                <a:gd name="T28" fmla="*/ 520 w 555"/>
                <a:gd name="T29" fmla="*/ 517 h 856"/>
                <a:gd name="T30" fmla="*/ 514 w 555"/>
                <a:gd name="T31" fmla="*/ 568 h 856"/>
                <a:gd name="T32" fmla="*/ 507 w 555"/>
                <a:gd name="T33" fmla="*/ 606 h 856"/>
                <a:gd name="T34" fmla="*/ 522 w 555"/>
                <a:gd name="T35" fmla="*/ 651 h 856"/>
                <a:gd name="T36" fmla="*/ 508 w 555"/>
                <a:gd name="T37" fmla="*/ 671 h 856"/>
                <a:gd name="T38" fmla="*/ 511 w 555"/>
                <a:gd name="T39" fmla="*/ 708 h 856"/>
                <a:gd name="T40" fmla="*/ 522 w 555"/>
                <a:gd name="T41" fmla="*/ 768 h 856"/>
                <a:gd name="T42" fmla="*/ 463 w 555"/>
                <a:gd name="T43" fmla="*/ 813 h 856"/>
                <a:gd name="T44" fmla="*/ 400 w 555"/>
                <a:gd name="T45" fmla="*/ 826 h 856"/>
                <a:gd name="T46" fmla="*/ 395 w 555"/>
                <a:gd name="T47" fmla="*/ 826 h 856"/>
                <a:gd name="T48" fmla="*/ 391 w 555"/>
                <a:gd name="T49" fmla="*/ 836 h 856"/>
                <a:gd name="T50" fmla="*/ 392 w 555"/>
                <a:gd name="T51" fmla="*/ 850 h 856"/>
                <a:gd name="T52" fmla="*/ 397 w 555"/>
                <a:gd name="T53" fmla="*/ 850 h 856"/>
                <a:gd name="T54" fmla="*/ 387 w 555"/>
                <a:gd name="T55" fmla="*/ 850 h 856"/>
                <a:gd name="T56" fmla="*/ 376 w 555"/>
                <a:gd name="T57" fmla="*/ 855 h 856"/>
                <a:gd name="T58" fmla="*/ 369 w 555"/>
                <a:gd name="T59" fmla="*/ 832 h 856"/>
                <a:gd name="T60" fmla="*/ 289 w 555"/>
                <a:gd name="T61" fmla="*/ 827 h 856"/>
                <a:gd name="T62" fmla="*/ 229 w 555"/>
                <a:gd name="T63" fmla="*/ 807 h 856"/>
                <a:gd name="T64" fmla="*/ 220 w 555"/>
                <a:gd name="T65" fmla="*/ 766 h 856"/>
                <a:gd name="T66" fmla="*/ 170 w 555"/>
                <a:gd name="T67" fmla="*/ 806 h 856"/>
                <a:gd name="T68" fmla="*/ 179 w 555"/>
                <a:gd name="T69" fmla="*/ 777 h 856"/>
                <a:gd name="T70" fmla="*/ 192 w 555"/>
                <a:gd name="T71" fmla="*/ 749 h 856"/>
                <a:gd name="T72" fmla="*/ 182 w 555"/>
                <a:gd name="T73" fmla="*/ 698 h 856"/>
                <a:gd name="T74" fmla="*/ 158 w 555"/>
                <a:gd name="T75" fmla="*/ 667 h 856"/>
                <a:gd name="T76" fmla="*/ 116 w 555"/>
                <a:gd name="T77" fmla="*/ 613 h 856"/>
                <a:gd name="T78" fmla="*/ 106 w 555"/>
                <a:gd name="T79" fmla="*/ 566 h 856"/>
                <a:gd name="T80" fmla="*/ 124 w 555"/>
                <a:gd name="T81" fmla="*/ 533 h 856"/>
                <a:gd name="T82" fmla="*/ 83 w 555"/>
                <a:gd name="T83" fmla="*/ 484 h 856"/>
                <a:gd name="T84" fmla="*/ 34 w 555"/>
                <a:gd name="T85" fmla="*/ 468 h 856"/>
                <a:gd name="T86" fmla="*/ 1 w 555"/>
                <a:gd name="T87" fmla="*/ 404 h 856"/>
                <a:gd name="T88" fmla="*/ 2 w 555"/>
                <a:gd name="T89" fmla="*/ 353 h 856"/>
                <a:gd name="T90" fmla="*/ 25 w 555"/>
                <a:gd name="T91" fmla="*/ 315 h 856"/>
                <a:gd name="T92" fmla="*/ 36 w 555"/>
                <a:gd name="T93" fmla="*/ 258 h 856"/>
                <a:gd name="T94" fmla="*/ 47 w 555"/>
                <a:gd name="T95" fmla="*/ 216 h 856"/>
                <a:gd name="T96" fmla="*/ 82 w 555"/>
                <a:gd name="T97" fmla="*/ 186 h 856"/>
                <a:gd name="T98" fmla="*/ 149 w 555"/>
                <a:gd name="T99" fmla="*/ 173 h 856"/>
                <a:gd name="T100" fmla="*/ 145 w 555"/>
                <a:gd name="T101" fmla="*/ 122 h 856"/>
                <a:gd name="T102" fmla="*/ 168 w 555"/>
                <a:gd name="T103" fmla="*/ 83 h 856"/>
                <a:gd name="T104" fmla="*/ 203 w 555"/>
                <a:gd name="T105" fmla="*/ 58 h 856"/>
                <a:gd name="T106" fmla="*/ 231 w 555"/>
                <a:gd name="T107" fmla="*/ 24 h 856"/>
                <a:gd name="T108" fmla="*/ 286 w 555"/>
                <a:gd name="T109" fmla="*/ 35 h 856"/>
                <a:gd name="T110" fmla="*/ 335 w 555"/>
                <a:gd name="T111" fmla="*/ 56 h 856"/>
                <a:gd name="T112" fmla="*/ 361 w 555"/>
                <a:gd name="T113" fmla="*/ 49 h 856"/>
                <a:gd name="T114" fmla="*/ 374 w 555"/>
                <a:gd name="T115" fmla="*/ 16 h 8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5" h="856">
                  <a:moveTo>
                    <a:pt x="388" y="1"/>
                  </a:moveTo>
                  <a:lnTo>
                    <a:pt x="394" y="1"/>
                  </a:lnTo>
                  <a:lnTo>
                    <a:pt x="404" y="1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36" y="3"/>
                  </a:lnTo>
                  <a:lnTo>
                    <a:pt x="442" y="8"/>
                  </a:lnTo>
                  <a:lnTo>
                    <a:pt x="447" y="8"/>
                  </a:lnTo>
                  <a:lnTo>
                    <a:pt x="452" y="8"/>
                  </a:lnTo>
                  <a:lnTo>
                    <a:pt x="453" y="12"/>
                  </a:lnTo>
                  <a:lnTo>
                    <a:pt x="464" y="11"/>
                  </a:lnTo>
                  <a:lnTo>
                    <a:pt x="469" y="11"/>
                  </a:lnTo>
                  <a:lnTo>
                    <a:pt x="475" y="15"/>
                  </a:lnTo>
                  <a:lnTo>
                    <a:pt x="480" y="15"/>
                  </a:lnTo>
                  <a:lnTo>
                    <a:pt x="485" y="15"/>
                  </a:lnTo>
                  <a:lnTo>
                    <a:pt x="496" y="24"/>
                  </a:lnTo>
                  <a:lnTo>
                    <a:pt x="507" y="28"/>
                  </a:lnTo>
                  <a:lnTo>
                    <a:pt x="513" y="32"/>
                  </a:lnTo>
                  <a:lnTo>
                    <a:pt x="519" y="36"/>
                  </a:lnTo>
                  <a:lnTo>
                    <a:pt x="530" y="41"/>
                  </a:lnTo>
                  <a:lnTo>
                    <a:pt x="531" y="45"/>
                  </a:lnTo>
                  <a:lnTo>
                    <a:pt x="531" y="54"/>
                  </a:lnTo>
                  <a:lnTo>
                    <a:pt x="531" y="59"/>
                  </a:lnTo>
                  <a:lnTo>
                    <a:pt x="532" y="64"/>
                  </a:lnTo>
                  <a:lnTo>
                    <a:pt x="537" y="63"/>
                  </a:lnTo>
                  <a:lnTo>
                    <a:pt x="538" y="68"/>
                  </a:lnTo>
                  <a:lnTo>
                    <a:pt x="543" y="68"/>
                  </a:lnTo>
                  <a:lnTo>
                    <a:pt x="538" y="73"/>
                  </a:lnTo>
                  <a:lnTo>
                    <a:pt x="543" y="72"/>
                  </a:lnTo>
                  <a:lnTo>
                    <a:pt x="544" y="81"/>
                  </a:lnTo>
                  <a:lnTo>
                    <a:pt x="539" y="82"/>
                  </a:lnTo>
                  <a:lnTo>
                    <a:pt x="539" y="87"/>
                  </a:lnTo>
                  <a:lnTo>
                    <a:pt x="539" y="91"/>
                  </a:lnTo>
                  <a:lnTo>
                    <a:pt x="540" y="96"/>
                  </a:lnTo>
                  <a:lnTo>
                    <a:pt x="540" y="100"/>
                  </a:lnTo>
                  <a:lnTo>
                    <a:pt x="541" y="110"/>
                  </a:lnTo>
                  <a:lnTo>
                    <a:pt x="536" y="110"/>
                  </a:lnTo>
                  <a:lnTo>
                    <a:pt x="536" y="114"/>
                  </a:lnTo>
                  <a:lnTo>
                    <a:pt x="537" y="119"/>
                  </a:lnTo>
                  <a:lnTo>
                    <a:pt x="542" y="119"/>
                  </a:lnTo>
                  <a:lnTo>
                    <a:pt x="537" y="119"/>
                  </a:lnTo>
                  <a:lnTo>
                    <a:pt x="537" y="124"/>
                  </a:lnTo>
                  <a:lnTo>
                    <a:pt x="527" y="124"/>
                  </a:lnTo>
                  <a:lnTo>
                    <a:pt x="537" y="124"/>
                  </a:lnTo>
                  <a:lnTo>
                    <a:pt x="527" y="129"/>
                  </a:lnTo>
                  <a:lnTo>
                    <a:pt x="538" y="128"/>
                  </a:lnTo>
                  <a:lnTo>
                    <a:pt x="544" y="137"/>
                  </a:lnTo>
                  <a:lnTo>
                    <a:pt x="544" y="142"/>
                  </a:lnTo>
                  <a:lnTo>
                    <a:pt x="545" y="147"/>
                  </a:lnTo>
                  <a:lnTo>
                    <a:pt x="545" y="152"/>
                  </a:lnTo>
                  <a:lnTo>
                    <a:pt x="546" y="160"/>
                  </a:lnTo>
                  <a:lnTo>
                    <a:pt x="547" y="165"/>
                  </a:lnTo>
                  <a:lnTo>
                    <a:pt x="547" y="170"/>
                  </a:lnTo>
                  <a:lnTo>
                    <a:pt x="547" y="175"/>
                  </a:lnTo>
                  <a:lnTo>
                    <a:pt x="553" y="175"/>
                  </a:lnTo>
                  <a:lnTo>
                    <a:pt x="547" y="175"/>
                  </a:lnTo>
                  <a:lnTo>
                    <a:pt x="553" y="179"/>
                  </a:lnTo>
                  <a:lnTo>
                    <a:pt x="554" y="188"/>
                  </a:lnTo>
                  <a:lnTo>
                    <a:pt x="549" y="189"/>
                  </a:lnTo>
                  <a:lnTo>
                    <a:pt x="549" y="193"/>
                  </a:lnTo>
                  <a:lnTo>
                    <a:pt x="544" y="194"/>
                  </a:lnTo>
                  <a:lnTo>
                    <a:pt x="533" y="194"/>
                  </a:lnTo>
                  <a:lnTo>
                    <a:pt x="534" y="199"/>
                  </a:lnTo>
                  <a:lnTo>
                    <a:pt x="534" y="203"/>
                  </a:lnTo>
                  <a:lnTo>
                    <a:pt x="535" y="208"/>
                  </a:lnTo>
                  <a:lnTo>
                    <a:pt x="530" y="217"/>
                  </a:lnTo>
                  <a:lnTo>
                    <a:pt x="535" y="217"/>
                  </a:lnTo>
                  <a:lnTo>
                    <a:pt x="530" y="217"/>
                  </a:lnTo>
                  <a:lnTo>
                    <a:pt x="536" y="222"/>
                  </a:lnTo>
                  <a:lnTo>
                    <a:pt x="536" y="226"/>
                  </a:lnTo>
                  <a:lnTo>
                    <a:pt x="537" y="231"/>
                  </a:lnTo>
                  <a:lnTo>
                    <a:pt x="531" y="232"/>
                  </a:lnTo>
                  <a:lnTo>
                    <a:pt x="532" y="236"/>
                  </a:lnTo>
                  <a:lnTo>
                    <a:pt x="533" y="245"/>
                  </a:lnTo>
                  <a:lnTo>
                    <a:pt x="538" y="245"/>
                  </a:lnTo>
                  <a:lnTo>
                    <a:pt x="538" y="250"/>
                  </a:lnTo>
                  <a:lnTo>
                    <a:pt x="539" y="255"/>
                  </a:lnTo>
                  <a:lnTo>
                    <a:pt x="534" y="255"/>
                  </a:lnTo>
                  <a:lnTo>
                    <a:pt x="539" y="255"/>
                  </a:lnTo>
                  <a:lnTo>
                    <a:pt x="539" y="259"/>
                  </a:lnTo>
                  <a:lnTo>
                    <a:pt x="539" y="264"/>
                  </a:lnTo>
                  <a:lnTo>
                    <a:pt x="535" y="264"/>
                  </a:lnTo>
                  <a:lnTo>
                    <a:pt x="535" y="273"/>
                  </a:lnTo>
                  <a:lnTo>
                    <a:pt x="529" y="264"/>
                  </a:lnTo>
                  <a:lnTo>
                    <a:pt x="530" y="273"/>
                  </a:lnTo>
                  <a:lnTo>
                    <a:pt x="531" y="278"/>
                  </a:lnTo>
                  <a:lnTo>
                    <a:pt x="525" y="278"/>
                  </a:lnTo>
                  <a:lnTo>
                    <a:pt x="520" y="283"/>
                  </a:lnTo>
                  <a:lnTo>
                    <a:pt x="510" y="284"/>
                  </a:lnTo>
                  <a:lnTo>
                    <a:pt x="510" y="288"/>
                  </a:lnTo>
                  <a:lnTo>
                    <a:pt x="511" y="293"/>
                  </a:lnTo>
                  <a:lnTo>
                    <a:pt x="511" y="298"/>
                  </a:lnTo>
                  <a:lnTo>
                    <a:pt x="512" y="307"/>
                  </a:lnTo>
                  <a:lnTo>
                    <a:pt x="522" y="306"/>
                  </a:lnTo>
                  <a:lnTo>
                    <a:pt x="523" y="311"/>
                  </a:lnTo>
                  <a:lnTo>
                    <a:pt x="513" y="317"/>
                  </a:lnTo>
                  <a:lnTo>
                    <a:pt x="507" y="317"/>
                  </a:lnTo>
                  <a:lnTo>
                    <a:pt x="502" y="317"/>
                  </a:lnTo>
                  <a:lnTo>
                    <a:pt x="497" y="322"/>
                  </a:lnTo>
                  <a:lnTo>
                    <a:pt x="502" y="321"/>
                  </a:lnTo>
                  <a:lnTo>
                    <a:pt x="497" y="322"/>
                  </a:lnTo>
                  <a:lnTo>
                    <a:pt x="492" y="327"/>
                  </a:lnTo>
                  <a:lnTo>
                    <a:pt x="493" y="336"/>
                  </a:lnTo>
                  <a:lnTo>
                    <a:pt x="499" y="336"/>
                  </a:lnTo>
                  <a:lnTo>
                    <a:pt x="499" y="340"/>
                  </a:lnTo>
                  <a:lnTo>
                    <a:pt x="494" y="345"/>
                  </a:lnTo>
                  <a:lnTo>
                    <a:pt x="499" y="345"/>
                  </a:lnTo>
                  <a:lnTo>
                    <a:pt x="494" y="345"/>
                  </a:lnTo>
                  <a:lnTo>
                    <a:pt x="494" y="350"/>
                  </a:lnTo>
                  <a:lnTo>
                    <a:pt x="495" y="355"/>
                  </a:lnTo>
                  <a:lnTo>
                    <a:pt x="484" y="355"/>
                  </a:lnTo>
                  <a:lnTo>
                    <a:pt x="485" y="364"/>
                  </a:lnTo>
                  <a:lnTo>
                    <a:pt x="486" y="369"/>
                  </a:lnTo>
                  <a:lnTo>
                    <a:pt x="480" y="369"/>
                  </a:lnTo>
                  <a:lnTo>
                    <a:pt x="481" y="374"/>
                  </a:lnTo>
                  <a:lnTo>
                    <a:pt x="481" y="379"/>
                  </a:lnTo>
                  <a:lnTo>
                    <a:pt x="482" y="383"/>
                  </a:lnTo>
                  <a:lnTo>
                    <a:pt x="487" y="383"/>
                  </a:lnTo>
                  <a:lnTo>
                    <a:pt x="488" y="392"/>
                  </a:lnTo>
                  <a:lnTo>
                    <a:pt x="498" y="392"/>
                  </a:lnTo>
                  <a:lnTo>
                    <a:pt x="504" y="391"/>
                  </a:lnTo>
                  <a:lnTo>
                    <a:pt x="509" y="391"/>
                  </a:lnTo>
                  <a:lnTo>
                    <a:pt x="515" y="396"/>
                  </a:lnTo>
                  <a:lnTo>
                    <a:pt x="520" y="400"/>
                  </a:lnTo>
                  <a:lnTo>
                    <a:pt x="532" y="413"/>
                  </a:lnTo>
                  <a:lnTo>
                    <a:pt x="533" y="418"/>
                  </a:lnTo>
                  <a:lnTo>
                    <a:pt x="533" y="422"/>
                  </a:lnTo>
                  <a:lnTo>
                    <a:pt x="533" y="427"/>
                  </a:lnTo>
                  <a:lnTo>
                    <a:pt x="523" y="428"/>
                  </a:lnTo>
                  <a:lnTo>
                    <a:pt x="517" y="428"/>
                  </a:lnTo>
                  <a:lnTo>
                    <a:pt x="518" y="432"/>
                  </a:lnTo>
                  <a:lnTo>
                    <a:pt x="513" y="433"/>
                  </a:lnTo>
                  <a:lnTo>
                    <a:pt x="514" y="442"/>
                  </a:lnTo>
                  <a:lnTo>
                    <a:pt x="514" y="447"/>
                  </a:lnTo>
                  <a:lnTo>
                    <a:pt x="514" y="451"/>
                  </a:lnTo>
                  <a:lnTo>
                    <a:pt x="515" y="456"/>
                  </a:lnTo>
                  <a:lnTo>
                    <a:pt x="515" y="461"/>
                  </a:lnTo>
                  <a:lnTo>
                    <a:pt x="520" y="461"/>
                  </a:lnTo>
                  <a:lnTo>
                    <a:pt x="527" y="470"/>
                  </a:lnTo>
                  <a:lnTo>
                    <a:pt x="527" y="474"/>
                  </a:lnTo>
                  <a:lnTo>
                    <a:pt x="528" y="479"/>
                  </a:lnTo>
                  <a:lnTo>
                    <a:pt x="523" y="483"/>
                  </a:lnTo>
                  <a:lnTo>
                    <a:pt x="523" y="488"/>
                  </a:lnTo>
                  <a:lnTo>
                    <a:pt x="524" y="498"/>
                  </a:lnTo>
                  <a:lnTo>
                    <a:pt x="524" y="502"/>
                  </a:lnTo>
                  <a:lnTo>
                    <a:pt x="525" y="507"/>
                  </a:lnTo>
                  <a:lnTo>
                    <a:pt x="525" y="511"/>
                  </a:lnTo>
                  <a:lnTo>
                    <a:pt x="525" y="516"/>
                  </a:lnTo>
                  <a:lnTo>
                    <a:pt x="520" y="517"/>
                  </a:lnTo>
                  <a:lnTo>
                    <a:pt x="521" y="526"/>
                  </a:lnTo>
                  <a:lnTo>
                    <a:pt x="522" y="530"/>
                  </a:lnTo>
                  <a:lnTo>
                    <a:pt x="516" y="535"/>
                  </a:lnTo>
                  <a:lnTo>
                    <a:pt x="517" y="540"/>
                  </a:lnTo>
                  <a:lnTo>
                    <a:pt x="517" y="544"/>
                  </a:lnTo>
                  <a:lnTo>
                    <a:pt x="518" y="549"/>
                  </a:lnTo>
                  <a:lnTo>
                    <a:pt x="519" y="558"/>
                  </a:lnTo>
                  <a:lnTo>
                    <a:pt x="514" y="559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5" y="573"/>
                  </a:lnTo>
                  <a:lnTo>
                    <a:pt x="520" y="572"/>
                  </a:lnTo>
                  <a:lnTo>
                    <a:pt x="521" y="577"/>
                  </a:lnTo>
                  <a:lnTo>
                    <a:pt x="521" y="586"/>
                  </a:lnTo>
                  <a:lnTo>
                    <a:pt x="522" y="591"/>
                  </a:lnTo>
                  <a:lnTo>
                    <a:pt x="522" y="596"/>
                  </a:lnTo>
                  <a:lnTo>
                    <a:pt x="517" y="596"/>
                  </a:lnTo>
                  <a:lnTo>
                    <a:pt x="517" y="600"/>
                  </a:lnTo>
                  <a:lnTo>
                    <a:pt x="507" y="601"/>
                  </a:lnTo>
                  <a:lnTo>
                    <a:pt x="507" y="606"/>
                  </a:lnTo>
                  <a:lnTo>
                    <a:pt x="508" y="615"/>
                  </a:lnTo>
                  <a:lnTo>
                    <a:pt x="508" y="620"/>
                  </a:lnTo>
                  <a:lnTo>
                    <a:pt x="519" y="619"/>
                  </a:lnTo>
                  <a:lnTo>
                    <a:pt x="519" y="624"/>
                  </a:lnTo>
                  <a:lnTo>
                    <a:pt x="520" y="628"/>
                  </a:lnTo>
                  <a:lnTo>
                    <a:pt x="526" y="632"/>
                  </a:lnTo>
                  <a:lnTo>
                    <a:pt x="526" y="642"/>
                  </a:lnTo>
                  <a:lnTo>
                    <a:pt x="521" y="642"/>
                  </a:lnTo>
                  <a:lnTo>
                    <a:pt x="522" y="647"/>
                  </a:lnTo>
                  <a:lnTo>
                    <a:pt x="522" y="651"/>
                  </a:lnTo>
                  <a:lnTo>
                    <a:pt x="512" y="652"/>
                  </a:lnTo>
                  <a:lnTo>
                    <a:pt x="511" y="647"/>
                  </a:lnTo>
                  <a:lnTo>
                    <a:pt x="506" y="647"/>
                  </a:lnTo>
                  <a:lnTo>
                    <a:pt x="500" y="648"/>
                  </a:lnTo>
                  <a:lnTo>
                    <a:pt x="501" y="653"/>
                  </a:lnTo>
                  <a:lnTo>
                    <a:pt x="495" y="653"/>
                  </a:lnTo>
                  <a:lnTo>
                    <a:pt x="496" y="658"/>
                  </a:lnTo>
                  <a:lnTo>
                    <a:pt x="497" y="667"/>
                  </a:lnTo>
                  <a:lnTo>
                    <a:pt x="502" y="667"/>
                  </a:lnTo>
                  <a:lnTo>
                    <a:pt x="508" y="671"/>
                  </a:lnTo>
                  <a:lnTo>
                    <a:pt x="508" y="676"/>
                  </a:lnTo>
                  <a:lnTo>
                    <a:pt x="509" y="680"/>
                  </a:lnTo>
                  <a:lnTo>
                    <a:pt x="514" y="680"/>
                  </a:lnTo>
                  <a:lnTo>
                    <a:pt x="514" y="685"/>
                  </a:lnTo>
                  <a:lnTo>
                    <a:pt x="515" y="693"/>
                  </a:lnTo>
                  <a:lnTo>
                    <a:pt x="510" y="694"/>
                  </a:lnTo>
                  <a:lnTo>
                    <a:pt x="505" y="699"/>
                  </a:lnTo>
                  <a:lnTo>
                    <a:pt x="506" y="704"/>
                  </a:lnTo>
                  <a:lnTo>
                    <a:pt x="511" y="703"/>
                  </a:lnTo>
                  <a:lnTo>
                    <a:pt x="511" y="708"/>
                  </a:lnTo>
                  <a:lnTo>
                    <a:pt x="512" y="712"/>
                  </a:lnTo>
                  <a:lnTo>
                    <a:pt x="518" y="722"/>
                  </a:lnTo>
                  <a:lnTo>
                    <a:pt x="518" y="726"/>
                  </a:lnTo>
                  <a:lnTo>
                    <a:pt x="519" y="735"/>
                  </a:lnTo>
                  <a:lnTo>
                    <a:pt x="519" y="740"/>
                  </a:lnTo>
                  <a:lnTo>
                    <a:pt x="531" y="749"/>
                  </a:lnTo>
                  <a:lnTo>
                    <a:pt x="531" y="753"/>
                  </a:lnTo>
                  <a:lnTo>
                    <a:pt x="532" y="758"/>
                  </a:lnTo>
                  <a:lnTo>
                    <a:pt x="522" y="764"/>
                  </a:lnTo>
                  <a:lnTo>
                    <a:pt x="522" y="768"/>
                  </a:lnTo>
                  <a:lnTo>
                    <a:pt x="517" y="773"/>
                  </a:lnTo>
                  <a:lnTo>
                    <a:pt x="513" y="782"/>
                  </a:lnTo>
                  <a:lnTo>
                    <a:pt x="508" y="792"/>
                  </a:lnTo>
                  <a:lnTo>
                    <a:pt x="503" y="792"/>
                  </a:lnTo>
                  <a:lnTo>
                    <a:pt x="493" y="797"/>
                  </a:lnTo>
                  <a:lnTo>
                    <a:pt x="488" y="803"/>
                  </a:lnTo>
                  <a:lnTo>
                    <a:pt x="483" y="803"/>
                  </a:lnTo>
                  <a:lnTo>
                    <a:pt x="477" y="803"/>
                  </a:lnTo>
                  <a:lnTo>
                    <a:pt x="467" y="804"/>
                  </a:lnTo>
                  <a:lnTo>
                    <a:pt x="463" y="813"/>
                  </a:lnTo>
                  <a:lnTo>
                    <a:pt x="447" y="814"/>
                  </a:lnTo>
                  <a:lnTo>
                    <a:pt x="436" y="814"/>
                  </a:lnTo>
                  <a:lnTo>
                    <a:pt x="431" y="815"/>
                  </a:lnTo>
                  <a:lnTo>
                    <a:pt x="426" y="815"/>
                  </a:lnTo>
                  <a:lnTo>
                    <a:pt x="420" y="815"/>
                  </a:lnTo>
                  <a:lnTo>
                    <a:pt x="421" y="820"/>
                  </a:lnTo>
                  <a:lnTo>
                    <a:pt x="415" y="820"/>
                  </a:lnTo>
                  <a:lnTo>
                    <a:pt x="405" y="821"/>
                  </a:lnTo>
                  <a:lnTo>
                    <a:pt x="405" y="826"/>
                  </a:lnTo>
                  <a:lnTo>
                    <a:pt x="400" y="826"/>
                  </a:lnTo>
                  <a:lnTo>
                    <a:pt x="400" y="821"/>
                  </a:lnTo>
                  <a:lnTo>
                    <a:pt x="405" y="821"/>
                  </a:lnTo>
                  <a:lnTo>
                    <a:pt x="400" y="821"/>
                  </a:lnTo>
                  <a:lnTo>
                    <a:pt x="395" y="826"/>
                  </a:lnTo>
                  <a:lnTo>
                    <a:pt x="400" y="826"/>
                  </a:lnTo>
                  <a:lnTo>
                    <a:pt x="401" y="831"/>
                  </a:lnTo>
                  <a:lnTo>
                    <a:pt x="401" y="835"/>
                  </a:lnTo>
                  <a:lnTo>
                    <a:pt x="401" y="831"/>
                  </a:lnTo>
                  <a:lnTo>
                    <a:pt x="395" y="831"/>
                  </a:lnTo>
                  <a:lnTo>
                    <a:pt x="395" y="826"/>
                  </a:lnTo>
                  <a:lnTo>
                    <a:pt x="390" y="831"/>
                  </a:lnTo>
                  <a:lnTo>
                    <a:pt x="385" y="831"/>
                  </a:lnTo>
                  <a:lnTo>
                    <a:pt x="374" y="832"/>
                  </a:lnTo>
                  <a:lnTo>
                    <a:pt x="385" y="831"/>
                  </a:lnTo>
                  <a:lnTo>
                    <a:pt x="390" y="831"/>
                  </a:lnTo>
                  <a:lnTo>
                    <a:pt x="385" y="836"/>
                  </a:lnTo>
                  <a:lnTo>
                    <a:pt x="391" y="836"/>
                  </a:lnTo>
                  <a:lnTo>
                    <a:pt x="385" y="836"/>
                  </a:lnTo>
                  <a:lnTo>
                    <a:pt x="386" y="845"/>
                  </a:lnTo>
                  <a:lnTo>
                    <a:pt x="391" y="836"/>
                  </a:lnTo>
                  <a:lnTo>
                    <a:pt x="396" y="835"/>
                  </a:lnTo>
                  <a:lnTo>
                    <a:pt x="391" y="845"/>
                  </a:lnTo>
                  <a:lnTo>
                    <a:pt x="386" y="845"/>
                  </a:lnTo>
                  <a:lnTo>
                    <a:pt x="391" y="845"/>
                  </a:lnTo>
                  <a:lnTo>
                    <a:pt x="396" y="835"/>
                  </a:lnTo>
                  <a:lnTo>
                    <a:pt x="396" y="845"/>
                  </a:lnTo>
                  <a:lnTo>
                    <a:pt x="391" y="845"/>
                  </a:lnTo>
                  <a:lnTo>
                    <a:pt x="386" y="845"/>
                  </a:lnTo>
                  <a:lnTo>
                    <a:pt x="387" y="850"/>
                  </a:lnTo>
                  <a:lnTo>
                    <a:pt x="392" y="850"/>
                  </a:lnTo>
                  <a:lnTo>
                    <a:pt x="396" y="845"/>
                  </a:lnTo>
                  <a:lnTo>
                    <a:pt x="392" y="850"/>
                  </a:lnTo>
                  <a:lnTo>
                    <a:pt x="387" y="850"/>
                  </a:lnTo>
                  <a:lnTo>
                    <a:pt x="392" y="850"/>
                  </a:lnTo>
                  <a:lnTo>
                    <a:pt x="397" y="850"/>
                  </a:lnTo>
                  <a:lnTo>
                    <a:pt x="392" y="850"/>
                  </a:lnTo>
                  <a:lnTo>
                    <a:pt x="387" y="850"/>
                  </a:lnTo>
                  <a:lnTo>
                    <a:pt x="387" y="854"/>
                  </a:lnTo>
                  <a:lnTo>
                    <a:pt x="392" y="854"/>
                  </a:lnTo>
                  <a:lnTo>
                    <a:pt x="397" y="850"/>
                  </a:lnTo>
                  <a:lnTo>
                    <a:pt x="397" y="854"/>
                  </a:lnTo>
                  <a:lnTo>
                    <a:pt x="392" y="854"/>
                  </a:lnTo>
                  <a:lnTo>
                    <a:pt x="387" y="854"/>
                  </a:lnTo>
                  <a:lnTo>
                    <a:pt x="387" y="850"/>
                  </a:lnTo>
                  <a:lnTo>
                    <a:pt x="387" y="854"/>
                  </a:lnTo>
                  <a:lnTo>
                    <a:pt x="376" y="855"/>
                  </a:lnTo>
                  <a:lnTo>
                    <a:pt x="387" y="854"/>
                  </a:lnTo>
                  <a:lnTo>
                    <a:pt x="387" y="850"/>
                  </a:lnTo>
                  <a:lnTo>
                    <a:pt x="376" y="851"/>
                  </a:lnTo>
                  <a:lnTo>
                    <a:pt x="387" y="850"/>
                  </a:lnTo>
                  <a:lnTo>
                    <a:pt x="376" y="851"/>
                  </a:lnTo>
                  <a:lnTo>
                    <a:pt x="387" y="850"/>
                  </a:lnTo>
                  <a:lnTo>
                    <a:pt x="386" y="845"/>
                  </a:lnTo>
                  <a:lnTo>
                    <a:pt x="375" y="846"/>
                  </a:lnTo>
                  <a:lnTo>
                    <a:pt x="386" y="845"/>
                  </a:lnTo>
                  <a:lnTo>
                    <a:pt x="375" y="846"/>
                  </a:lnTo>
                  <a:lnTo>
                    <a:pt x="376" y="851"/>
                  </a:lnTo>
                  <a:lnTo>
                    <a:pt x="376" y="855"/>
                  </a:lnTo>
                  <a:lnTo>
                    <a:pt x="371" y="855"/>
                  </a:lnTo>
                  <a:lnTo>
                    <a:pt x="376" y="855"/>
                  </a:lnTo>
                  <a:lnTo>
                    <a:pt x="376" y="851"/>
                  </a:lnTo>
                  <a:lnTo>
                    <a:pt x="371" y="851"/>
                  </a:lnTo>
                  <a:lnTo>
                    <a:pt x="376" y="851"/>
                  </a:lnTo>
                  <a:lnTo>
                    <a:pt x="375" y="846"/>
                  </a:lnTo>
                  <a:lnTo>
                    <a:pt x="371" y="851"/>
                  </a:lnTo>
                  <a:lnTo>
                    <a:pt x="370" y="846"/>
                  </a:lnTo>
                  <a:lnTo>
                    <a:pt x="375" y="846"/>
                  </a:lnTo>
                  <a:lnTo>
                    <a:pt x="374" y="836"/>
                  </a:lnTo>
                  <a:lnTo>
                    <a:pt x="370" y="836"/>
                  </a:lnTo>
                  <a:lnTo>
                    <a:pt x="369" y="832"/>
                  </a:lnTo>
                  <a:lnTo>
                    <a:pt x="374" y="832"/>
                  </a:lnTo>
                  <a:lnTo>
                    <a:pt x="364" y="832"/>
                  </a:lnTo>
                  <a:lnTo>
                    <a:pt x="358" y="833"/>
                  </a:lnTo>
                  <a:lnTo>
                    <a:pt x="343" y="833"/>
                  </a:lnTo>
                  <a:lnTo>
                    <a:pt x="332" y="830"/>
                  </a:lnTo>
                  <a:lnTo>
                    <a:pt x="321" y="830"/>
                  </a:lnTo>
                  <a:lnTo>
                    <a:pt x="310" y="831"/>
                  </a:lnTo>
                  <a:lnTo>
                    <a:pt x="300" y="827"/>
                  </a:lnTo>
                  <a:lnTo>
                    <a:pt x="294" y="827"/>
                  </a:lnTo>
                  <a:lnTo>
                    <a:pt x="289" y="827"/>
                  </a:lnTo>
                  <a:lnTo>
                    <a:pt x="288" y="822"/>
                  </a:lnTo>
                  <a:lnTo>
                    <a:pt x="278" y="823"/>
                  </a:lnTo>
                  <a:lnTo>
                    <a:pt x="278" y="828"/>
                  </a:lnTo>
                  <a:lnTo>
                    <a:pt x="273" y="828"/>
                  </a:lnTo>
                  <a:lnTo>
                    <a:pt x="268" y="828"/>
                  </a:lnTo>
                  <a:lnTo>
                    <a:pt x="268" y="824"/>
                  </a:lnTo>
                  <a:lnTo>
                    <a:pt x="262" y="824"/>
                  </a:lnTo>
                  <a:lnTo>
                    <a:pt x="246" y="815"/>
                  </a:lnTo>
                  <a:lnTo>
                    <a:pt x="235" y="811"/>
                  </a:lnTo>
                  <a:lnTo>
                    <a:pt x="229" y="807"/>
                  </a:lnTo>
                  <a:lnTo>
                    <a:pt x="228" y="803"/>
                  </a:lnTo>
                  <a:lnTo>
                    <a:pt x="228" y="798"/>
                  </a:lnTo>
                  <a:lnTo>
                    <a:pt x="223" y="798"/>
                  </a:lnTo>
                  <a:lnTo>
                    <a:pt x="222" y="789"/>
                  </a:lnTo>
                  <a:lnTo>
                    <a:pt x="221" y="784"/>
                  </a:lnTo>
                  <a:lnTo>
                    <a:pt x="227" y="784"/>
                  </a:lnTo>
                  <a:lnTo>
                    <a:pt x="227" y="779"/>
                  </a:lnTo>
                  <a:lnTo>
                    <a:pt x="221" y="780"/>
                  </a:lnTo>
                  <a:lnTo>
                    <a:pt x="221" y="775"/>
                  </a:lnTo>
                  <a:lnTo>
                    <a:pt x="220" y="766"/>
                  </a:lnTo>
                  <a:lnTo>
                    <a:pt x="219" y="756"/>
                  </a:lnTo>
                  <a:lnTo>
                    <a:pt x="209" y="766"/>
                  </a:lnTo>
                  <a:lnTo>
                    <a:pt x="210" y="771"/>
                  </a:lnTo>
                  <a:lnTo>
                    <a:pt x="205" y="776"/>
                  </a:lnTo>
                  <a:lnTo>
                    <a:pt x="200" y="781"/>
                  </a:lnTo>
                  <a:lnTo>
                    <a:pt x="196" y="790"/>
                  </a:lnTo>
                  <a:lnTo>
                    <a:pt x="191" y="800"/>
                  </a:lnTo>
                  <a:lnTo>
                    <a:pt x="181" y="800"/>
                  </a:lnTo>
                  <a:lnTo>
                    <a:pt x="176" y="805"/>
                  </a:lnTo>
                  <a:lnTo>
                    <a:pt x="170" y="806"/>
                  </a:lnTo>
                  <a:lnTo>
                    <a:pt x="165" y="806"/>
                  </a:lnTo>
                  <a:lnTo>
                    <a:pt x="160" y="806"/>
                  </a:lnTo>
                  <a:lnTo>
                    <a:pt x="159" y="802"/>
                  </a:lnTo>
                  <a:lnTo>
                    <a:pt x="159" y="792"/>
                  </a:lnTo>
                  <a:lnTo>
                    <a:pt x="158" y="788"/>
                  </a:lnTo>
                  <a:lnTo>
                    <a:pt x="164" y="788"/>
                  </a:lnTo>
                  <a:lnTo>
                    <a:pt x="163" y="783"/>
                  </a:lnTo>
                  <a:lnTo>
                    <a:pt x="168" y="782"/>
                  </a:lnTo>
                  <a:lnTo>
                    <a:pt x="173" y="782"/>
                  </a:lnTo>
                  <a:lnTo>
                    <a:pt x="179" y="777"/>
                  </a:lnTo>
                  <a:lnTo>
                    <a:pt x="178" y="773"/>
                  </a:lnTo>
                  <a:lnTo>
                    <a:pt x="189" y="772"/>
                  </a:lnTo>
                  <a:lnTo>
                    <a:pt x="188" y="767"/>
                  </a:lnTo>
                  <a:lnTo>
                    <a:pt x="193" y="767"/>
                  </a:lnTo>
                  <a:lnTo>
                    <a:pt x="199" y="767"/>
                  </a:lnTo>
                  <a:lnTo>
                    <a:pt x="203" y="757"/>
                  </a:lnTo>
                  <a:lnTo>
                    <a:pt x="203" y="752"/>
                  </a:lnTo>
                  <a:lnTo>
                    <a:pt x="197" y="753"/>
                  </a:lnTo>
                  <a:lnTo>
                    <a:pt x="192" y="753"/>
                  </a:lnTo>
                  <a:lnTo>
                    <a:pt x="192" y="749"/>
                  </a:lnTo>
                  <a:lnTo>
                    <a:pt x="186" y="749"/>
                  </a:lnTo>
                  <a:lnTo>
                    <a:pt x="186" y="744"/>
                  </a:lnTo>
                  <a:lnTo>
                    <a:pt x="185" y="740"/>
                  </a:lnTo>
                  <a:lnTo>
                    <a:pt x="185" y="730"/>
                  </a:lnTo>
                  <a:lnTo>
                    <a:pt x="185" y="726"/>
                  </a:lnTo>
                  <a:lnTo>
                    <a:pt x="184" y="721"/>
                  </a:lnTo>
                  <a:lnTo>
                    <a:pt x="184" y="716"/>
                  </a:lnTo>
                  <a:lnTo>
                    <a:pt x="183" y="711"/>
                  </a:lnTo>
                  <a:lnTo>
                    <a:pt x="182" y="702"/>
                  </a:lnTo>
                  <a:lnTo>
                    <a:pt x="182" y="698"/>
                  </a:lnTo>
                  <a:lnTo>
                    <a:pt x="181" y="693"/>
                  </a:lnTo>
                  <a:lnTo>
                    <a:pt x="181" y="688"/>
                  </a:lnTo>
                  <a:lnTo>
                    <a:pt x="181" y="684"/>
                  </a:lnTo>
                  <a:lnTo>
                    <a:pt x="180" y="675"/>
                  </a:lnTo>
                  <a:lnTo>
                    <a:pt x="179" y="670"/>
                  </a:lnTo>
                  <a:lnTo>
                    <a:pt x="169" y="670"/>
                  </a:lnTo>
                  <a:lnTo>
                    <a:pt x="164" y="670"/>
                  </a:lnTo>
                  <a:lnTo>
                    <a:pt x="211" y="668"/>
                  </a:lnTo>
                  <a:lnTo>
                    <a:pt x="164" y="670"/>
                  </a:lnTo>
                  <a:lnTo>
                    <a:pt x="158" y="667"/>
                  </a:lnTo>
                  <a:lnTo>
                    <a:pt x="147" y="662"/>
                  </a:lnTo>
                  <a:lnTo>
                    <a:pt x="146" y="653"/>
                  </a:lnTo>
                  <a:lnTo>
                    <a:pt x="135" y="649"/>
                  </a:lnTo>
                  <a:lnTo>
                    <a:pt x="129" y="645"/>
                  </a:lnTo>
                  <a:lnTo>
                    <a:pt x="129" y="640"/>
                  </a:lnTo>
                  <a:lnTo>
                    <a:pt x="128" y="635"/>
                  </a:lnTo>
                  <a:lnTo>
                    <a:pt x="123" y="626"/>
                  </a:lnTo>
                  <a:lnTo>
                    <a:pt x="122" y="622"/>
                  </a:lnTo>
                  <a:lnTo>
                    <a:pt x="116" y="617"/>
                  </a:lnTo>
                  <a:lnTo>
                    <a:pt x="116" y="613"/>
                  </a:lnTo>
                  <a:lnTo>
                    <a:pt x="115" y="608"/>
                  </a:lnTo>
                  <a:lnTo>
                    <a:pt x="115" y="599"/>
                  </a:lnTo>
                  <a:lnTo>
                    <a:pt x="114" y="594"/>
                  </a:lnTo>
                  <a:lnTo>
                    <a:pt x="119" y="589"/>
                  </a:lnTo>
                  <a:lnTo>
                    <a:pt x="124" y="584"/>
                  </a:lnTo>
                  <a:lnTo>
                    <a:pt x="118" y="580"/>
                  </a:lnTo>
                  <a:lnTo>
                    <a:pt x="117" y="571"/>
                  </a:lnTo>
                  <a:lnTo>
                    <a:pt x="112" y="571"/>
                  </a:lnTo>
                  <a:lnTo>
                    <a:pt x="107" y="571"/>
                  </a:lnTo>
                  <a:lnTo>
                    <a:pt x="106" y="566"/>
                  </a:lnTo>
                  <a:lnTo>
                    <a:pt x="111" y="562"/>
                  </a:lnTo>
                  <a:lnTo>
                    <a:pt x="110" y="557"/>
                  </a:lnTo>
                  <a:lnTo>
                    <a:pt x="116" y="557"/>
                  </a:lnTo>
                  <a:lnTo>
                    <a:pt x="116" y="552"/>
                  </a:lnTo>
                  <a:lnTo>
                    <a:pt x="121" y="552"/>
                  </a:lnTo>
                  <a:lnTo>
                    <a:pt x="125" y="547"/>
                  </a:lnTo>
                  <a:lnTo>
                    <a:pt x="136" y="546"/>
                  </a:lnTo>
                  <a:lnTo>
                    <a:pt x="135" y="537"/>
                  </a:lnTo>
                  <a:lnTo>
                    <a:pt x="125" y="538"/>
                  </a:lnTo>
                  <a:lnTo>
                    <a:pt x="124" y="533"/>
                  </a:lnTo>
                  <a:lnTo>
                    <a:pt x="124" y="524"/>
                  </a:lnTo>
                  <a:lnTo>
                    <a:pt x="123" y="519"/>
                  </a:lnTo>
                  <a:lnTo>
                    <a:pt x="123" y="510"/>
                  </a:lnTo>
                  <a:lnTo>
                    <a:pt x="122" y="505"/>
                  </a:lnTo>
                  <a:lnTo>
                    <a:pt x="116" y="501"/>
                  </a:lnTo>
                  <a:lnTo>
                    <a:pt x="110" y="496"/>
                  </a:lnTo>
                  <a:lnTo>
                    <a:pt x="105" y="497"/>
                  </a:lnTo>
                  <a:lnTo>
                    <a:pt x="100" y="493"/>
                  </a:lnTo>
                  <a:lnTo>
                    <a:pt x="89" y="493"/>
                  </a:lnTo>
                  <a:lnTo>
                    <a:pt x="83" y="484"/>
                  </a:lnTo>
                  <a:lnTo>
                    <a:pt x="78" y="484"/>
                  </a:lnTo>
                  <a:lnTo>
                    <a:pt x="72" y="485"/>
                  </a:lnTo>
                  <a:lnTo>
                    <a:pt x="66" y="480"/>
                  </a:lnTo>
                  <a:lnTo>
                    <a:pt x="56" y="476"/>
                  </a:lnTo>
                  <a:lnTo>
                    <a:pt x="50" y="477"/>
                  </a:lnTo>
                  <a:lnTo>
                    <a:pt x="50" y="472"/>
                  </a:lnTo>
                  <a:lnTo>
                    <a:pt x="45" y="472"/>
                  </a:lnTo>
                  <a:lnTo>
                    <a:pt x="39" y="472"/>
                  </a:lnTo>
                  <a:lnTo>
                    <a:pt x="34" y="473"/>
                  </a:lnTo>
                  <a:lnTo>
                    <a:pt x="34" y="468"/>
                  </a:lnTo>
                  <a:lnTo>
                    <a:pt x="22" y="460"/>
                  </a:lnTo>
                  <a:lnTo>
                    <a:pt x="17" y="455"/>
                  </a:lnTo>
                  <a:lnTo>
                    <a:pt x="16" y="450"/>
                  </a:lnTo>
                  <a:lnTo>
                    <a:pt x="10" y="446"/>
                  </a:lnTo>
                  <a:lnTo>
                    <a:pt x="10" y="441"/>
                  </a:lnTo>
                  <a:lnTo>
                    <a:pt x="4" y="432"/>
                  </a:lnTo>
                  <a:lnTo>
                    <a:pt x="3" y="428"/>
                  </a:lnTo>
                  <a:lnTo>
                    <a:pt x="2" y="419"/>
                  </a:lnTo>
                  <a:lnTo>
                    <a:pt x="2" y="409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6" y="400"/>
                  </a:lnTo>
                  <a:lnTo>
                    <a:pt x="11" y="390"/>
                  </a:lnTo>
                  <a:lnTo>
                    <a:pt x="10" y="381"/>
                  </a:lnTo>
                  <a:lnTo>
                    <a:pt x="9" y="376"/>
                  </a:lnTo>
                  <a:lnTo>
                    <a:pt x="9" y="372"/>
                  </a:lnTo>
                  <a:lnTo>
                    <a:pt x="8" y="367"/>
                  </a:lnTo>
                  <a:lnTo>
                    <a:pt x="8" y="362"/>
                  </a:lnTo>
                  <a:lnTo>
                    <a:pt x="7" y="353"/>
                  </a:lnTo>
                  <a:lnTo>
                    <a:pt x="2" y="353"/>
                  </a:lnTo>
                  <a:lnTo>
                    <a:pt x="1" y="349"/>
                  </a:lnTo>
                  <a:lnTo>
                    <a:pt x="1" y="344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6" y="335"/>
                  </a:lnTo>
                  <a:lnTo>
                    <a:pt x="5" y="325"/>
                  </a:lnTo>
                  <a:lnTo>
                    <a:pt x="10" y="325"/>
                  </a:lnTo>
                  <a:lnTo>
                    <a:pt x="21" y="324"/>
                  </a:lnTo>
                  <a:lnTo>
                    <a:pt x="20" y="319"/>
                  </a:lnTo>
                  <a:lnTo>
                    <a:pt x="25" y="315"/>
                  </a:lnTo>
                  <a:lnTo>
                    <a:pt x="24" y="310"/>
                  </a:lnTo>
                  <a:lnTo>
                    <a:pt x="19" y="301"/>
                  </a:lnTo>
                  <a:lnTo>
                    <a:pt x="22" y="292"/>
                  </a:lnTo>
                  <a:lnTo>
                    <a:pt x="28" y="287"/>
                  </a:lnTo>
                  <a:lnTo>
                    <a:pt x="27" y="282"/>
                  </a:lnTo>
                  <a:lnTo>
                    <a:pt x="32" y="281"/>
                  </a:lnTo>
                  <a:lnTo>
                    <a:pt x="38" y="277"/>
                  </a:lnTo>
                  <a:lnTo>
                    <a:pt x="37" y="272"/>
                  </a:lnTo>
                  <a:lnTo>
                    <a:pt x="36" y="263"/>
                  </a:lnTo>
                  <a:lnTo>
                    <a:pt x="36" y="258"/>
                  </a:lnTo>
                  <a:lnTo>
                    <a:pt x="35" y="254"/>
                  </a:lnTo>
                  <a:lnTo>
                    <a:pt x="46" y="253"/>
                  </a:lnTo>
                  <a:lnTo>
                    <a:pt x="45" y="248"/>
                  </a:lnTo>
                  <a:lnTo>
                    <a:pt x="45" y="244"/>
                  </a:lnTo>
                  <a:lnTo>
                    <a:pt x="44" y="235"/>
                  </a:lnTo>
                  <a:lnTo>
                    <a:pt x="44" y="230"/>
                  </a:lnTo>
                  <a:lnTo>
                    <a:pt x="43" y="225"/>
                  </a:lnTo>
                  <a:lnTo>
                    <a:pt x="43" y="220"/>
                  </a:lnTo>
                  <a:lnTo>
                    <a:pt x="48" y="220"/>
                  </a:lnTo>
                  <a:lnTo>
                    <a:pt x="47" y="216"/>
                  </a:lnTo>
                  <a:lnTo>
                    <a:pt x="53" y="216"/>
                  </a:lnTo>
                  <a:lnTo>
                    <a:pt x="57" y="206"/>
                  </a:lnTo>
                  <a:lnTo>
                    <a:pt x="57" y="201"/>
                  </a:lnTo>
                  <a:lnTo>
                    <a:pt x="62" y="200"/>
                  </a:lnTo>
                  <a:lnTo>
                    <a:pt x="62" y="196"/>
                  </a:lnTo>
                  <a:lnTo>
                    <a:pt x="72" y="195"/>
                  </a:lnTo>
                  <a:lnTo>
                    <a:pt x="72" y="191"/>
                  </a:lnTo>
                  <a:lnTo>
                    <a:pt x="78" y="191"/>
                  </a:lnTo>
                  <a:lnTo>
                    <a:pt x="83" y="191"/>
                  </a:lnTo>
                  <a:lnTo>
                    <a:pt x="82" y="186"/>
                  </a:lnTo>
                  <a:lnTo>
                    <a:pt x="87" y="185"/>
                  </a:lnTo>
                  <a:lnTo>
                    <a:pt x="93" y="185"/>
                  </a:lnTo>
                  <a:lnTo>
                    <a:pt x="93" y="190"/>
                  </a:lnTo>
                  <a:lnTo>
                    <a:pt x="103" y="189"/>
                  </a:lnTo>
                  <a:lnTo>
                    <a:pt x="108" y="184"/>
                  </a:lnTo>
                  <a:lnTo>
                    <a:pt x="114" y="184"/>
                  </a:lnTo>
                  <a:lnTo>
                    <a:pt x="118" y="175"/>
                  </a:lnTo>
                  <a:lnTo>
                    <a:pt x="124" y="175"/>
                  </a:lnTo>
                  <a:lnTo>
                    <a:pt x="134" y="174"/>
                  </a:lnTo>
                  <a:lnTo>
                    <a:pt x="149" y="173"/>
                  </a:lnTo>
                  <a:lnTo>
                    <a:pt x="155" y="173"/>
                  </a:lnTo>
                  <a:lnTo>
                    <a:pt x="155" y="168"/>
                  </a:lnTo>
                  <a:lnTo>
                    <a:pt x="149" y="163"/>
                  </a:lnTo>
                  <a:lnTo>
                    <a:pt x="149" y="159"/>
                  </a:lnTo>
                  <a:lnTo>
                    <a:pt x="148" y="150"/>
                  </a:lnTo>
                  <a:lnTo>
                    <a:pt x="147" y="145"/>
                  </a:lnTo>
                  <a:lnTo>
                    <a:pt x="147" y="140"/>
                  </a:lnTo>
                  <a:lnTo>
                    <a:pt x="146" y="136"/>
                  </a:lnTo>
                  <a:lnTo>
                    <a:pt x="146" y="131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50" y="117"/>
                  </a:lnTo>
                  <a:lnTo>
                    <a:pt x="149" y="112"/>
                  </a:lnTo>
                  <a:lnTo>
                    <a:pt x="160" y="112"/>
                  </a:lnTo>
                  <a:lnTo>
                    <a:pt x="165" y="112"/>
                  </a:lnTo>
                  <a:lnTo>
                    <a:pt x="165" y="107"/>
                  </a:lnTo>
                  <a:lnTo>
                    <a:pt x="165" y="102"/>
                  </a:lnTo>
                  <a:lnTo>
                    <a:pt x="164" y="93"/>
                  </a:lnTo>
                  <a:lnTo>
                    <a:pt x="163" y="83"/>
                  </a:lnTo>
                  <a:lnTo>
                    <a:pt x="168" y="83"/>
                  </a:lnTo>
                  <a:lnTo>
                    <a:pt x="167" y="79"/>
                  </a:lnTo>
                  <a:lnTo>
                    <a:pt x="167" y="74"/>
                  </a:lnTo>
                  <a:lnTo>
                    <a:pt x="166" y="65"/>
                  </a:lnTo>
                  <a:lnTo>
                    <a:pt x="172" y="65"/>
                  </a:lnTo>
                  <a:lnTo>
                    <a:pt x="176" y="59"/>
                  </a:lnTo>
                  <a:lnTo>
                    <a:pt x="177" y="64"/>
                  </a:lnTo>
                  <a:lnTo>
                    <a:pt x="187" y="64"/>
                  </a:lnTo>
                  <a:lnTo>
                    <a:pt x="193" y="63"/>
                  </a:lnTo>
                  <a:lnTo>
                    <a:pt x="198" y="63"/>
                  </a:lnTo>
                  <a:lnTo>
                    <a:pt x="203" y="58"/>
                  </a:lnTo>
                  <a:lnTo>
                    <a:pt x="208" y="57"/>
                  </a:lnTo>
                  <a:lnTo>
                    <a:pt x="207" y="53"/>
                  </a:lnTo>
                  <a:lnTo>
                    <a:pt x="202" y="49"/>
                  </a:lnTo>
                  <a:lnTo>
                    <a:pt x="202" y="44"/>
                  </a:lnTo>
                  <a:lnTo>
                    <a:pt x="201" y="40"/>
                  </a:lnTo>
                  <a:lnTo>
                    <a:pt x="206" y="39"/>
                  </a:lnTo>
                  <a:lnTo>
                    <a:pt x="217" y="39"/>
                  </a:lnTo>
                  <a:lnTo>
                    <a:pt x="222" y="38"/>
                  </a:lnTo>
                  <a:lnTo>
                    <a:pt x="227" y="29"/>
                  </a:lnTo>
                  <a:lnTo>
                    <a:pt x="231" y="24"/>
                  </a:lnTo>
                  <a:lnTo>
                    <a:pt x="237" y="24"/>
                  </a:lnTo>
                  <a:lnTo>
                    <a:pt x="247" y="28"/>
                  </a:lnTo>
                  <a:lnTo>
                    <a:pt x="253" y="27"/>
                  </a:lnTo>
                  <a:lnTo>
                    <a:pt x="258" y="27"/>
                  </a:lnTo>
                  <a:lnTo>
                    <a:pt x="265" y="36"/>
                  </a:lnTo>
                  <a:lnTo>
                    <a:pt x="264" y="27"/>
                  </a:lnTo>
                  <a:lnTo>
                    <a:pt x="269" y="26"/>
                  </a:lnTo>
                  <a:lnTo>
                    <a:pt x="279" y="26"/>
                  </a:lnTo>
                  <a:lnTo>
                    <a:pt x="280" y="35"/>
                  </a:lnTo>
                  <a:lnTo>
                    <a:pt x="286" y="35"/>
                  </a:lnTo>
                  <a:lnTo>
                    <a:pt x="291" y="34"/>
                  </a:lnTo>
                  <a:lnTo>
                    <a:pt x="296" y="34"/>
                  </a:lnTo>
                  <a:lnTo>
                    <a:pt x="301" y="34"/>
                  </a:lnTo>
                  <a:lnTo>
                    <a:pt x="312" y="38"/>
                  </a:lnTo>
                  <a:lnTo>
                    <a:pt x="317" y="38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29" y="47"/>
                  </a:lnTo>
                  <a:lnTo>
                    <a:pt x="329" y="51"/>
                  </a:lnTo>
                  <a:lnTo>
                    <a:pt x="335" y="56"/>
                  </a:lnTo>
                  <a:lnTo>
                    <a:pt x="336" y="65"/>
                  </a:lnTo>
                  <a:lnTo>
                    <a:pt x="347" y="65"/>
                  </a:lnTo>
                  <a:lnTo>
                    <a:pt x="347" y="69"/>
                  </a:lnTo>
                  <a:lnTo>
                    <a:pt x="352" y="69"/>
                  </a:lnTo>
                  <a:lnTo>
                    <a:pt x="357" y="68"/>
                  </a:lnTo>
                  <a:lnTo>
                    <a:pt x="358" y="73"/>
                  </a:lnTo>
                  <a:lnTo>
                    <a:pt x="363" y="73"/>
                  </a:lnTo>
                  <a:lnTo>
                    <a:pt x="363" y="64"/>
                  </a:lnTo>
                  <a:lnTo>
                    <a:pt x="362" y="54"/>
                  </a:lnTo>
                  <a:lnTo>
                    <a:pt x="361" y="49"/>
                  </a:lnTo>
                  <a:lnTo>
                    <a:pt x="366" y="49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6" y="45"/>
                  </a:lnTo>
                  <a:lnTo>
                    <a:pt x="365" y="40"/>
                  </a:lnTo>
                  <a:lnTo>
                    <a:pt x="365" y="35"/>
                  </a:lnTo>
                  <a:lnTo>
                    <a:pt x="365" y="31"/>
                  </a:lnTo>
                  <a:lnTo>
                    <a:pt x="374" y="21"/>
                  </a:lnTo>
                  <a:lnTo>
                    <a:pt x="364" y="17"/>
                  </a:lnTo>
                  <a:lnTo>
                    <a:pt x="374" y="16"/>
                  </a:lnTo>
                  <a:lnTo>
                    <a:pt x="373" y="11"/>
                  </a:lnTo>
                  <a:lnTo>
                    <a:pt x="373" y="7"/>
                  </a:lnTo>
                  <a:lnTo>
                    <a:pt x="378" y="7"/>
                  </a:lnTo>
                  <a:lnTo>
                    <a:pt x="378" y="2"/>
                  </a:lnTo>
                  <a:lnTo>
                    <a:pt x="383" y="1"/>
                  </a:lnTo>
                  <a:lnTo>
                    <a:pt x="388" y="1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8"/>
            <p:cNvSpPr>
              <a:spLocks/>
            </p:cNvSpPr>
            <p:nvPr/>
          </p:nvSpPr>
          <p:spPr bwMode="auto">
            <a:xfrm>
              <a:off x="2912" y="981"/>
              <a:ext cx="7" cy="9"/>
            </a:xfrm>
            <a:custGeom>
              <a:avLst/>
              <a:gdLst>
                <a:gd name="T0" fmla="*/ 0 w 7"/>
                <a:gd name="T1" fmla="*/ 8 h 9"/>
                <a:gd name="T2" fmla="*/ 6 w 7"/>
                <a:gd name="T3" fmla="*/ 8 h 9"/>
                <a:gd name="T4" fmla="*/ 6 w 7"/>
                <a:gd name="T5" fmla="*/ 0 h 9"/>
                <a:gd name="T6" fmla="*/ 0 w 7"/>
                <a:gd name="T7" fmla="*/ 1 h 9"/>
                <a:gd name="T8" fmla="*/ 0 w 7"/>
                <a:gd name="T9" fmla="*/ 8 h 9"/>
                <a:gd name="T10" fmla="*/ 0 w 7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0" y="8"/>
                  </a:moveTo>
                  <a:lnTo>
                    <a:pt x="6" y="8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8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9"/>
            <p:cNvSpPr>
              <a:spLocks/>
            </p:cNvSpPr>
            <p:nvPr/>
          </p:nvSpPr>
          <p:spPr bwMode="auto">
            <a:xfrm>
              <a:off x="2865" y="1019"/>
              <a:ext cx="66" cy="44"/>
            </a:xfrm>
            <a:custGeom>
              <a:avLst/>
              <a:gdLst>
                <a:gd name="T0" fmla="*/ 59 w 66"/>
                <a:gd name="T1" fmla="*/ 27 h 44"/>
                <a:gd name="T2" fmla="*/ 53 w 66"/>
                <a:gd name="T3" fmla="*/ 28 h 44"/>
                <a:gd name="T4" fmla="*/ 53 w 66"/>
                <a:gd name="T5" fmla="*/ 24 h 44"/>
                <a:gd name="T6" fmla="*/ 53 w 66"/>
                <a:gd name="T7" fmla="*/ 21 h 44"/>
                <a:gd name="T8" fmla="*/ 41 w 66"/>
                <a:gd name="T9" fmla="*/ 21 h 44"/>
                <a:gd name="T10" fmla="*/ 41 w 66"/>
                <a:gd name="T11" fmla="*/ 17 h 44"/>
                <a:gd name="T12" fmla="*/ 34 w 66"/>
                <a:gd name="T13" fmla="*/ 10 h 44"/>
                <a:gd name="T14" fmla="*/ 34 w 66"/>
                <a:gd name="T15" fmla="*/ 7 h 44"/>
                <a:gd name="T16" fmla="*/ 29 w 66"/>
                <a:gd name="T17" fmla="*/ 7 h 44"/>
                <a:gd name="T18" fmla="*/ 28 w 66"/>
                <a:gd name="T19" fmla="*/ 4 h 44"/>
                <a:gd name="T20" fmla="*/ 28 w 66"/>
                <a:gd name="T21" fmla="*/ 0 h 44"/>
                <a:gd name="T22" fmla="*/ 22 w 66"/>
                <a:gd name="T23" fmla="*/ 1 h 44"/>
                <a:gd name="T24" fmla="*/ 22 w 66"/>
                <a:gd name="T25" fmla="*/ 4 h 44"/>
                <a:gd name="T26" fmla="*/ 22 w 66"/>
                <a:gd name="T27" fmla="*/ 1 h 44"/>
                <a:gd name="T28" fmla="*/ 17 w 66"/>
                <a:gd name="T29" fmla="*/ 4 h 44"/>
                <a:gd name="T30" fmla="*/ 16 w 66"/>
                <a:gd name="T31" fmla="*/ 1 h 44"/>
                <a:gd name="T32" fmla="*/ 5 w 66"/>
                <a:gd name="T33" fmla="*/ 5 h 44"/>
                <a:gd name="T34" fmla="*/ 5 w 66"/>
                <a:gd name="T35" fmla="*/ 9 h 44"/>
                <a:gd name="T36" fmla="*/ 6 w 66"/>
                <a:gd name="T37" fmla="*/ 12 h 44"/>
                <a:gd name="T38" fmla="*/ 0 w 66"/>
                <a:gd name="T39" fmla="*/ 12 h 44"/>
                <a:gd name="T40" fmla="*/ 1 w 66"/>
                <a:gd name="T41" fmla="*/ 19 h 44"/>
                <a:gd name="T42" fmla="*/ 1 w 66"/>
                <a:gd name="T43" fmla="*/ 23 h 44"/>
                <a:gd name="T44" fmla="*/ 2 w 66"/>
                <a:gd name="T45" fmla="*/ 27 h 44"/>
                <a:gd name="T46" fmla="*/ 2 w 66"/>
                <a:gd name="T47" fmla="*/ 30 h 44"/>
                <a:gd name="T48" fmla="*/ 2 w 66"/>
                <a:gd name="T49" fmla="*/ 34 h 44"/>
                <a:gd name="T50" fmla="*/ 8 w 66"/>
                <a:gd name="T51" fmla="*/ 33 h 44"/>
                <a:gd name="T52" fmla="*/ 20 w 66"/>
                <a:gd name="T53" fmla="*/ 33 h 44"/>
                <a:gd name="T54" fmla="*/ 20 w 66"/>
                <a:gd name="T55" fmla="*/ 40 h 44"/>
                <a:gd name="T56" fmla="*/ 26 w 66"/>
                <a:gd name="T57" fmla="*/ 40 h 44"/>
                <a:gd name="T58" fmla="*/ 32 w 66"/>
                <a:gd name="T59" fmla="*/ 43 h 44"/>
                <a:gd name="T60" fmla="*/ 37 w 66"/>
                <a:gd name="T61" fmla="*/ 43 h 44"/>
                <a:gd name="T62" fmla="*/ 43 w 66"/>
                <a:gd name="T63" fmla="*/ 39 h 44"/>
                <a:gd name="T64" fmla="*/ 53 w 66"/>
                <a:gd name="T65" fmla="*/ 32 h 44"/>
                <a:gd name="T66" fmla="*/ 60 w 66"/>
                <a:gd name="T67" fmla="*/ 31 h 44"/>
                <a:gd name="T68" fmla="*/ 65 w 66"/>
                <a:gd name="T69" fmla="*/ 27 h 44"/>
                <a:gd name="T70" fmla="*/ 59 w 66"/>
                <a:gd name="T71" fmla="*/ 27 h 44"/>
                <a:gd name="T72" fmla="*/ 59 w 66"/>
                <a:gd name="T73" fmla="*/ 27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44">
                  <a:moveTo>
                    <a:pt x="59" y="27"/>
                  </a:moveTo>
                  <a:lnTo>
                    <a:pt x="53" y="28"/>
                  </a:lnTo>
                  <a:lnTo>
                    <a:pt x="53" y="24"/>
                  </a:lnTo>
                  <a:lnTo>
                    <a:pt x="53" y="21"/>
                  </a:lnTo>
                  <a:lnTo>
                    <a:pt x="41" y="21"/>
                  </a:lnTo>
                  <a:lnTo>
                    <a:pt x="41" y="17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6" y="1"/>
                  </a:lnTo>
                  <a:lnTo>
                    <a:pt x="5" y="5"/>
                  </a:lnTo>
                  <a:lnTo>
                    <a:pt x="5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8" y="33"/>
                  </a:lnTo>
                  <a:lnTo>
                    <a:pt x="20" y="33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2" y="43"/>
                  </a:lnTo>
                  <a:lnTo>
                    <a:pt x="37" y="43"/>
                  </a:lnTo>
                  <a:lnTo>
                    <a:pt x="43" y="39"/>
                  </a:lnTo>
                  <a:lnTo>
                    <a:pt x="53" y="32"/>
                  </a:lnTo>
                  <a:lnTo>
                    <a:pt x="60" y="31"/>
                  </a:lnTo>
                  <a:lnTo>
                    <a:pt x="65" y="27"/>
                  </a:lnTo>
                  <a:lnTo>
                    <a:pt x="59" y="27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0"/>
            <p:cNvSpPr>
              <a:spLocks/>
            </p:cNvSpPr>
            <p:nvPr/>
          </p:nvSpPr>
          <p:spPr bwMode="auto">
            <a:xfrm>
              <a:off x="2462" y="663"/>
              <a:ext cx="12" cy="5"/>
            </a:xfrm>
            <a:custGeom>
              <a:avLst/>
              <a:gdLst>
                <a:gd name="T0" fmla="*/ 0 w 12"/>
                <a:gd name="T1" fmla="*/ 4 h 5"/>
                <a:gd name="T2" fmla="*/ 11 w 12"/>
                <a:gd name="T3" fmla="*/ 4 h 5"/>
                <a:gd name="T4" fmla="*/ 0 w 12"/>
                <a:gd name="T5" fmla="*/ 4 h 5"/>
                <a:gd name="T6" fmla="*/ 0 w 12"/>
                <a:gd name="T7" fmla="*/ 0 h 5"/>
                <a:gd name="T8" fmla="*/ 0 w 12"/>
                <a:gd name="T9" fmla="*/ 4 h 5"/>
                <a:gd name="T10" fmla="*/ 0 w 12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5">
                  <a:moveTo>
                    <a:pt x="0" y="4"/>
                  </a:moveTo>
                  <a:lnTo>
                    <a:pt x="1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1"/>
            <p:cNvSpPr>
              <a:spLocks/>
            </p:cNvSpPr>
            <p:nvPr/>
          </p:nvSpPr>
          <p:spPr bwMode="auto">
            <a:xfrm>
              <a:off x="2428" y="668"/>
              <a:ext cx="13" cy="5"/>
            </a:xfrm>
            <a:custGeom>
              <a:avLst/>
              <a:gdLst>
                <a:gd name="T0" fmla="*/ 0 w 13"/>
                <a:gd name="T1" fmla="*/ 4 h 5"/>
                <a:gd name="T2" fmla="*/ 12 w 13"/>
                <a:gd name="T3" fmla="*/ 4 h 5"/>
                <a:gd name="T4" fmla="*/ 11 w 13"/>
                <a:gd name="T5" fmla="*/ 0 h 5"/>
                <a:gd name="T6" fmla="*/ 0 w 13"/>
                <a:gd name="T7" fmla="*/ 1 h 5"/>
                <a:gd name="T8" fmla="*/ 0 w 13"/>
                <a:gd name="T9" fmla="*/ 4 h 5"/>
                <a:gd name="T10" fmla="*/ 0 w 13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5">
                  <a:moveTo>
                    <a:pt x="0" y="4"/>
                  </a:moveTo>
                  <a:lnTo>
                    <a:pt x="12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2"/>
            <p:cNvSpPr>
              <a:spLocks/>
            </p:cNvSpPr>
            <p:nvPr/>
          </p:nvSpPr>
          <p:spPr bwMode="auto">
            <a:xfrm>
              <a:off x="2396" y="543"/>
              <a:ext cx="762" cy="715"/>
            </a:xfrm>
            <a:custGeom>
              <a:avLst/>
              <a:gdLst>
                <a:gd name="T0" fmla="*/ 506 w 762"/>
                <a:gd name="T1" fmla="*/ 634 h 715"/>
                <a:gd name="T2" fmla="*/ 470 w 762"/>
                <a:gd name="T3" fmla="*/ 611 h 715"/>
                <a:gd name="T4" fmla="*/ 439 w 762"/>
                <a:gd name="T5" fmla="*/ 587 h 715"/>
                <a:gd name="T6" fmla="*/ 403 w 762"/>
                <a:gd name="T7" fmla="*/ 574 h 715"/>
                <a:gd name="T8" fmla="*/ 356 w 762"/>
                <a:gd name="T9" fmla="*/ 565 h 715"/>
                <a:gd name="T10" fmla="*/ 307 w 762"/>
                <a:gd name="T11" fmla="*/ 535 h 715"/>
                <a:gd name="T12" fmla="*/ 288 w 762"/>
                <a:gd name="T13" fmla="*/ 511 h 715"/>
                <a:gd name="T14" fmla="*/ 251 w 762"/>
                <a:gd name="T15" fmla="*/ 487 h 715"/>
                <a:gd name="T16" fmla="*/ 230 w 762"/>
                <a:gd name="T17" fmla="*/ 452 h 715"/>
                <a:gd name="T18" fmla="*/ 233 w 762"/>
                <a:gd name="T19" fmla="*/ 423 h 715"/>
                <a:gd name="T20" fmla="*/ 216 w 762"/>
                <a:gd name="T21" fmla="*/ 412 h 715"/>
                <a:gd name="T22" fmla="*/ 196 w 762"/>
                <a:gd name="T23" fmla="*/ 389 h 715"/>
                <a:gd name="T24" fmla="*/ 194 w 762"/>
                <a:gd name="T25" fmla="*/ 374 h 715"/>
                <a:gd name="T26" fmla="*/ 157 w 762"/>
                <a:gd name="T27" fmla="*/ 351 h 715"/>
                <a:gd name="T28" fmla="*/ 138 w 762"/>
                <a:gd name="T29" fmla="*/ 330 h 715"/>
                <a:gd name="T30" fmla="*/ 103 w 762"/>
                <a:gd name="T31" fmla="*/ 321 h 715"/>
                <a:gd name="T32" fmla="*/ 67 w 762"/>
                <a:gd name="T33" fmla="*/ 304 h 715"/>
                <a:gd name="T34" fmla="*/ 41 w 762"/>
                <a:gd name="T35" fmla="*/ 273 h 715"/>
                <a:gd name="T36" fmla="*/ 32 w 762"/>
                <a:gd name="T37" fmla="*/ 241 h 715"/>
                <a:gd name="T38" fmla="*/ 23 w 762"/>
                <a:gd name="T39" fmla="*/ 213 h 715"/>
                <a:gd name="T40" fmla="*/ 3 w 762"/>
                <a:gd name="T41" fmla="*/ 177 h 715"/>
                <a:gd name="T42" fmla="*/ 10 w 762"/>
                <a:gd name="T43" fmla="*/ 141 h 715"/>
                <a:gd name="T44" fmla="*/ 32 w 762"/>
                <a:gd name="T45" fmla="*/ 125 h 715"/>
                <a:gd name="T46" fmla="*/ 64 w 762"/>
                <a:gd name="T47" fmla="*/ 105 h 715"/>
                <a:gd name="T48" fmla="*/ 83 w 762"/>
                <a:gd name="T49" fmla="*/ 68 h 715"/>
                <a:gd name="T50" fmla="*/ 137 w 762"/>
                <a:gd name="T51" fmla="*/ 33 h 715"/>
                <a:gd name="T52" fmla="*/ 187 w 762"/>
                <a:gd name="T53" fmla="*/ 20 h 715"/>
                <a:gd name="T54" fmla="*/ 215 w 762"/>
                <a:gd name="T55" fmla="*/ 11 h 715"/>
                <a:gd name="T56" fmla="*/ 260 w 762"/>
                <a:gd name="T57" fmla="*/ 1 h 715"/>
                <a:gd name="T58" fmla="*/ 312 w 762"/>
                <a:gd name="T59" fmla="*/ 6 h 715"/>
                <a:gd name="T60" fmla="*/ 369 w 762"/>
                <a:gd name="T61" fmla="*/ 3 h 715"/>
                <a:gd name="T62" fmla="*/ 416 w 762"/>
                <a:gd name="T63" fmla="*/ 19 h 715"/>
                <a:gd name="T64" fmla="*/ 452 w 762"/>
                <a:gd name="T65" fmla="*/ 36 h 715"/>
                <a:gd name="T66" fmla="*/ 461 w 762"/>
                <a:gd name="T67" fmla="*/ 64 h 715"/>
                <a:gd name="T68" fmla="*/ 464 w 762"/>
                <a:gd name="T69" fmla="*/ 89 h 715"/>
                <a:gd name="T70" fmla="*/ 489 w 762"/>
                <a:gd name="T71" fmla="*/ 117 h 715"/>
                <a:gd name="T72" fmla="*/ 486 w 762"/>
                <a:gd name="T73" fmla="*/ 146 h 715"/>
                <a:gd name="T74" fmla="*/ 495 w 762"/>
                <a:gd name="T75" fmla="*/ 175 h 715"/>
                <a:gd name="T76" fmla="*/ 504 w 762"/>
                <a:gd name="T77" fmla="*/ 207 h 715"/>
                <a:gd name="T78" fmla="*/ 535 w 762"/>
                <a:gd name="T79" fmla="*/ 227 h 715"/>
                <a:gd name="T80" fmla="*/ 544 w 762"/>
                <a:gd name="T81" fmla="*/ 259 h 715"/>
                <a:gd name="T82" fmla="*/ 551 w 762"/>
                <a:gd name="T83" fmla="*/ 281 h 715"/>
                <a:gd name="T84" fmla="*/ 543 w 762"/>
                <a:gd name="T85" fmla="*/ 310 h 715"/>
                <a:gd name="T86" fmla="*/ 523 w 762"/>
                <a:gd name="T87" fmla="*/ 340 h 715"/>
                <a:gd name="T88" fmla="*/ 531 w 762"/>
                <a:gd name="T89" fmla="*/ 361 h 715"/>
                <a:gd name="T90" fmla="*/ 533 w 762"/>
                <a:gd name="T91" fmla="*/ 383 h 715"/>
                <a:gd name="T92" fmla="*/ 518 w 762"/>
                <a:gd name="T93" fmla="*/ 405 h 715"/>
                <a:gd name="T94" fmla="*/ 527 w 762"/>
                <a:gd name="T95" fmla="*/ 437 h 715"/>
                <a:gd name="T96" fmla="*/ 535 w 762"/>
                <a:gd name="T97" fmla="*/ 459 h 715"/>
                <a:gd name="T98" fmla="*/ 543 w 762"/>
                <a:gd name="T99" fmla="*/ 484 h 715"/>
                <a:gd name="T100" fmla="*/ 580 w 762"/>
                <a:gd name="T101" fmla="*/ 511 h 715"/>
                <a:gd name="T102" fmla="*/ 633 w 762"/>
                <a:gd name="T103" fmla="*/ 537 h 715"/>
                <a:gd name="T104" fmla="*/ 669 w 762"/>
                <a:gd name="T105" fmla="*/ 550 h 715"/>
                <a:gd name="T106" fmla="*/ 711 w 762"/>
                <a:gd name="T107" fmla="*/ 570 h 715"/>
                <a:gd name="T108" fmla="*/ 741 w 762"/>
                <a:gd name="T109" fmla="*/ 586 h 715"/>
                <a:gd name="T110" fmla="*/ 760 w 762"/>
                <a:gd name="T111" fmla="*/ 607 h 715"/>
                <a:gd name="T112" fmla="*/ 740 w 762"/>
                <a:gd name="T113" fmla="*/ 634 h 715"/>
                <a:gd name="T114" fmla="*/ 697 w 762"/>
                <a:gd name="T115" fmla="*/ 661 h 715"/>
                <a:gd name="T116" fmla="*/ 677 w 762"/>
                <a:gd name="T117" fmla="*/ 691 h 715"/>
                <a:gd name="T118" fmla="*/ 645 w 762"/>
                <a:gd name="T119" fmla="*/ 707 h 715"/>
                <a:gd name="T120" fmla="*/ 610 w 762"/>
                <a:gd name="T121" fmla="*/ 694 h 715"/>
                <a:gd name="T122" fmla="*/ 562 w 762"/>
                <a:gd name="T123" fmla="*/ 668 h 7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2" h="715">
                  <a:moveTo>
                    <a:pt x="537" y="654"/>
                  </a:moveTo>
                  <a:lnTo>
                    <a:pt x="525" y="652"/>
                  </a:lnTo>
                  <a:lnTo>
                    <a:pt x="525" y="648"/>
                  </a:lnTo>
                  <a:lnTo>
                    <a:pt x="519" y="648"/>
                  </a:lnTo>
                  <a:lnTo>
                    <a:pt x="519" y="644"/>
                  </a:lnTo>
                  <a:lnTo>
                    <a:pt x="513" y="641"/>
                  </a:lnTo>
                  <a:lnTo>
                    <a:pt x="507" y="641"/>
                  </a:lnTo>
                  <a:lnTo>
                    <a:pt x="506" y="634"/>
                  </a:lnTo>
                  <a:lnTo>
                    <a:pt x="501" y="635"/>
                  </a:lnTo>
                  <a:lnTo>
                    <a:pt x="500" y="631"/>
                  </a:lnTo>
                  <a:lnTo>
                    <a:pt x="500" y="627"/>
                  </a:lnTo>
                  <a:lnTo>
                    <a:pt x="482" y="625"/>
                  </a:lnTo>
                  <a:lnTo>
                    <a:pt x="482" y="621"/>
                  </a:lnTo>
                  <a:lnTo>
                    <a:pt x="476" y="614"/>
                  </a:lnTo>
                  <a:lnTo>
                    <a:pt x="470" y="614"/>
                  </a:lnTo>
                  <a:lnTo>
                    <a:pt x="470" y="611"/>
                  </a:lnTo>
                  <a:lnTo>
                    <a:pt x="469" y="607"/>
                  </a:lnTo>
                  <a:lnTo>
                    <a:pt x="464" y="607"/>
                  </a:lnTo>
                  <a:lnTo>
                    <a:pt x="463" y="604"/>
                  </a:lnTo>
                  <a:lnTo>
                    <a:pt x="451" y="601"/>
                  </a:lnTo>
                  <a:lnTo>
                    <a:pt x="451" y="594"/>
                  </a:lnTo>
                  <a:lnTo>
                    <a:pt x="451" y="590"/>
                  </a:lnTo>
                  <a:lnTo>
                    <a:pt x="444" y="587"/>
                  </a:lnTo>
                  <a:lnTo>
                    <a:pt x="439" y="587"/>
                  </a:lnTo>
                  <a:lnTo>
                    <a:pt x="433" y="587"/>
                  </a:lnTo>
                  <a:lnTo>
                    <a:pt x="433" y="583"/>
                  </a:lnTo>
                  <a:lnTo>
                    <a:pt x="427" y="584"/>
                  </a:lnTo>
                  <a:lnTo>
                    <a:pt x="427" y="580"/>
                  </a:lnTo>
                  <a:lnTo>
                    <a:pt x="426" y="573"/>
                  </a:lnTo>
                  <a:lnTo>
                    <a:pt x="415" y="573"/>
                  </a:lnTo>
                  <a:lnTo>
                    <a:pt x="409" y="574"/>
                  </a:lnTo>
                  <a:lnTo>
                    <a:pt x="403" y="574"/>
                  </a:lnTo>
                  <a:lnTo>
                    <a:pt x="403" y="571"/>
                  </a:lnTo>
                  <a:lnTo>
                    <a:pt x="397" y="571"/>
                  </a:lnTo>
                  <a:lnTo>
                    <a:pt x="380" y="572"/>
                  </a:lnTo>
                  <a:lnTo>
                    <a:pt x="374" y="568"/>
                  </a:lnTo>
                  <a:lnTo>
                    <a:pt x="368" y="569"/>
                  </a:lnTo>
                  <a:lnTo>
                    <a:pt x="368" y="565"/>
                  </a:lnTo>
                  <a:lnTo>
                    <a:pt x="362" y="565"/>
                  </a:lnTo>
                  <a:lnTo>
                    <a:pt x="356" y="565"/>
                  </a:lnTo>
                  <a:lnTo>
                    <a:pt x="345" y="563"/>
                  </a:lnTo>
                  <a:lnTo>
                    <a:pt x="338" y="556"/>
                  </a:lnTo>
                  <a:lnTo>
                    <a:pt x="338" y="552"/>
                  </a:lnTo>
                  <a:lnTo>
                    <a:pt x="326" y="549"/>
                  </a:lnTo>
                  <a:lnTo>
                    <a:pt x="326" y="545"/>
                  </a:lnTo>
                  <a:lnTo>
                    <a:pt x="315" y="546"/>
                  </a:lnTo>
                  <a:lnTo>
                    <a:pt x="308" y="539"/>
                  </a:lnTo>
                  <a:lnTo>
                    <a:pt x="307" y="535"/>
                  </a:lnTo>
                  <a:lnTo>
                    <a:pt x="302" y="536"/>
                  </a:lnTo>
                  <a:lnTo>
                    <a:pt x="301" y="532"/>
                  </a:lnTo>
                  <a:lnTo>
                    <a:pt x="301" y="528"/>
                  </a:lnTo>
                  <a:lnTo>
                    <a:pt x="295" y="525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88" y="515"/>
                  </a:lnTo>
                  <a:lnTo>
                    <a:pt x="288" y="511"/>
                  </a:lnTo>
                  <a:lnTo>
                    <a:pt x="288" y="507"/>
                  </a:lnTo>
                  <a:lnTo>
                    <a:pt x="276" y="504"/>
                  </a:lnTo>
                  <a:lnTo>
                    <a:pt x="269" y="497"/>
                  </a:lnTo>
                  <a:lnTo>
                    <a:pt x="264" y="498"/>
                  </a:lnTo>
                  <a:lnTo>
                    <a:pt x="263" y="494"/>
                  </a:lnTo>
                  <a:lnTo>
                    <a:pt x="263" y="491"/>
                  </a:lnTo>
                  <a:lnTo>
                    <a:pt x="257" y="487"/>
                  </a:lnTo>
                  <a:lnTo>
                    <a:pt x="251" y="487"/>
                  </a:lnTo>
                  <a:lnTo>
                    <a:pt x="239" y="485"/>
                  </a:lnTo>
                  <a:lnTo>
                    <a:pt x="239" y="481"/>
                  </a:lnTo>
                  <a:lnTo>
                    <a:pt x="238" y="470"/>
                  </a:lnTo>
                  <a:lnTo>
                    <a:pt x="232" y="470"/>
                  </a:lnTo>
                  <a:lnTo>
                    <a:pt x="232" y="467"/>
                  </a:lnTo>
                  <a:lnTo>
                    <a:pt x="232" y="463"/>
                  </a:lnTo>
                  <a:lnTo>
                    <a:pt x="231" y="460"/>
                  </a:lnTo>
                  <a:lnTo>
                    <a:pt x="230" y="452"/>
                  </a:lnTo>
                  <a:lnTo>
                    <a:pt x="225" y="449"/>
                  </a:lnTo>
                  <a:lnTo>
                    <a:pt x="224" y="445"/>
                  </a:lnTo>
                  <a:lnTo>
                    <a:pt x="224" y="442"/>
                  </a:lnTo>
                  <a:lnTo>
                    <a:pt x="223" y="438"/>
                  </a:lnTo>
                  <a:lnTo>
                    <a:pt x="228" y="430"/>
                  </a:lnTo>
                  <a:lnTo>
                    <a:pt x="234" y="430"/>
                  </a:lnTo>
                  <a:lnTo>
                    <a:pt x="234" y="427"/>
                  </a:lnTo>
                  <a:lnTo>
                    <a:pt x="233" y="423"/>
                  </a:lnTo>
                  <a:lnTo>
                    <a:pt x="228" y="423"/>
                  </a:lnTo>
                  <a:lnTo>
                    <a:pt x="221" y="420"/>
                  </a:lnTo>
                  <a:lnTo>
                    <a:pt x="216" y="421"/>
                  </a:lnTo>
                  <a:lnTo>
                    <a:pt x="210" y="421"/>
                  </a:lnTo>
                  <a:lnTo>
                    <a:pt x="210" y="417"/>
                  </a:lnTo>
                  <a:lnTo>
                    <a:pt x="209" y="410"/>
                  </a:lnTo>
                  <a:lnTo>
                    <a:pt x="211" y="409"/>
                  </a:lnTo>
                  <a:lnTo>
                    <a:pt x="216" y="412"/>
                  </a:lnTo>
                  <a:lnTo>
                    <a:pt x="216" y="415"/>
                  </a:lnTo>
                  <a:lnTo>
                    <a:pt x="209" y="410"/>
                  </a:lnTo>
                  <a:lnTo>
                    <a:pt x="214" y="406"/>
                  </a:lnTo>
                  <a:lnTo>
                    <a:pt x="214" y="402"/>
                  </a:lnTo>
                  <a:lnTo>
                    <a:pt x="208" y="399"/>
                  </a:lnTo>
                  <a:lnTo>
                    <a:pt x="208" y="395"/>
                  </a:lnTo>
                  <a:lnTo>
                    <a:pt x="196" y="396"/>
                  </a:lnTo>
                  <a:lnTo>
                    <a:pt x="196" y="389"/>
                  </a:lnTo>
                  <a:lnTo>
                    <a:pt x="207" y="388"/>
                  </a:lnTo>
                  <a:lnTo>
                    <a:pt x="196" y="389"/>
                  </a:lnTo>
                  <a:lnTo>
                    <a:pt x="207" y="388"/>
                  </a:lnTo>
                  <a:lnTo>
                    <a:pt x="195" y="385"/>
                  </a:lnTo>
                  <a:lnTo>
                    <a:pt x="206" y="381"/>
                  </a:lnTo>
                  <a:lnTo>
                    <a:pt x="206" y="377"/>
                  </a:lnTo>
                  <a:lnTo>
                    <a:pt x="195" y="378"/>
                  </a:lnTo>
                  <a:lnTo>
                    <a:pt x="194" y="374"/>
                  </a:lnTo>
                  <a:lnTo>
                    <a:pt x="188" y="374"/>
                  </a:lnTo>
                  <a:lnTo>
                    <a:pt x="182" y="368"/>
                  </a:lnTo>
                  <a:lnTo>
                    <a:pt x="176" y="368"/>
                  </a:lnTo>
                  <a:lnTo>
                    <a:pt x="176" y="364"/>
                  </a:lnTo>
                  <a:lnTo>
                    <a:pt x="181" y="360"/>
                  </a:lnTo>
                  <a:lnTo>
                    <a:pt x="176" y="361"/>
                  </a:lnTo>
                  <a:lnTo>
                    <a:pt x="170" y="358"/>
                  </a:lnTo>
                  <a:lnTo>
                    <a:pt x="157" y="351"/>
                  </a:lnTo>
                  <a:lnTo>
                    <a:pt x="157" y="347"/>
                  </a:lnTo>
                  <a:lnTo>
                    <a:pt x="151" y="348"/>
                  </a:lnTo>
                  <a:lnTo>
                    <a:pt x="146" y="348"/>
                  </a:lnTo>
                  <a:lnTo>
                    <a:pt x="145" y="344"/>
                  </a:lnTo>
                  <a:lnTo>
                    <a:pt x="140" y="344"/>
                  </a:lnTo>
                  <a:lnTo>
                    <a:pt x="139" y="341"/>
                  </a:lnTo>
                  <a:lnTo>
                    <a:pt x="139" y="337"/>
                  </a:lnTo>
                  <a:lnTo>
                    <a:pt x="138" y="330"/>
                  </a:lnTo>
                  <a:lnTo>
                    <a:pt x="132" y="326"/>
                  </a:lnTo>
                  <a:lnTo>
                    <a:pt x="132" y="323"/>
                  </a:lnTo>
                  <a:lnTo>
                    <a:pt x="132" y="319"/>
                  </a:lnTo>
                  <a:lnTo>
                    <a:pt x="120" y="320"/>
                  </a:lnTo>
                  <a:lnTo>
                    <a:pt x="120" y="324"/>
                  </a:lnTo>
                  <a:lnTo>
                    <a:pt x="114" y="320"/>
                  </a:lnTo>
                  <a:lnTo>
                    <a:pt x="108" y="320"/>
                  </a:lnTo>
                  <a:lnTo>
                    <a:pt x="103" y="321"/>
                  </a:lnTo>
                  <a:lnTo>
                    <a:pt x="97" y="318"/>
                  </a:lnTo>
                  <a:lnTo>
                    <a:pt x="85" y="318"/>
                  </a:lnTo>
                  <a:lnTo>
                    <a:pt x="85" y="311"/>
                  </a:lnTo>
                  <a:lnTo>
                    <a:pt x="79" y="311"/>
                  </a:lnTo>
                  <a:lnTo>
                    <a:pt x="73" y="311"/>
                  </a:lnTo>
                  <a:lnTo>
                    <a:pt x="73" y="308"/>
                  </a:lnTo>
                  <a:lnTo>
                    <a:pt x="73" y="304"/>
                  </a:lnTo>
                  <a:lnTo>
                    <a:pt x="67" y="304"/>
                  </a:lnTo>
                  <a:lnTo>
                    <a:pt x="67" y="301"/>
                  </a:lnTo>
                  <a:lnTo>
                    <a:pt x="61" y="298"/>
                  </a:lnTo>
                  <a:lnTo>
                    <a:pt x="60" y="294"/>
                  </a:lnTo>
                  <a:lnTo>
                    <a:pt x="59" y="287"/>
                  </a:lnTo>
                  <a:lnTo>
                    <a:pt x="59" y="283"/>
                  </a:lnTo>
                  <a:lnTo>
                    <a:pt x="47" y="277"/>
                  </a:lnTo>
                  <a:lnTo>
                    <a:pt x="46" y="273"/>
                  </a:lnTo>
                  <a:lnTo>
                    <a:pt x="41" y="273"/>
                  </a:lnTo>
                  <a:lnTo>
                    <a:pt x="35" y="273"/>
                  </a:lnTo>
                  <a:lnTo>
                    <a:pt x="29" y="267"/>
                  </a:lnTo>
                  <a:lnTo>
                    <a:pt x="28" y="263"/>
                  </a:lnTo>
                  <a:lnTo>
                    <a:pt x="28" y="259"/>
                  </a:lnTo>
                  <a:lnTo>
                    <a:pt x="27" y="252"/>
                  </a:lnTo>
                  <a:lnTo>
                    <a:pt x="33" y="252"/>
                  </a:lnTo>
                  <a:lnTo>
                    <a:pt x="32" y="245"/>
                  </a:lnTo>
                  <a:lnTo>
                    <a:pt x="32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31" y="230"/>
                  </a:lnTo>
                  <a:lnTo>
                    <a:pt x="30" y="223"/>
                  </a:lnTo>
                  <a:lnTo>
                    <a:pt x="29" y="219"/>
                  </a:lnTo>
                  <a:lnTo>
                    <a:pt x="29" y="216"/>
                  </a:lnTo>
                  <a:lnTo>
                    <a:pt x="29" y="212"/>
                  </a:lnTo>
                  <a:lnTo>
                    <a:pt x="23" y="213"/>
                  </a:lnTo>
                  <a:lnTo>
                    <a:pt x="23" y="209"/>
                  </a:lnTo>
                  <a:lnTo>
                    <a:pt x="17" y="209"/>
                  </a:lnTo>
                  <a:lnTo>
                    <a:pt x="16" y="202"/>
                  </a:lnTo>
                  <a:lnTo>
                    <a:pt x="16" y="199"/>
                  </a:lnTo>
                  <a:lnTo>
                    <a:pt x="5" y="195"/>
                  </a:lnTo>
                  <a:lnTo>
                    <a:pt x="4" y="192"/>
                  </a:lnTo>
                  <a:lnTo>
                    <a:pt x="3" y="181"/>
                  </a:lnTo>
                  <a:lnTo>
                    <a:pt x="3" y="177"/>
                  </a:lnTo>
                  <a:lnTo>
                    <a:pt x="2" y="174"/>
                  </a:lnTo>
                  <a:lnTo>
                    <a:pt x="2" y="170"/>
                  </a:lnTo>
                  <a:lnTo>
                    <a:pt x="1" y="163"/>
                  </a:lnTo>
                  <a:lnTo>
                    <a:pt x="1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0" y="141"/>
                  </a:lnTo>
                  <a:lnTo>
                    <a:pt x="15" y="133"/>
                  </a:lnTo>
                  <a:lnTo>
                    <a:pt x="21" y="133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32" y="125"/>
                  </a:lnTo>
                  <a:lnTo>
                    <a:pt x="43" y="125"/>
                  </a:lnTo>
                  <a:lnTo>
                    <a:pt x="49" y="124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5" y="112"/>
                  </a:lnTo>
                  <a:lnTo>
                    <a:pt x="64" y="109"/>
                  </a:lnTo>
                  <a:lnTo>
                    <a:pt x="59" y="109"/>
                  </a:lnTo>
                  <a:lnTo>
                    <a:pt x="64" y="105"/>
                  </a:lnTo>
                  <a:lnTo>
                    <a:pt x="64" y="102"/>
                  </a:lnTo>
                  <a:lnTo>
                    <a:pt x="75" y="98"/>
                  </a:lnTo>
                  <a:lnTo>
                    <a:pt x="74" y="90"/>
                  </a:lnTo>
                  <a:lnTo>
                    <a:pt x="74" y="87"/>
                  </a:lnTo>
                  <a:lnTo>
                    <a:pt x="73" y="83"/>
                  </a:lnTo>
                  <a:lnTo>
                    <a:pt x="79" y="79"/>
                  </a:lnTo>
                  <a:lnTo>
                    <a:pt x="78" y="76"/>
                  </a:lnTo>
                  <a:lnTo>
                    <a:pt x="83" y="68"/>
                  </a:lnTo>
                  <a:lnTo>
                    <a:pt x="83" y="64"/>
                  </a:lnTo>
                  <a:lnTo>
                    <a:pt x="88" y="57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109" y="45"/>
                  </a:lnTo>
                  <a:lnTo>
                    <a:pt x="115" y="41"/>
                  </a:lnTo>
                  <a:lnTo>
                    <a:pt x="120" y="38"/>
                  </a:lnTo>
                  <a:lnTo>
                    <a:pt x="137" y="33"/>
                  </a:lnTo>
                  <a:lnTo>
                    <a:pt x="137" y="30"/>
                  </a:lnTo>
                  <a:lnTo>
                    <a:pt x="148" y="29"/>
                  </a:lnTo>
                  <a:lnTo>
                    <a:pt x="154" y="29"/>
                  </a:lnTo>
                  <a:lnTo>
                    <a:pt x="159" y="28"/>
                  </a:lnTo>
                  <a:lnTo>
                    <a:pt x="171" y="28"/>
                  </a:lnTo>
                  <a:lnTo>
                    <a:pt x="177" y="27"/>
                  </a:lnTo>
                  <a:lnTo>
                    <a:pt x="181" y="20"/>
                  </a:lnTo>
                  <a:lnTo>
                    <a:pt x="187" y="20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04" y="15"/>
                  </a:lnTo>
                  <a:lnTo>
                    <a:pt x="210" y="15"/>
                  </a:lnTo>
                  <a:lnTo>
                    <a:pt x="209" y="11"/>
                  </a:lnTo>
                  <a:lnTo>
                    <a:pt x="210" y="15"/>
                  </a:lnTo>
                  <a:lnTo>
                    <a:pt x="215" y="15"/>
                  </a:lnTo>
                  <a:lnTo>
                    <a:pt x="215" y="11"/>
                  </a:lnTo>
                  <a:lnTo>
                    <a:pt x="221" y="11"/>
                  </a:lnTo>
                  <a:lnTo>
                    <a:pt x="220" y="7"/>
                  </a:lnTo>
                  <a:lnTo>
                    <a:pt x="226" y="7"/>
                  </a:lnTo>
                  <a:lnTo>
                    <a:pt x="237" y="6"/>
                  </a:lnTo>
                  <a:lnTo>
                    <a:pt x="237" y="3"/>
                  </a:lnTo>
                  <a:lnTo>
                    <a:pt x="243" y="2"/>
                  </a:lnTo>
                  <a:lnTo>
                    <a:pt x="249" y="2"/>
                  </a:lnTo>
                  <a:lnTo>
                    <a:pt x="260" y="1"/>
                  </a:lnTo>
                  <a:lnTo>
                    <a:pt x="271" y="1"/>
                  </a:lnTo>
                  <a:lnTo>
                    <a:pt x="277" y="1"/>
                  </a:lnTo>
                  <a:lnTo>
                    <a:pt x="283" y="0"/>
                  </a:lnTo>
                  <a:lnTo>
                    <a:pt x="283" y="4"/>
                  </a:lnTo>
                  <a:lnTo>
                    <a:pt x="289" y="4"/>
                  </a:lnTo>
                  <a:lnTo>
                    <a:pt x="300" y="3"/>
                  </a:lnTo>
                  <a:lnTo>
                    <a:pt x="306" y="7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3" y="6"/>
                  </a:lnTo>
                  <a:lnTo>
                    <a:pt x="335" y="5"/>
                  </a:lnTo>
                  <a:lnTo>
                    <a:pt x="340" y="5"/>
                  </a:lnTo>
                  <a:lnTo>
                    <a:pt x="346" y="5"/>
                  </a:lnTo>
                  <a:lnTo>
                    <a:pt x="352" y="4"/>
                  </a:lnTo>
                  <a:lnTo>
                    <a:pt x="357" y="4"/>
                  </a:lnTo>
                  <a:lnTo>
                    <a:pt x="369" y="3"/>
                  </a:lnTo>
                  <a:lnTo>
                    <a:pt x="381" y="7"/>
                  </a:lnTo>
                  <a:lnTo>
                    <a:pt x="387" y="6"/>
                  </a:lnTo>
                  <a:lnTo>
                    <a:pt x="393" y="9"/>
                  </a:lnTo>
                  <a:lnTo>
                    <a:pt x="404" y="9"/>
                  </a:lnTo>
                  <a:lnTo>
                    <a:pt x="410" y="9"/>
                  </a:lnTo>
                  <a:lnTo>
                    <a:pt x="411" y="16"/>
                  </a:lnTo>
                  <a:lnTo>
                    <a:pt x="416" y="16"/>
                  </a:lnTo>
                  <a:lnTo>
                    <a:pt x="416" y="19"/>
                  </a:lnTo>
                  <a:lnTo>
                    <a:pt x="422" y="19"/>
                  </a:lnTo>
                  <a:lnTo>
                    <a:pt x="428" y="19"/>
                  </a:lnTo>
                  <a:lnTo>
                    <a:pt x="428" y="22"/>
                  </a:lnTo>
                  <a:lnTo>
                    <a:pt x="440" y="22"/>
                  </a:lnTo>
                  <a:lnTo>
                    <a:pt x="446" y="25"/>
                  </a:lnTo>
                  <a:lnTo>
                    <a:pt x="446" y="29"/>
                  </a:lnTo>
                  <a:lnTo>
                    <a:pt x="451" y="28"/>
                  </a:lnTo>
                  <a:lnTo>
                    <a:pt x="452" y="36"/>
                  </a:lnTo>
                  <a:lnTo>
                    <a:pt x="453" y="39"/>
                  </a:lnTo>
                  <a:lnTo>
                    <a:pt x="453" y="43"/>
                  </a:lnTo>
                  <a:lnTo>
                    <a:pt x="453" y="47"/>
                  </a:lnTo>
                  <a:lnTo>
                    <a:pt x="459" y="46"/>
                  </a:lnTo>
                  <a:lnTo>
                    <a:pt x="459" y="50"/>
                  </a:lnTo>
                  <a:lnTo>
                    <a:pt x="460" y="57"/>
                  </a:lnTo>
                  <a:lnTo>
                    <a:pt x="461" y="61"/>
                  </a:lnTo>
                  <a:lnTo>
                    <a:pt x="461" y="64"/>
                  </a:lnTo>
                  <a:lnTo>
                    <a:pt x="455" y="64"/>
                  </a:lnTo>
                  <a:lnTo>
                    <a:pt x="456" y="68"/>
                  </a:lnTo>
                  <a:lnTo>
                    <a:pt x="456" y="71"/>
                  </a:lnTo>
                  <a:lnTo>
                    <a:pt x="457" y="79"/>
                  </a:lnTo>
                  <a:lnTo>
                    <a:pt x="457" y="82"/>
                  </a:lnTo>
                  <a:lnTo>
                    <a:pt x="463" y="82"/>
                  </a:lnTo>
                  <a:lnTo>
                    <a:pt x="463" y="86"/>
                  </a:lnTo>
                  <a:lnTo>
                    <a:pt x="464" y="89"/>
                  </a:lnTo>
                  <a:lnTo>
                    <a:pt x="464" y="93"/>
                  </a:lnTo>
                  <a:lnTo>
                    <a:pt x="470" y="100"/>
                  </a:lnTo>
                  <a:lnTo>
                    <a:pt x="471" y="103"/>
                  </a:lnTo>
                  <a:lnTo>
                    <a:pt x="482" y="107"/>
                  </a:lnTo>
                  <a:lnTo>
                    <a:pt x="488" y="106"/>
                  </a:lnTo>
                  <a:lnTo>
                    <a:pt x="489" y="110"/>
                  </a:lnTo>
                  <a:lnTo>
                    <a:pt x="489" y="113"/>
                  </a:lnTo>
                  <a:lnTo>
                    <a:pt x="489" y="117"/>
                  </a:lnTo>
                  <a:lnTo>
                    <a:pt x="490" y="124"/>
                  </a:lnTo>
                  <a:lnTo>
                    <a:pt x="484" y="125"/>
                  </a:lnTo>
                  <a:lnTo>
                    <a:pt x="490" y="124"/>
                  </a:lnTo>
                  <a:lnTo>
                    <a:pt x="490" y="128"/>
                  </a:lnTo>
                  <a:lnTo>
                    <a:pt x="485" y="132"/>
                  </a:lnTo>
                  <a:lnTo>
                    <a:pt x="485" y="135"/>
                  </a:lnTo>
                  <a:lnTo>
                    <a:pt x="486" y="139"/>
                  </a:lnTo>
                  <a:lnTo>
                    <a:pt x="486" y="146"/>
                  </a:lnTo>
                  <a:lnTo>
                    <a:pt x="487" y="150"/>
                  </a:lnTo>
                  <a:lnTo>
                    <a:pt x="487" y="153"/>
                  </a:lnTo>
                  <a:lnTo>
                    <a:pt x="493" y="153"/>
                  </a:lnTo>
                  <a:lnTo>
                    <a:pt x="493" y="157"/>
                  </a:lnTo>
                  <a:lnTo>
                    <a:pt x="493" y="160"/>
                  </a:lnTo>
                  <a:lnTo>
                    <a:pt x="494" y="167"/>
                  </a:lnTo>
                  <a:lnTo>
                    <a:pt x="495" y="171"/>
                  </a:lnTo>
                  <a:lnTo>
                    <a:pt x="495" y="175"/>
                  </a:lnTo>
                  <a:lnTo>
                    <a:pt x="495" y="178"/>
                  </a:lnTo>
                  <a:lnTo>
                    <a:pt x="496" y="186"/>
                  </a:lnTo>
                  <a:lnTo>
                    <a:pt x="497" y="189"/>
                  </a:lnTo>
                  <a:lnTo>
                    <a:pt x="497" y="193"/>
                  </a:lnTo>
                  <a:lnTo>
                    <a:pt x="497" y="196"/>
                  </a:lnTo>
                  <a:lnTo>
                    <a:pt x="498" y="200"/>
                  </a:lnTo>
                  <a:lnTo>
                    <a:pt x="503" y="200"/>
                  </a:lnTo>
                  <a:lnTo>
                    <a:pt x="504" y="207"/>
                  </a:lnTo>
                  <a:lnTo>
                    <a:pt x="510" y="207"/>
                  </a:lnTo>
                  <a:lnTo>
                    <a:pt x="510" y="210"/>
                  </a:lnTo>
                  <a:lnTo>
                    <a:pt x="510" y="214"/>
                  </a:lnTo>
                  <a:lnTo>
                    <a:pt x="516" y="214"/>
                  </a:lnTo>
                  <a:lnTo>
                    <a:pt x="516" y="217"/>
                  </a:lnTo>
                  <a:lnTo>
                    <a:pt x="528" y="220"/>
                  </a:lnTo>
                  <a:lnTo>
                    <a:pt x="529" y="227"/>
                  </a:lnTo>
                  <a:lnTo>
                    <a:pt x="535" y="227"/>
                  </a:lnTo>
                  <a:lnTo>
                    <a:pt x="535" y="231"/>
                  </a:lnTo>
                  <a:lnTo>
                    <a:pt x="535" y="234"/>
                  </a:lnTo>
                  <a:lnTo>
                    <a:pt x="541" y="238"/>
                  </a:lnTo>
                  <a:lnTo>
                    <a:pt x="542" y="241"/>
                  </a:lnTo>
                  <a:lnTo>
                    <a:pt x="542" y="248"/>
                  </a:lnTo>
                  <a:lnTo>
                    <a:pt x="543" y="252"/>
                  </a:lnTo>
                  <a:lnTo>
                    <a:pt x="543" y="256"/>
                  </a:lnTo>
                  <a:lnTo>
                    <a:pt x="544" y="259"/>
                  </a:lnTo>
                  <a:lnTo>
                    <a:pt x="544" y="263"/>
                  </a:lnTo>
                  <a:lnTo>
                    <a:pt x="550" y="262"/>
                  </a:lnTo>
                  <a:lnTo>
                    <a:pt x="550" y="270"/>
                  </a:lnTo>
                  <a:lnTo>
                    <a:pt x="551" y="273"/>
                  </a:lnTo>
                  <a:lnTo>
                    <a:pt x="545" y="274"/>
                  </a:lnTo>
                  <a:lnTo>
                    <a:pt x="551" y="273"/>
                  </a:lnTo>
                  <a:lnTo>
                    <a:pt x="551" y="277"/>
                  </a:lnTo>
                  <a:lnTo>
                    <a:pt x="551" y="281"/>
                  </a:lnTo>
                  <a:lnTo>
                    <a:pt x="552" y="284"/>
                  </a:lnTo>
                  <a:lnTo>
                    <a:pt x="546" y="285"/>
                  </a:lnTo>
                  <a:lnTo>
                    <a:pt x="546" y="288"/>
                  </a:lnTo>
                  <a:lnTo>
                    <a:pt x="547" y="295"/>
                  </a:lnTo>
                  <a:lnTo>
                    <a:pt x="553" y="299"/>
                  </a:lnTo>
                  <a:lnTo>
                    <a:pt x="548" y="302"/>
                  </a:lnTo>
                  <a:lnTo>
                    <a:pt x="548" y="306"/>
                  </a:lnTo>
                  <a:lnTo>
                    <a:pt x="543" y="310"/>
                  </a:lnTo>
                  <a:lnTo>
                    <a:pt x="544" y="317"/>
                  </a:lnTo>
                  <a:lnTo>
                    <a:pt x="538" y="318"/>
                  </a:lnTo>
                  <a:lnTo>
                    <a:pt x="538" y="321"/>
                  </a:lnTo>
                  <a:lnTo>
                    <a:pt x="538" y="325"/>
                  </a:lnTo>
                  <a:lnTo>
                    <a:pt x="527" y="326"/>
                  </a:lnTo>
                  <a:lnTo>
                    <a:pt x="528" y="329"/>
                  </a:lnTo>
                  <a:lnTo>
                    <a:pt x="522" y="333"/>
                  </a:lnTo>
                  <a:lnTo>
                    <a:pt x="523" y="340"/>
                  </a:lnTo>
                  <a:lnTo>
                    <a:pt x="517" y="340"/>
                  </a:lnTo>
                  <a:lnTo>
                    <a:pt x="518" y="344"/>
                  </a:lnTo>
                  <a:lnTo>
                    <a:pt x="523" y="343"/>
                  </a:lnTo>
                  <a:lnTo>
                    <a:pt x="524" y="347"/>
                  </a:lnTo>
                  <a:lnTo>
                    <a:pt x="524" y="351"/>
                  </a:lnTo>
                  <a:lnTo>
                    <a:pt x="530" y="358"/>
                  </a:lnTo>
                  <a:lnTo>
                    <a:pt x="525" y="362"/>
                  </a:lnTo>
                  <a:lnTo>
                    <a:pt x="531" y="361"/>
                  </a:lnTo>
                  <a:lnTo>
                    <a:pt x="525" y="362"/>
                  </a:lnTo>
                  <a:lnTo>
                    <a:pt x="531" y="365"/>
                  </a:lnTo>
                  <a:lnTo>
                    <a:pt x="525" y="365"/>
                  </a:lnTo>
                  <a:lnTo>
                    <a:pt x="526" y="369"/>
                  </a:lnTo>
                  <a:lnTo>
                    <a:pt x="526" y="373"/>
                  </a:lnTo>
                  <a:lnTo>
                    <a:pt x="532" y="372"/>
                  </a:lnTo>
                  <a:lnTo>
                    <a:pt x="533" y="379"/>
                  </a:lnTo>
                  <a:lnTo>
                    <a:pt x="533" y="383"/>
                  </a:lnTo>
                  <a:lnTo>
                    <a:pt x="527" y="383"/>
                  </a:lnTo>
                  <a:lnTo>
                    <a:pt x="533" y="387"/>
                  </a:lnTo>
                  <a:lnTo>
                    <a:pt x="534" y="390"/>
                  </a:lnTo>
                  <a:lnTo>
                    <a:pt x="534" y="394"/>
                  </a:lnTo>
                  <a:lnTo>
                    <a:pt x="535" y="401"/>
                  </a:lnTo>
                  <a:lnTo>
                    <a:pt x="529" y="401"/>
                  </a:lnTo>
                  <a:lnTo>
                    <a:pt x="518" y="402"/>
                  </a:lnTo>
                  <a:lnTo>
                    <a:pt x="518" y="405"/>
                  </a:lnTo>
                  <a:lnTo>
                    <a:pt x="518" y="409"/>
                  </a:lnTo>
                  <a:lnTo>
                    <a:pt x="519" y="413"/>
                  </a:lnTo>
                  <a:lnTo>
                    <a:pt x="519" y="416"/>
                  </a:lnTo>
                  <a:lnTo>
                    <a:pt x="520" y="423"/>
                  </a:lnTo>
                  <a:lnTo>
                    <a:pt x="520" y="427"/>
                  </a:lnTo>
                  <a:lnTo>
                    <a:pt x="521" y="431"/>
                  </a:lnTo>
                  <a:lnTo>
                    <a:pt x="527" y="434"/>
                  </a:lnTo>
                  <a:lnTo>
                    <a:pt x="527" y="437"/>
                  </a:lnTo>
                  <a:lnTo>
                    <a:pt x="528" y="445"/>
                  </a:lnTo>
                  <a:lnTo>
                    <a:pt x="528" y="448"/>
                  </a:lnTo>
                  <a:lnTo>
                    <a:pt x="528" y="445"/>
                  </a:lnTo>
                  <a:lnTo>
                    <a:pt x="528" y="448"/>
                  </a:lnTo>
                  <a:lnTo>
                    <a:pt x="534" y="448"/>
                  </a:lnTo>
                  <a:lnTo>
                    <a:pt x="534" y="452"/>
                  </a:lnTo>
                  <a:lnTo>
                    <a:pt x="535" y="455"/>
                  </a:lnTo>
                  <a:lnTo>
                    <a:pt x="535" y="459"/>
                  </a:lnTo>
                  <a:lnTo>
                    <a:pt x="540" y="459"/>
                  </a:lnTo>
                  <a:lnTo>
                    <a:pt x="541" y="466"/>
                  </a:lnTo>
                  <a:lnTo>
                    <a:pt x="536" y="466"/>
                  </a:lnTo>
                  <a:lnTo>
                    <a:pt x="536" y="470"/>
                  </a:lnTo>
                  <a:lnTo>
                    <a:pt x="536" y="473"/>
                  </a:lnTo>
                  <a:lnTo>
                    <a:pt x="537" y="477"/>
                  </a:lnTo>
                  <a:lnTo>
                    <a:pt x="543" y="480"/>
                  </a:lnTo>
                  <a:lnTo>
                    <a:pt x="543" y="484"/>
                  </a:lnTo>
                  <a:lnTo>
                    <a:pt x="544" y="491"/>
                  </a:lnTo>
                  <a:lnTo>
                    <a:pt x="555" y="494"/>
                  </a:lnTo>
                  <a:lnTo>
                    <a:pt x="556" y="498"/>
                  </a:lnTo>
                  <a:lnTo>
                    <a:pt x="562" y="501"/>
                  </a:lnTo>
                  <a:lnTo>
                    <a:pt x="568" y="501"/>
                  </a:lnTo>
                  <a:lnTo>
                    <a:pt x="568" y="504"/>
                  </a:lnTo>
                  <a:lnTo>
                    <a:pt x="574" y="511"/>
                  </a:lnTo>
                  <a:lnTo>
                    <a:pt x="580" y="511"/>
                  </a:lnTo>
                  <a:lnTo>
                    <a:pt x="592" y="514"/>
                  </a:lnTo>
                  <a:lnTo>
                    <a:pt x="598" y="517"/>
                  </a:lnTo>
                  <a:lnTo>
                    <a:pt x="604" y="517"/>
                  </a:lnTo>
                  <a:lnTo>
                    <a:pt x="604" y="521"/>
                  </a:lnTo>
                  <a:lnTo>
                    <a:pt x="617" y="531"/>
                  </a:lnTo>
                  <a:lnTo>
                    <a:pt x="628" y="534"/>
                  </a:lnTo>
                  <a:lnTo>
                    <a:pt x="633" y="534"/>
                  </a:lnTo>
                  <a:lnTo>
                    <a:pt x="633" y="537"/>
                  </a:lnTo>
                  <a:lnTo>
                    <a:pt x="639" y="537"/>
                  </a:lnTo>
                  <a:lnTo>
                    <a:pt x="640" y="541"/>
                  </a:lnTo>
                  <a:lnTo>
                    <a:pt x="645" y="541"/>
                  </a:lnTo>
                  <a:lnTo>
                    <a:pt x="651" y="540"/>
                  </a:lnTo>
                  <a:lnTo>
                    <a:pt x="651" y="547"/>
                  </a:lnTo>
                  <a:lnTo>
                    <a:pt x="663" y="547"/>
                  </a:lnTo>
                  <a:lnTo>
                    <a:pt x="663" y="550"/>
                  </a:lnTo>
                  <a:lnTo>
                    <a:pt x="669" y="550"/>
                  </a:lnTo>
                  <a:lnTo>
                    <a:pt x="675" y="550"/>
                  </a:lnTo>
                  <a:lnTo>
                    <a:pt x="675" y="553"/>
                  </a:lnTo>
                  <a:lnTo>
                    <a:pt x="681" y="553"/>
                  </a:lnTo>
                  <a:lnTo>
                    <a:pt x="681" y="557"/>
                  </a:lnTo>
                  <a:lnTo>
                    <a:pt x="687" y="560"/>
                  </a:lnTo>
                  <a:lnTo>
                    <a:pt x="699" y="567"/>
                  </a:lnTo>
                  <a:lnTo>
                    <a:pt x="705" y="566"/>
                  </a:lnTo>
                  <a:lnTo>
                    <a:pt x="711" y="570"/>
                  </a:lnTo>
                  <a:lnTo>
                    <a:pt x="717" y="570"/>
                  </a:lnTo>
                  <a:lnTo>
                    <a:pt x="717" y="573"/>
                  </a:lnTo>
                  <a:lnTo>
                    <a:pt x="723" y="573"/>
                  </a:lnTo>
                  <a:lnTo>
                    <a:pt x="723" y="576"/>
                  </a:lnTo>
                  <a:lnTo>
                    <a:pt x="735" y="576"/>
                  </a:lnTo>
                  <a:lnTo>
                    <a:pt x="735" y="580"/>
                  </a:lnTo>
                  <a:lnTo>
                    <a:pt x="741" y="579"/>
                  </a:lnTo>
                  <a:lnTo>
                    <a:pt x="741" y="586"/>
                  </a:lnTo>
                  <a:lnTo>
                    <a:pt x="747" y="586"/>
                  </a:lnTo>
                  <a:lnTo>
                    <a:pt x="747" y="590"/>
                  </a:lnTo>
                  <a:lnTo>
                    <a:pt x="753" y="589"/>
                  </a:lnTo>
                  <a:lnTo>
                    <a:pt x="753" y="593"/>
                  </a:lnTo>
                  <a:lnTo>
                    <a:pt x="754" y="596"/>
                  </a:lnTo>
                  <a:lnTo>
                    <a:pt x="760" y="596"/>
                  </a:lnTo>
                  <a:lnTo>
                    <a:pt x="760" y="600"/>
                  </a:lnTo>
                  <a:lnTo>
                    <a:pt x="760" y="607"/>
                  </a:lnTo>
                  <a:lnTo>
                    <a:pt x="761" y="611"/>
                  </a:lnTo>
                  <a:lnTo>
                    <a:pt x="761" y="614"/>
                  </a:lnTo>
                  <a:lnTo>
                    <a:pt x="756" y="618"/>
                  </a:lnTo>
                  <a:lnTo>
                    <a:pt x="756" y="622"/>
                  </a:lnTo>
                  <a:lnTo>
                    <a:pt x="751" y="622"/>
                  </a:lnTo>
                  <a:lnTo>
                    <a:pt x="752" y="629"/>
                  </a:lnTo>
                  <a:lnTo>
                    <a:pt x="746" y="629"/>
                  </a:lnTo>
                  <a:lnTo>
                    <a:pt x="740" y="634"/>
                  </a:lnTo>
                  <a:lnTo>
                    <a:pt x="729" y="634"/>
                  </a:lnTo>
                  <a:lnTo>
                    <a:pt x="729" y="638"/>
                  </a:lnTo>
                  <a:lnTo>
                    <a:pt x="724" y="638"/>
                  </a:lnTo>
                  <a:lnTo>
                    <a:pt x="718" y="642"/>
                  </a:lnTo>
                  <a:lnTo>
                    <a:pt x="713" y="646"/>
                  </a:lnTo>
                  <a:lnTo>
                    <a:pt x="708" y="653"/>
                  </a:lnTo>
                  <a:lnTo>
                    <a:pt x="708" y="657"/>
                  </a:lnTo>
                  <a:lnTo>
                    <a:pt x="697" y="661"/>
                  </a:lnTo>
                  <a:lnTo>
                    <a:pt x="697" y="665"/>
                  </a:lnTo>
                  <a:lnTo>
                    <a:pt x="698" y="668"/>
                  </a:lnTo>
                  <a:lnTo>
                    <a:pt x="693" y="672"/>
                  </a:lnTo>
                  <a:lnTo>
                    <a:pt x="693" y="679"/>
                  </a:lnTo>
                  <a:lnTo>
                    <a:pt x="688" y="680"/>
                  </a:lnTo>
                  <a:lnTo>
                    <a:pt x="688" y="683"/>
                  </a:lnTo>
                  <a:lnTo>
                    <a:pt x="682" y="684"/>
                  </a:lnTo>
                  <a:lnTo>
                    <a:pt x="677" y="691"/>
                  </a:lnTo>
                  <a:lnTo>
                    <a:pt x="666" y="695"/>
                  </a:lnTo>
                  <a:lnTo>
                    <a:pt x="662" y="706"/>
                  </a:lnTo>
                  <a:lnTo>
                    <a:pt x="662" y="710"/>
                  </a:lnTo>
                  <a:lnTo>
                    <a:pt x="663" y="714"/>
                  </a:lnTo>
                  <a:lnTo>
                    <a:pt x="656" y="710"/>
                  </a:lnTo>
                  <a:lnTo>
                    <a:pt x="651" y="710"/>
                  </a:lnTo>
                  <a:lnTo>
                    <a:pt x="650" y="707"/>
                  </a:lnTo>
                  <a:lnTo>
                    <a:pt x="645" y="707"/>
                  </a:lnTo>
                  <a:lnTo>
                    <a:pt x="644" y="703"/>
                  </a:lnTo>
                  <a:lnTo>
                    <a:pt x="633" y="704"/>
                  </a:lnTo>
                  <a:lnTo>
                    <a:pt x="633" y="697"/>
                  </a:lnTo>
                  <a:lnTo>
                    <a:pt x="627" y="697"/>
                  </a:lnTo>
                  <a:lnTo>
                    <a:pt x="622" y="697"/>
                  </a:lnTo>
                  <a:lnTo>
                    <a:pt x="616" y="698"/>
                  </a:lnTo>
                  <a:lnTo>
                    <a:pt x="610" y="698"/>
                  </a:lnTo>
                  <a:lnTo>
                    <a:pt x="610" y="694"/>
                  </a:lnTo>
                  <a:lnTo>
                    <a:pt x="598" y="691"/>
                  </a:lnTo>
                  <a:lnTo>
                    <a:pt x="592" y="688"/>
                  </a:lnTo>
                  <a:lnTo>
                    <a:pt x="586" y="684"/>
                  </a:lnTo>
                  <a:lnTo>
                    <a:pt x="586" y="677"/>
                  </a:lnTo>
                  <a:lnTo>
                    <a:pt x="579" y="670"/>
                  </a:lnTo>
                  <a:lnTo>
                    <a:pt x="573" y="671"/>
                  </a:lnTo>
                  <a:lnTo>
                    <a:pt x="573" y="667"/>
                  </a:lnTo>
                  <a:lnTo>
                    <a:pt x="562" y="668"/>
                  </a:lnTo>
                  <a:lnTo>
                    <a:pt x="561" y="664"/>
                  </a:lnTo>
                  <a:lnTo>
                    <a:pt x="555" y="661"/>
                  </a:lnTo>
                  <a:lnTo>
                    <a:pt x="549" y="654"/>
                  </a:lnTo>
                  <a:lnTo>
                    <a:pt x="543" y="654"/>
                  </a:lnTo>
                  <a:lnTo>
                    <a:pt x="537" y="654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3"/>
            <p:cNvSpPr>
              <a:spLocks/>
            </p:cNvSpPr>
            <p:nvPr/>
          </p:nvSpPr>
          <p:spPr bwMode="auto">
            <a:xfrm>
              <a:off x="2305" y="2149"/>
              <a:ext cx="694" cy="99"/>
            </a:xfrm>
            <a:custGeom>
              <a:avLst/>
              <a:gdLst>
                <a:gd name="T0" fmla="*/ 687 w 694"/>
                <a:gd name="T1" fmla="*/ 15 h 99"/>
                <a:gd name="T2" fmla="*/ 672 w 694"/>
                <a:gd name="T3" fmla="*/ 20 h 99"/>
                <a:gd name="T4" fmla="*/ 665 w 694"/>
                <a:gd name="T5" fmla="*/ 30 h 99"/>
                <a:gd name="T6" fmla="*/ 663 w 694"/>
                <a:gd name="T7" fmla="*/ 54 h 99"/>
                <a:gd name="T8" fmla="*/ 648 w 694"/>
                <a:gd name="T9" fmla="*/ 59 h 99"/>
                <a:gd name="T10" fmla="*/ 632 w 694"/>
                <a:gd name="T11" fmla="*/ 55 h 99"/>
                <a:gd name="T12" fmla="*/ 621 w 694"/>
                <a:gd name="T13" fmla="*/ 56 h 99"/>
                <a:gd name="T14" fmla="*/ 617 w 694"/>
                <a:gd name="T15" fmla="*/ 61 h 99"/>
                <a:gd name="T16" fmla="*/ 598 w 694"/>
                <a:gd name="T17" fmla="*/ 66 h 99"/>
                <a:gd name="T18" fmla="*/ 579 w 694"/>
                <a:gd name="T19" fmla="*/ 67 h 99"/>
                <a:gd name="T20" fmla="*/ 562 w 694"/>
                <a:gd name="T21" fmla="*/ 59 h 99"/>
                <a:gd name="T22" fmla="*/ 549 w 694"/>
                <a:gd name="T23" fmla="*/ 41 h 99"/>
                <a:gd name="T24" fmla="*/ 533 w 694"/>
                <a:gd name="T25" fmla="*/ 32 h 99"/>
                <a:gd name="T26" fmla="*/ 514 w 694"/>
                <a:gd name="T27" fmla="*/ 38 h 99"/>
                <a:gd name="T28" fmla="*/ 498 w 694"/>
                <a:gd name="T29" fmla="*/ 39 h 99"/>
                <a:gd name="T30" fmla="*/ 484 w 694"/>
                <a:gd name="T31" fmla="*/ 54 h 99"/>
                <a:gd name="T32" fmla="*/ 468 w 694"/>
                <a:gd name="T33" fmla="*/ 55 h 99"/>
                <a:gd name="T34" fmla="*/ 461 w 694"/>
                <a:gd name="T35" fmla="*/ 59 h 99"/>
                <a:gd name="T36" fmla="*/ 440 w 694"/>
                <a:gd name="T37" fmla="*/ 47 h 99"/>
                <a:gd name="T38" fmla="*/ 429 w 694"/>
                <a:gd name="T39" fmla="*/ 47 h 99"/>
                <a:gd name="T40" fmla="*/ 413 w 694"/>
                <a:gd name="T41" fmla="*/ 43 h 99"/>
                <a:gd name="T42" fmla="*/ 388 w 694"/>
                <a:gd name="T43" fmla="*/ 36 h 99"/>
                <a:gd name="T44" fmla="*/ 379 w 694"/>
                <a:gd name="T45" fmla="*/ 18 h 99"/>
                <a:gd name="T46" fmla="*/ 359 w 694"/>
                <a:gd name="T47" fmla="*/ 14 h 99"/>
                <a:gd name="T48" fmla="*/ 336 w 694"/>
                <a:gd name="T49" fmla="*/ 20 h 99"/>
                <a:gd name="T50" fmla="*/ 318 w 694"/>
                <a:gd name="T51" fmla="*/ 35 h 99"/>
                <a:gd name="T52" fmla="*/ 300 w 694"/>
                <a:gd name="T53" fmla="*/ 45 h 99"/>
                <a:gd name="T54" fmla="*/ 287 w 694"/>
                <a:gd name="T55" fmla="*/ 37 h 99"/>
                <a:gd name="T56" fmla="*/ 269 w 694"/>
                <a:gd name="T57" fmla="*/ 47 h 99"/>
                <a:gd name="T58" fmla="*/ 263 w 694"/>
                <a:gd name="T59" fmla="*/ 65 h 99"/>
                <a:gd name="T60" fmla="*/ 239 w 694"/>
                <a:gd name="T61" fmla="*/ 71 h 99"/>
                <a:gd name="T62" fmla="*/ 220 w 694"/>
                <a:gd name="T63" fmla="*/ 72 h 99"/>
                <a:gd name="T64" fmla="*/ 202 w 694"/>
                <a:gd name="T65" fmla="*/ 83 h 99"/>
                <a:gd name="T66" fmla="*/ 186 w 694"/>
                <a:gd name="T67" fmla="*/ 84 h 99"/>
                <a:gd name="T68" fmla="*/ 175 w 694"/>
                <a:gd name="T69" fmla="*/ 84 h 99"/>
                <a:gd name="T70" fmla="*/ 158 w 694"/>
                <a:gd name="T71" fmla="*/ 71 h 99"/>
                <a:gd name="T72" fmla="*/ 137 w 694"/>
                <a:gd name="T73" fmla="*/ 58 h 99"/>
                <a:gd name="T74" fmla="*/ 128 w 694"/>
                <a:gd name="T75" fmla="*/ 78 h 99"/>
                <a:gd name="T76" fmla="*/ 112 w 694"/>
                <a:gd name="T77" fmla="*/ 83 h 99"/>
                <a:gd name="T78" fmla="*/ 100 w 694"/>
                <a:gd name="T79" fmla="*/ 74 h 99"/>
                <a:gd name="T80" fmla="*/ 83 w 694"/>
                <a:gd name="T81" fmla="*/ 66 h 99"/>
                <a:gd name="T82" fmla="*/ 67 w 694"/>
                <a:gd name="T83" fmla="*/ 62 h 99"/>
                <a:gd name="T84" fmla="*/ 66 w 694"/>
                <a:gd name="T85" fmla="*/ 48 h 99"/>
                <a:gd name="T86" fmla="*/ 54 w 694"/>
                <a:gd name="T87" fmla="*/ 49 h 99"/>
                <a:gd name="T88" fmla="*/ 38 w 694"/>
                <a:gd name="T89" fmla="*/ 40 h 99"/>
                <a:gd name="T90" fmla="*/ 29 w 694"/>
                <a:gd name="T91" fmla="*/ 32 h 99"/>
                <a:gd name="T92" fmla="*/ 10 w 694"/>
                <a:gd name="T93" fmla="*/ 32 h 99"/>
                <a:gd name="T94" fmla="*/ 0 w 694"/>
                <a:gd name="T95" fmla="*/ 57 h 99"/>
                <a:gd name="T96" fmla="*/ 3 w 694"/>
                <a:gd name="T97" fmla="*/ 84 h 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94" h="99">
                  <a:moveTo>
                    <a:pt x="693" y="0"/>
                  </a:moveTo>
                  <a:lnTo>
                    <a:pt x="690" y="6"/>
                  </a:lnTo>
                  <a:lnTo>
                    <a:pt x="686" y="6"/>
                  </a:lnTo>
                  <a:lnTo>
                    <a:pt x="687" y="15"/>
                  </a:lnTo>
                  <a:lnTo>
                    <a:pt x="683" y="15"/>
                  </a:lnTo>
                  <a:lnTo>
                    <a:pt x="684" y="20"/>
                  </a:lnTo>
                  <a:lnTo>
                    <a:pt x="676" y="20"/>
                  </a:lnTo>
                  <a:lnTo>
                    <a:pt x="672" y="20"/>
                  </a:lnTo>
                  <a:lnTo>
                    <a:pt x="672" y="24"/>
                  </a:lnTo>
                  <a:lnTo>
                    <a:pt x="668" y="25"/>
                  </a:lnTo>
                  <a:lnTo>
                    <a:pt x="664" y="25"/>
                  </a:lnTo>
                  <a:lnTo>
                    <a:pt x="665" y="30"/>
                  </a:lnTo>
                  <a:lnTo>
                    <a:pt x="665" y="35"/>
                  </a:lnTo>
                  <a:lnTo>
                    <a:pt x="663" y="44"/>
                  </a:lnTo>
                  <a:lnTo>
                    <a:pt x="663" y="48"/>
                  </a:lnTo>
                  <a:lnTo>
                    <a:pt x="663" y="54"/>
                  </a:lnTo>
                  <a:lnTo>
                    <a:pt x="655" y="54"/>
                  </a:lnTo>
                  <a:lnTo>
                    <a:pt x="656" y="59"/>
                  </a:lnTo>
                  <a:lnTo>
                    <a:pt x="652" y="59"/>
                  </a:lnTo>
                  <a:lnTo>
                    <a:pt x="648" y="59"/>
                  </a:lnTo>
                  <a:lnTo>
                    <a:pt x="644" y="59"/>
                  </a:lnTo>
                  <a:lnTo>
                    <a:pt x="640" y="59"/>
                  </a:lnTo>
                  <a:lnTo>
                    <a:pt x="640" y="55"/>
                  </a:lnTo>
                  <a:lnTo>
                    <a:pt x="632" y="55"/>
                  </a:lnTo>
                  <a:lnTo>
                    <a:pt x="633" y="60"/>
                  </a:lnTo>
                  <a:lnTo>
                    <a:pt x="629" y="60"/>
                  </a:lnTo>
                  <a:lnTo>
                    <a:pt x="628" y="55"/>
                  </a:lnTo>
                  <a:lnTo>
                    <a:pt x="621" y="56"/>
                  </a:lnTo>
                  <a:lnTo>
                    <a:pt x="617" y="56"/>
                  </a:lnTo>
                  <a:lnTo>
                    <a:pt x="617" y="61"/>
                  </a:lnTo>
                  <a:lnTo>
                    <a:pt x="617" y="56"/>
                  </a:lnTo>
                  <a:lnTo>
                    <a:pt x="617" y="61"/>
                  </a:lnTo>
                  <a:lnTo>
                    <a:pt x="609" y="61"/>
                  </a:lnTo>
                  <a:lnTo>
                    <a:pt x="606" y="65"/>
                  </a:lnTo>
                  <a:lnTo>
                    <a:pt x="602" y="66"/>
                  </a:lnTo>
                  <a:lnTo>
                    <a:pt x="598" y="66"/>
                  </a:lnTo>
                  <a:lnTo>
                    <a:pt x="594" y="66"/>
                  </a:lnTo>
                  <a:lnTo>
                    <a:pt x="586" y="67"/>
                  </a:lnTo>
                  <a:lnTo>
                    <a:pt x="582" y="67"/>
                  </a:lnTo>
                  <a:lnTo>
                    <a:pt x="579" y="67"/>
                  </a:lnTo>
                  <a:lnTo>
                    <a:pt x="579" y="63"/>
                  </a:lnTo>
                  <a:lnTo>
                    <a:pt x="574" y="63"/>
                  </a:lnTo>
                  <a:lnTo>
                    <a:pt x="570" y="59"/>
                  </a:lnTo>
                  <a:lnTo>
                    <a:pt x="562" y="59"/>
                  </a:lnTo>
                  <a:lnTo>
                    <a:pt x="558" y="59"/>
                  </a:lnTo>
                  <a:lnTo>
                    <a:pt x="554" y="55"/>
                  </a:lnTo>
                  <a:lnTo>
                    <a:pt x="549" y="50"/>
                  </a:lnTo>
                  <a:lnTo>
                    <a:pt x="549" y="41"/>
                  </a:lnTo>
                  <a:lnTo>
                    <a:pt x="545" y="41"/>
                  </a:lnTo>
                  <a:lnTo>
                    <a:pt x="537" y="37"/>
                  </a:lnTo>
                  <a:lnTo>
                    <a:pt x="536" y="32"/>
                  </a:lnTo>
                  <a:lnTo>
                    <a:pt x="533" y="32"/>
                  </a:lnTo>
                  <a:lnTo>
                    <a:pt x="529" y="32"/>
                  </a:lnTo>
                  <a:lnTo>
                    <a:pt x="525" y="38"/>
                  </a:lnTo>
                  <a:lnTo>
                    <a:pt x="521" y="38"/>
                  </a:lnTo>
                  <a:lnTo>
                    <a:pt x="514" y="38"/>
                  </a:lnTo>
                  <a:lnTo>
                    <a:pt x="510" y="38"/>
                  </a:lnTo>
                  <a:lnTo>
                    <a:pt x="506" y="38"/>
                  </a:lnTo>
                  <a:lnTo>
                    <a:pt x="502" y="39"/>
                  </a:lnTo>
                  <a:lnTo>
                    <a:pt x="498" y="39"/>
                  </a:lnTo>
                  <a:lnTo>
                    <a:pt x="491" y="44"/>
                  </a:lnTo>
                  <a:lnTo>
                    <a:pt x="487" y="44"/>
                  </a:lnTo>
                  <a:lnTo>
                    <a:pt x="488" y="53"/>
                  </a:lnTo>
                  <a:lnTo>
                    <a:pt x="484" y="54"/>
                  </a:lnTo>
                  <a:lnTo>
                    <a:pt x="480" y="59"/>
                  </a:lnTo>
                  <a:lnTo>
                    <a:pt x="479" y="54"/>
                  </a:lnTo>
                  <a:lnTo>
                    <a:pt x="476" y="54"/>
                  </a:lnTo>
                  <a:lnTo>
                    <a:pt x="468" y="55"/>
                  </a:lnTo>
                  <a:lnTo>
                    <a:pt x="469" y="59"/>
                  </a:lnTo>
                  <a:lnTo>
                    <a:pt x="464" y="59"/>
                  </a:lnTo>
                  <a:lnTo>
                    <a:pt x="465" y="64"/>
                  </a:lnTo>
                  <a:lnTo>
                    <a:pt x="461" y="59"/>
                  </a:lnTo>
                  <a:lnTo>
                    <a:pt x="457" y="55"/>
                  </a:lnTo>
                  <a:lnTo>
                    <a:pt x="452" y="46"/>
                  </a:lnTo>
                  <a:lnTo>
                    <a:pt x="444" y="47"/>
                  </a:lnTo>
                  <a:lnTo>
                    <a:pt x="440" y="47"/>
                  </a:lnTo>
                  <a:lnTo>
                    <a:pt x="436" y="42"/>
                  </a:lnTo>
                  <a:lnTo>
                    <a:pt x="437" y="47"/>
                  </a:lnTo>
                  <a:lnTo>
                    <a:pt x="432" y="47"/>
                  </a:lnTo>
                  <a:lnTo>
                    <a:pt x="429" y="47"/>
                  </a:lnTo>
                  <a:lnTo>
                    <a:pt x="421" y="48"/>
                  </a:lnTo>
                  <a:lnTo>
                    <a:pt x="420" y="43"/>
                  </a:lnTo>
                  <a:lnTo>
                    <a:pt x="417" y="43"/>
                  </a:lnTo>
                  <a:lnTo>
                    <a:pt x="413" y="43"/>
                  </a:lnTo>
                  <a:lnTo>
                    <a:pt x="408" y="39"/>
                  </a:lnTo>
                  <a:lnTo>
                    <a:pt x="404" y="39"/>
                  </a:lnTo>
                  <a:lnTo>
                    <a:pt x="392" y="36"/>
                  </a:lnTo>
                  <a:lnTo>
                    <a:pt x="388" y="36"/>
                  </a:lnTo>
                  <a:lnTo>
                    <a:pt x="388" y="31"/>
                  </a:lnTo>
                  <a:lnTo>
                    <a:pt x="383" y="22"/>
                  </a:lnTo>
                  <a:lnTo>
                    <a:pt x="383" y="17"/>
                  </a:lnTo>
                  <a:lnTo>
                    <a:pt x="379" y="18"/>
                  </a:lnTo>
                  <a:lnTo>
                    <a:pt x="371" y="13"/>
                  </a:lnTo>
                  <a:lnTo>
                    <a:pt x="367" y="14"/>
                  </a:lnTo>
                  <a:lnTo>
                    <a:pt x="363" y="14"/>
                  </a:lnTo>
                  <a:lnTo>
                    <a:pt x="359" y="14"/>
                  </a:lnTo>
                  <a:lnTo>
                    <a:pt x="355" y="14"/>
                  </a:lnTo>
                  <a:lnTo>
                    <a:pt x="343" y="15"/>
                  </a:lnTo>
                  <a:lnTo>
                    <a:pt x="335" y="15"/>
                  </a:lnTo>
                  <a:lnTo>
                    <a:pt x="336" y="20"/>
                  </a:lnTo>
                  <a:lnTo>
                    <a:pt x="333" y="20"/>
                  </a:lnTo>
                  <a:lnTo>
                    <a:pt x="325" y="25"/>
                  </a:lnTo>
                  <a:lnTo>
                    <a:pt x="322" y="34"/>
                  </a:lnTo>
                  <a:lnTo>
                    <a:pt x="318" y="35"/>
                  </a:lnTo>
                  <a:lnTo>
                    <a:pt x="314" y="35"/>
                  </a:lnTo>
                  <a:lnTo>
                    <a:pt x="307" y="40"/>
                  </a:lnTo>
                  <a:lnTo>
                    <a:pt x="307" y="44"/>
                  </a:lnTo>
                  <a:lnTo>
                    <a:pt x="300" y="45"/>
                  </a:lnTo>
                  <a:lnTo>
                    <a:pt x="295" y="45"/>
                  </a:lnTo>
                  <a:lnTo>
                    <a:pt x="295" y="40"/>
                  </a:lnTo>
                  <a:lnTo>
                    <a:pt x="291" y="36"/>
                  </a:lnTo>
                  <a:lnTo>
                    <a:pt x="287" y="37"/>
                  </a:lnTo>
                  <a:lnTo>
                    <a:pt x="284" y="41"/>
                  </a:lnTo>
                  <a:lnTo>
                    <a:pt x="276" y="46"/>
                  </a:lnTo>
                  <a:lnTo>
                    <a:pt x="273" y="51"/>
                  </a:lnTo>
                  <a:lnTo>
                    <a:pt x="269" y="47"/>
                  </a:lnTo>
                  <a:lnTo>
                    <a:pt x="265" y="51"/>
                  </a:lnTo>
                  <a:lnTo>
                    <a:pt x="265" y="56"/>
                  </a:lnTo>
                  <a:lnTo>
                    <a:pt x="266" y="65"/>
                  </a:lnTo>
                  <a:lnTo>
                    <a:pt x="263" y="65"/>
                  </a:lnTo>
                  <a:lnTo>
                    <a:pt x="255" y="66"/>
                  </a:lnTo>
                  <a:lnTo>
                    <a:pt x="247" y="66"/>
                  </a:lnTo>
                  <a:lnTo>
                    <a:pt x="243" y="66"/>
                  </a:lnTo>
                  <a:lnTo>
                    <a:pt x="239" y="71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4" y="72"/>
                  </a:lnTo>
                  <a:lnTo>
                    <a:pt x="220" y="72"/>
                  </a:lnTo>
                  <a:lnTo>
                    <a:pt x="216" y="73"/>
                  </a:lnTo>
                  <a:lnTo>
                    <a:pt x="209" y="78"/>
                  </a:lnTo>
                  <a:lnTo>
                    <a:pt x="205" y="78"/>
                  </a:lnTo>
                  <a:lnTo>
                    <a:pt x="202" y="83"/>
                  </a:lnTo>
                  <a:lnTo>
                    <a:pt x="201" y="79"/>
                  </a:lnTo>
                  <a:lnTo>
                    <a:pt x="197" y="79"/>
                  </a:lnTo>
                  <a:lnTo>
                    <a:pt x="193" y="79"/>
                  </a:lnTo>
                  <a:lnTo>
                    <a:pt x="186" y="84"/>
                  </a:lnTo>
                  <a:lnTo>
                    <a:pt x="187" y="88"/>
                  </a:lnTo>
                  <a:lnTo>
                    <a:pt x="183" y="88"/>
                  </a:lnTo>
                  <a:lnTo>
                    <a:pt x="179" y="88"/>
                  </a:lnTo>
                  <a:lnTo>
                    <a:pt x="175" y="84"/>
                  </a:lnTo>
                  <a:lnTo>
                    <a:pt x="174" y="79"/>
                  </a:lnTo>
                  <a:lnTo>
                    <a:pt x="162" y="76"/>
                  </a:lnTo>
                  <a:lnTo>
                    <a:pt x="161" y="71"/>
                  </a:lnTo>
                  <a:lnTo>
                    <a:pt x="158" y="71"/>
                  </a:lnTo>
                  <a:lnTo>
                    <a:pt x="153" y="62"/>
                  </a:lnTo>
                  <a:lnTo>
                    <a:pt x="149" y="62"/>
                  </a:lnTo>
                  <a:lnTo>
                    <a:pt x="144" y="58"/>
                  </a:lnTo>
                  <a:lnTo>
                    <a:pt x="137" y="58"/>
                  </a:lnTo>
                  <a:lnTo>
                    <a:pt x="133" y="63"/>
                  </a:lnTo>
                  <a:lnTo>
                    <a:pt x="130" y="72"/>
                  </a:lnTo>
                  <a:lnTo>
                    <a:pt x="127" y="73"/>
                  </a:lnTo>
                  <a:lnTo>
                    <a:pt x="128" y="78"/>
                  </a:lnTo>
                  <a:lnTo>
                    <a:pt x="123" y="78"/>
                  </a:lnTo>
                  <a:lnTo>
                    <a:pt x="124" y="82"/>
                  </a:lnTo>
                  <a:lnTo>
                    <a:pt x="116" y="83"/>
                  </a:lnTo>
                  <a:lnTo>
                    <a:pt x="112" y="83"/>
                  </a:lnTo>
                  <a:lnTo>
                    <a:pt x="108" y="79"/>
                  </a:lnTo>
                  <a:lnTo>
                    <a:pt x="104" y="79"/>
                  </a:lnTo>
                  <a:lnTo>
                    <a:pt x="103" y="74"/>
                  </a:lnTo>
                  <a:lnTo>
                    <a:pt x="100" y="74"/>
                  </a:lnTo>
                  <a:lnTo>
                    <a:pt x="91" y="75"/>
                  </a:lnTo>
                  <a:lnTo>
                    <a:pt x="88" y="75"/>
                  </a:lnTo>
                  <a:lnTo>
                    <a:pt x="84" y="7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5" y="66"/>
                  </a:lnTo>
                  <a:lnTo>
                    <a:pt x="68" y="67"/>
                  </a:lnTo>
                  <a:lnTo>
                    <a:pt x="67" y="62"/>
                  </a:lnTo>
                  <a:lnTo>
                    <a:pt x="67" y="57"/>
                  </a:lnTo>
                  <a:lnTo>
                    <a:pt x="74" y="53"/>
                  </a:lnTo>
                  <a:lnTo>
                    <a:pt x="73" y="48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60" y="51"/>
                  </a:lnTo>
                  <a:lnTo>
                    <a:pt x="58" y="48"/>
                  </a:lnTo>
                  <a:lnTo>
                    <a:pt x="54" y="49"/>
                  </a:lnTo>
                  <a:lnTo>
                    <a:pt x="50" y="49"/>
                  </a:lnTo>
                  <a:lnTo>
                    <a:pt x="42" y="49"/>
                  </a:lnTo>
                  <a:lnTo>
                    <a:pt x="41" y="4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3" y="36"/>
                  </a:lnTo>
                  <a:lnTo>
                    <a:pt x="33" y="32"/>
                  </a:lnTo>
                  <a:lnTo>
                    <a:pt x="29" y="32"/>
                  </a:lnTo>
                  <a:lnTo>
                    <a:pt x="17" y="32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1"/>
                  </a:lnTo>
                  <a:lnTo>
                    <a:pt x="9" y="65"/>
                  </a:lnTo>
                  <a:lnTo>
                    <a:pt x="10" y="79"/>
                  </a:lnTo>
                  <a:lnTo>
                    <a:pt x="3" y="84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12" y="98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4"/>
            <p:cNvSpPr>
              <a:spLocks/>
            </p:cNvSpPr>
            <p:nvPr/>
          </p:nvSpPr>
          <p:spPr bwMode="auto">
            <a:xfrm>
              <a:off x="1874" y="2737"/>
              <a:ext cx="83" cy="64"/>
            </a:xfrm>
            <a:custGeom>
              <a:avLst/>
              <a:gdLst>
                <a:gd name="T0" fmla="*/ 45 w 83"/>
                <a:gd name="T1" fmla="*/ 0 h 64"/>
                <a:gd name="T2" fmla="*/ 32 w 83"/>
                <a:gd name="T3" fmla="*/ 9 h 64"/>
                <a:gd name="T4" fmla="*/ 5 w 83"/>
                <a:gd name="T5" fmla="*/ 25 h 64"/>
                <a:gd name="T6" fmla="*/ 0 w 83"/>
                <a:gd name="T7" fmla="*/ 49 h 64"/>
                <a:gd name="T8" fmla="*/ 16 w 83"/>
                <a:gd name="T9" fmla="*/ 63 h 64"/>
                <a:gd name="T10" fmla="*/ 34 w 83"/>
                <a:gd name="T11" fmla="*/ 48 h 64"/>
                <a:gd name="T12" fmla="*/ 57 w 83"/>
                <a:gd name="T13" fmla="*/ 39 h 64"/>
                <a:gd name="T14" fmla="*/ 82 w 83"/>
                <a:gd name="T15" fmla="*/ 23 h 64"/>
                <a:gd name="T16" fmla="*/ 58 w 83"/>
                <a:gd name="T17" fmla="*/ 7 h 64"/>
                <a:gd name="T18" fmla="*/ 58 w 83"/>
                <a:gd name="T19" fmla="*/ 7 h 64"/>
                <a:gd name="T20" fmla="*/ 45 w 83"/>
                <a:gd name="T21" fmla="*/ 0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64">
                  <a:moveTo>
                    <a:pt x="45" y="0"/>
                  </a:moveTo>
                  <a:lnTo>
                    <a:pt x="32" y="9"/>
                  </a:lnTo>
                  <a:lnTo>
                    <a:pt x="5" y="25"/>
                  </a:lnTo>
                  <a:lnTo>
                    <a:pt x="0" y="49"/>
                  </a:lnTo>
                  <a:lnTo>
                    <a:pt x="16" y="63"/>
                  </a:lnTo>
                  <a:lnTo>
                    <a:pt x="34" y="48"/>
                  </a:lnTo>
                  <a:lnTo>
                    <a:pt x="57" y="39"/>
                  </a:lnTo>
                  <a:lnTo>
                    <a:pt x="82" y="23"/>
                  </a:lnTo>
                  <a:lnTo>
                    <a:pt x="58" y="7"/>
                  </a:lnTo>
                  <a:lnTo>
                    <a:pt x="45" y="0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5"/>
            <p:cNvSpPr>
              <a:spLocks/>
            </p:cNvSpPr>
            <p:nvPr/>
          </p:nvSpPr>
          <p:spPr bwMode="auto">
            <a:xfrm>
              <a:off x="3180" y="1315"/>
              <a:ext cx="24" cy="3"/>
            </a:xfrm>
            <a:custGeom>
              <a:avLst/>
              <a:gdLst>
                <a:gd name="T0" fmla="*/ 0 w 24"/>
                <a:gd name="T1" fmla="*/ 0 h 3"/>
                <a:gd name="T2" fmla="*/ 23 w 24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lnTo>
                    <a:pt x="23" y="2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6"/>
            <p:cNvSpPr>
              <a:spLocks/>
            </p:cNvSpPr>
            <p:nvPr/>
          </p:nvSpPr>
          <p:spPr bwMode="auto">
            <a:xfrm>
              <a:off x="2678" y="3522"/>
              <a:ext cx="3" cy="11"/>
            </a:xfrm>
            <a:custGeom>
              <a:avLst/>
              <a:gdLst>
                <a:gd name="T0" fmla="*/ 0 w 3"/>
                <a:gd name="T1" fmla="*/ 10 h 11"/>
                <a:gd name="T2" fmla="*/ 2 w 3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0" y="10"/>
                  </a:moveTo>
                  <a:lnTo>
                    <a:pt x="2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7"/>
            <p:cNvSpPr>
              <a:spLocks/>
            </p:cNvSpPr>
            <p:nvPr/>
          </p:nvSpPr>
          <p:spPr bwMode="auto">
            <a:xfrm>
              <a:off x="2793" y="3226"/>
              <a:ext cx="38" cy="40"/>
            </a:xfrm>
            <a:custGeom>
              <a:avLst/>
              <a:gdLst>
                <a:gd name="T0" fmla="*/ 37 w 38"/>
                <a:gd name="T1" fmla="*/ 10 h 40"/>
                <a:gd name="T2" fmla="*/ 36 w 38"/>
                <a:gd name="T3" fmla="*/ 0 h 40"/>
                <a:gd name="T4" fmla="*/ 32 w 38"/>
                <a:gd name="T5" fmla="*/ 0 h 40"/>
                <a:gd name="T6" fmla="*/ 29 w 38"/>
                <a:gd name="T7" fmla="*/ 10 h 40"/>
                <a:gd name="T8" fmla="*/ 30 w 38"/>
                <a:gd name="T9" fmla="*/ 14 h 40"/>
                <a:gd name="T10" fmla="*/ 30 w 38"/>
                <a:gd name="T11" fmla="*/ 19 h 40"/>
                <a:gd name="T12" fmla="*/ 26 w 38"/>
                <a:gd name="T13" fmla="*/ 24 h 40"/>
                <a:gd name="T14" fmla="*/ 23 w 38"/>
                <a:gd name="T15" fmla="*/ 29 h 40"/>
                <a:gd name="T16" fmla="*/ 16 w 38"/>
                <a:gd name="T17" fmla="*/ 38 h 40"/>
                <a:gd name="T18" fmla="*/ 12 w 38"/>
                <a:gd name="T19" fmla="*/ 39 h 40"/>
                <a:gd name="T20" fmla="*/ 16 w 38"/>
                <a:gd name="T21" fmla="*/ 38 h 40"/>
                <a:gd name="T22" fmla="*/ 11 w 38"/>
                <a:gd name="T23" fmla="*/ 29 h 40"/>
                <a:gd name="T24" fmla="*/ 12 w 38"/>
                <a:gd name="T25" fmla="*/ 39 h 40"/>
                <a:gd name="T26" fmla="*/ 8 w 38"/>
                <a:gd name="T27" fmla="*/ 39 h 40"/>
                <a:gd name="T28" fmla="*/ 5 w 38"/>
                <a:gd name="T29" fmla="*/ 39 h 40"/>
                <a:gd name="T30" fmla="*/ 0 w 38"/>
                <a:gd name="T31" fmla="*/ 39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0">
                  <a:moveTo>
                    <a:pt x="37" y="10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26" y="24"/>
                  </a:lnTo>
                  <a:lnTo>
                    <a:pt x="23" y="29"/>
                  </a:lnTo>
                  <a:lnTo>
                    <a:pt x="16" y="38"/>
                  </a:lnTo>
                  <a:lnTo>
                    <a:pt x="12" y="39"/>
                  </a:lnTo>
                  <a:lnTo>
                    <a:pt x="16" y="38"/>
                  </a:lnTo>
                  <a:lnTo>
                    <a:pt x="11" y="29"/>
                  </a:lnTo>
                  <a:lnTo>
                    <a:pt x="12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0" y="39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8"/>
            <p:cNvSpPr>
              <a:spLocks/>
            </p:cNvSpPr>
            <p:nvPr/>
          </p:nvSpPr>
          <p:spPr bwMode="auto">
            <a:xfrm>
              <a:off x="2776" y="3265"/>
              <a:ext cx="18" cy="21"/>
            </a:xfrm>
            <a:custGeom>
              <a:avLst/>
              <a:gdLst>
                <a:gd name="T0" fmla="*/ 0 w 18"/>
                <a:gd name="T1" fmla="*/ 20 h 21"/>
                <a:gd name="T2" fmla="*/ 3 w 18"/>
                <a:gd name="T3" fmla="*/ 15 h 21"/>
                <a:gd name="T4" fmla="*/ 3 w 18"/>
                <a:gd name="T5" fmla="*/ 11 h 21"/>
                <a:gd name="T6" fmla="*/ 7 w 18"/>
                <a:gd name="T7" fmla="*/ 10 h 21"/>
                <a:gd name="T8" fmla="*/ 6 w 18"/>
                <a:gd name="T9" fmla="*/ 5 h 21"/>
                <a:gd name="T10" fmla="*/ 10 w 18"/>
                <a:gd name="T11" fmla="*/ 5 h 21"/>
                <a:gd name="T12" fmla="*/ 17 w 18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1">
                  <a:moveTo>
                    <a:pt x="0" y="20"/>
                  </a:moveTo>
                  <a:lnTo>
                    <a:pt x="3" y="15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7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9"/>
            <p:cNvSpPr>
              <a:spLocks/>
            </p:cNvSpPr>
            <p:nvPr/>
          </p:nvSpPr>
          <p:spPr bwMode="auto">
            <a:xfrm>
              <a:off x="2663" y="3285"/>
              <a:ext cx="114" cy="217"/>
            </a:xfrm>
            <a:custGeom>
              <a:avLst/>
              <a:gdLst>
                <a:gd name="T0" fmla="*/ 0 w 114"/>
                <a:gd name="T1" fmla="*/ 216 h 217"/>
                <a:gd name="T2" fmla="*/ 0 w 114"/>
                <a:gd name="T3" fmla="*/ 211 h 217"/>
                <a:gd name="T4" fmla="*/ 7 w 114"/>
                <a:gd name="T5" fmla="*/ 211 h 217"/>
                <a:gd name="T6" fmla="*/ 6 w 114"/>
                <a:gd name="T7" fmla="*/ 201 h 217"/>
                <a:gd name="T8" fmla="*/ 6 w 114"/>
                <a:gd name="T9" fmla="*/ 197 h 217"/>
                <a:gd name="T10" fmla="*/ 6 w 114"/>
                <a:gd name="T11" fmla="*/ 192 h 217"/>
                <a:gd name="T12" fmla="*/ 9 w 114"/>
                <a:gd name="T13" fmla="*/ 192 h 217"/>
                <a:gd name="T14" fmla="*/ 9 w 114"/>
                <a:gd name="T15" fmla="*/ 187 h 217"/>
                <a:gd name="T16" fmla="*/ 4 w 114"/>
                <a:gd name="T17" fmla="*/ 178 h 217"/>
                <a:gd name="T18" fmla="*/ 4 w 114"/>
                <a:gd name="T19" fmla="*/ 174 h 217"/>
                <a:gd name="T20" fmla="*/ 7 w 114"/>
                <a:gd name="T21" fmla="*/ 169 h 217"/>
                <a:gd name="T22" fmla="*/ 11 w 114"/>
                <a:gd name="T23" fmla="*/ 168 h 217"/>
                <a:gd name="T24" fmla="*/ 11 w 114"/>
                <a:gd name="T25" fmla="*/ 164 h 217"/>
                <a:gd name="T26" fmla="*/ 10 w 114"/>
                <a:gd name="T27" fmla="*/ 160 h 217"/>
                <a:gd name="T28" fmla="*/ 14 w 114"/>
                <a:gd name="T29" fmla="*/ 159 h 217"/>
                <a:gd name="T30" fmla="*/ 13 w 114"/>
                <a:gd name="T31" fmla="*/ 150 h 217"/>
                <a:gd name="T32" fmla="*/ 13 w 114"/>
                <a:gd name="T33" fmla="*/ 145 h 217"/>
                <a:gd name="T34" fmla="*/ 17 w 114"/>
                <a:gd name="T35" fmla="*/ 145 h 217"/>
                <a:gd name="T36" fmla="*/ 24 w 114"/>
                <a:gd name="T37" fmla="*/ 140 h 217"/>
                <a:gd name="T38" fmla="*/ 24 w 114"/>
                <a:gd name="T39" fmla="*/ 136 h 217"/>
                <a:gd name="T40" fmla="*/ 23 w 114"/>
                <a:gd name="T41" fmla="*/ 131 h 217"/>
                <a:gd name="T42" fmla="*/ 26 w 114"/>
                <a:gd name="T43" fmla="*/ 121 h 217"/>
                <a:gd name="T44" fmla="*/ 30 w 114"/>
                <a:gd name="T45" fmla="*/ 116 h 217"/>
                <a:gd name="T46" fmla="*/ 34 w 114"/>
                <a:gd name="T47" fmla="*/ 121 h 217"/>
                <a:gd name="T48" fmla="*/ 38 w 114"/>
                <a:gd name="T49" fmla="*/ 121 h 217"/>
                <a:gd name="T50" fmla="*/ 38 w 114"/>
                <a:gd name="T51" fmla="*/ 116 h 217"/>
                <a:gd name="T52" fmla="*/ 45 w 114"/>
                <a:gd name="T53" fmla="*/ 115 h 217"/>
                <a:gd name="T54" fmla="*/ 49 w 114"/>
                <a:gd name="T55" fmla="*/ 115 h 217"/>
                <a:gd name="T56" fmla="*/ 53 w 114"/>
                <a:gd name="T57" fmla="*/ 115 h 217"/>
                <a:gd name="T58" fmla="*/ 53 w 114"/>
                <a:gd name="T59" fmla="*/ 111 h 217"/>
                <a:gd name="T60" fmla="*/ 56 w 114"/>
                <a:gd name="T61" fmla="*/ 110 h 217"/>
                <a:gd name="T62" fmla="*/ 56 w 114"/>
                <a:gd name="T63" fmla="*/ 105 h 217"/>
                <a:gd name="T64" fmla="*/ 59 w 114"/>
                <a:gd name="T65" fmla="*/ 101 h 217"/>
                <a:gd name="T66" fmla="*/ 64 w 114"/>
                <a:gd name="T67" fmla="*/ 101 h 217"/>
                <a:gd name="T68" fmla="*/ 63 w 114"/>
                <a:gd name="T69" fmla="*/ 91 h 217"/>
                <a:gd name="T70" fmla="*/ 70 w 114"/>
                <a:gd name="T71" fmla="*/ 91 h 217"/>
                <a:gd name="T72" fmla="*/ 75 w 114"/>
                <a:gd name="T73" fmla="*/ 100 h 217"/>
                <a:gd name="T74" fmla="*/ 74 w 114"/>
                <a:gd name="T75" fmla="*/ 91 h 217"/>
                <a:gd name="T76" fmla="*/ 78 w 114"/>
                <a:gd name="T77" fmla="*/ 90 h 217"/>
                <a:gd name="T78" fmla="*/ 78 w 114"/>
                <a:gd name="T79" fmla="*/ 86 h 217"/>
                <a:gd name="T80" fmla="*/ 86 w 114"/>
                <a:gd name="T81" fmla="*/ 85 h 217"/>
                <a:gd name="T82" fmla="*/ 85 w 114"/>
                <a:gd name="T83" fmla="*/ 81 h 217"/>
                <a:gd name="T84" fmla="*/ 85 w 114"/>
                <a:gd name="T85" fmla="*/ 76 h 217"/>
                <a:gd name="T86" fmla="*/ 92 w 114"/>
                <a:gd name="T87" fmla="*/ 76 h 217"/>
                <a:gd name="T88" fmla="*/ 92 w 114"/>
                <a:gd name="T89" fmla="*/ 71 h 217"/>
                <a:gd name="T90" fmla="*/ 96 w 114"/>
                <a:gd name="T91" fmla="*/ 71 h 217"/>
                <a:gd name="T92" fmla="*/ 96 w 114"/>
                <a:gd name="T93" fmla="*/ 66 h 217"/>
                <a:gd name="T94" fmla="*/ 95 w 114"/>
                <a:gd name="T95" fmla="*/ 57 h 217"/>
                <a:gd name="T96" fmla="*/ 94 w 114"/>
                <a:gd name="T97" fmla="*/ 52 h 217"/>
                <a:gd name="T98" fmla="*/ 94 w 114"/>
                <a:gd name="T99" fmla="*/ 48 h 217"/>
                <a:gd name="T100" fmla="*/ 93 w 114"/>
                <a:gd name="T101" fmla="*/ 43 h 217"/>
                <a:gd name="T102" fmla="*/ 93 w 114"/>
                <a:gd name="T103" fmla="*/ 38 h 217"/>
                <a:gd name="T104" fmla="*/ 97 w 114"/>
                <a:gd name="T105" fmla="*/ 38 h 217"/>
                <a:gd name="T106" fmla="*/ 96 w 114"/>
                <a:gd name="T107" fmla="*/ 29 h 217"/>
                <a:gd name="T108" fmla="*/ 96 w 114"/>
                <a:gd name="T109" fmla="*/ 24 h 217"/>
                <a:gd name="T110" fmla="*/ 95 w 114"/>
                <a:gd name="T111" fmla="*/ 20 h 217"/>
                <a:gd name="T112" fmla="*/ 98 w 114"/>
                <a:gd name="T113" fmla="*/ 15 h 217"/>
                <a:gd name="T114" fmla="*/ 103 w 114"/>
                <a:gd name="T115" fmla="*/ 15 h 217"/>
                <a:gd name="T116" fmla="*/ 102 w 114"/>
                <a:gd name="T117" fmla="*/ 10 h 217"/>
                <a:gd name="T118" fmla="*/ 110 w 114"/>
                <a:gd name="T119" fmla="*/ 9 h 217"/>
                <a:gd name="T120" fmla="*/ 109 w 114"/>
                <a:gd name="T121" fmla="*/ 0 h 217"/>
                <a:gd name="T122" fmla="*/ 113 w 114"/>
                <a:gd name="T123" fmla="*/ 0 h 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4" h="217">
                  <a:moveTo>
                    <a:pt x="0" y="216"/>
                  </a:moveTo>
                  <a:lnTo>
                    <a:pt x="0" y="211"/>
                  </a:lnTo>
                  <a:lnTo>
                    <a:pt x="7" y="211"/>
                  </a:lnTo>
                  <a:lnTo>
                    <a:pt x="6" y="201"/>
                  </a:lnTo>
                  <a:lnTo>
                    <a:pt x="6" y="197"/>
                  </a:lnTo>
                  <a:lnTo>
                    <a:pt x="6" y="192"/>
                  </a:lnTo>
                  <a:lnTo>
                    <a:pt x="9" y="192"/>
                  </a:lnTo>
                  <a:lnTo>
                    <a:pt x="9" y="187"/>
                  </a:lnTo>
                  <a:lnTo>
                    <a:pt x="4" y="178"/>
                  </a:lnTo>
                  <a:lnTo>
                    <a:pt x="4" y="174"/>
                  </a:lnTo>
                  <a:lnTo>
                    <a:pt x="7" y="169"/>
                  </a:lnTo>
                  <a:lnTo>
                    <a:pt x="11" y="168"/>
                  </a:lnTo>
                  <a:lnTo>
                    <a:pt x="11" y="164"/>
                  </a:lnTo>
                  <a:lnTo>
                    <a:pt x="10" y="160"/>
                  </a:lnTo>
                  <a:lnTo>
                    <a:pt x="14" y="159"/>
                  </a:lnTo>
                  <a:lnTo>
                    <a:pt x="13" y="150"/>
                  </a:lnTo>
                  <a:lnTo>
                    <a:pt x="13" y="145"/>
                  </a:lnTo>
                  <a:lnTo>
                    <a:pt x="17" y="145"/>
                  </a:lnTo>
                  <a:lnTo>
                    <a:pt x="24" y="140"/>
                  </a:lnTo>
                  <a:lnTo>
                    <a:pt x="24" y="136"/>
                  </a:lnTo>
                  <a:lnTo>
                    <a:pt x="23" y="131"/>
                  </a:lnTo>
                  <a:lnTo>
                    <a:pt x="26" y="121"/>
                  </a:lnTo>
                  <a:lnTo>
                    <a:pt x="30" y="116"/>
                  </a:lnTo>
                  <a:lnTo>
                    <a:pt x="34" y="121"/>
                  </a:lnTo>
                  <a:lnTo>
                    <a:pt x="38" y="121"/>
                  </a:lnTo>
                  <a:lnTo>
                    <a:pt x="38" y="116"/>
                  </a:lnTo>
                  <a:lnTo>
                    <a:pt x="45" y="115"/>
                  </a:lnTo>
                  <a:lnTo>
                    <a:pt x="49" y="115"/>
                  </a:lnTo>
                  <a:lnTo>
                    <a:pt x="53" y="115"/>
                  </a:lnTo>
                  <a:lnTo>
                    <a:pt x="53" y="111"/>
                  </a:lnTo>
                  <a:lnTo>
                    <a:pt x="56" y="110"/>
                  </a:lnTo>
                  <a:lnTo>
                    <a:pt x="56" y="105"/>
                  </a:lnTo>
                  <a:lnTo>
                    <a:pt x="59" y="101"/>
                  </a:lnTo>
                  <a:lnTo>
                    <a:pt x="64" y="101"/>
                  </a:lnTo>
                  <a:lnTo>
                    <a:pt x="63" y="91"/>
                  </a:lnTo>
                  <a:lnTo>
                    <a:pt x="70" y="91"/>
                  </a:lnTo>
                  <a:lnTo>
                    <a:pt x="75" y="100"/>
                  </a:lnTo>
                  <a:lnTo>
                    <a:pt x="74" y="91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86" y="85"/>
                  </a:lnTo>
                  <a:lnTo>
                    <a:pt x="85" y="81"/>
                  </a:lnTo>
                  <a:lnTo>
                    <a:pt x="85" y="76"/>
                  </a:lnTo>
                  <a:lnTo>
                    <a:pt x="92" y="76"/>
                  </a:lnTo>
                  <a:lnTo>
                    <a:pt x="92" y="71"/>
                  </a:lnTo>
                  <a:lnTo>
                    <a:pt x="96" y="71"/>
                  </a:lnTo>
                  <a:lnTo>
                    <a:pt x="96" y="66"/>
                  </a:lnTo>
                  <a:lnTo>
                    <a:pt x="95" y="57"/>
                  </a:lnTo>
                  <a:lnTo>
                    <a:pt x="94" y="52"/>
                  </a:lnTo>
                  <a:lnTo>
                    <a:pt x="94" y="48"/>
                  </a:lnTo>
                  <a:lnTo>
                    <a:pt x="93" y="43"/>
                  </a:lnTo>
                  <a:lnTo>
                    <a:pt x="93" y="38"/>
                  </a:lnTo>
                  <a:lnTo>
                    <a:pt x="97" y="38"/>
                  </a:lnTo>
                  <a:lnTo>
                    <a:pt x="96" y="29"/>
                  </a:lnTo>
                  <a:lnTo>
                    <a:pt x="96" y="24"/>
                  </a:lnTo>
                  <a:lnTo>
                    <a:pt x="95" y="20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2" y="10"/>
                  </a:lnTo>
                  <a:lnTo>
                    <a:pt x="110" y="9"/>
                  </a:lnTo>
                  <a:lnTo>
                    <a:pt x="109" y="0"/>
                  </a:lnTo>
                  <a:lnTo>
                    <a:pt x="113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0"/>
            <p:cNvSpPr>
              <a:spLocks/>
            </p:cNvSpPr>
            <p:nvPr/>
          </p:nvSpPr>
          <p:spPr bwMode="auto">
            <a:xfrm>
              <a:off x="2944" y="2699"/>
              <a:ext cx="569" cy="285"/>
            </a:xfrm>
            <a:custGeom>
              <a:avLst/>
              <a:gdLst>
                <a:gd name="T0" fmla="*/ 555 w 569"/>
                <a:gd name="T1" fmla="*/ 11 h 285"/>
                <a:gd name="T2" fmla="*/ 536 w 569"/>
                <a:gd name="T3" fmla="*/ 12 h 285"/>
                <a:gd name="T4" fmla="*/ 528 w 569"/>
                <a:gd name="T5" fmla="*/ 13 h 285"/>
                <a:gd name="T6" fmla="*/ 512 w 569"/>
                <a:gd name="T7" fmla="*/ 4 h 285"/>
                <a:gd name="T8" fmla="*/ 501 w 569"/>
                <a:gd name="T9" fmla="*/ 14 h 285"/>
                <a:gd name="T10" fmla="*/ 488 w 569"/>
                <a:gd name="T11" fmla="*/ 1 h 285"/>
                <a:gd name="T12" fmla="*/ 482 w 569"/>
                <a:gd name="T13" fmla="*/ 15 h 285"/>
                <a:gd name="T14" fmla="*/ 474 w 569"/>
                <a:gd name="T15" fmla="*/ 16 h 285"/>
                <a:gd name="T16" fmla="*/ 463 w 569"/>
                <a:gd name="T17" fmla="*/ 26 h 285"/>
                <a:gd name="T18" fmla="*/ 459 w 569"/>
                <a:gd name="T19" fmla="*/ 31 h 285"/>
                <a:gd name="T20" fmla="*/ 444 w 569"/>
                <a:gd name="T21" fmla="*/ 31 h 285"/>
                <a:gd name="T22" fmla="*/ 442 w 569"/>
                <a:gd name="T23" fmla="*/ 50 h 285"/>
                <a:gd name="T24" fmla="*/ 431 w 569"/>
                <a:gd name="T25" fmla="*/ 55 h 285"/>
                <a:gd name="T26" fmla="*/ 407 w 569"/>
                <a:gd name="T27" fmla="*/ 47 h 285"/>
                <a:gd name="T28" fmla="*/ 390 w 569"/>
                <a:gd name="T29" fmla="*/ 39 h 285"/>
                <a:gd name="T30" fmla="*/ 382 w 569"/>
                <a:gd name="T31" fmla="*/ 39 h 285"/>
                <a:gd name="T32" fmla="*/ 362 w 569"/>
                <a:gd name="T33" fmla="*/ 31 h 285"/>
                <a:gd name="T34" fmla="*/ 346 w 569"/>
                <a:gd name="T35" fmla="*/ 27 h 285"/>
                <a:gd name="T36" fmla="*/ 335 w 569"/>
                <a:gd name="T37" fmla="*/ 32 h 285"/>
                <a:gd name="T38" fmla="*/ 323 w 569"/>
                <a:gd name="T39" fmla="*/ 33 h 285"/>
                <a:gd name="T40" fmla="*/ 315 w 569"/>
                <a:gd name="T41" fmla="*/ 24 h 285"/>
                <a:gd name="T42" fmla="*/ 307 w 569"/>
                <a:gd name="T43" fmla="*/ 25 h 285"/>
                <a:gd name="T44" fmla="*/ 295 w 569"/>
                <a:gd name="T45" fmla="*/ 25 h 285"/>
                <a:gd name="T46" fmla="*/ 275 w 569"/>
                <a:gd name="T47" fmla="*/ 17 h 285"/>
                <a:gd name="T48" fmla="*/ 267 w 569"/>
                <a:gd name="T49" fmla="*/ 8 h 285"/>
                <a:gd name="T50" fmla="*/ 252 w 569"/>
                <a:gd name="T51" fmla="*/ 18 h 285"/>
                <a:gd name="T52" fmla="*/ 244 w 569"/>
                <a:gd name="T53" fmla="*/ 19 h 285"/>
                <a:gd name="T54" fmla="*/ 230 w 569"/>
                <a:gd name="T55" fmla="*/ 38 h 285"/>
                <a:gd name="T56" fmla="*/ 220 w 569"/>
                <a:gd name="T57" fmla="*/ 48 h 285"/>
                <a:gd name="T58" fmla="*/ 204 w 569"/>
                <a:gd name="T59" fmla="*/ 49 h 285"/>
                <a:gd name="T60" fmla="*/ 184 w 569"/>
                <a:gd name="T61" fmla="*/ 50 h 285"/>
                <a:gd name="T62" fmla="*/ 178 w 569"/>
                <a:gd name="T63" fmla="*/ 69 h 285"/>
                <a:gd name="T64" fmla="*/ 170 w 569"/>
                <a:gd name="T65" fmla="*/ 65 h 285"/>
                <a:gd name="T66" fmla="*/ 160 w 569"/>
                <a:gd name="T67" fmla="*/ 79 h 285"/>
                <a:gd name="T68" fmla="*/ 145 w 569"/>
                <a:gd name="T69" fmla="*/ 89 h 285"/>
                <a:gd name="T70" fmla="*/ 139 w 569"/>
                <a:gd name="T71" fmla="*/ 104 h 285"/>
                <a:gd name="T72" fmla="*/ 131 w 569"/>
                <a:gd name="T73" fmla="*/ 109 h 285"/>
                <a:gd name="T74" fmla="*/ 116 w 569"/>
                <a:gd name="T75" fmla="*/ 119 h 285"/>
                <a:gd name="T76" fmla="*/ 110 w 569"/>
                <a:gd name="T77" fmla="*/ 133 h 285"/>
                <a:gd name="T78" fmla="*/ 112 w 569"/>
                <a:gd name="T79" fmla="*/ 152 h 285"/>
                <a:gd name="T80" fmla="*/ 101 w 569"/>
                <a:gd name="T81" fmla="*/ 162 h 285"/>
                <a:gd name="T82" fmla="*/ 99 w 569"/>
                <a:gd name="T83" fmla="*/ 185 h 285"/>
                <a:gd name="T84" fmla="*/ 93 w 569"/>
                <a:gd name="T85" fmla="*/ 209 h 285"/>
                <a:gd name="T86" fmla="*/ 87 w 569"/>
                <a:gd name="T87" fmla="*/ 218 h 285"/>
                <a:gd name="T88" fmla="*/ 72 w 569"/>
                <a:gd name="T89" fmla="*/ 224 h 285"/>
                <a:gd name="T90" fmla="*/ 62 w 569"/>
                <a:gd name="T91" fmla="*/ 243 h 285"/>
                <a:gd name="T92" fmla="*/ 53 w 569"/>
                <a:gd name="T93" fmla="*/ 267 h 285"/>
                <a:gd name="T94" fmla="*/ 38 w 569"/>
                <a:gd name="T95" fmla="*/ 277 h 285"/>
                <a:gd name="T96" fmla="*/ 30 w 569"/>
                <a:gd name="T97" fmla="*/ 277 h 285"/>
                <a:gd name="T98" fmla="*/ 11 w 569"/>
                <a:gd name="T99" fmla="*/ 278 h 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69" h="285">
                  <a:moveTo>
                    <a:pt x="568" y="15"/>
                  </a:moveTo>
                  <a:lnTo>
                    <a:pt x="567" y="11"/>
                  </a:lnTo>
                  <a:lnTo>
                    <a:pt x="559" y="11"/>
                  </a:lnTo>
                  <a:lnTo>
                    <a:pt x="555" y="11"/>
                  </a:lnTo>
                  <a:lnTo>
                    <a:pt x="552" y="12"/>
                  </a:lnTo>
                  <a:lnTo>
                    <a:pt x="547" y="12"/>
                  </a:lnTo>
                  <a:lnTo>
                    <a:pt x="544" y="12"/>
                  </a:lnTo>
                  <a:lnTo>
                    <a:pt x="536" y="12"/>
                  </a:lnTo>
                  <a:lnTo>
                    <a:pt x="535" y="3"/>
                  </a:lnTo>
                  <a:lnTo>
                    <a:pt x="531" y="3"/>
                  </a:lnTo>
                  <a:lnTo>
                    <a:pt x="527" y="4"/>
                  </a:lnTo>
                  <a:lnTo>
                    <a:pt x="528" y="13"/>
                  </a:lnTo>
                  <a:lnTo>
                    <a:pt x="524" y="13"/>
                  </a:lnTo>
                  <a:lnTo>
                    <a:pt x="521" y="13"/>
                  </a:lnTo>
                  <a:lnTo>
                    <a:pt x="520" y="4"/>
                  </a:lnTo>
                  <a:lnTo>
                    <a:pt x="512" y="4"/>
                  </a:lnTo>
                  <a:lnTo>
                    <a:pt x="513" y="14"/>
                  </a:lnTo>
                  <a:lnTo>
                    <a:pt x="509" y="14"/>
                  </a:lnTo>
                  <a:lnTo>
                    <a:pt x="505" y="14"/>
                  </a:lnTo>
                  <a:lnTo>
                    <a:pt x="501" y="14"/>
                  </a:lnTo>
                  <a:lnTo>
                    <a:pt x="497" y="15"/>
                  </a:lnTo>
                  <a:lnTo>
                    <a:pt x="496" y="5"/>
                  </a:lnTo>
                  <a:lnTo>
                    <a:pt x="496" y="0"/>
                  </a:lnTo>
                  <a:lnTo>
                    <a:pt x="488" y="1"/>
                  </a:lnTo>
                  <a:lnTo>
                    <a:pt x="484" y="1"/>
                  </a:lnTo>
                  <a:lnTo>
                    <a:pt x="485" y="6"/>
                  </a:lnTo>
                  <a:lnTo>
                    <a:pt x="481" y="6"/>
                  </a:lnTo>
                  <a:lnTo>
                    <a:pt x="482" y="15"/>
                  </a:lnTo>
                  <a:lnTo>
                    <a:pt x="482" y="20"/>
                  </a:lnTo>
                  <a:lnTo>
                    <a:pt x="482" y="15"/>
                  </a:lnTo>
                  <a:lnTo>
                    <a:pt x="478" y="15"/>
                  </a:lnTo>
                  <a:lnTo>
                    <a:pt x="474" y="16"/>
                  </a:lnTo>
                  <a:lnTo>
                    <a:pt x="474" y="20"/>
                  </a:lnTo>
                  <a:lnTo>
                    <a:pt x="466" y="21"/>
                  </a:lnTo>
                  <a:lnTo>
                    <a:pt x="463" y="21"/>
                  </a:lnTo>
                  <a:lnTo>
                    <a:pt x="463" y="26"/>
                  </a:lnTo>
                  <a:lnTo>
                    <a:pt x="459" y="26"/>
                  </a:lnTo>
                  <a:lnTo>
                    <a:pt x="463" y="26"/>
                  </a:lnTo>
                  <a:lnTo>
                    <a:pt x="459" y="26"/>
                  </a:lnTo>
                  <a:lnTo>
                    <a:pt x="459" y="31"/>
                  </a:lnTo>
                  <a:lnTo>
                    <a:pt x="459" y="26"/>
                  </a:lnTo>
                  <a:lnTo>
                    <a:pt x="455" y="26"/>
                  </a:lnTo>
                  <a:lnTo>
                    <a:pt x="452" y="31"/>
                  </a:lnTo>
                  <a:lnTo>
                    <a:pt x="444" y="31"/>
                  </a:lnTo>
                  <a:lnTo>
                    <a:pt x="440" y="31"/>
                  </a:lnTo>
                  <a:lnTo>
                    <a:pt x="441" y="36"/>
                  </a:lnTo>
                  <a:lnTo>
                    <a:pt x="442" y="46"/>
                  </a:lnTo>
                  <a:lnTo>
                    <a:pt x="442" y="50"/>
                  </a:lnTo>
                  <a:lnTo>
                    <a:pt x="438" y="50"/>
                  </a:lnTo>
                  <a:lnTo>
                    <a:pt x="438" y="55"/>
                  </a:lnTo>
                  <a:lnTo>
                    <a:pt x="435" y="55"/>
                  </a:lnTo>
                  <a:lnTo>
                    <a:pt x="431" y="55"/>
                  </a:lnTo>
                  <a:lnTo>
                    <a:pt x="419" y="56"/>
                  </a:lnTo>
                  <a:lnTo>
                    <a:pt x="415" y="52"/>
                  </a:lnTo>
                  <a:lnTo>
                    <a:pt x="411" y="47"/>
                  </a:lnTo>
                  <a:lnTo>
                    <a:pt x="407" y="47"/>
                  </a:lnTo>
                  <a:lnTo>
                    <a:pt x="403" y="47"/>
                  </a:lnTo>
                  <a:lnTo>
                    <a:pt x="402" y="38"/>
                  </a:lnTo>
                  <a:lnTo>
                    <a:pt x="394" y="38"/>
                  </a:lnTo>
                  <a:lnTo>
                    <a:pt x="390" y="39"/>
                  </a:lnTo>
                  <a:lnTo>
                    <a:pt x="390" y="34"/>
                  </a:lnTo>
                  <a:lnTo>
                    <a:pt x="386" y="34"/>
                  </a:lnTo>
                  <a:lnTo>
                    <a:pt x="382" y="35"/>
                  </a:lnTo>
                  <a:lnTo>
                    <a:pt x="382" y="39"/>
                  </a:lnTo>
                  <a:lnTo>
                    <a:pt x="379" y="39"/>
                  </a:lnTo>
                  <a:lnTo>
                    <a:pt x="371" y="35"/>
                  </a:lnTo>
                  <a:lnTo>
                    <a:pt x="366" y="31"/>
                  </a:lnTo>
                  <a:lnTo>
                    <a:pt x="362" y="31"/>
                  </a:lnTo>
                  <a:lnTo>
                    <a:pt x="358" y="31"/>
                  </a:lnTo>
                  <a:lnTo>
                    <a:pt x="355" y="31"/>
                  </a:lnTo>
                  <a:lnTo>
                    <a:pt x="347" y="32"/>
                  </a:lnTo>
                  <a:lnTo>
                    <a:pt x="346" y="27"/>
                  </a:lnTo>
                  <a:lnTo>
                    <a:pt x="342" y="28"/>
                  </a:lnTo>
                  <a:lnTo>
                    <a:pt x="343" y="32"/>
                  </a:lnTo>
                  <a:lnTo>
                    <a:pt x="339" y="32"/>
                  </a:lnTo>
                  <a:lnTo>
                    <a:pt x="335" y="32"/>
                  </a:lnTo>
                  <a:lnTo>
                    <a:pt x="334" y="28"/>
                  </a:lnTo>
                  <a:lnTo>
                    <a:pt x="331" y="28"/>
                  </a:lnTo>
                  <a:lnTo>
                    <a:pt x="323" y="29"/>
                  </a:lnTo>
                  <a:lnTo>
                    <a:pt x="323" y="33"/>
                  </a:lnTo>
                  <a:lnTo>
                    <a:pt x="323" y="29"/>
                  </a:lnTo>
                  <a:lnTo>
                    <a:pt x="319" y="29"/>
                  </a:lnTo>
                  <a:lnTo>
                    <a:pt x="319" y="24"/>
                  </a:lnTo>
                  <a:lnTo>
                    <a:pt x="315" y="24"/>
                  </a:lnTo>
                  <a:lnTo>
                    <a:pt x="315" y="29"/>
                  </a:lnTo>
                  <a:lnTo>
                    <a:pt x="311" y="29"/>
                  </a:lnTo>
                  <a:lnTo>
                    <a:pt x="311" y="24"/>
                  </a:lnTo>
                  <a:lnTo>
                    <a:pt x="307" y="25"/>
                  </a:lnTo>
                  <a:lnTo>
                    <a:pt x="307" y="30"/>
                  </a:lnTo>
                  <a:lnTo>
                    <a:pt x="299" y="30"/>
                  </a:lnTo>
                  <a:lnTo>
                    <a:pt x="299" y="25"/>
                  </a:lnTo>
                  <a:lnTo>
                    <a:pt x="295" y="25"/>
                  </a:lnTo>
                  <a:lnTo>
                    <a:pt x="291" y="25"/>
                  </a:lnTo>
                  <a:lnTo>
                    <a:pt x="287" y="16"/>
                  </a:lnTo>
                  <a:lnTo>
                    <a:pt x="283" y="17"/>
                  </a:lnTo>
                  <a:lnTo>
                    <a:pt x="275" y="17"/>
                  </a:lnTo>
                  <a:lnTo>
                    <a:pt x="271" y="17"/>
                  </a:lnTo>
                  <a:lnTo>
                    <a:pt x="271" y="13"/>
                  </a:lnTo>
                  <a:lnTo>
                    <a:pt x="267" y="13"/>
                  </a:lnTo>
                  <a:lnTo>
                    <a:pt x="267" y="8"/>
                  </a:lnTo>
                  <a:lnTo>
                    <a:pt x="262" y="8"/>
                  </a:lnTo>
                  <a:lnTo>
                    <a:pt x="263" y="13"/>
                  </a:lnTo>
                  <a:lnTo>
                    <a:pt x="259" y="13"/>
                  </a:lnTo>
                  <a:lnTo>
                    <a:pt x="252" y="18"/>
                  </a:lnTo>
                  <a:lnTo>
                    <a:pt x="252" y="28"/>
                  </a:lnTo>
                  <a:lnTo>
                    <a:pt x="249" y="28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5" y="28"/>
                  </a:lnTo>
                  <a:lnTo>
                    <a:pt x="241" y="33"/>
                  </a:lnTo>
                  <a:lnTo>
                    <a:pt x="230" y="33"/>
                  </a:lnTo>
                  <a:lnTo>
                    <a:pt x="230" y="38"/>
                  </a:lnTo>
                  <a:lnTo>
                    <a:pt x="226" y="38"/>
                  </a:lnTo>
                  <a:lnTo>
                    <a:pt x="222" y="38"/>
                  </a:lnTo>
                  <a:lnTo>
                    <a:pt x="223" y="43"/>
                  </a:lnTo>
                  <a:lnTo>
                    <a:pt x="220" y="48"/>
                  </a:lnTo>
                  <a:lnTo>
                    <a:pt x="215" y="44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4" y="49"/>
                  </a:lnTo>
                  <a:lnTo>
                    <a:pt x="200" y="49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4" y="50"/>
                  </a:lnTo>
                  <a:lnTo>
                    <a:pt x="181" y="59"/>
                  </a:lnTo>
                  <a:lnTo>
                    <a:pt x="182" y="64"/>
                  </a:lnTo>
                  <a:lnTo>
                    <a:pt x="178" y="64"/>
                  </a:lnTo>
                  <a:lnTo>
                    <a:pt x="178" y="69"/>
                  </a:lnTo>
                  <a:lnTo>
                    <a:pt x="178" y="64"/>
                  </a:lnTo>
                  <a:lnTo>
                    <a:pt x="174" y="69"/>
                  </a:lnTo>
                  <a:lnTo>
                    <a:pt x="171" y="70"/>
                  </a:lnTo>
                  <a:lnTo>
                    <a:pt x="170" y="65"/>
                  </a:lnTo>
                  <a:lnTo>
                    <a:pt x="171" y="70"/>
                  </a:lnTo>
                  <a:lnTo>
                    <a:pt x="163" y="74"/>
                  </a:lnTo>
                  <a:lnTo>
                    <a:pt x="164" y="79"/>
                  </a:lnTo>
                  <a:lnTo>
                    <a:pt x="160" y="79"/>
                  </a:lnTo>
                  <a:lnTo>
                    <a:pt x="161" y="88"/>
                  </a:lnTo>
                  <a:lnTo>
                    <a:pt x="157" y="89"/>
                  </a:lnTo>
                  <a:lnTo>
                    <a:pt x="153" y="89"/>
                  </a:lnTo>
                  <a:lnTo>
                    <a:pt x="145" y="89"/>
                  </a:lnTo>
                  <a:lnTo>
                    <a:pt x="146" y="94"/>
                  </a:lnTo>
                  <a:lnTo>
                    <a:pt x="142" y="99"/>
                  </a:lnTo>
                  <a:lnTo>
                    <a:pt x="142" y="103"/>
                  </a:lnTo>
                  <a:lnTo>
                    <a:pt x="139" y="104"/>
                  </a:lnTo>
                  <a:lnTo>
                    <a:pt x="135" y="104"/>
                  </a:lnTo>
                  <a:lnTo>
                    <a:pt x="135" y="109"/>
                  </a:lnTo>
                  <a:lnTo>
                    <a:pt x="136" y="118"/>
                  </a:lnTo>
                  <a:lnTo>
                    <a:pt x="131" y="109"/>
                  </a:lnTo>
                  <a:lnTo>
                    <a:pt x="132" y="118"/>
                  </a:lnTo>
                  <a:lnTo>
                    <a:pt x="124" y="118"/>
                  </a:lnTo>
                  <a:lnTo>
                    <a:pt x="120" y="118"/>
                  </a:lnTo>
                  <a:lnTo>
                    <a:pt x="116" y="119"/>
                  </a:lnTo>
                  <a:lnTo>
                    <a:pt x="117" y="124"/>
                  </a:lnTo>
                  <a:lnTo>
                    <a:pt x="113" y="124"/>
                  </a:lnTo>
                  <a:lnTo>
                    <a:pt x="114" y="128"/>
                  </a:lnTo>
                  <a:lnTo>
                    <a:pt x="110" y="133"/>
                  </a:lnTo>
                  <a:lnTo>
                    <a:pt x="103" y="138"/>
                  </a:lnTo>
                  <a:lnTo>
                    <a:pt x="104" y="14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04" y="152"/>
                  </a:lnTo>
                  <a:lnTo>
                    <a:pt x="104" y="157"/>
                  </a:lnTo>
                  <a:lnTo>
                    <a:pt x="105" y="161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102" y="171"/>
                  </a:lnTo>
                  <a:lnTo>
                    <a:pt x="103" y="180"/>
                  </a:lnTo>
                  <a:lnTo>
                    <a:pt x="99" y="185"/>
                  </a:lnTo>
                  <a:lnTo>
                    <a:pt x="100" y="190"/>
                  </a:lnTo>
                  <a:lnTo>
                    <a:pt x="96" y="195"/>
                  </a:lnTo>
                  <a:lnTo>
                    <a:pt x="97" y="199"/>
                  </a:lnTo>
                  <a:lnTo>
                    <a:pt x="93" y="209"/>
                  </a:lnTo>
                  <a:lnTo>
                    <a:pt x="86" y="209"/>
                  </a:lnTo>
                  <a:lnTo>
                    <a:pt x="86" y="213"/>
                  </a:lnTo>
                  <a:lnTo>
                    <a:pt x="94" y="213"/>
                  </a:lnTo>
                  <a:lnTo>
                    <a:pt x="87" y="218"/>
                  </a:lnTo>
                  <a:lnTo>
                    <a:pt x="84" y="223"/>
                  </a:lnTo>
                  <a:lnTo>
                    <a:pt x="80" y="223"/>
                  </a:lnTo>
                  <a:lnTo>
                    <a:pt x="77" y="224"/>
                  </a:lnTo>
                  <a:lnTo>
                    <a:pt x="72" y="224"/>
                  </a:lnTo>
                  <a:lnTo>
                    <a:pt x="73" y="229"/>
                  </a:lnTo>
                  <a:lnTo>
                    <a:pt x="66" y="238"/>
                  </a:lnTo>
                  <a:lnTo>
                    <a:pt x="67" y="243"/>
                  </a:lnTo>
                  <a:lnTo>
                    <a:pt x="62" y="243"/>
                  </a:lnTo>
                  <a:lnTo>
                    <a:pt x="59" y="248"/>
                  </a:lnTo>
                  <a:lnTo>
                    <a:pt x="60" y="257"/>
                  </a:lnTo>
                  <a:lnTo>
                    <a:pt x="56" y="257"/>
                  </a:lnTo>
                  <a:lnTo>
                    <a:pt x="53" y="267"/>
                  </a:lnTo>
                  <a:lnTo>
                    <a:pt x="46" y="272"/>
                  </a:lnTo>
                  <a:lnTo>
                    <a:pt x="46" y="277"/>
                  </a:lnTo>
                  <a:lnTo>
                    <a:pt x="42" y="277"/>
                  </a:lnTo>
                  <a:lnTo>
                    <a:pt x="38" y="277"/>
                  </a:lnTo>
                  <a:lnTo>
                    <a:pt x="38" y="272"/>
                  </a:lnTo>
                  <a:lnTo>
                    <a:pt x="34" y="272"/>
                  </a:lnTo>
                  <a:lnTo>
                    <a:pt x="30" y="273"/>
                  </a:lnTo>
                  <a:lnTo>
                    <a:pt x="30" y="277"/>
                  </a:lnTo>
                  <a:lnTo>
                    <a:pt x="23" y="278"/>
                  </a:lnTo>
                  <a:lnTo>
                    <a:pt x="19" y="278"/>
                  </a:lnTo>
                  <a:lnTo>
                    <a:pt x="15" y="278"/>
                  </a:lnTo>
                  <a:lnTo>
                    <a:pt x="11" y="278"/>
                  </a:lnTo>
                  <a:lnTo>
                    <a:pt x="8" y="283"/>
                  </a:lnTo>
                  <a:lnTo>
                    <a:pt x="0" y="284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1"/>
            <p:cNvSpPr>
              <a:spLocks/>
            </p:cNvSpPr>
            <p:nvPr/>
          </p:nvSpPr>
          <p:spPr bwMode="auto">
            <a:xfrm>
              <a:off x="2848" y="2974"/>
              <a:ext cx="100" cy="73"/>
            </a:xfrm>
            <a:custGeom>
              <a:avLst/>
              <a:gdLst>
                <a:gd name="T0" fmla="*/ 98 w 100"/>
                <a:gd name="T1" fmla="*/ 0 h 73"/>
                <a:gd name="T2" fmla="*/ 99 w 100"/>
                <a:gd name="T3" fmla="*/ 9 h 73"/>
                <a:gd name="T4" fmla="*/ 98 w 100"/>
                <a:gd name="T5" fmla="*/ 0 h 73"/>
                <a:gd name="T6" fmla="*/ 94 w 100"/>
                <a:gd name="T7" fmla="*/ 0 h 73"/>
                <a:gd name="T8" fmla="*/ 90 w 100"/>
                <a:gd name="T9" fmla="*/ 0 h 73"/>
                <a:gd name="T10" fmla="*/ 91 w 100"/>
                <a:gd name="T11" fmla="*/ 10 h 73"/>
                <a:gd name="T12" fmla="*/ 87 w 100"/>
                <a:gd name="T13" fmla="*/ 10 h 73"/>
                <a:gd name="T14" fmla="*/ 88 w 100"/>
                <a:gd name="T15" fmla="*/ 19 h 73"/>
                <a:gd name="T16" fmla="*/ 84 w 100"/>
                <a:gd name="T17" fmla="*/ 19 h 73"/>
                <a:gd name="T18" fmla="*/ 85 w 100"/>
                <a:gd name="T19" fmla="*/ 24 h 73"/>
                <a:gd name="T20" fmla="*/ 88 w 100"/>
                <a:gd name="T21" fmla="*/ 24 h 73"/>
                <a:gd name="T22" fmla="*/ 89 w 100"/>
                <a:gd name="T23" fmla="*/ 28 h 73"/>
                <a:gd name="T24" fmla="*/ 89 w 100"/>
                <a:gd name="T25" fmla="*/ 37 h 73"/>
                <a:gd name="T26" fmla="*/ 86 w 100"/>
                <a:gd name="T27" fmla="*/ 42 h 73"/>
                <a:gd name="T28" fmla="*/ 78 w 100"/>
                <a:gd name="T29" fmla="*/ 42 h 73"/>
                <a:gd name="T30" fmla="*/ 78 w 100"/>
                <a:gd name="T31" fmla="*/ 38 h 73"/>
                <a:gd name="T32" fmla="*/ 73 w 100"/>
                <a:gd name="T33" fmla="*/ 29 h 73"/>
                <a:gd name="T34" fmla="*/ 74 w 100"/>
                <a:gd name="T35" fmla="*/ 38 h 73"/>
                <a:gd name="T36" fmla="*/ 74 w 100"/>
                <a:gd name="T37" fmla="*/ 43 h 73"/>
                <a:gd name="T38" fmla="*/ 70 w 100"/>
                <a:gd name="T39" fmla="*/ 43 h 73"/>
                <a:gd name="T40" fmla="*/ 67 w 100"/>
                <a:gd name="T41" fmla="*/ 43 h 73"/>
                <a:gd name="T42" fmla="*/ 63 w 100"/>
                <a:gd name="T43" fmla="*/ 43 h 73"/>
                <a:gd name="T44" fmla="*/ 63 w 100"/>
                <a:gd name="T45" fmla="*/ 48 h 73"/>
                <a:gd name="T46" fmla="*/ 67 w 100"/>
                <a:gd name="T47" fmla="*/ 48 h 73"/>
                <a:gd name="T48" fmla="*/ 68 w 100"/>
                <a:gd name="T49" fmla="*/ 52 h 73"/>
                <a:gd name="T50" fmla="*/ 63 w 100"/>
                <a:gd name="T51" fmla="*/ 53 h 73"/>
                <a:gd name="T52" fmla="*/ 64 w 100"/>
                <a:gd name="T53" fmla="*/ 58 h 73"/>
                <a:gd name="T54" fmla="*/ 65 w 100"/>
                <a:gd name="T55" fmla="*/ 66 h 73"/>
                <a:gd name="T56" fmla="*/ 65 w 100"/>
                <a:gd name="T57" fmla="*/ 71 h 73"/>
                <a:gd name="T58" fmla="*/ 58 w 100"/>
                <a:gd name="T59" fmla="*/ 72 h 73"/>
                <a:gd name="T60" fmla="*/ 53 w 100"/>
                <a:gd name="T61" fmla="*/ 67 h 73"/>
                <a:gd name="T62" fmla="*/ 48 w 100"/>
                <a:gd name="T63" fmla="*/ 58 h 73"/>
                <a:gd name="T64" fmla="*/ 41 w 100"/>
                <a:gd name="T65" fmla="*/ 58 h 73"/>
                <a:gd name="T66" fmla="*/ 33 w 100"/>
                <a:gd name="T67" fmla="*/ 59 h 73"/>
                <a:gd name="T68" fmla="*/ 32 w 100"/>
                <a:gd name="T69" fmla="*/ 54 h 73"/>
                <a:gd name="T70" fmla="*/ 32 w 100"/>
                <a:gd name="T71" fmla="*/ 50 h 73"/>
                <a:gd name="T72" fmla="*/ 39 w 100"/>
                <a:gd name="T73" fmla="*/ 45 h 73"/>
                <a:gd name="T74" fmla="*/ 32 w 100"/>
                <a:gd name="T75" fmla="*/ 45 h 73"/>
                <a:gd name="T76" fmla="*/ 28 w 100"/>
                <a:gd name="T77" fmla="*/ 45 h 73"/>
                <a:gd name="T78" fmla="*/ 24 w 100"/>
                <a:gd name="T79" fmla="*/ 46 h 73"/>
                <a:gd name="T80" fmla="*/ 20 w 100"/>
                <a:gd name="T81" fmla="*/ 46 h 73"/>
                <a:gd name="T82" fmla="*/ 16 w 100"/>
                <a:gd name="T83" fmla="*/ 42 h 73"/>
                <a:gd name="T84" fmla="*/ 8 w 100"/>
                <a:gd name="T85" fmla="*/ 42 h 73"/>
                <a:gd name="T86" fmla="*/ 4 w 100"/>
                <a:gd name="T87" fmla="*/ 42 h 73"/>
                <a:gd name="T88" fmla="*/ 0 w 100"/>
                <a:gd name="T89" fmla="*/ 42 h 73"/>
                <a:gd name="T90" fmla="*/ 1 w 100"/>
                <a:gd name="T91" fmla="*/ 47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" h="73">
                  <a:moveTo>
                    <a:pt x="98" y="0"/>
                  </a:moveTo>
                  <a:lnTo>
                    <a:pt x="99" y="9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91" y="10"/>
                  </a:lnTo>
                  <a:lnTo>
                    <a:pt x="87" y="10"/>
                  </a:lnTo>
                  <a:lnTo>
                    <a:pt x="88" y="19"/>
                  </a:lnTo>
                  <a:lnTo>
                    <a:pt x="84" y="19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9" y="28"/>
                  </a:lnTo>
                  <a:lnTo>
                    <a:pt x="89" y="37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3" y="29"/>
                  </a:lnTo>
                  <a:lnTo>
                    <a:pt x="74" y="38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8" y="52"/>
                  </a:lnTo>
                  <a:lnTo>
                    <a:pt x="63" y="53"/>
                  </a:lnTo>
                  <a:lnTo>
                    <a:pt x="64" y="58"/>
                  </a:lnTo>
                  <a:lnTo>
                    <a:pt x="65" y="66"/>
                  </a:lnTo>
                  <a:lnTo>
                    <a:pt x="65" y="71"/>
                  </a:lnTo>
                  <a:lnTo>
                    <a:pt x="58" y="72"/>
                  </a:lnTo>
                  <a:lnTo>
                    <a:pt x="53" y="67"/>
                  </a:lnTo>
                  <a:lnTo>
                    <a:pt x="48" y="58"/>
                  </a:lnTo>
                  <a:lnTo>
                    <a:pt x="41" y="58"/>
                  </a:lnTo>
                  <a:lnTo>
                    <a:pt x="33" y="59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9" y="45"/>
                  </a:lnTo>
                  <a:lnTo>
                    <a:pt x="32" y="45"/>
                  </a:lnTo>
                  <a:lnTo>
                    <a:pt x="28" y="45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16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1" y="47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2"/>
            <p:cNvSpPr>
              <a:spLocks/>
            </p:cNvSpPr>
            <p:nvPr/>
          </p:nvSpPr>
          <p:spPr bwMode="auto">
            <a:xfrm>
              <a:off x="2849" y="3018"/>
              <a:ext cx="21" cy="197"/>
            </a:xfrm>
            <a:custGeom>
              <a:avLst/>
              <a:gdLst>
                <a:gd name="T0" fmla="*/ 2 w 21"/>
                <a:gd name="T1" fmla="*/ 196 h 197"/>
                <a:gd name="T2" fmla="*/ 9 w 21"/>
                <a:gd name="T3" fmla="*/ 186 h 197"/>
                <a:gd name="T4" fmla="*/ 8 w 21"/>
                <a:gd name="T5" fmla="*/ 181 h 197"/>
                <a:gd name="T6" fmla="*/ 12 w 21"/>
                <a:gd name="T7" fmla="*/ 181 h 197"/>
                <a:gd name="T8" fmla="*/ 16 w 21"/>
                <a:gd name="T9" fmla="*/ 181 h 197"/>
                <a:gd name="T10" fmla="*/ 20 w 21"/>
                <a:gd name="T11" fmla="*/ 181 h 197"/>
                <a:gd name="T12" fmla="*/ 20 w 21"/>
                <a:gd name="T13" fmla="*/ 176 h 197"/>
                <a:gd name="T14" fmla="*/ 15 w 21"/>
                <a:gd name="T15" fmla="*/ 171 h 197"/>
                <a:gd name="T16" fmla="*/ 15 w 21"/>
                <a:gd name="T17" fmla="*/ 167 h 197"/>
                <a:gd name="T18" fmla="*/ 10 w 21"/>
                <a:gd name="T19" fmla="*/ 157 h 197"/>
                <a:gd name="T20" fmla="*/ 14 w 21"/>
                <a:gd name="T21" fmla="*/ 157 h 197"/>
                <a:gd name="T22" fmla="*/ 13 w 21"/>
                <a:gd name="T23" fmla="*/ 153 h 197"/>
                <a:gd name="T24" fmla="*/ 18 w 21"/>
                <a:gd name="T25" fmla="*/ 153 h 197"/>
                <a:gd name="T26" fmla="*/ 17 w 21"/>
                <a:gd name="T27" fmla="*/ 148 h 197"/>
                <a:gd name="T28" fmla="*/ 17 w 21"/>
                <a:gd name="T29" fmla="*/ 143 h 197"/>
                <a:gd name="T30" fmla="*/ 13 w 21"/>
                <a:gd name="T31" fmla="*/ 139 h 197"/>
                <a:gd name="T32" fmla="*/ 12 w 21"/>
                <a:gd name="T33" fmla="*/ 130 h 197"/>
                <a:gd name="T34" fmla="*/ 11 w 21"/>
                <a:gd name="T35" fmla="*/ 125 h 197"/>
                <a:gd name="T36" fmla="*/ 11 w 21"/>
                <a:gd name="T37" fmla="*/ 120 h 197"/>
                <a:gd name="T38" fmla="*/ 10 w 21"/>
                <a:gd name="T39" fmla="*/ 116 h 197"/>
                <a:gd name="T40" fmla="*/ 14 w 21"/>
                <a:gd name="T41" fmla="*/ 116 h 197"/>
                <a:gd name="T42" fmla="*/ 13 w 21"/>
                <a:gd name="T43" fmla="*/ 111 h 197"/>
                <a:gd name="T44" fmla="*/ 13 w 21"/>
                <a:gd name="T45" fmla="*/ 101 h 197"/>
                <a:gd name="T46" fmla="*/ 13 w 21"/>
                <a:gd name="T47" fmla="*/ 97 h 197"/>
                <a:gd name="T48" fmla="*/ 8 w 21"/>
                <a:gd name="T49" fmla="*/ 97 h 197"/>
                <a:gd name="T50" fmla="*/ 8 w 21"/>
                <a:gd name="T51" fmla="*/ 93 h 197"/>
                <a:gd name="T52" fmla="*/ 7 w 21"/>
                <a:gd name="T53" fmla="*/ 83 h 197"/>
                <a:gd name="T54" fmla="*/ 7 w 21"/>
                <a:gd name="T55" fmla="*/ 78 h 197"/>
                <a:gd name="T56" fmla="*/ 10 w 21"/>
                <a:gd name="T57" fmla="*/ 69 h 197"/>
                <a:gd name="T58" fmla="*/ 9 w 21"/>
                <a:gd name="T59" fmla="*/ 64 h 197"/>
                <a:gd name="T60" fmla="*/ 9 w 21"/>
                <a:gd name="T61" fmla="*/ 60 h 197"/>
                <a:gd name="T62" fmla="*/ 5 w 21"/>
                <a:gd name="T63" fmla="*/ 60 h 197"/>
                <a:gd name="T64" fmla="*/ 9 w 21"/>
                <a:gd name="T65" fmla="*/ 60 h 197"/>
                <a:gd name="T66" fmla="*/ 9 w 21"/>
                <a:gd name="T67" fmla="*/ 55 h 197"/>
                <a:gd name="T68" fmla="*/ 8 w 21"/>
                <a:gd name="T69" fmla="*/ 51 h 197"/>
                <a:gd name="T70" fmla="*/ 7 w 21"/>
                <a:gd name="T71" fmla="*/ 41 h 197"/>
                <a:gd name="T72" fmla="*/ 7 w 21"/>
                <a:gd name="T73" fmla="*/ 37 h 197"/>
                <a:gd name="T74" fmla="*/ 6 w 21"/>
                <a:gd name="T75" fmla="*/ 32 h 197"/>
                <a:gd name="T76" fmla="*/ 6 w 21"/>
                <a:gd name="T77" fmla="*/ 27 h 197"/>
                <a:gd name="T78" fmla="*/ 5 w 21"/>
                <a:gd name="T79" fmla="*/ 22 h 197"/>
                <a:gd name="T80" fmla="*/ 2 w 21"/>
                <a:gd name="T81" fmla="*/ 23 h 197"/>
                <a:gd name="T82" fmla="*/ 5 w 21"/>
                <a:gd name="T83" fmla="*/ 22 h 197"/>
                <a:gd name="T84" fmla="*/ 5 w 21"/>
                <a:gd name="T85" fmla="*/ 14 h 197"/>
                <a:gd name="T86" fmla="*/ 1 w 21"/>
                <a:gd name="T87" fmla="*/ 14 h 197"/>
                <a:gd name="T88" fmla="*/ 0 w 21"/>
                <a:gd name="T89" fmla="*/ 9 h 197"/>
                <a:gd name="T90" fmla="*/ 0 w 21"/>
                <a:gd name="T91" fmla="*/ 4 h 197"/>
                <a:gd name="T92" fmla="*/ 0 w 21"/>
                <a:gd name="T93" fmla="*/ 0 h 1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" h="197">
                  <a:moveTo>
                    <a:pt x="2" y="196"/>
                  </a:moveTo>
                  <a:lnTo>
                    <a:pt x="9" y="186"/>
                  </a:lnTo>
                  <a:lnTo>
                    <a:pt x="8" y="181"/>
                  </a:lnTo>
                  <a:lnTo>
                    <a:pt x="12" y="181"/>
                  </a:lnTo>
                  <a:lnTo>
                    <a:pt x="16" y="181"/>
                  </a:lnTo>
                  <a:lnTo>
                    <a:pt x="20" y="181"/>
                  </a:lnTo>
                  <a:lnTo>
                    <a:pt x="20" y="176"/>
                  </a:lnTo>
                  <a:lnTo>
                    <a:pt x="15" y="171"/>
                  </a:lnTo>
                  <a:lnTo>
                    <a:pt x="15" y="167"/>
                  </a:lnTo>
                  <a:lnTo>
                    <a:pt x="10" y="157"/>
                  </a:lnTo>
                  <a:lnTo>
                    <a:pt x="14" y="157"/>
                  </a:lnTo>
                  <a:lnTo>
                    <a:pt x="13" y="153"/>
                  </a:lnTo>
                  <a:lnTo>
                    <a:pt x="18" y="153"/>
                  </a:lnTo>
                  <a:lnTo>
                    <a:pt x="17" y="148"/>
                  </a:lnTo>
                  <a:lnTo>
                    <a:pt x="17" y="143"/>
                  </a:lnTo>
                  <a:lnTo>
                    <a:pt x="13" y="139"/>
                  </a:lnTo>
                  <a:lnTo>
                    <a:pt x="12" y="130"/>
                  </a:lnTo>
                  <a:lnTo>
                    <a:pt x="11" y="125"/>
                  </a:lnTo>
                  <a:lnTo>
                    <a:pt x="11" y="120"/>
                  </a:lnTo>
                  <a:lnTo>
                    <a:pt x="10" y="116"/>
                  </a:lnTo>
                  <a:lnTo>
                    <a:pt x="14" y="116"/>
                  </a:lnTo>
                  <a:lnTo>
                    <a:pt x="13" y="111"/>
                  </a:lnTo>
                  <a:lnTo>
                    <a:pt x="13" y="101"/>
                  </a:lnTo>
                  <a:lnTo>
                    <a:pt x="13" y="97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7" y="83"/>
                  </a:lnTo>
                  <a:lnTo>
                    <a:pt x="7" y="78"/>
                  </a:lnTo>
                  <a:lnTo>
                    <a:pt x="10" y="69"/>
                  </a:lnTo>
                  <a:lnTo>
                    <a:pt x="9" y="64"/>
                  </a:lnTo>
                  <a:lnTo>
                    <a:pt x="9" y="60"/>
                  </a:lnTo>
                  <a:lnTo>
                    <a:pt x="5" y="60"/>
                  </a:lnTo>
                  <a:lnTo>
                    <a:pt x="9" y="60"/>
                  </a:lnTo>
                  <a:lnTo>
                    <a:pt x="9" y="55"/>
                  </a:lnTo>
                  <a:lnTo>
                    <a:pt x="8" y="51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2"/>
                  </a:lnTo>
                  <a:lnTo>
                    <a:pt x="2" y="23"/>
                  </a:lnTo>
                  <a:lnTo>
                    <a:pt x="5" y="22"/>
                  </a:lnTo>
                  <a:lnTo>
                    <a:pt x="5" y="14"/>
                  </a:lnTo>
                  <a:lnTo>
                    <a:pt x="1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3"/>
            <p:cNvSpPr>
              <a:spLocks/>
            </p:cNvSpPr>
            <p:nvPr/>
          </p:nvSpPr>
          <p:spPr bwMode="auto">
            <a:xfrm>
              <a:off x="2830" y="3211"/>
              <a:ext cx="22" cy="26"/>
            </a:xfrm>
            <a:custGeom>
              <a:avLst/>
              <a:gdLst>
                <a:gd name="T0" fmla="*/ 0 w 22"/>
                <a:gd name="T1" fmla="*/ 25 h 26"/>
                <a:gd name="T2" fmla="*/ 8 w 22"/>
                <a:gd name="T3" fmla="*/ 24 h 26"/>
                <a:gd name="T4" fmla="*/ 11 w 22"/>
                <a:gd name="T5" fmla="*/ 24 h 26"/>
                <a:gd name="T6" fmla="*/ 10 w 22"/>
                <a:gd name="T7" fmla="*/ 15 h 26"/>
                <a:gd name="T8" fmla="*/ 15 w 22"/>
                <a:gd name="T9" fmla="*/ 14 h 26"/>
                <a:gd name="T10" fmla="*/ 14 w 22"/>
                <a:gd name="T11" fmla="*/ 10 h 26"/>
                <a:gd name="T12" fmla="*/ 17 w 22"/>
                <a:gd name="T13" fmla="*/ 5 h 26"/>
                <a:gd name="T14" fmla="*/ 21 w 22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6">
                  <a:moveTo>
                    <a:pt x="0" y="25"/>
                  </a:moveTo>
                  <a:lnTo>
                    <a:pt x="8" y="24"/>
                  </a:lnTo>
                  <a:lnTo>
                    <a:pt x="11" y="24"/>
                  </a:lnTo>
                  <a:lnTo>
                    <a:pt x="10" y="15"/>
                  </a:lnTo>
                  <a:lnTo>
                    <a:pt x="15" y="14"/>
                  </a:lnTo>
                  <a:lnTo>
                    <a:pt x="14" y="10"/>
                  </a:lnTo>
                  <a:lnTo>
                    <a:pt x="17" y="5"/>
                  </a:lnTo>
                  <a:lnTo>
                    <a:pt x="21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4"/>
            <p:cNvSpPr>
              <a:spLocks/>
            </p:cNvSpPr>
            <p:nvPr/>
          </p:nvSpPr>
          <p:spPr bwMode="auto">
            <a:xfrm>
              <a:off x="2663" y="3501"/>
              <a:ext cx="18" cy="23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5 h 23"/>
                <a:gd name="T4" fmla="*/ 1 w 18"/>
                <a:gd name="T5" fmla="*/ 9 h 23"/>
                <a:gd name="T6" fmla="*/ 9 w 18"/>
                <a:gd name="T7" fmla="*/ 13 h 23"/>
                <a:gd name="T8" fmla="*/ 17 w 18"/>
                <a:gd name="T9" fmla="*/ 2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3">
                  <a:moveTo>
                    <a:pt x="0" y="0"/>
                  </a:moveTo>
                  <a:lnTo>
                    <a:pt x="0" y="5"/>
                  </a:lnTo>
                  <a:lnTo>
                    <a:pt x="1" y="9"/>
                  </a:lnTo>
                  <a:lnTo>
                    <a:pt x="9" y="13"/>
                  </a:lnTo>
                  <a:lnTo>
                    <a:pt x="17" y="22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5"/>
            <p:cNvSpPr>
              <a:spLocks/>
            </p:cNvSpPr>
            <p:nvPr/>
          </p:nvSpPr>
          <p:spPr bwMode="auto">
            <a:xfrm>
              <a:off x="3504" y="2641"/>
              <a:ext cx="238" cy="90"/>
            </a:xfrm>
            <a:custGeom>
              <a:avLst/>
              <a:gdLst>
                <a:gd name="T0" fmla="*/ 236 w 238"/>
                <a:gd name="T1" fmla="*/ 5 h 90"/>
                <a:gd name="T2" fmla="*/ 237 w 238"/>
                <a:gd name="T3" fmla="*/ 14 h 90"/>
                <a:gd name="T4" fmla="*/ 229 w 238"/>
                <a:gd name="T5" fmla="*/ 14 h 90"/>
                <a:gd name="T6" fmla="*/ 230 w 238"/>
                <a:gd name="T7" fmla="*/ 28 h 90"/>
                <a:gd name="T8" fmla="*/ 224 w 238"/>
                <a:gd name="T9" fmla="*/ 38 h 90"/>
                <a:gd name="T10" fmla="*/ 219 w 238"/>
                <a:gd name="T11" fmla="*/ 38 h 90"/>
                <a:gd name="T12" fmla="*/ 212 w 238"/>
                <a:gd name="T13" fmla="*/ 43 h 90"/>
                <a:gd name="T14" fmla="*/ 209 w 238"/>
                <a:gd name="T15" fmla="*/ 53 h 90"/>
                <a:gd name="T16" fmla="*/ 209 w 238"/>
                <a:gd name="T17" fmla="*/ 53 h 90"/>
                <a:gd name="T18" fmla="*/ 202 w 238"/>
                <a:gd name="T19" fmla="*/ 58 h 90"/>
                <a:gd name="T20" fmla="*/ 198 w 238"/>
                <a:gd name="T21" fmla="*/ 63 h 90"/>
                <a:gd name="T22" fmla="*/ 191 w 238"/>
                <a:gd name="T23" fmla="*/ 63 h 90"/>
                <a:gd name="T24" fmla="*/ 178 w 238"/>
                <a:gd name="T25" fmla="*/ 59 h 90"/>
                <a:gd name="T26" fmla="*/ 176 w 238"/>
                <a:gd name="T27" fmla="*/ 69 h 90"/>
                <a:gd name="T28" fmla="*/ 176 w 238"/>
                <a:gd name="T29" fmla="*/ 69 h 90"/>
                <a:gd name="T30" fmla="*/ 168 w 238"/>
                <a:gd name="T31" fmla="*/ 73 h 90"/>
                <a:gd name="T32" fmla="*/ 165 w 238"/>
                <a:gd name="T33" fmla="*/ 83 h 90"/>
                <a:gd name="T34" fmla="*/ 153 w 238"/>
                <a:gd name="T35" fmla="*/ 84 h 90"/>
                <a:gd name="T36" fmla="*/ 145 w 238"/>
                <a:gd name="T37" fmla="*/ 84 h 90"/>
                <a:gd name="T38" fmla="*/ 133 w 238"/>
                <a:gd name="T39" fmla="*/ 75 h 90"/>
                <a:gd name="T40" fmla="*/ 125 w 238"/>
                <a:gd name="T41" fmla="*/ 76 h 90"/>
                <a:gd name="T42" fmla="*/ 121 w 238"/>
                <a:gd name="T43" fmla="*/ 76 h 90"/>
                <a:gd name="T44" fmla="*/ 117 w 238"/>
                <a:gd name="T45" fmla="*/ 72 h 90"/>
                <a:gd name="T46" fmla="*/ 109 w 238"/>
                <a:gd name="T47" fmla="*/ 67 h 90"/>
                <a:gd name="T48" fmla="*/ 105 w 238"/>
                <a:gd name="T49" fmla="*/ 63 h 90"/>
                <a:gd name="T50" fmla="*/ 101 w 238"/>
                <a:gd name="T51" fmla="*/ 68 h 90"/>
                <a:gd name="T52" fmla="*/ 98 w 238"/>
                <a:gd name="T53" fmla="*/ 73 h 90"/>
                <a:gd name="T54" fmla="*/ 94 w 238"/>
                <a:gd name="T55" fmla="*/ 78 h 90"/>
                <a:gd name="T56" fmla="*/ 82 w 238"/>
                <a:gd name="T57" fmla="*/ 73 h 90"/>
                <a:gd name="T58" fmla="*/ 75 w 238"/>
                <a:gd name="T59" fmla="*/ 79 h 90"/>
                <a:gd name="T60" fmla="*/ 63 w 238"/>
                <a:gd name="T61" fmla="*/ 79 h 90"/>
                <a:gd name="T62" fmla="*/ 60 w 238"/>
                <a:gd name="T63" fmla="*/ 89 h 90"/>
                <a:gd name="T64" fmla="*/ 57 w 238"/>
                <a:gd name="T65" fmla="*/ 89 h 90"/>
                <a:gd name="T66" fmla="*/ 52 w 238"/>
                <a:gd name="T67" fmla="*/ 80 h 90"/>
                <a:gd name="T68" fmla="*/ 47 w 238"/>
                <a:gd name="T69" fmla="*/ 75 h 90"/>
                <a:gd name="T70" fmla="*/ 36 w 238"/>
                <a:gd name="T71" fmla="*/ 76 h 90"/>
                <a:gd name="T72" fmla="*/ 32 w 238"/>
                <a:gd name="T73" fmla="*/ 81 h 90"/>
                <a:gd name="T74" fmla="*/ 25 w 238"/>
                <a:gd name="T75" fmla="*/ 81 h 90"/>
                <a:gd name="T76" fmla="*/ 24 w 238"/>
                <a:gd name="T77" fmla="*/ 72 h 90"/>
                <a:gd name="T78" fmla="*/ 16 w 238"/>
                <a:gd name="T79" fmla="*/ 77 h 90"/>
                <a:gd name="T80" fmla="*/ 12 w 238"/>
                <a:gd name="T81" fmla="*/ 73 h 90"/>
                <a:gd name="T82" fmla="*/ 4 w 238"/>
                <a:gd name="T83" fmla="*/ 68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8" h="90">
                  <a:moveTo>
                    <a:pt x="235" y="0"/>
                  </a:moveTo>
                  <a:lnTo>
                    <a:pt x="236" y="5"/>
                  </a:lnTo>
                  <a:lnTo>
                    <a:pt x="236" y="9"/>
                  </a:lnTo>
                  <a:lnTo>
                    <a:pt x="237" y="14"/>
                  </a:lnTo>
                  <a:lnTo>
                    <a:pt x="233" y="14"/>
                  </a:lnTo>
                  <a:lnTo>
                    <a:pt x="229" y="14"/>
                  </a:lnTo>
                  <a:lnTo>
                    <a:pt x="229" y="19"/>
                  </a:lnTo>
                  <a:lnTo>
                    <a:pt x="230" y="28"/>
                  </a:lnTo>
                  <a:lnTo>
                    <a:pt x="231" y="33"/>
                  </a:lnTo>
                  <a:lnTo>
                    <a:pt x="224" y="38"/>
                  </a:lnTo>
                  <a:lnTo>
                    <a:pt x="219" y="33"/>
                  </a:lnTo>
                  <a:lnTo>
                    <a:pt x="219" y="38"/>
                  </a:lnTo>
                  <a:lnTo>
                    <a:pt x="216" y="38"/>
                  </a:lnTo>
                  <a:lnTo>
                    <a:pt x="212" y="43"/>
                  </a:lnTo>
                  <a:lnTo>
                    <a:pt x="213" y="53"/>
                  </a:lnTo>
                  <a:lnTo>
                    <a:pt x="209" y="53"/>
                  </a:lnTo>
                  <a:lnTo>
                    <a:pt x="209" y="57"/>
                  </a:lnTo>
                  <a:lnTo>
                    <a:pt x="209" y="53"/>
                  </a:lnTo>
                  <a:lnTo>
                    <a:pt x="201" y="53"/>
                  </a:lnTo>
                  <a:lnTo>
                    <a:pt x="202" y="58"/>
                  </a:lnTo>
                  <a:lnTo>
                    <a:pt x="198" y="58"/>
                  </a:lnTo>
                  <a:lnTo>
                    <a:pt x="198" y="63"/>
                  </a:lnTo>
                  <a:lnTo>
                    <a:pt x="194" y="63"/>
                  </a:lnTo>
                  <a:lnTo>
                    <a:pt x="191" y="63"/>
                  </a:lnTo>
                  <a:lnTo>
                    <a:pt x="187" y="63"/>
                  </a:lnTo>
                  <a:lnTo>
                    <a:pt x="178" y="59"/>
                  </a:lnTo>
                  <a:lnTo>
                    <a:pt x="179" y="64"/>
                  </a:lnTo>
                  <a:lnTo>
                    <a:pt x="176" y="69"/>
                  </a:lnTo>
                  <a:lnTo>
                    <a:pt x="175" y="64"/>
                  </a:lnTo>
                  <a:lnTo>
                    <a:pt x="176" y="69"/>
                  </a:lnTo>
                  <a:lnTo>
                    <a:pt x="172" y="73"/>
                  </a:lnTo>
                  <a:lnTo>
                    <a:pt x="168" y="73"/>
                  </a:lnTo>
                  <a:lnTo>
                    <a:pt x="169" y="83"/>
                  </a:lnTo>
                  <a:lnTo>
                    <a:pt x="165" y="83"/>
                  </a:lnTo>
                  <a:lnTo>
                    <a:pt x="157" y="83"/>
                  </a:lnTo>
                  <a:lnTo>
                    <a:pt x="153" y="84"/>
                  </a:lnTo>
                  <a:lnTo>
                    <a:pt x="150" y="84"/>
                  </a:lnTo>
                  <a:lnTo>
                    <a:pt x="145" y="8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6"/>
                  </a:lnTo>
                  <a:lnTo>
                    <a:pt x="125" y="76"/>
                  </a:lnTo>
                  <a:lnTo>
                    <a:pt x="126" y="85"/>
                  </a:lnTo>
                  <a:lnTo>
                    <a:pt x="121" y="76"/>
                  </a:lnTo>
                  <a:lnTo>
                    <a:pt x="121" y="72"/>
                  </a:lnTo>
                  <a:lnTo>
                    <a:pt x="117" y="72"/>
                  </a:lnTo>
                  <a:lnTo>
                    <a:pt x="117" y="67"/>
                  </a:lnTo>
                  <a:lnTo>
                    <a:pt x="109" y="67"/>
                  </a:lnTo>
                  <a:lnTo>
                    <a:pt x="109" y="63"/>
                  </a:lnTo>
                  <a:lnTo>
                    <a:pt x="105" y="63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2" y="73"/>
                  </a:lnTo>
                  <a:lnTo>
                    <a:pt x="98" y="73"/>
                  </a:lnTo>
                  <a:lnTo>
                    <a:pt x="94" y="73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82" y="73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88"/>
                  </a:lnTo>
                  <a:lnTo>
                    <a:pt x="63" y="79"/>
                  </a:lnTo>
                  <a:lnTo>
                    <a:pt x="64" y="89"/>
                  </a:lnTo>
                  <a:lnTo>
                    <a:pt x="60" y="89"/>
                  </a:lnTo>
                  <a:lnTo>
                    <a:pt x="59" y="80"/>
                  </a:lnTo>
                  <a:lnTo>
                    <a:pt x="57" y="89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2" y="76"/>
                  </a:lnTo>
                  <a:lnTo>
                    <a:pt x="32" y="81"/>
                  </a:lnTo>
                  <a:lnTo>
                    <a:pt x="28" y="81"/>
                  </a:lnTo>
                  <a:lnTo>
                    <a:pt x="25" y="81"/>
                  </a:lnTo>
                  <a:lnTo>
                    <a:pt x="24" y="77"/>
                  </a:lnTo>
                  <a:lnTo>
                    <a:pt x="24" y="72"/>
                  </a:lnTo>
                  <a:lnTo>
                    <a:pt x="16" y="73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2" y="73"/>
                  </a:lnTo>
                  <a:lnTo>
                    <a:pt x="8" y="73"/>
                  </a:lnTo>
                  <a:lnTo>
                    <a:pt x="4" y="68"/>
                  </a:lnTo>
                  <a:lnTo>
                    <a:pt x="0" y="69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6"/>
            <p:cNvSpPr>
              <a:spLocks/>
            </p:cNvSpPr>
            <p:nvPr/>
          </p:nvSpPr>
          <p:spPr bwMode="auto">
            <a:xfrm>
              <a:off x="1821" y="2788"/>
              <a:ext cx="80" cy="21"/>
            </a:xfrm>
            <a:custGeom>
              <a:avLst/>
              <a:gdLst>
                <a:gd name="T0" fmla="*/ 0 w 80"/>
                <a:gd name="T1" fmla="*/ 5 h 21"/>
                <a:gd name="T2" fmla="*/ 5 w 80"/>
                <a:gd name="T3" fmla="*/ 0 h 21"/>
                <a:gd name="T4" fmla="*/ 5 w 80"/>
                <a:gd name="T5" fmla="*/ 4 h 21"/>
                <a:gd name="T6" fmla="*/ 6 w 80"/>
                <a:gd name="T7" fmla="*/ 8 h 21"/>
                <a:gd name="T8" fmla="*/ 15 w 80"/>
                <a:gd name="T9" fmla="*/ 7 h 21"/>
                <a:gd name="T10" fmla="*/ 19 w 80"/>
                <a:gd name="T11" fmla="*/ 3 h 21"/>
                <a:gd name="T12" fmla="*/ 23 w 80"/>
                <a:gd name="T13" fmla="*/ 3 h 21"/>
                <a:gd name="T14" fmla="*/ 28 w 80"/>
                <a:gd name="T15" fmla="*/ 3 h 21"/>
                <a:gd name="T16" fmla="*/ 37 w 80"/>
                <a:gd name="T17" fmla="*/ 2 h 21"/>
                <a:gd name="T18" fmla="*/ 50 w 80"/>
                <a:gd name="T19" fmla="*/ 5 h 21"/>
                <a:gd name="T20" fmla="*/ 55 w 80"/>
                <a:gd name="T21" fmla="*/ 5 h 21"/>
                <a:gd name="T22" fmla="*/ 59 w 80"/>
                <a:gd name="T23" fmla="*/ 5 h 21"/>
                <a:gd name="T24" fmla="*/ 60 w 80"/>
                <a:gd name="T25" fmla="*/ 9 h 21"/>
                <a:gd name="T26" fmla="*/ 64 w 80"/>
                <a:gd name="T27" fmla="*/ 9 h 21"/>
                <a:gd name="T28" fmla="*/ 64 w 80"/>
                <a:gd name="T29" fmla="*/ 13 h 21"/>
                <a:gd name="T30" fmla="*/ 74 w 80"/>
                <a:gd name="T31" fmla="*/ 13 h 21"/>
                <a:gd name="T32" fmla="*/ 79 w 80"/>
                <a:gd name="T33" fmla="*/ 2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21">
                  <a:moveTo>
                    <a:pt x="0" y="5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6" y="8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0" y="9"/>
                  </a:lnTo>
                  <a:lnTo>
                    <a:pt x="64" y="9"/>
                  </a:lnTo>
                  <a:lnTo>
                    <a:pt x="64" y="13"/>
                  </a:lnTo>
                  <a:lnTo>
                    <a:pt x="74" y="13"/>
                  </a:lnTo>
                  <a:lnTo>
                    <a:pt x="79" y="20"/>
                  </a:lnTo>
                </a:path>
              </a:pathLst>
            </a:custGeom>
            <a:noFill/>
            <a:ln w="127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7"/>
            <p:cNvSpPr>
              <a:spLocks/>
            </p:cNvSpPr>
            <p:nvPr/>
          </p:nvSpPr>
          <p:spPr bwMode="auto">
            <a:xfrm>
              <a:off x="1573" y="2759"/>
              <a:ext cx="73" cy="49"/>
            </a:xfrm>
            <a:custGeom>
              <a:avLst/>
              <a:gdLst>
                <a:gd name="T0" fmla="*/ 72 w 73"/>
                <a:gd name="T1" fmla="*/ 47 h 49"/>
                <a:gd name="T2" fmla="*/ 67 w 73"/>
                <a:gd name="T3" fmla="*/ 48 h 49"/>
                <a:gd name="T4" fmla="*/ 63 w 73"/>
                <a:gd name="T5" fmla="*/ 48 h 49"/>
                <a:gd name="T6" fmla="*/ 58 w 73"/>
                <a:gd name="T7" fmla="*/ 44 h 49"/>
                <a:gd name="T8" fmla="*/ 54 w 73"/>
                <a:gd name="T9" fmla="*/ 44 h 49"/>
                <a:gd name="T10" fmla="*/ 53 w 73"/>
                <a:gd name="T11" fmla="*/ 40 h 49"/>
                <a:gd name="T12" fmla="*/ 44 w 73"/>
                <a:gd name="T13" fmla="*/ 41 h 49"/>
                <a:gd name="T14" fmla="*/ 43 w 73"/>
                <a:gd name="T15" fmla="*/ 33 h 49"/>
                <a:gd name="T16" fmla="*/ 39 w 73"/>
                <a:gd name="T17" fmla="*/ 33 h 49"/>
                <a:gd name="T18" fmla="*/ 39 w 73"/>
                <a:gd name="T19" fmla="*/ 29 h 49"/>
                <a:gd name="T20" fmla="*/ 34 w 73"/>
                <a:gd name="T21" fmla="*/ 26 h 49"/>
                <a:gd name="T22" fmla="*/ 33 w 73"/>
                <a:gd name="T23" fmla="*/ 21 h 49"/>
                <a:gd name="T24" fmla="*/ 29 w 73"/>
                <a:gd name="T25" fmla="*/ 22 h 49"/>
                <a:gd name="T26" fmla="*/ 29 w 73"/>
                <a:gd name="T27" fmla="*/ 18 h 49"/>
                <a:gd name="T28" fmla="*/ 28 w 73"/>
                <a:gd name="T29" fmla="*/ 10 h 49"/>
                <a:gd name="T30" fmla="*/ 24 w 73"/>
                <a:gd name="T31" fmla="*/ 10 h 49"/>
                <a:gd name="T32" fmla="*/ 23 w 73"/>
                <a:gd name="T33" fmla="*/ 6 h 49"/>
                <a:gd name="T34" fmla="*/ 14 w 73"/>
                <a:gd name="T35" fmla="*/ 10 h 49"/>
                <a:gd name="T36" fmla="*/ 14 w 73"/>
                <a:gd name="T37" fmla="*/ 7 h 49"/>
                <a:gd name="T38" fmla="*/ 9 w 73"/>
                <a:gd name="T39" fmla="*/ 7 h 49"/>
                <a:gd name="T40" fmla="*/ 5 w 73"/>
                <a:gd name="T41" fmla="*/ 7 h 49"/>
                <a:gd name="T42" fmla="*/ 5 w 73"/>
                <a:gd name="T43" fmla="*/ 3 h 49"/>
                <a:gd name="T44" fmla="*/ 0 w 73"/>
                <a:gd name="T45" fmla="*/ 3 h 49"/>
                <a:gd name="T46" fmla="*/ 0 w 73"/>
                <a:gd name="T47" fmla="*/ 0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49">
                  <a:moveTo>
                    <a:pt x="72" y="47"/>
                  </a:moveTo>
                  <a:lnTo>
                    <a:pt x="67" y="48"/>
                  </a:lnTo>
                  <a:lnTo>
                    <a:pt x="63" y="48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3" y="40"/>
                  </a:lnTo>
                  <a:lnTo>
                    <a:pt x="44" y="41"/>
                  </a:lnTo>
                  <a:lnTo>
                    <a:pt x="43" y="33"/>
                  </a:lnTo>
                  <a:lnTo>
                    <a:pt x="39" y="33"/>
                  </a:lnTo>
                  <a:lnTo>
                    <a:pt x="39" y="29"/>
                  </a:lnTo>
                  <a:lnTo>
                    <a:pt x="34" y="26"/>
                  </a:lnTo>
                  <a:lnTo>
                    <a:pt x="33" y="21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3" y="6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8"/>
            <p:cNvSpPr>
              <a:spLocks/>
            </p:cNvSpPr>
            <p:nvPr/>
          </p:nvSpPr>
          <p:spPr bwMode="auto">
            <a:xfrm>
              <a:off x="1645" y="2776"/>
              <a:ext cx="177" cy="65"/>
            </a:xfrm>
            <a:custGeom>
              <a:avLst/>
              <a:gdLst>
                <a:gd name="T0" fmla="*/ 176 w 177"/>
                <a:gd name="T1" fmla="*/ 20 h 65"/>
                <a:gd name="T2" fmla="*/ 170 w 177"/>
                <a:gd name="T3" fmla="*/ 8 h 65"/>
                <a:gd name="T4" fmla="*/ 165 w 177"/>
                <a:gd name="T5" fmla="*/ 5 h 65"/>
                <a:gd name="T6" fmla="*/ 130 w 177"/>
                <a:gd name="T7" fmla="*/ 3 h 65"/>
                <a:gd name="T8" fmla="*/ 102 w 177"/>
                <a:gd name="T9" fmla="*/ 5 h 65"/>
                <a:gd name="T10" fmla="*/ 83 w 177"/>
                <a:gd name="T11" fmla="*/ 5 h 65"/>
                <a:gd name="T12" fmla="*/ 62 w 177"/>
                <a:gd name="T13" fmla="*/ 0 h 65"/>
                <a:gd name="T14" fmla="*/ 51 w 177"/>
                <a:gd name="T15" fmla="*/ 0 h 65"/>
                <a:gd name="T16" fmla="*/ 42 w 177"/>
                <a:gd name="T17" fmla="*/ 0 h 65"/>
                <a:gd name="T18" fmla="*/ 31 w 177"/>
                <a:gd name="T19" fmla="*/ 5 h 65"/>
                <a:gd name="T20" fmla="*/ 20 w 177"/>
                <a:gd name="T21" fmla="*/ 15 h 65"/>
                <a:gd name="T22" fmla="*/ 8 w 177"/>
                <a:gd name="T23" fmla="*/ 27 h 65"/>
                <a:gd name="T24" fmla="*/ 0 w 177"/>
                <a:gd name="T25" fmla="*/ 31 h 65"/>
                <a:gd name="T26" fmla="*/ 3 w 177"/>
                <a:gd name="T27" fmla="*/ 37 h 65"/>
                <a:gd name="T28" fmla="*/ 9 w 177"/>
                <a:gd name="T29" fmla="*/ 50 h 65"/>
                <a:gd name="T30" fmla="*/ 20 w 177"/>
                <a:gd name="T31" fmla="*/ 60 h 65"/>
                <a:gd name="T32" fmla="*/ 51 w 177"/>
                <a:gd name="T33" fmla="*/ 64 h 65"/>
                <a:gd name="T34" fmla="*/ 83 w 177"/>
                <a:gd name="T35" fmla="*/ 60 h 65"/>
                <a:gd name="T36" fmla="*/ 109 w 177"/>
                <a:gd name="T37" fmla="*/ 49 h 65"/>
                <a:gd name="T38" fmla="*/ 129 w 177"/>
                <a:gd name="T39" fmla="*/ 44 h 65"/>
                <a:gd name="T40" fmla="*/ 157 w 177"/>
                <a:gd name="T41" fmla="*/ 34 h 65"/>
                <a:gd name="T42" fmla="*/ 167 w 177"/>
                <a:gd name="T43" fmla="*/ 33 h 65"/>
                <a:gd name="T44" fmla="*/ 170 w 177"/>
                <a:gd name="T45" fmla="*/ 27 h 65"/>
                <a:gd name="T46" fmla="*/ 176 w 177"/>
                <a:gd name="T47" fmla="*/ 21 h 65"/>
                <a:gd name="T48" fmla="*/ 176 w 177"/>
                <a:gd name="T49" fmla="*/ 20 h 65"/>
                <a:gd name="T50" fmla="*/ 176 w 177"/>
                <a:gd name="T51" fmla="*/ 20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65">
                  <a:moveTo>
                    <a:pt x="176" y="20"/>
                  </a:moveTo>
                  <a:lnTo>
                    <a:pt x="170" y="8"/>
                  </a:lnTo>
                  <a:lnTo>
                    <a:pt x="165" y="5"/>
                  </a:lnTo>
                  <a:lnTo>
                    <a:pt x="130" y="3"/>
                  </a:lnTo>
                  <a:lnTo>
                    <a:pt x="102" y="5"/>
                  </a:lnTo>
                  <a:lnTo>
                    <a:pt x="83" y="5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1" y="5"/>
                  </a:lnTo>
                  <a:lnTo>
                    <a:pt x="20" y="15"/>
                  </a:lnTo>
                  <a:lnTo>
                    <a:pt x="8" y="27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9" y="50"/>
                  </a:lnTo>
                  <a:lnTo>
                    <a:pt x="20" y="60"/>
                  </a:lnTo>
                  <a:lnTo>
                    <a:pt x="51" y="64"/>
                  </a:lnTo>
                  <a:lnTo>
                    <a:pt x="83" y="60"/>
                  </a:lnTo>
                  <a:lnTo>
                    <a:pt x="109" y="49"/>
                  </a:lnTo>
                  <a:lnTo>
                    <a:pt x="129" y="44"/>
                  </a:lnTo>
                  <a:lnTo>
                    <a:pt x="157" y="34"/>
                  </a:lnTo>
                  <a:lnTo>
                    <a:pt x="167" y="33"/>
                  </a:lnTo>
                  <a:lnTo>
                    <a:pt x="170" y="27"/>
                  </a:lnTo>
                  <a:lnTo>
                    <a:pt x="176" y="21"/>
                  </a:lnTo>
                  <a:lnTo>
                    <a:pt x="176" y="20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9"/>
            <p:cNvSpPr>
              <a:spLocks/>
            </p:cNvSpPr>
            <p:nvPr/>
          </p:nvSpPr>
          <p:spPr bwMode="auto">
            <a:xfrm>
              <a:off x="2809" y="3665"/>
              <a:ext cx="63" cy="82"/>
            </a:xfrm>
            <a:custGeom>
              <a:avLst/>
              <a:gdLst>
                <a:gd name="T0" fmla="*/ 62 w 63"/>
                <a:gd name="T1" fmla="*/ 81 h 82"/>
                <a:gd name="T2" fmla="*/ 62 w 63"/>
                <a:gd name="T3" fmla="*/ 77 h 82"/>
                <a:gd name="T4" fmla="*/ 55 w 63"/>
                <a:gd name="T5" fmla="*/ 74 h 82"/>
                <a:gd name="T6" fmla="*/ 55 w 63"/>
                <a:gd name="T7" fmla="*/ 70 h 82"/>
                <a:gd name="T8" fmla="*/ 55 w 63"/>
                <a:gd name="T9" fmla="*/ 63 h 82"/>
                <a:gd name="T10" fmla="*/ 55 w 63"/>
                <a:gd name="T11" fmla="*/ 59 h 82"/>
                <a:gd name="T12" fmla="*/ 52 w 63"/>
                <a:gd name="T13" fmla="*/ 59 h 82"/>
                <a:gd name="T14" fmla="*/ 48 w 63"/>
                <a:gd name="T15" fmla="*/ 55 h 82"/>
                <a:gd name="T16" fmla="*/ 44 w 63"/>
                <a:gd name="T17" fmla="*/ 51 h 82"/>
                <a:gd name="T18" fmla="*/ 40 w 63"/>
                <a:gd name="T19" fmla="*/ 48 h 82"/>
                <a:gd name="T20" fmla="*/ 40 w 63"/>
                <a:gd name="T21" fmla="*/ 44 h 82"/>
                <a:gd name="T22" fmla="*/ 37 w 63"/>
                <a:gd name="T23" fmla="*/ 37 h 82"/>
                <a:gd name="T24" fmla="*/ 30 w 63"/>
                <a:gd name="T25" fmla="*/ 37 h 82"/>
                <a:gd name="T26" fmla="*/ 30 w 63"/>
                <a:gd name="T27" fmla="*/ 33 h 82"/>
                <a:gd name="T28" fmla="*/ 26 w 63"/>
                <a:gd name="T29" fmla="*/ 29 h 82"/>
                <a:gd name="T30" fmla="*/ 22 w 63"/>
                <a:gd name="T31" fmla="*/ 26 h 82"/>
                <a:gd name="T32" fmla="*/ 22 w 63"/>
                <a:gd name="T33" fmla="*/ 22 h 82"/>
                <a:gd name="T34" fmla="*/ 22 w 63"/>
                <a:gd name="T35" fmla="*/ 15 h 82"/>
                <a:gd name="T36" fmla="*/ 18 w 63"/>
                <a:gd name="T37" fmla="*/ 11 h 82"/>
                <a:gd name="T38" fmla="*/ 18 w 63"/>
                <a:gd name="T39" fmla="*/ 7 h 82"/>
                <a:gd name="T40" fmla="*/ 18 w 63"/>
                <a:gd name="T41" fmla="*/ 4 h 82"/>
                <a:gd name="T42" fmla="*/ 14 w 63"/>
                <a:gd name="T43" fmla="*/ 4 h 82"/>
                <a:gd name="T44" fmla="*/ 7 w 63"/>
                <a:gd name="T45" fmla="*/ 4 h 82"/>
                <a:gd name="T46" fmla="*/ 4 w 63"/>
                <a:gd name="T47" fmla="*/ 4 h 82"/>
                <a:gd name="T48" fmla="*/ 0 w 63"/>
                <a:gd name="T49" fmla="*/ 0 h 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82">
                  <a:moveTo>
                    <a:pt x="62" y="81"/>
                  </a:moveTo>
                  <a:lnTo>
                    <a:pt x="62" y="77"/>
                  </a:lnTo>
                  <a:lnTo>
                    <a:pt x="55" y="74"/>
                  </a:lnTo>
                  <a:lnTo>
                    <a:pt x="55" y="70"/>
                  </a:lnTo>
                  <a:lnTo>
                    <a:pt x="55" y="63"/>
                  </a:lnTo>
                  <a:lnTo>
                    <a:pt x="55" y="59"/>
                  </a:lnTo>
                  <a:lnTo>
                    <a:pt x="52" y="59"/>
                  </a:lnTo>
                  <a:lnTo>
                    <a:pt x="48" y="55"/>
                  </a:lnTo>
                  <a:lnTo>
                    <a:pt x="44" y="51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7" y="37"/>
                  </a:lnTo>
                  <a:lnTo>
                    <a:pt x="30" y="37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0"/>
            <p:cNvSpPr>
              <a:spLocks/>
            </p:cNvSpPr>
            <p:nvPr/>
          </p:nvSpPr>
          <p:spPr bwMode="auto">
            <a:xfrm>
              <a:off x="2676" y="3517"/>
              <a:ext cx="134" cy="149"/>
            </a:xfrm>
            <a:custGeom>
              <a:avLst/>
              <a:gdLst>
                <a:gd name="T0" fmla="*/ 133 w 134"/>
                <a:gd name="T1" fmla="*/ 148 h 149"/>
                <a:gd name="T2" fmla="*/ 126 w 134"/>
                <a:gd name="T3" fmla="*/ 148 h 149"/>
                <a:gd name="T4" fmla="*/ 126 w 134"/>
                <a:gd name="T5" fmla="*/ 144 h 149"/>
                <a:gd name="T6" fmla="*/ 126 w 134"/>
                <a:gd name="T7" fmla="*/ 141 h 149"/>
                <a:gd name="T8" fmla="*/ 122 w 134"/>
                <a:gd name="T9" fmla="*/ 141 h 149"/>
                <a:gd name="T10" fmla="*/ 118 w 134"/>
                <a:gd name="T11" fmla="*/ 134 h 149"/>
                <a:gd name="T12" fmla="*/ 118 w 134"/>
                <a:gd name="T13" fmla="*/ 130 h 149"/>
                <a:gd name="T14" fmla="*/ 118 w 134"/>
                <a:gd name="T15" fmla="*/ 126 h 149"/>
                <a:gd name="T16" fmla="*/ 115 w 134"/>
                <a:gd name="T17" fmla="*/ 122 h 149"/>
                <a:gd name="T18" fmla="*/ 115 w 134"/>
                <a:gd name="T19" fmla="*/ 118 h 149"/>
                <a:gd name="T20" fmla="*/ 118 w 134"/>
                <a:gd name="T21" fmla="*/ 111 h 149"/>
                <a:gd name="T22" fmla="*/ 115 w 134"/>
                <a:gd name="T23" fmla="*/ 111 h 149"/>
                <a:gd name="T24" fmla="*/ 115 w 134"/>
                <a:gd name="T25" fmla="*/ 107 h 149"/>
                <a:gd name="T26" fmla="*/ 115 w 134"/>
                <a:gd name="T27" fmla="*/ 104 h 149"/>
                <a:gd name="T28" fmla="*/ 115 w 134"/>
                <a:gd name="T29" fmla="*/ 100 h 149"/>
                <a:gd name="T30" fmla="*/ 111 w 134"/>
                <a:gd name="T31" fmla="*/ 100 h 149"/>
                <a:gd name="T32" fmla="*/ 111 w 134"/>
                <a:gd name="T33" fmla="*/ 96 h 149"/>
                <a:gd name="T34" fmla="*/ 111 w 134"/>
                <a:gd name="T35" fmla="*/ 89 h 149"/>
                <a:gd name="T36" fmla="*/ 111 w 134"/>
                <a:gd name="T37" fmla="*/ 85 h 149"/>
                <a:gd name="T38" fmla="*/ 104 w 134"/>
                <a:gd name="T39" fmla="*/ 85 h 149"/>
                <a:gd name="T40" fmla="*/ 100 w 134"/>
                <a:gd name="T41" fmla="*/ 81 h 149"/>
                <a:gd name="T42" fmla="*/ 96 w 134"/>
                <a:gd name="T43" fmla="*/ 81 h 149"/>
                <a:gd name="T44" fmla="*/ 92 w 134"/>
                <a:gd name="T45" fmla="*/ 78 h 149"/>
                <a:gd name="T46" fmla="*/ 89 w 134"/>
                <a:gd name="T47" fmla="*/ 78 h 149"/>
                <a:gd name="T48" fmla="*/ 89 w 134"/>
                <a:gd name="T49" fmla="*/ 74 h 149"/>
                <a:gd name="T50" fmla="*/ 82 w 134"/>
                <a:gd name="T51" fmla="*/ 67 h 149"/>
                <a:gd name="T52" fmla="*/ 78 w 134"/>
                <a:gd name="T53" fmla="*/ 63 h 149"/>
                <a:gd name="T54" fmla="*/ 74 w 134"/>
                <a:gd name="T55" fmla="*/ 63 h 149"/>
                <a:gd name="T56" fmla="*/ 74 w 134"/>
                <a:gd name="T57" fmla="*/ 59 h 149"/>
                <a:gd name="T58" fmla="*/ 70 w 134"/>
                <a:gd name="T59" fmla="*/ 59 h 149"/>
                <a:gd name="T60" fmla="*/ 70 w 134"/>
                <a:gd name="T61" fmla="*/ 56 h 149"/>
                <a:gd name="T62" fmla="*/ 67 w 134"/>
                <a:gd name="T63" fmla="*/ 56 h 149"/>
                <a:gd name="T64" fmla="*/ 59 w 134"/>
                <a:gd name="T65" fmla="*/ 48 h 149"/>
                <a:gd name="T66" fmla="*/ 56 w 134"/>
                <a:gd name="T67" fmla="*/ 48 h 149"/>
                <a:gd name="T68" fmla="*/ 52 w 134"/>
                <a:gd name="T69" fmla="*/ 48 h 149"/>
                <a:gd name="T70" fmla="*/ 52 w 134"/>
                <a:gd name="T71" fmla="*/ 45 h 149"/>
                <a:gd name="T72" fmla="*/ 52 w 134"/>
                <a:gd name="T73" fmla="*/ 41 h 149"/>
                <a:gd name="T74" fmla="*/ 48 w 134"/>
                <a:gd name="T75" fmla="*/ 41 h 149"/>
                <a:gd name="T76" fmla="*/ 45 w 134"/>
                <a:gd name="T77" fmla="*/ 41 h 149"/>
                <a:gd name="T78" fmla="*/ 45 w 134"/>
                <a:gd name="T79" fmla="*/ 37 h 149"/>
                <a:gd name="T80" fmla="*/ 37 w 134"/>
                <a:gd name="T81" fmla="*/ 37 h 149"/>
                <a:gd name="T82" fmla="*/ 34 w 134"/>
                <a:gd name="T83" fmla="*/ 34 h 149"/>
                <a:gd name="T84" fmla="*/ 30 w 134"/>
                <a:gd name="T85" fmla="*/ 34 h 149"/>
                <a:gd name="T86" fmla="*/ 27 w 134"/>
                <a:gd name="T87" fmla="*/ 34 h 149"/>
                <a:gd name="T88" fmla="*/ 23 w 134"/>
                <a:gd name="T89" fmla="*/ 34 h 149"/>
                <a:gd name="T90" fmla="*/ 23 w 134"/>
                <a:gd name="T91" fmla="*/ 26 h 149"/>
                <a:gd name="T92" fmla="*/ 15 w 134"/>
                <a:gd name="T93" fmla="*/ 26 h 149"/>
                <a:gd name="T94" fmla="*/ 11 w 134"/>
                <a:gd name="T95" fmla="*/ 23 h 149"/>
                <a:gd name="T96" fmla="*/ 8 w 134"/>
                <a:gd name="T97" fmla="*/ 19 h 149"/>
                <a:gd name="T98" fmla="*/ 8 w 134"/>
                <a:gd name="T99" fmla="*/ 16 h 149"/>
                <a:gd name="T100" fmla="*/ 4 w 134"/>
                <a:gd name="T101" fmla="*/ 16 h 149"/>
                <a:gd name="T102" fmla="*/ 4 w 134"/>
                <a:gd name="T103" fmla="*/ 12 h 149"/>
                <a:gd name="T104" fmla="*/ 4 w 134"/>
                <a:gd name="T105" fmla="*/ 4 h 149"/>
                <a:gd name="T106" fmla="*/ 0 w 134"/>
                <a:gd name="T107" fmla="*/ 0 h 1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4" h="149">
                  <a:moveTo>
                    <a:pt x="133" y="148"/>
                  </a:moveTo>
                  <a:lnTo>
                    <a:pt x="126" y="148"/>
                  </a:lnTo>
                  <a:lnTo>
                    <a:pt x="126" y="144"/>
                  </a:lnTo>
                  <a:lnTo>
                    <a:pt x="126" y="141"/>
                  </a:lnTo>
                  <a:lnTo>
                    <a:pt x="122" y="141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6"/>
                  </a:lnTo>
                  <a:lnTo>
                    <a:pt x="115" y="122"/>
                  </a:lnTo>
                  <a:lnTo>
                    <a:pt x="115" y="118"/>
                  </a:lnTo>
                  <a:lnTo>
                    <a:pt x="118" y="111"/>
                  </a:lnTo>
                  <a:lnTo>
                    <a:pt x="115" y="111"/>
                  </a:lnTo>
                  <a:lnTo>
                    <a:pt x="115" y="107"/>
                  </a:lnTo>
                  <a:lnTo>
                    <a:pt x="115" y="104"/>
                  </a:lnTo>
                  <a:lnTo>
                    <a:pt x="115" y="100"/>
                  </a:lnTo>
                  <a:lnTo>
                    <a:pt x="111" y="100"/>
                  </a:lnTo>
                  <a:lnTo>
                    <a:pt x="111" y="96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4" y="85"/>
                  </a:lnTo>
                  <a:lnTo>
                    <a:pt x="100" y="81"/>
                  </a:lnTo>
                  <a:lnTo>
                    <a:pt x="96" y="81"/>
                  </a:lnTo>
                  <a:lnTo>
                    <a:pt x="92" y="78"/>
                  </a:lnTo>
                  <a:lnTo>
                    <a:pt x="89" y="78"/>
                  </a:lnTo>
                  <a:lnTo>
                    <a:pt x="89" y="74"/>
                  </a:lnTo>
                  <a:lnTo>
                    <a:pt x="82" y="67"/>
                  </a:lnTo>
                  <a:lnTo>
                    <a:pt x="78" y="63"/>
                  </a:lnTo>
                  <a:lnTo>
                    <a:pt x="74" y="63"/>
                  </a:lnTo>
                  <a:lnTo>
                    <a:pt x="74" y="59"/>
                  </a:lnTo>
                  <a:lnTo>
                    <a:pt x="70" y="59"/>
                  </a:lnTo>
                  <a:lnTo>
                    <a:pt x="70" y="56"/>
                  </a:lnTo>
                  <a:lnTo>
                    <a:pt x="67" y="56"/>
                  </a:lnTo>
                  <a:lnTo>
                    <a:pt x="59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37" y="37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5" y="26"/>
                  </a:lnTo>
                  <a:lnTo>
                    <a:pt x="11" y="23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1"/>
            <p:cNvSpPr>
              <a:spLocks/>
            </p:cNvSpPr>
            <p:nvPr/>
          </p:nvSpPr>
          <p:spPr bwMode="auto">
            <a:xfrm>
              <a:off x="2854" y="3744"/>
              <a:ext cx="37" cy="221"/>
            </a:xfrm>
            <a:custGeom>
              <a:avLst/>
              <a:gdLst>
                <a:gd name="T0" fmla="*/ 14 w 37"/>
                <a:gd name="T1" fmla="*/ 217 h 221"/>
                <a:gd name="T2" fmla="*/ 14 w 37"/>
                <a:gd name="T3" fmla="*/ 210 h 221"/>
                <a:gd name="T4" fmla="*/ 18 w 37"/>
                <a:gd name="T5" fmla="*/ 202 h 221"/>
                <a:gd name="T6" fmla="*/ 22 w 37"/>
                <a:gd name="T7" fmla="*/ 198 h 221"/>
                <a:gd name="T8" fmla="*/ 22 w 37"/>
                <a:gd name="T9" fmla="*/ 191 h 221"/>
                <a:gd name="T10" fmla="*/ 18 w 37"/>
                <a:gd name="T11" fmla="*/ 184 h 221"/>
                <a:gd name="T12" fmla="*/ 14 w 37"/>
                <a:gd name="T13" fmla="*/ 176 h 221"/>
                <a:gd name="T14" fmla="*/ 14 w 37"/>
                <a:gd name="T15" fmla="*/ 169 h 221"/>
                <a:gd name="T16" fmla="*/ 14 w 37"/>
                <a:gd name="T17" fmla="*/ 158 h 221"/>
                <a:gd name="T18" fmla="*/ 18 w 37"/>
                <a:gd name="T19" fmla="*/ 154 h 221"/>
                <a:gd name="T20" fmla="*/ 25 w 37"/>
                <a:gd name="T21" fmla="*/ 154 h 221"/>
                <a:gd name="T22" fmla="*/ 25 w 37"/>
                <a:gd name="T23" fmla="*/ 147 h 221"/>
                <a:gd name="T24" fmla="*/ 22 w 37"/>
                <a:gd name="T25" fmla="*/ 139 h 221"/>
                <a:gd name="T26" fmla="*/ 25 w 37"/>
                <a:gd name="T27" fmla="*/ 132 h 221"/>
                <a:gd name="T28" fmla="*/ 22 w 37"/>
                <a:gd name="T29" fmla="*/ 129 h 221"/>
                <a:gd name="T30" fmla="*/ 18 w 37"/>
                <a:gd name="T31" fmla="*/ 125 h 221"/>
                <a:gd name="T32" fmla="*/ 18 w 37"/>
                <a:gd name="T33" fmla="*/ 114 h 221"/>
                <a:gd name="T34" fmla="*/ 22 w 37"/>
                <a:gd name="T35" fmla="*/ 107 h 221"/>
                <a:gd name="T36" fmla="*/ 18 w 37"/>
                <a:gd name="T37" fmla="*/ 99 h 221"/>
                <a:gd name="T38" fmla="*/ 7 w 37"/>
                <a:gd name="T39" fmla="*/ 91 h 221"/>
                <a:gd name="T40" fmla="*/ 0 w 37"/>
                <a:gd name="T41" fmla="*/ 88 h 221"/>
                <a:gd name="T42" fmla="*/ 3 w 37"/>
                <a:gd name="T43" fmla="*/ 84 h 221"/>
                <a:gd name="T44" fmla="*/ 7 w 37"/>
                <a:gd name="T45" fmla="*/ 88 h 221"/>
                <a:gd name="T46" fmla="*/ 14 w 37"/>
                <a:gd name="T47" fmla="*/ 84 h 221"/>
                <a:gd name="T48" fmla="*/ 18 w 37"/>
                <a:gd name="T49" fmla="*/ 77 h 221"/>
                <a:gd name="T50" fmla="*/ 22 w 37"/>
                <a:gd name="T51" fmla="*/ 84 h 221"/>
                <a:gd name="T52" fmla="*/ 25 w 37"/>
                <a:gd name="T53" fmla="*/ 73 h 221"/>
                <a:gd name="T54" fmla="*/ 22 w 37"/>
                <a:gd name="T55" fmla="*/ 69 h 221"/>
                <a:gd name="T56" fmla="*/ 18 w 37"/>
                <a:gd name="T57" fmla="*/ 66 h 221"/>
                <a:gd name="T58" fmla="*/ 18 w 37"/>
                <a:gd name="T59" fmla="*/ 55 h 221"/>
                <a:gd name="T60" fmla="*/ 22 w 37"/>
                <a:gd name="T61" fmla="*/ 51 h 221"/>
                <a:gd name="T62" fmla="*/ 25 w 37"/>
                <a:gd name="T63" fmla="*/ 47 h 221"/>
                <a:gd name="T64" fmla="*/ 29 w 37"/>
                <a:gd name="T65" fmla="*/ 44 h 221"/>
                <a:gd name="T66" fmla="*/ 25 w 37"/>
                <a:gd name="T67" fmla="*/ 40 h 221"/>
                <a:gd name="T68" fmla="*/ 25 w 37"/>
                <a:gd name="T69" fmla="*/ 29 h 221"/>
                <a:gd name="T70" fmla="*/ 29 w 37"/>
                <a:gd name="T71" fmla="*/ 22 h 221"/>
                <a:gd name="T72" fmla="*/ 36 w 37"/>
                <a:gd name="T73" fmla="*/ 18 h 221"/>
                <a:gd name="T74" fmla="*/ 25 w 37"/>
                <a:gd name="T75" fmla="*/ 7 h 221"/>
                <a:gd name="T76" fmla="*/ 14 w 37"/>
                <a:gd name="T77" fmla="*/ 0 h 2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221">
                  <a:moveTo>
                    <a:pt x="14" y="220"/>
                  </a:moveTo>
                  <a:lnTo>
                    <a:pt x="14" y="217"/>
                  </a:lnTo>
                  <a:lnTo>
                    <a:pt x="7" y="217"/>
                  </a:lnTo>
                  <a:lnTo>
                    <a:pt x="14" y="210"/>
                  </a:lnTo>
                  <a:lnTo>
                    <a:pt x="14" y="206"/>
                  </a:lnTo>
                  <a:lnTo>
                    <a:pt x="18" y="202"/>
                  </a:lnTo>
                  <a:lnTo>
                    <a:pt x="22" y="202"/>
                  </a:lnTo>
                  <a:lnTo>
                    <a:pt x="22" y="198"/>
                  </a:lnTo>
                  <a:lnTo>
                    <a:pt x="22" y="195"/>
                  </a:lnTo>
                  <a:lnTo>
                    <a:pt x="22" y="191"/>
                  </a:lnTo>
                  <a:lnTo>
                    <a:pt x="18" y="191"/>
                  </a:lnTo>
                  <a:lnTo>
                    <a:pt x="18" y="184"/>
                  </a:lnTo>
                  <a:lnTo>
                    <a:pt x="18" y="180"/>
                  </a:lnTo>
                  <a:lnTo>
                    <a:pt x="14" y="176"/>
                  </a:lnTo>
                  <a:lnTo>
                    <a:pt x="14" y="172"/>
                  </a:lnTo>
                  <a:lnTo>
                    <a:pt x="14" y="169"/>
                  </a:lnTo>
                  <a:lnTo>
                    <a:pt x="14" y="162"/>
                  </a:lnTo>
                  <a:lnTo>
                    <a:pt x="14" y="158"/>
                  </a:lnTo>
                  <a:lnTo>
                    <a:pt x="18" y="158"/>
                  </a:lnTo>
                  <a:lnTo>
                    <a:pt x="18" y="154"/>
                  </a:lnTo>
                  <a:lnTo>
                    <a:pt x="22" y="154"/>
                  </a:lnTo>
                  <a:lnTo>
                    <a:pt x="25" y="154"/>
                  </a:lnTo>
                  <a:lnTo>
                    <a:pt x="25" y="151"/>
                  </a:lnTo>
                  <a:lnTo>
                    <a:pt x="25" y="147"/>
                  </a:lnTo>
                  <a:lnTo>
                    <a:pt x="22" y="147"/>
                  </a:lnTo>
                  <a:lnTo>
                    <a:pt x="22" y="139"/>
                  </a:lnTo>
                  <a:lnTo>
                    <a:pt x="25" y="136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2" y="129"/>
                  </a:lnTo>
                  <a:lnTo>
                    <a:pt x="22" y="125"/>
                  </a:lnTo>
                  <a:lnTo>
                    <a:pt x="18" y="125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22" y="110"/>
                  </a:lnTo>
                  <a:lnTo>
                    <a:pt x="22" y="107"/>
                  </a:lnTo>
                  <a:lnTo>
                    <a:pt x="22" y="99"/>
                  </a:lnTo>
                  <a:lnTo>
                    <a:pt x="18" y="99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3" y="84"/>
                  </a:lnTo>
                  <a:lnTo>
                    <a:pt x="3" y="88"/>
                  </a:lnTo>
                  <a:lnTo>
                    <a:pt x="7" y="88"/>
                  </a:lnTo>
                  <a:lnTo>
                    <a:pt x="7" y="84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8" y="77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2" y="69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9" y="44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5" y="33"/>
                  </a:lnTo>
                  <a:lnTo>
                    <a:pt x="25" y="29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29" y="14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4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2"/>
            <p:cNvSpPr>
              <a:spLocks/>
            </p:cNvSpPr>
            <p:nvPr/>
          </p:nvSpPr>
          <p:spPr bwMode="auto">
            <a:xfrm>
              <a:off x="2863" y="3966"/>
              <a:ext cx="19" cy="93"/>
            </a:xfrm>
            <a:custGeom>
              <a:avLst/>
              <a:gdLst>
                <a:gd name="T0" fmla="*/ 15 w 19"/>
                <a:gd name="T1" fmla="*/ 92 h 93"/>
                <a:gd name="T2" fmla="*/ 18 w 19"/>
                <a:gd name="T3" fmla="*/ 85 h 93"/>
                <a:gd name="T4" fmla="*/ 18 w 19"/>
                <a:gd name="T5" fmla="*/ 81 h 93"/>
                <a:gd name="T6" fmla="*/ 18 w 19"/>
                <a:gd name="T7" fmla="*/ 77 h 93"/>
                <a:gd name="T8" fmla="*/ 18 w 19"/>
                <a:gd name="T9" fmla="*/ 74 h 93"/>
                <a:gd name="T10" fmla="*/ 18 w 19"/>
                <a:gd name="T11" fmla="*/ 70 h 93"/>
                <a:gd name="T12" fmla="*/ 18 w 19"/>
                <a:gd name="T13" fmla="*/ 63 h 93"/>
                <a:gd name="T14" fmla="*/ 15 w 19"/>
                <a:gd name="T15" fmla="*/ 59 h 93"/>
                <a:gd name="T16" fmla="*/ 15 w 19"/>
                <a:gd name="T17" fmla="*/ 55 h 93"/>
                <a:gd name="T18" fmla="*/ 15 w 19"/>
                <a:gd name="T19" fmla="*/ 52 h 93"/>
                <a:gd name="T20" fmla="*/ 15 w 19"/>
                <a:gd name="T21" fmla="*/ 48 h 93"/>
                <a:gd name="T22" fmla="*/ 7 w 19"/>
                <a:gd name="T23" fmla="*/ 48 h 93"/>
                <a:gd name="T24" fmla="*/ 7 w 19"/>
                <a:gd name="T25" fmla="*/ 41 h 93"/>
                <a:gd name="T26" fmla="*/ 7 w 19"/>
                <a:gd name="T27" fmla="*/ 37 h 93"/>
                <a:gd name="T28" fmla="*/ 4 w 19"/>
                <a:gd name="T29" fmla="*/ 37 h 93"/>
                <a:gd name="T30" fmla="*/ 4 w 19"/>
                <a:gd name="T31" fmla="*/ 33 h 93"/>
                <a:gd name="T32" fmla="*/ 0 w 19"/>
                <a:gd name="T33" fmla="*/ 33 h 93"/>
                <a:gd name="T34" fmla="*/ 0 w 19"/>
                <a:gd name="T35" fmla="*/ 29 h 93"/>
                <a:gd name="T36" fmla="*/ 4 w 19"/>
                <a:gd name="T37" fmla="*/ 29 h 93"/>
                <a:gd name="T38" fmla="*/ 0 w 19"/>
                <a:gd name="T39" fmla="*/ 29 h 93"/>
                <a:gd name="T40" fmla="*/ 0 w 19"/>
                <a:gd name="T41" fmla="*/ 22 h 93"/>
                <a:gd name="T42" fmla="*/ 0 w 19"/>
                <a:gd name="T43" fmla="*/ 19 h 93"/>
                <a:gd name="T44" fmla="*/ 0 w 19"/>
                <a:gd name="T45" fmla="*/ 22 h 93"/>
                <a:gd name="T46" fmla="*/ 0 w 19"/>
                <a:gd name="T47" fmla="*/ 19 h 93"/>
                <a:gd name="T48" fmla="*/ 4 w 19"/>
                <a:gd name="T49" fmla="*/ 19 h 93"/>
                <a:gd name="T50" fmla="*/ 0 w 19"/>
                <a:gd name="T51" fmla="*/ 19 h 93"/>
                <a:gd name="T52" fmla="*/ 0 w 19"/>
                <a:gd name="T53" fmla="*/ 15 h 93"/>
                <a:gd name="T54" fmla="*/ 4 w 19"/>
                <a:gd name="T55" fmla="*/ 15 h 93"/>
                <a:gd name="T56" fmla="*/ 4 w 19"/>
                <a:gd name="T57" fmla="*/ 11 h 93"/>
                <a:gd name="T58" fmla="*/ 0 w 19"/>
                <a:gd name="T59" fmla="*/ 11 h 93"/>
                <a:gd name="T60" fmla="*/ 0 w 19"/>
                <a:gd name="T61" fmla="*/ 7 h 93"/>
                <a:gd name="T62" fmla="*/ 4 w 19"/>
                <a:gd name="T63" fmla="*/ 7 h 93"/>
                <a:gd name="T64" fmla="*/ 4 w 19"/>
                <a:gd name="T65" fmla="*/ 0 h 93"/>
                <a:gd name="T66" fmla="*/ 0 w 19"/>
                <a:gd name="T67" fmla="*/ 0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93">
                  <a:moveTo>
                    <a:pt x="15" y="92"/>
                  </a:moveTo>
                  <a:lnTo>
                    <a:pt x="18" y="85"/>
                  </a:lnTo>
                  <a:lnTo>
                    <a:pt x="18" y="81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3"/>
            <p:cNvSpPr>
              <a:spLocks/>
            </p:cNvSpPr>
            <p:nvPr/>
          </p:nvSpPr>
          <p:spPr bwMode="auto">
            <a:xfrm>
              <a:off x="1967" y="2355"/>
              <a:ext cx="140" cy="191"/>
            </a:xfrm>
            <a:custGeom>
              <a:avLst/>
              <a:gdLst>
                <a:gd name="T0" fmla="*/ 101 w 140"/>
                <a:gd name="T1" fmla="*/ 0 h 191"/>
                <a:gd name="T2" fmla="*/ 87 w 140"/>
                <a:gd name="T3" fmla="*/ 7 h 191"/>
                <a:gd name="T4" fmla="*/ 71 w 140"/>
                <a:gd name="T5" fmla="*/ 17 h 191"/>
                <a:gd name="T6" fmla="*/ 58 w 140"/>
                <a:gd name="T7" fmla="*/ 31 h 191"/>
                <a:gd name="T8" fmla="*/ 52 w 140"/>
                <a:gd name="T9" fmla="*/ 51 h 191"/>
                <a:gd name="T10" fmla="*/ 44 w 140"/>
                <a:gd name="T11" fmla="*/ 67 h 191"/>
                <a:gd name="T12" fmla="*/ 17 w 140"/>
                <a:gd name="T13" fmla="*/ 95 h 191"/>
                <a:gd name="T14" fmla="*/ 9 w 140"/>
                <a:gd name="T15" fmla="*/ 112 h 191"/>
                <a:gd name="T16" fmla="*/ 4 w 140"/>
                <a:gd name="T17" fmla="*/ 132 h 191"/>
                <a:gd name="T18" fmla="*/ 0 w 140"/>
                <a:gd name="T19" fmla="*/ 149 h 191"/>
                <a:gd name="T20" fmla="*/ 4 w 140"/>
                <a:gd name="T21" fmla="*/ 161 h 191"/>
                <a:gd name="T22" fmla="*/ 9 w 140"/>
                <a:gd name="T23" fmla="*/ 176 h 191"/>
                <a:gd name="T24" fmla="*/ 23 w 140"/>
                <a:gd name="T25" fmla="*/ 184 h 191"/>
                <a:gd name="T26" fmla="*/ 37 w 140"/>
                <a:gd name="T27" fmla="*/ 190 h 191"/>
                <a:gd name="T28" fmla="*/ 69 w 140"/>
                <a:gd name="T29" fmla="*/ 182 h 191"/>
                <a:gd name="T30" fmla="*/ 96 w 140"/>
                <a:gd name="T31" fmla="*/ 176 h 191"/>
                <a:gd name="T32" fmla="*/ 104 w 140"/>
                <a:gd name="T33" fmla="*/ 154 h 191"/>
                <a:gd name="T34" fmla="*/ 108 w 140"/>
                <a:gd name="T35" fmla="*/ 144 h 191"/>
                <a:gd name="T36" fmla="*/ 124 w 140"/>
                <a:gd name="T37" fmla="*/ 132 h 191"/>
                <a:gd name="T38" fmla="*/ 137 w 140"/>
                <a:gd name="T39" fmla="*/ 112 h 191"/>
                <a:gd name="T40" fmla="*/ 139 w 140"/>
                <a:gd name="T41" fmla="*/ 95 h 191"/>
                <a:gd name="T42" fmla="*/ 137 w 140"/>
                <a:gd name="T43" fmla="*/ 82 h 191"/>
                <a:gd name="T44" fmla="*/ 116 w 140"/>
                <a:gd name="T45" fmla="*/ 62 h 191"/>
                <a:gd name="T46" fmla="*/ 109 w 140"/>
                <a:gd name="T47" fmla="*/ 49 h 191"/>
                <a:gd name="T48" fmla="*/ 114 w 140"/>
                <a:gd name="T49" fmla="*/ 31 h 191"/>
                <a:gd name="T50" fmla="*/ 109 w 140"/>
                <a:gd name="T51" fmla="*/ 18 h 191"/>
                <a:gd name="T52" fmla="*/ 104 w 140"/>
                <a:gd name="T53" fmla="*/ 5 h 191"/>
                <a:gd name="T54" fmla="*/ 101 w 140"/>
                <a:gd name="T55" fmla="*/ 0 h 191"/>
                <a:gd name="T56" fmla="*/ 101 w 140"/>
                <a:gd name="T57" fmla="*/ 0 h 1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0" h="191">
                  <a:moveTo>
                    <a:pt x="101" y="0"/>
                  </a:moveTo>
                  <a:lnTo>
                    <a:pt x="87" y="7"/>
                  </a:lnTo>
                  <a:lnTo>
                    <a:pt x="71" y="17"/>
                  </a:lnTo>
                  <a:lnTo>
                    <a:pt x="58" y="31"/>
                  </a:lnTo>
                  <a:lnTo>
                    <a:pt x="52" y="51"/>
                  </a:lnTo>
                  <a:lnTo>
                    <a:pt x="44" y="67"/>
                  </a:lnTo>
                  <a:lnTo>
                    <a:pt x="17" y="95"/>
                  </a:lnTo>
                  <a:lnTo>
                    <a:pt x="9" y="112"/>
                  </a:lnTo>
                  <a:lnTo>
                    <a:pt x="4" y="132"/>
                  </a:lnTo>
                  <a:lnTo>
                    <a:pt x="0" y="149"/>
                  </a:lnTo>
                  <a:lnTo>
                    <a:pt x="4" y="161"/>
                  </a:lnTo>
                  <a:lnTo>
                    <a:pt x="9" y="176"/>
                  </a:lnTo>
                  <a:lnTo>
                    <a:pt x="23" y="184"/>
                  </a:lnTo>
                  <a:lnTo>
                    <a:pt x="37" y="190"/>
                  </a:lnTo>
                  <a:lnTo>
                    <a:pt x="69" y="182"/>
                  </a:lnTo>
                  <a:lnTo>
                    <a:pt x="96" y="176"/>
                  </a:lnTo>
                  <a:lnTo>
                    <a:pt x="104" y="154"/>
                  </a:lnTo>
                  <a:lnTo>
                    <a:pt x="108" y="144"/>
                  </a:lnTo>
                  <a:lnTo>
                    <a:pt x="124" y="132"/>
                  </a:lnTo>
                  <a:lnTo>
                    <a:pt x="137" y="112"/>
                  </a:lnTo>
                  <a:lnTo>
                    <a:pt x="139" y="95"/>
                  </a:lnTo>
                  <a:lnTo>
                    <a:pt x="137" y="82"/>
                  </a:lnTo>
                  <a:lnTo>
                    <a:pt x="116" y="62"/>
                  </a:lnTo>
                  <a:lnTo>
                    <a:pt x="109" y="49"/>
                  </a:lnTo>
                  <a:lnTo>
                    <a:pt x="114" y="31"/>
                  </a:lnTo>
                  <a:lnTo>
                    <a:pt x="109" y="18"/>
                  </a:lnTo>
                  <a:lnTo>
                    <a:pt x="104" y="5"/>
                  </a:lnTo>
                  <a:lnTo>
                    <a:pt x="101" y="0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4"/>
            <p:cNvSpPr>
              <a:spLocks/>
            </p:cNvSpPr>
            <p:nvPr/>
          </p:nvSpPr>
          <p:spPr bwMode="auto">
            <a:xfrm>
              <a:off x="1675" y="2009"/>
              <a:ext cx="414" cy="267"/>
            </a:xfrm>
            <a:custGeom>
              <a:avLst/>
              <a:gdLst>
                <a:gd name="T0" fmla="*/ 10 w 414"/>
                <a:gd name="T1" fmla="*/ 189 h 267"/>
                <a:gd name="T2" fmla="*/ 15 w 414"/>
                <a:gd name="T3" fmla="*/ 200 h 267"/>
                <a:gd name="T4" fmla="*/ 15 w 414"/>
                <a:gd name="T5" fmla="*/ 217 h 267"/>
                <a:gd name="T6" fmla="*/ 10 w 414"/>
                <a:gd name="T7" fmla="*/ 233 h 267"/>
                <a:gd name="T8" fmla="*/ 10 w 414"/>
                <a:gd name="T9" fmla="*/ 253 h 267"/>
                <a:gd name="T10" fmla="*/ 33 w 414"/>
                <a:gd name="T11" fmla="*/ 266 h 267"/>
                <a:gd name="T12" fmla="*/ 88 w 414"/>
                <a:gd name="T13" fmla="*/ 258 h 267"/>
                <a:gd name="T14" fmla="*/ 129 w 414"/>
                <a:gd name="T15" fmla="*/ 243 h 267"/>
                <a:gd name="T16" fmla="*/ 161 w 414"/>
                <a:gd name="T17" fmla="*/ 241 h 267"/>
                <a:gd name="T18" fmla="*/ 183 w 414"/>
                <a:gd name="T19" fmla="*/ 238 h 267"/>
                <a:gd name="T20" fmla="*/ 249 w 414"/>
                <a:gd name="T21" fmla="*/ 217 h 267"/>
                <a:gd name="T22" fmla="*/ 272 w 414"/>
                <a:gd name="T23" fmla="*/ 200 h 267"/>
                <a:gd name="T24" fmla="*/ 289 w 414"/>
                <a:gd name="T25" fmla="*/ 202 h 267"/>
                <a:gd name="T26" fmla="*/ 315 w 414"/>
                <a:gd name="T27" fmla="*/ 203 h 267"/>
                <a:gd name="T28" fmla="*/ 343 w 414"/>
                <a:gd name="T29" fmla="*/ 210 h 267"/>
                <a:gd name="T30" fmla="*/ 367 w 414"/>
                <a:gd name="T31" fmla="*/ 203 h 267"/>
                <a:gd name="T32" fmla="*/ 369 w 414"/>
                <a:gd name="T33" fmla="*/ 189 h 267"/>
                <a:gd name="T34" fmla="*/ 380 w 414"/>
                <a:gd name="T35" fmla="*/ 169 h 267"/>
                <a:gd name="T36" fmla="*/ 392 w 414"/>
                <a:gd name="T37" fmla="*/ 143 h 267"/>
                <a:gd name="T38" fmla="*/ 395 w 414"/>
                <a:gd name="T39" fmla="*/ 125 h 267"/>
                <a:gd name="T40" fmla="*/ 392 w 414"/>
                <a:gd name="T41" fmla="*/ 113 h 267"/>
                <a:gd name="T42" fmla="*/ 382 w 414"/>
                <a:gd name="T43" fmla="*/ 103 h 267"/>
                <a:gd name="T44" fmla="*/ 392 w 414"/>
                <a:gd name="T45" fmla="*/ 87 h 267"/>
                <a:gd name="T46" fmla="*/ 398 w 414"/>
                <a:gd name="T47" fmla="*/ 54 h 267"/>
                <a:gd name="T48" fmla="*/ 409 w 414"/>
                <a:gd name="T49" fmla="*/ 44 h 267"/>
                <a:gd name="T50" fmla="*/ 413 w 414"/>
                <a:gd name="T51" fmla="*/ 36 h 267"/>
                <a:gd name="T52" fmla="*/ 409 w 414"/>
                <a:gd name="T53" fmla="*/ 26 h 267"/>
                <a:gd name="T54" fmla="*/ 395 w 414"/>
                <a:gd name="T55" fmla="*/ 18 h 267"/>
                <a:gd name="T56" fmla="*/ 358 w 414"/>
                <a:gd name="T57" fmla="*/ 18 h 267"/>
                <a:gd name="T58" fmla="*/ 325 w 414"/>
                <a:gd name="T59" fmla="*/ 18 h 267"/>
                <a:gd name="T60" fmla="*/ 300 w 414"/>
                <a:gd name="T61" fmla="*/ 5 h 267"/>
                <a:gd name="T62" fmla="*/ 296 w 414"/>
                <a:gd name="T63" fmla="*/ 0 h 267"/>
                <a:gd name="T64" fmla="*/ 270 w 414"/>
                <a:gd name="T65" fmla="*/ 1 h 267"/>
                <a:gd name="T66" fmla="*/ 260 w 414"/>
                <a:gd name="T67" fmla="*/ 7 h 267"/>
                <a:gd name="T68" fmla="*/ 242 w 414"/>
                <a:gd name="T69" fmla="*/ 28 h 267"/>
                <a:gd name="T70" fmla="*/ 222 w 414"/>
                <a:gd name="T71" fmla="*/ 71 h 267"/>
                <a:gd name="T72" fmla="*/ 183 w 414"/>
                <a:gd name="T73" fmla="*/ 87 h 267"/>
                <a:gd name="T74" fmla="*/ 168 w 414"/>
                <a:gd name="T75" fmla="*/ 105 h 267"/>
                <a:gd name="T76" fmla="*/ 162 w 414"/>
                <a:gd name="T77" fmla="*/ 117 h 267"/>
                <a:gd name="T78" fmla="*/ 128 w 414"/>
                <a:gd name="T79" fmla="*/ 128 h 267"/>
                <a:gd name="T80" fmla="*/ 113 w 414"/>
                <a:gd name="T81" fmla="*/ 140 h 267"/>
                <a:gd name="T82" fmla="*/ 66 w 414"/>
                <a:gd name="T83" fmla="*/ 143 h 267"/>
                <a:gd name="T84" fmla="*/ 19 w 414"/>
                <a:gd name="T85" fmla="*/ 154 h 267"/>
                <a:gd name="T86" fmla="*/ 10 w 414"/>
                <a:gd name="T87" fmla="*/ 164 h 267"/>
                <a:gd name="T88" fmla="*/ 0 w 414"/>
                <a:gd name="T89" fmla="*/ 174 h 267"/>
                <a:gd name="T90" fmla="*/ 10 w 414"/>
                <a:gd name="T91" fmla="*/ 189 h 267"/>
                <a:gd name="T92" fmla="*/ 10 w 414"/>
                <a:gd name="T93" fmla="*/ 189 h 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4" h="267">
                  <a:moveTo>
                    <a:pt x="10" y="189"/>
                  </a:moveTo>
                  <a:lnTo>
                    <a:pt x="15" y="200"/>
                  </a:lnTo>
                  <a:lnTo>
                    <a:pt x="15" y="217"/>
                  </a:lnTo>
                  <a:lnTo>
                    <a:pt x="10" y="233"/>
                  </a:lnTo>
                  <a:lnTo>
                    <a:pt x="10" y="253"/>
                  </a:lnTo>
                  <a:lnTo>
                    <a:pt x="33" y="266"/>
                  </a:lnTo>
                  <a:lnTo>
                    <a:pt x="88" y="258"/>
                  </a:lnTo>
                  <a:lnTo>
                    <a:pt x="129" y="243"/>
                  </a:lnTo>
                  <a:lnTo>
                    <a:pt x="161" y="241"/>
                  </a:lnTo>
                  <a:lnTo>
                    <a:pt x="183" y="238"/>
                  </a:lnTo>
                  <a:lnTo>
                    <a:pt x="249" y="217"/>
                  </a:lnTo>
                  <a:lnTo>
                    <a:pt x="272" y="200"/>
                  </a:lnTo>
                  <a:lnTo>
                    <a:pt x="289" y="202"/>
                  </a:lnTo>
                  <a:lnTo>
                    <a:pt x="315" y="203"/>
                  </a:lnTo>
                  <a:lnTo>
                    <a:pt x="343" y="210"/>
                  </a:lnTo>
                  <a:lnTo>
                    <a:pt x="367" y="203"/>
                  </a:lnTo>
                  <a:lnTo>
                    <a:pt x="369" y="189"/>
                  </a:lnTo>
                  <a:lnTo>
                    <a:pt x="380" y="169"/>
                  </a:lnTo>
                  <a:lnTo>
                    <a:pt x="392" y="143"/>
                  </a:lnTo>
                  <a:lnTo>
                    <a:pt x="395" y="125"/>
                  </a:lnTo>
                  <a:lnTo>
                    <a:pt x="392" y="113"/>
                  </a:lnTo>
                  <a:lnTo>
                    <a:pt x="382" y="103"/>
                  </a:lnTo>
                  <a:lnTo>
                    <a:pt x="392" y="87"/>
                  </a:lnTo>
                  <a:lnTo>
                    <a:pt x="398" y="54"/>
                  </a:lnTo>
                  <a:lnTo>
                    <a:pt x="409" y="44"/>
                  </a:lnTo>
                  <a:lnTo>
                    <a:pt x="413" y="36"/>
                  </a:lnTo>
                  <a:lnTo>
                    <a:pt x="409" y="26"/>
                  </a:lnTo>
                  <a:lnTo>
                    <a:pt x="395" y="18"/>
                  </a:lnTo>
                  <a:lnTo>
                    <a:pt x="358" y="18"/>
                  </a:lnTo>
                  <a:lnTo>
                    <a:pt x="325" y="18"/>
                  </a:lnTo>
                  <a:lnTo>
                    <a:pt x="300" y="5"/>
                  </a:lnTo>
                  <a:lnTo>
                    <a:pt x="296" y="0"/>
                  </a:lnTo>
                  <a:lnTo>
                    <a:pt x="270" y="1"/>
                  </a:lnTo>
                  <a:lnTo>
                    <a:pt x="260" y="7"/>
                  </a:lnTo>
                  <a:lnTo>
                    <a:pt x="242" y="28"/>
                  </a:lnTo>
                  <a:lnTo>
                    <a:pt x="222" y="71"/>
                  </a:lnTo>
                  <a:lnTo>
                    <a:pt x="183" y="87"/>
                  </a:lnTo>
                  <a:lnTo>
                    <a:pt x="168" y="105"/>
                  </a:lnTo>
                  <a:lnTo>
                    <a:pt x="162" y="117"/>
                  </a:lnTo>
                  <a:lnTo>
                    <a:pt x="128" y="128"/>
                  </a:lnTo>
                  <a:lnTo>
                    <a:pt x="113" y="140"/>
                  </a:lnTo>
                  <a:lnTo>
                    <a:pt x="66" y="143"/>
                  </a:lnTo>
                  <a:lnTo>
                    <a:pt x="19" y="154"/>
                  </a:lnTo>
                  <a:lnTo>
                    <a:pt x="10" y="164"/>
                  </a:lnTo>
                  <a:lnTo>
                    <a:pt x="0" y="174"/>
                  </a:lnTo>
                  <a:lnTo>
                    <a:pt x="10" y="189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5"/>
            <p:cNvSpPr>
              <a:spLocks/>
            </p:cNvSpPr>
            <p:nvPr/>
          </p:nvSpPr>
          <p:spPr bwMode="auto">
            <a:xfrm>
              <a:off x="975" y="1978"/>
              <a:ext cx="441" cy="113"/>
            </a:xfrm>
            <a:custGeom>
              <a:avLst/>
              <a:gdLst>
                <a:gd name="T0" fmla="*/ 3 w 441"/>
                <a:gd name="T1" fmla="*/ 108 h 113"/>
                <a:gd name="T2" fmla="*/ 10 w 441"/>
                <a:gd name="T3" fmla="*/ 101 h 113"/>
                <a:gd name="T4" fmla="*/ 17 w 441"/>
                <a:gd name="T5" fmla="*/ 97 h 113"/>
                <a:gd name="T6" fmla="*/ 23 w 441"/>
                <a:gd name="T7" fmla="*/ 93 h 113"/>
                <a:gd name="T8" fmla="*/ 30 w 441"/>
                <a:gd name="T9" fmla="*/ 87 h 113"/>
                <a:gd name="T10" fmla="*/ 33 w 441"/>
                <a:gd name="T11" fmla="*/ 78 h 113"/>
                <a:gd name="T12" fmla="*/ 37 w 441"/>
                <a:gd name="T13" fmla="*/ 71 h 113"/>
                <a:gd name="T14" fmla="*/ 39 w 441"/>
                <a:gd name="T15" fmla="*/ 60 h 113"/>
                <a:gd name="T16" fmla="*/ 46 w 441"/>
                <a:gd name="T17" fmla="*/ 52 h 113"/>
                <a:gd name="T18" fmla="*/ 52 w 441"/>
                <a:gd name="T19" fmla="*/ 45 h 113"/>
                <a:gd name="T20" fmla="*/ 58 w 441"/>
                <a:gd name="T21" fmla="*/ 39 h 113"/>
                <a:gd name="T22" fmla="*/ 66 w 441"/>
                <a:gd name="T23" fmla="*/ 36 h 113"/>
                <a:gd name="T24" fmla="*/ 73 w 441"/>
                <a:gd name="T25" fmla="*/ 34 h 113"/>
                <a:gd name="T26" fmla="*/ 84 w 441"/>
                <a:gd name="T27" fmla="*/ 32 h 113"/>
                <a:gd name="T28" fmla="*/ 91 w 441"/>
                <a:gd name="T29" fmla="*/ 32 h 113"/>
                <a:gd name="T30" fmla="*/ 100 w 441"/>
                <a:gd name="T31" fmla="*/ 31 h 113"/>
                <a:gd name="T32" fmla="*/ 109 w 441"/>
                <a:gd name="T33" fmla="*/ 29 h 113"/>
                <a:gd name="T34" fmla="*/ 119 w 441"/>
                <a:gd name="T35" fmla="*/ 26 h 113"/>
                <a:gd name="T36" fmla="*/ 127 w 441"/>
                <a:gd name="T37" fmla="*/ 21 h 113"/>
                <a:gd name="T38" fmla="*/ 136 w 441"/>
                <a:gd name="T39" fmla="*/ 17 h 113"/>
                <a:gd name="T40" fmla="*/ 144 w 441"/>
                <a:gd name="T41" fmla="*/ 13 h 113"/>
                <a:gd name="T42" fmla="*/ 153 w 441"/>
                <a:gd name="T43" fmla="*/ 12 h 113"/>
                <a:gd name="T44" fmla="*/ 162 w 441"/>
                <a:gd name="T45" fmla="*/ 11 h 113"/>
                <a:gd name="T46" fmla="*/ 170 w 441"/>
                <a:gd name="T47" fmla="*/ 11 h 113"/>
                <a:gd name="T48" fmla="*/ 178 w 441"/>
                <a:gd name="T49" fmla="*/ 11 h 113"/>
                <a:gd name="T50" fmla="*/ 186 w 441"/>
                <a:gd name="T51" fmla="*/ 5 h 113"/>
                <a:gd name="T52" fmla="*/ 196 w 441"/>
                <a:gd name="T53" fmla="*/ 4 h 113"/>
                <a:gd name="T54" fmla="*/ 202 w 441"/>
                <a:gd name="T55" fmla="*/ 4 h 113"/>
                <a:gd name="T56" fmla="*/ 212 w 441"/>
                <a:gd name="T57" fmla="*/ 5 h 113"/>
                <a:gd name="T58" fmla="*/ 220 w 441"/>
                <a:gd name="T59" fmla="*/ 8 h 113"/>
                <a:gd name="T60" fmla="*/ 227 w 441"/>
                <a:gd name="T61" fmla="*/ 12 h 113"/>
                <a:gd name="T62" fmla="*/ 237 w 441"/>
                <a:gd name="T63" fmla="*/ 17 h 113"/>
                <a:gd name="T64" fmla="*/ 245 w 441"/>
                <a:gd name="T65" fmla="*/ 16 h 113"/>
                <a:gd name="T66" fmla="*/ 253 w 441"/>
                <a:gd name="T67" fmla="*/ 13 h 113"/>
                <a:gd name="T68" fmla="*/ 264 w 441"/>
                <a:gd name="T69" fmla="*/ 11 h 113"/>
                <a:gd name="T70" fmla="*/ 271 w 441"/>
                <a:gd name="T71" fmla="*/ 5 h 113"/>
                <a:gd name="T72" fmla="*/ 281 w 441"/>
                <a:gd name="T73" fmla="*/ 4 h 113"/>
                <a:gd name="T74" fmla="*/ 290 w 441"/>
                <a:gd name="T75" fmla="*/ 0 h 113"/>
                <a:gd name="T76" fmla="*/ 300 w 441"/>
                <a:gd name="T77" fmla="*/ 0 h 113"/>
                <a:gd name="T78" fmla="*/ 306 w 441"/>
                <a:gd name="T79" fmla="*/ 4 h 113"/>
                <a:gd name="T80" fmla="*/ 317 w 441"/>
                <a:gd name="T81" fmla="*/ 4 h 113"/>
                <a:gd name="T82" fmla="*/ 325 w 441"/>
                <a:gd name="T83" fmla="*/ 6 h 113"/>
                <a:gd name="T84" fmla="*/ 332 w 441"/>
                <a:gd name="T85" fmla="*/ 12 h 113"/>
                <a:gd name="T86" fmla="*/ 337 w 441"/>
                <a:gd name="T87" fmla="*/ 19 h 113"/>
                <a:gd name="T88" fmla="*/ 341 w 441"/>
                <a:gd name="T89" fmla="*/ 28 h 113"/>
                <a:gd name="T90" fmla="*/ 348 w 441"/>
                <a:gd name="T91" fmla="*/ 34 h 113"/>
                <a:gd name="T92" fmla="*/ 354 w 441"/>
                <a:gd name="T93" fmla="*/ 42 h 113"/>
                <a:gd name="T94" fmla="*/ 364 w 441"/>
                <a:gd name="T95" fmla="*/ 49 h 113"/>
                <a:gd name="T96" fmla="*/ 368 w 441"/>
                <a:gd name="T97" fmla="*/ 57 h 113"/>
                <a:gd name="T98" fmla="*/ 374 w 441"/>
                <a:gd name="T99" fmla="*/ 63 h 113"/>
                <a:gd name="T100" fmla="*/ 384 w 441"/>
                <a:gd name="T101" fmla="*/ 65 h 113"/>
                <a:gd name="T102" fmla="*/ 394 w 441"/>
                <a:gd name="T103" fmla="*/ 69 h 113"/>
                <a:gd name="T104" fmla="*/ 400 w 441"/>
                <a:gd name="T105" fmla="*/ 73 h 113"/>
                <a:gd name="T106" fmla="*/ 410 w 441"/>
                <a:gd name="T107" fmla="*/ 73 h 113"/>
                <a:gd name="T108" fmla="*/ 418 w 441"/>
                <a:gd name="T109" fmla="*/ 76 h 113"/>
                <a:gd name="T110" fmla="*/ 428 w 441"/>
                <a:gd name="T111" fmla="*/ 76 h 113"/>
                <a:gd name="T112" fmla="*/ 438 w 441"/>
                <a:gd name="T113" fmla="*/ 73 h 1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1" h="113">
                  <a:moveTo>
                    <a:pt x="0" y="112"/>
                  </a:moveTo>
                  <a:lnTo>
                    <a:pt x="3" y="108"/>
                  </a:lnTo>
                  <a:lnTo>
                    <a:pt x="6" y="105"/>
                  </a:lnTo>
                  <a:lnTo>
                    <a:pt x="10" y="101"/>
                  </a:lnTo>
                  <a:lnTo>
                    <a:pt x="14" y="101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3" y="93"/>
                  </a:lnTo>
                  <a:lnTo>
                    <a:pt x="27" y="90"/>
                  </a:lnTo>
                  <a:lnTo>
                    <a:pt x="30" y="87"/>
                  </a:lnTo>
                  <a:lnTo>
                    <a:pt x="33" y="83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37" y="67"/>
                  </a:lnTo>
                  <a:lnTo>
                    <a:pt x="39" y="60"/>
                  </a:lnTo>
                  <a:lnTo>
                    <a:pt x="43" y="57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2" y="45"/>
                  </a:lnTo>
                  <a:lnTo>
                    <a:pt x="55" y="42"/>
                  </a:lnTo>
                  <a:lnTo>
                    <a:pt x="58" y="3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3" y="34"/>
                  </a:lnTo>
                  <a:lnTo>
                    <a:pt x="77" y="34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91" y="32"/>
                  </a:lnTo>
                  <a:lnTo>
                    <a:pt x="97" y="32"/>
                  </a:lnTo>
                  <a:lnTo>
                    <a:pt x="100" y="31"/>
                  </a:lnTo>
                  <a:lnTo>
                    <a:pt x="106" y="31"/>
                  </a:lnTo>
                  <a:lnTo>
                    <a:pt x="109" y="29"/>
                  </a:lnTo>
                  <a:lnTo>
                    <a:pt x="113" y="28"/>
                  </a:lnTo>
                  <a:lnTo>
                    <a:pt x="119" y="26"/>
                  </a:lnTo>
                  <a:lnTo>
                    <a:pt x="124" y="24"/>
                  </a:lnTo>
                  <a:lnTo>
                    <a:pt x="127" y="21"/>
                  </a:lnTo>
                  <a:lnTo>
                    <a:pt x="130" y="19"/>
                  </a:lnTo>
                  <a:lnTo>
                    <a:pt x="136" y="17"/>
                  </a:lnTo>
                  <a:lnTo>
                    <a:pt x="139" y="13"/>
                  </a:lnTo>
                  <a:lnTo>
                    <a:pt x="144" y="13"/>
                  </a:lnTo>
                  <a:lnTo>
                    <a:pt x="148" y="12"/>
                  </a:lnTo>
                  <a:lnTo>
                    <a:pt x="153" y="12"/>
                  </a:lnTo>
                  <a:lnTo>
                    <a:pt x="159" y="11"/>
                  </a:lnTo>
                  <a:lnTo>
                    <a:pt x="162" y="11"/>
                  </a:lnTo>
                  <a:lnTo>
                    <a:pt x="167" y="11"/>
                  </a:lnTo>
                  <a:lnTo>
                    <a:pt x="170" y="11"/>
                  </a:lnTo>
                  <a:lnTo>
                    <a:pt x="176" y="11"/>
                  </a:lnTo>
                  <a:lnTo>
                    <a:pt x="178" y="11"/>
                  </a:lnTo>
                  <a:lnTo>
                    <a:pt x="184" y="8"/>
                  </a:lnTo>
                  <a:lnTo>
                    <a:pt x="186" y="5"/>
                  </a:lnTo>
                  <a:lnTo>
                    <a:pt x="191" y="4"/>
                  </a:lnTo>
                  <a:lnTo>
                    <a:pt x="196" y="4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7" y="4"/>
                  </a:lnTo>
                  <a:lnTo>
                    <a:pt x="212" y="5"/>
                  </a:lnTo>
                  <a:lnTo>
                    <a:pt x="214" y="6"/>
                  </a:lnTo>
                  <a:lnTo>
                    <a:pt x="220" y="8"/>
                  </a:lnTo>
                  <a:lnTo>
                    <a:pt x="222" y="12"/>
                  </a:lnTo>
                  <a:lnTo>
                    <a:pt x="227" y="12"/>
                  </a:lnTo>
                  <a:lnTo>
                    <a:pt x="233" y="13"/>
                  </a:lnTo>
                  <a:lnTo>
                    <a:pt x="237" y="17"/>
                  </a:lnTo>
                  <a:lnTo>
                    <a:pt x="240" y="16"/>
                  </a:lnTo>
                  <a:lnTo>
                    <a:pt x="245" y="16"/>
                  </a:lnTo>
                  <a:lnTo>
                    <a:pt x="249" y="13"/>
                  </a:lnTo>
                  <a:lnTo>
                    <a:pt x="253" y="13"/>
                  </a:lnTo>
                  <a:lnTo>
                    <a:pt x="259" y="12"/>
                  </a:lnTo>
                  <a:lnTo>
                    <a:pt x="264" y="11"/>
                  </a:lnTo>
                  <a:lnTo>
                    <a:pt x="267" y="6"/>
                  </a:lnTo>
                  <a:lnTo>
                    <a:pt x="271" y="5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5" y="1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3" y="1"/>
                  </a:lnTo>
                  <a:lnTo>
                    <a:pt x="306" y="4"/>
                  </a:lnTo>
                  <a:lnTo>
                    <a:pt x="312" y="4"/>
                  </a:lnTo>
                  <a:lnTo>
                    <a:pt x="317" y="4"/>
                  </a:lnTo>
                  <a:lnTo>
                    <a:pt x="322" y="5"/>
                  </a:lnTo>
                  <a:lnTo>
                    <a:pt x="325" y="6"/>
                  </a:lnTo>
                  <a:lnTo>
                    <a:pt x="332" y="6"/>
                  </a:lnTo>
                  <a:lnTo>
                    <a:pt x="332" y="12"/>
                  </a:lnTo>
                  <a:lnTo>
                    <a:pt x="335" y="17"/>
                  </a:lnTo>
                  <a:lnTo>
                    <a:pt x="337" y="19"/>
                  </a:lnTo>
                  <a:lnTo>
                    <a:pt x="338" y="24"/>
                  </a:lnTo>
                  <a:lnTo>
                    <a:pt x="341" y="28"/>
                  </a:lnTo>
                  <a:lnTo>
                    <a:pt x="344" y="31"/>
                  </a:lnTo>
                  <a:lnTo>
                    <a:pt x="348" y="34"/>
                  </a:lnTo>
                  <a:lnTo>
                    <a:pt x="352" y="39"/>
                  </a:lnTo>
                  <a:lnTo>
                    <a:pt x="354" y="42"/>
                  </a:lnTo>
                  <a:lnTo>
                    <a:pt x="358" y="45"/>
                  </a:lnTo>
                  <a:lnTo>
                    <a:pt x="364" y="49"/>
                  </a:lnTo>
                  <a:lnTo>
                    <a:pt x="365" y="52"/>
                  </a:lnTo>
                  <a:lnTo>
                    <a:pt x="368" y="57"/>
                  </a:lnTo>
                  <a:lnTo>
                    <a:pt x="372" y="59"/>
                  </a:lnTo>
                  <a:lnTo>
                    <a:pt x="374" y="63"/>
                  </a:lnTo>
                  <a:lnTo>
                    <a:pt x="381" y="63"/>
                  </a:lnTo>
                  <a:lnTo>
                    <a:pt x="384" y="65"/>
                  </a:lnTo>
                  <a:lnTo>
                    <a:pt x="390" y="67"/>
                  </a:lnTo>
                  <a:lnTo>
                    <a:pt x="394" y="69"/>
                  </a:lnTo>
                  <a:lnTo>
                    <a:pt x="398" y="71"/>
                  </a:lnTo>
                  <a:lnTo>
                    <a:pt x="400" y="73"/>
                  </a:lnTo>
                  <a:lnTo>
                    <a:pt x="406" y="73"/>
                  </a:lnTo>
                  <a:lnTo>
                    <a:pt x="410" y="73"/>
                  </a:lnTo>
                  <a:lnTo>
                    <a:pt x="414" y="75"/>
                  </a:lnTo>
                  <a:lnTo>
                    <a:pt x="418" y="76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32" y="73"/>
                  </a:lnTo>
                  <a:lnTo>
                    <a:pt x="438" y="73"/>
                  </a:lnTo>
                  <a:lnTo>
                    <a:pt x="440" y="71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6"/>
            <p:cNvSpPr>
              <a:spLocks/>
            </p:cNvSpPr>
            <p:nvPr/>
          </p:nvSpPr>
          <p:spPr bwMode="auto">
            <a:xfrm>
              <a:off x="1413" y="2059"/>
              <a:ext cx="1" cy="11"/>
            </a:xfrm>
            <a:custGeom>
              <a:avLst/>
              <a:gdLst>
                <a:gd name="T0" fmla="*/ 0 w 1"/>
                <a:gd name="T1" fmla="*/ 10 h 11"/>
                <a:gd name="T2" fmla="*/ 0 w 1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1">
                  <a:moveTo>
                    <a:pt x="0" y="10"/>
                  </a:move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7"/>
            <p:cNvSpPr>
              <a:spLocks/>
            </p:cNvSpPr>
            <p:nvPr/>
          </p:nvSpPr>
          <p:spPr bwMode="auto">
            <a:xfrm>
              <a:off x="1413" y="2048"/>
              <a:ext cx="62" cy="24"/>
            </a:xfrm>
            <a:custGeom>
              <a:avLst/>
              <a:gdLst>
                <a:gd name="T0" fmla="*/ 60 w 62"/>
                <a:gd name="T1" fmla="*/ 23 h 24"/>
                <a:gd name="T2" fmla="*/ 60 w 62"/>
                <a:gd name="T3" fmla="*/ 13 h 24"/>
                <a:gd name="T4" fmla="*/ 61 w 62"/>
                <a:gd name="T5" fmla="*/ 2 h 24"/>
                <a:gd name="T6" fmla="*/ 50 w 62"/>
                <a:gd name="T7" fmla="*/ 2 h 24"/>
                <a:gd name="T8" fmla="*/ 41 w 62"/>
                <a:gd name="T9" fmla="*/ 1 h 24"/>
                <a:gd name="T10" fmla="*/ 31 w 62"/>
                <a:gd name="T11" fmla="*/ 1 h 24"/>
                <a:gd name="T12" fmla="*/ 21 w 62"/>
                <a:gd name="T13" fmla="*/ 1 h 24"/>
                <a:gd name="T14" fmla="*/ 10 w 62"/>
                <a:gd name="T15" fmla="*/ 0 h 24"/>
                <a:gd name="T16" fmla="*/ 1 w 62"/>
                <a:gd name="T17" fmla="*/ 0 h 24"/>
                <a:gd name="T18" fmla="*/ 0 w 62"/>
                <a:gd name="T19" fmla="*/ 11 h 24"/>
                <a:gd name="T20" fmla="*/ 0 w 62"/>
                <a:gd name="T21" fmla="*/ 21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24">
                  <a:moveTo>
                    <a:pt x="60" y="23"/>
                  </a:moveTo>
                  <a:lnTo>
                    <a:pt x="60" y="13"/>
                  </a:lnTo>
                  <a:lnTo>
                    <a:pt x="61" y="2"/>
                  </a:lnTo>
                  <a:lnTo>
                    <a:pt x="50" y="2"/>
                  </a:lnTo>
                  <a:lnTo>
                    <a:pt x="41" y="1"/>
                  </a:lnTo>
                  <a:lnTo>
                    <a:pt x="31" y="1"/>
                  </a:lnTo>
                  <a:lnTo>
                    <a:pt x="21" y="1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8"/>
            <p:cNvSpPr>
              <a:spLocks/>
            </p:cNvSpPr>
            <p:nvPr/>
          </p:nvSpPr>
          <p:spPr bwMode="auto">
            <a:xfrm>
              <a:off x="1472" y="2071"/>
              <a:ext cx="88" cy="87"/>
            </a:xfrm>
            <a:custGeom>
              <a:avLst/>
              <a:gdLst>
                <a:gd name="T0" fmla="*/ 87 w 88"/>
                <a:gd name="T1" fmla="*/ 86 h 87"/>
                <a:gd name="T2" fmla="*/ 78 w 88"/>
                <a:gd name="T3" fmla="*/ 75 h 87"/>
                <a:gd name="T4" fmla="*/ 78 w 88"/>
                <a:gd name="T5" fmla="*/ 65 h 87"/>
                <a:gd name="T6" fmla="*/ 68 w 88"/>
                <a:gd name="T7" fmla="*/ 64 h 87"/>
                <a:gd name="T8" fmla="*/ 58 w 88"/>
                <a:gd name="T9" fmla="*/ 64 h 87"/>
                <a:gd name="T10" fmla="*/ 59 w 88"/>
                <a:gd name="T11" fmla="*/ 54 h 87"/>
                <a:gd name="T12" fmla="*/ 49 w 88"/>
                <a:gd name="T13" fmla="*/ 54 h 87"/>
                <a:gd name="T14" fmla="*/ 49 w 88"/>
                <a:gd name="T15" fmla="*/ 43 h 87"/>
                <a:gd name="T16" fmla="*/ 39 w 88"/>
                <a:gd name="T17" fmla="*/ 43 h 87"/>
                <a:gd name="T18" fmla="*/ 39 w 88"/>
                <a:gd name="T19" fmla="*/ 32 h 87"/>
                <a:gd name="T20" fmla="*/ 40 w 88"/>
                <a:gd name="T21" fmla="*/ 22 h 87"/>
                <a:gd name="T22" fmla="*/ 30 w 88"/>
                <a:gd name="T23" fmla="*/ 22 h 87"/>
                <a:gd name="T24" fmla="*/ 10 w 88"/>
                <a:gd name="T25" fmla="*/ 21 h 87"/>
                <a:gd name="T26" fmla="*/ 10 w 88"/>
                <a:gd name="T27" fmla="*/ 11 h 87"/>
                <a:gd name="T28" fmla="*/ 0 w 88"/>
                <a:gd name="T29" fmla="*/ 10 h 87"/>
                <a:gd name="T30" fmla="*/ 0 w 88"/>
                <a:gd name="T31" fmla="*/ 10 h 87"/>
                <a:gd name="T32" fmla="*/ 1 w 88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7">
                  <a:moveTo>
                    <a:pt x="87" y="86"/>
                  </a:moveTo>
                  <a:lnTo>
                    <a:pt x="78" y="75"/>
                  </a:lnTo>
                  <a:lnTo>
                    <a:pt x="78" y="65"/>
                  </a:lnTo>
                  <a:lnTo>
                    <a:pt x="68" y="64"/>
                  </a:lnTo>
                  <a:lnTo>
                    <a:pt x="58" y="64"/>
                  </a:lnTo>
                  <a:lnTo>
                    <a:pt x="59" y="54"/>
                  </a:lnTo>
                  <a:lnTo>
                    <a:pt x="49" y="54"/>
                  </a:lnTo>
                  <a:lnTo>
                    <a:pt x="49" y="4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10" y="21"/>
                  </a:lnTo>
                  <a:lnTo>
                    <a:pt x="10" y="11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9"/>
            <p:cNvSpPr>
              <a:spLocks/>
            </p:cNvSpPr>
            <p:nvPr/>
          </p:nvSpPr>
          <p:spPr bwMode="auto">
            <a:xfrm>
              <a:off x="1559" y="2157"/>
              <a:ext cx="11" cy="22"/>
            </a:xfrm>
            <a:custGeom>
              <a:avLst/>
              <a:gdLst>
                <a:gd name="T0" fmla="*/ 9 w 11"/>
                <a:gd name="T1" fmla="*/ 21 h 22"/>
                <a:gd name="T2" fmla="*/ 9 w 11"/>
                <a:gd name="T3" fmla="*/ 21 h 22"/>
                <a:gd name="T4" fmla="*/ 10 w 11"/>
                <a:gd name="T5" fmla="*/ 0 h 22"/>
                <a:gd name="T6" fmla="*/ 0 w 1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2">
                  <a:moveTo>
                    <a:pt x="9" y="21"/>
                  </a:moveTo>
                  <a:lnTo>
                    <a:pt x="9" y="2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0"/>
            <p:cNvSpPr>
              <a:spLocks/>
            </p:cNvSpPr>
            <p:nvPr/>
          </p:nvSpPr>
          <p:spPr bwMode="auto">
            <a:xfrm>
              <a:off x="1566" y="2198"/>
              <a:ext cx="11" cy="53"/>
            </a:xfrm>
            <a:custGeom>
              <a:avLst/>
              <a:gdLst>
                <a:gd name="T0" fmla="*/ 10 w 11"/>
                <a:gd name="T1" fmla="*/ 52 h 53"/>
                <a:gd name="T2" fmla="*/ 0 w 11"/>
                <a:gd name="T3" fmla="*/ 42 h 53"/>
                <a:gd name="T4" fmla="*/ 0 w 11"/>
                <a:gd name="T5" fmla="*/ 31 h 53"/>
                <a:gd name="T6" fmla="*/ 1 w 11"/>
                <a:gd name="T7" fmla="*/ 21 h 53"/>
                <a:gd name="T8" fmla="*/ 1 w 11"/>
                <a:gd name="T9" fmla="*/ 10 h 53"/>
                <a:gd name="T10" fmla="*/ 2 w 11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53">
                  <a:moveTo>
                    <a:pt x="10" y="52"/>
                  </a:moveTo>
                  <a:lnTo>
                    <a:pt x="0" y="42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1" y="10"/>
                  </a:lnTo>
                  <a:lnTo>
                    <a:pt x="2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1"/>
            <p:cNvSpPr>
              <a:spLocks/>
            </p:cNvSpPr>
            <p:nvPr/>
          </p:nvSpPr>
          <p:spPr bwMode="auto">
            <a:xfrm>
              <a:off x="1583" y="2250"/>
              <a:ext cx="81" cy="34"/>
            </a:xfrm>
            <a:custGeom>
              <a:avLst/>
              <a:gdLst>
                <a:gd name="T0" fmla="*/ 0 w 81"/>
                <a:gd name="T1" fmla="*/ 0 h 34"/>
                <a:gd name="T2" fmla="*/ 10 w 81"/>
                <a:gd name="T3" fmla="*/ 1 h 34"/>
                <a:gd name="T4" fmla="*/ 19 w 81"/>
                <a:gd name="T5" fmla="*/ 22 h 34"/>
                <a:gd name="T6" fmla="*/ 29 w 81"/>
                <a:gd name="T7" fmla="*/ 22 h 34"/>
                <a:gd name="T8" fmla="*/ 39 w 81"/>
                <a:gd name="T9" fmla="*/ 22 h 34"/>
                <a:gd name="T10" fmla="*/ 48 w 81"/>
                <a:gd name="T11" fmla="*/ 33 h 34"/>
                <a:gd name="T12" fmla="*/ 69 w 81"/>
                <a:gd name="T13" fmla="*/ 23 h 34"/>
                <a:gd name="T14" fmla="*/ 79 w 81"/>
                <a:gd name="T15" fmla="*/ 24 h 34"/>
                <a:gd name="T16" fmla="*/ 80 w 81"/>
                <a:gd name="T17" fmla="*/ 2 h 34"/>
                <a:gd name="T18" fmla="*/ 80 w 81"/>
                <a:gd name="T19" fmla="*/ 2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4">
                  <a:moveTo>
                    <a:pt x="0" y="0"/>
                  </a:moveTo>
                  <a:lnTo>
                    <a:pt x="10" y="1"/>
                  </a:lnTo>
                  <a:lnTo>
                    <a:pt x="19" y="22"/>
                  </a:lnTo>
                  <a:lnTo>
                    <a:pt x="29" y="22"/>
                  </a:lnTo>
                  <a:lnTo>
                    <a:pt x="39" y="22"/>
                  </a:lnTo>
                  <a:lnTo>
                    <a:pt x="48" y="33"/>
                  </a:lnTo>
                  <a:lnTo>
                    <a:pt x="69" y="23"/>
                  </a:lnTo>
                  <a:lnTo>
                    <a:pt x="79" y="24"/>
                  </a:lnTo>
                  <a:lnTo>
                    <a:pt x="80" y="2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2"/>
            <p:cNvSpPr>
              <a:spLocks/>
            </p:cNvSpPr>
            <p:nvPr/>
          </p:nvSpPr>
          <p:spPr bwMode="auto">
            <a:xfrm>
              <a:off x="1568" y="2178"/>
              <a:ext cx="1" cy="12"/>
            </a:xfrm>
            <a:custGeom>
              <a:avLst/>
              <a:gdLst>
                <a:gd name="T0" fmla="*/ 0 w 1"/>
                <a:gd name="T1" fmla="*/ 11 h 12"/>
                <a:gd name="T2" fmla="*/ 0 w 1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0" y="11"/>
                  </a:move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3"/>
            <p:cNvSpPr>
              <a:spLocks/>
            </p:cNvSpPr>
            <p:nvPr/>
          </p:nvSpPr>
          <p:spPr bwMode="auto">
            <a:xfrm>
              <a:off x="1568" y="2178"/>
              <a:ext cx="2" cy="11"/>
            </a:xfrm>
            <a:custGeom>
              <a:avLst/>
              <a:gdLst>
                <a:gd name="T0" fmla="*/ 0 w 2"/>
                <a:gd name="T1" fmla="*/ 10 h 11"/>
                <a:gd name="T2" fmla="*/ 1 w 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4"/>
            <p:cNvSpPr>
              <a:spLocks/>
            </p:cNvSpPr>
            <p:nvPr/>
          </p:nvSpPr>
          <p:spPr bwMode="auto">
            <a:xfrm>
              <a:off x="1567" y="2189"/>
              <a:ext cx="2" cy="11"/>
            </a:xfrm>
            <a:custGeom>
              <a:avLst/>
              <a:gdLst>
                <a:gd name="T0" fmla="*/ 0 w 2"/>
                <a:gd name="T1" fmla="*/ 10 h 11"/>
                <a:gd name="T2" fmla="*/ 1 w 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5"/>
            <p:cNvSpPr>
              <a:spLocks/>
            </p:cNvSpPr>
            <p:nvPr/>
          </p:nvSpPr>
          <p:spPr bwMode="auto">
            <a:xfrm>
              <a:off x="1574" y="2251"/>
              <a:ext cx="11" cy="1"/>
            </a:xfrm>
            <a:custGeom>
              <a:avLst/>
              <a:gdLst>
                <a:gd name="T0" fmla="*/ 10 w 11"/>
                <a:gd name="T1" fmla="*/ 0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0" y="0"/>
                  </a:move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6"/>
            <p:cNvSpPr>
              <a:spLocks/>
            </p:cNvSpPr>
            <p:nvPr/>
          </p:nvSpPr>
          <p:spPr bwMode="auto">
            <a:xfrm>
              <a:off x="1665" y="2255"/>
              <a:ext cx="21" cy="2"/>
            </a:xfrm>
            <a:custGeom>
              <a:avLst/>
              <a:gdLst>
                <a:gd name="T0" fmla="*/ 0 w 21"/>
                <a:gd name="T1" fmla="*/ 0 h 2"/>
                <a:gd name="T2" fmla="*/ 10 w 21"/>
                <a:gd name="T3" fmla="*/ 0 h 2"/>
                <a:gd name="T4" fmla="*/ 20 w 21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10" y="0"/>
                  </a:lnTo>
                  <a:lnTo>
                    <a:pt x="20" y="1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7"/>
            <p:cNvSpPr>
              <a:spLocks/>
            </p:cNvSpPr>
            <p:nvPr/>
          </p:nvSpPr>
          <p:spPr bwMode="auto">
            <a:xfrm>
              <a:off x="2019" y="2302"/>
              <a:ext cx="41" cy="64"/>
            </a:xfrm>
            <a:custGeom>
              <a:avLst/>
              <a:gdLst>
                <a:gd name="T0" fmla="*/ 39 w 41"/>
                <a:gd name="T1" fmla="*/ 63 h 64"/>
                <a:gd name="T2" fmla="*/ 40 w 41"/>
                <a:gd name="T3" fmla="*/ 53 h 64"/>
                <a:gd name="T4" fmla="*/ 29 w 41"/>
                <a:gd name="T5" fmla="*/ 53 h 64"/>
                <a:gd name="T6" fmla="*/ 29 w 41"/>
                <a:gd name="T7" fmla="*/ 53 h 64"/>
                <a:gd name="T8" fmla="*/ 20 w 41"/>
                <a:gd name="T9" fmla="*/ 42 h 64"/>
                <a:gd name="T10" fmla="*/ 20 w 41"/>
                <a:gd name="T11" fmla="*/ 31 h 64"/>
                <a:gd name="T12" fmla="*/ 21 w 41"/>
                <a:gd name="T13" fmla="*/ 21 h 64"/>
                <a:gd name="T14" fmla="*/ 0 w 41"/>
                <a:gd name="T15" fmla="*/ 21 h 64"/>
                <a:gd name="T16" fmla="*/ 1 w 41"/>
                <a:gd name="T17" fmla="*/ 10 h 64"/>
                <a:gd name="T18" fmla="*/ 1 w 41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64">
                  <a:moveTo>
                    <a:pt x="39" y="63"/>
                  </a:moveTo>
                  <a:lnTo>
                    <a:pt x="40" y="53"/>
                  </a:lnTo>
                  <a:lnTo>
                    <a:pt x="29" y="53"/>
                  </a:lnTo>
                  <a:lnTo>
                    <a:pt x="20" y="42"/>
                  </a:lnTo>
                  <a:lnTo>
                    <a:pt x="20" y="3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8"/>
            <p:cNvSpPr>
              <a:spLocks/>
            </p:cNvSpPr>
            <p:nvPr/>
          </p:nvSpPr>
          <p:spPr bwMode="auto">
            <a:xfrm>
              <a:off x="2022" y="2233"/>
              <a:ext cx="22" cy="74"/>
            </a:xfrm>
            <a:custGeom>
              <a:avLst/>
              <a:gdLst>
                <a:gd name="T0" fmla="*/ 0 w 22"/>
                <a:gd name="T1" fmla="*/ 73 h 74"/>
                <a:gd name="T2" fmla="*/ 21 w 22"/>
                <a:gd name="T3" fmla="*/ 63 h 74"/>
                <a:gd name="T4" fmla="*/ 21 w 22"/>
                <a:gd name="T5" fmla="*/ 52 h 74"/>
                <a:gd name="T6" fmla="*/ 1 w 22"/>
                <a:gd name="T7" fmla="*/ 51 h 74"/>
                <a:gd name="T8" fmla="*/ 2 w 22"/>
                <a:gd name="T9" fmla="*/ 41 h 74"/>
                <a:gd name="T10" fmla="*/ 2 w 22"/>
                <a:gd name="T11" fmla="*/ 41 h 74"/>
                <a:gd name="T12" fmla="*/ 2 w 22"/>
                <a:gd name="T13" fmla="*/ 41 h 74"/>
                <a:gd name="T14" fmla="*/ 2 w 22"/>
                <a:gd name="T15" fmla="*/ 31 h 74"/>
                <a:gd name="T16" fmla="*/ 3 w 22"/>
                <a:gd name="T17" fmla="*/ 10 h 74"/>
                <a:gd name="T18" fmla="*/ 3 w 22"/>
                <a:gd name="T19" fmla="*/ 10 h 74"/>
                <a:gd name="T20" fmla="*/ 3 w 22"/>
                <a:gd name="T21" fmla="*/ 0 h 74"/>
                <a:gd name="T22" fmla="*/ 3 w 22"/>
                <a:gd name="T23" fmla="*/ 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74">
                  <a:moveTo>
                    <a:pt x="0" y="73"/>
                  </a:moveTo>
                  <a:lnTo>
                    <a:pt x="21" y="63"/>
                  </a:lnTo>
                  <a:lnTo>
                    <a:pt x="21" y="52"/>
                  </a:lnTo>
                  <a:lnTo>
                    <a:pt x="1" y="51"/>
                  </a:lnTo>
                  <a:lnTo>
                    <a:pt x="2" y="41"/>
                  </a:lnTo>
                  <a:lnTo>
                    <a:pt x="2" y="31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9"/>
            <p:cNvSpPr>
              <a:spLocks/>
            </p:cNvSpPr>
            <p:nvPr/>
          </p:nvSpPr>
          <p:spPr bwMode="auto">
            <a:xfrm>
              <a:off x="2025" y="2212"/>
              <a:ext cx="2" cy="21"/>
            </a:xfrm>
            <a:custGeom>
              <a:avLst/>
              <a:gdLst>
                <a:gd name="T0" fmla="*/ 0 w 2"/>
                <a:gd name="T1" fmla="*/ 20 h 21"/>
                <a:gd name="T2" fmla="*/ 1 w 2"/>
                <a:gd name="T3" fmla="*/ 10 h 21"/>
                <a:gd name="T4" fmla="*/ 1 w 2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1">
                  <a:moveTo>
                    <a:pt x="0" y="20"/>
                  </a:move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0"/>
            <p:cNvSpPr>
              <a:spLocks/>
            </p:cNvSpPr>
            <p:nvPr/>
          </p:nvSpPr>
          <p:spPr bwMode="auto">
            <a:xfrm>
              <a:off x="1992" y="2752"/>
              <a:ext cx="17" cy="69"/>
            </a:xfrm>
            <a:custGeom>
              <a:avLst/>
              <a:gdLst>
                <a:gd name="T0" fmla="*/ 0 w 17"/>
                <a:gd name="T1" fmla="*/ 68 h 69"/>
                <a:gd name="T2" fmla="*/ 3 w 17"/>
                <a:gd name="T3" fmla="*/ 65 h 69"/>
                <a:gd name="T4" fmla="*/ 3 w 17"/>
                <a:gd name="T5" fmla="*/ 60 h 69"/>
                <a:gd name="T6" fmla="*/ 6 w 17"/>
                <a:gd name="T7" fmla="*/ 55 h 69"/>
                <a:gd name="T8" fmla="*/ 7 w 17"/>
                <a:gd name="T9" fmla="*/ 51 h 69"/>
                <a:gd name="T10" fmla="*/ 5 w 17"/>
                <a:gd name="T11" fmla="*/ 46 h 69"/>
                <a:gd name="T12" fmla="*/ 4 w 17"/>
                <a:gd name="T13" fmla="*/ 41 h 69"/>
                <a:gd name="T14" fmla="*/ 4 w 17"/>
                <a:gd name="T15" fmla="*/ 36 h 69"/>
                <a:gd name="T16" fmla="*/ 5 w 17"/>
                <a:gd name="T17" fmla="*/ 31 h 69"/>
                <a:gd name="T18" fmla="*/ 9 w 17"/>
                <a:gd name="T19" fmla="*/ 28 h 69"/>
                <a:gd name="T20" fmla="*/ 9 w 17"/>
                <a:gd name="T21" fmla="*/ 22 h 69"/>
                <a:gd name="T22" fmla="*/ 10 w 17"/>
                <a:gd name="T23" fmla="*/ 18 h 69"/>
                <a:gd name="T24" fmla="*/ 13 w 17"/>
                <a:gd name="T25" fmla="*/ 13 h 69"/>
                <a:gd name="T26" fmla="*/ 13 w 17"/>
                <a:gd name="T27" fmla="*/ 9 h 69"/>
                <a:gd name="T28" fmla="*/ 14 w 17"/>
                <a:gd name="T29" fmla="*/ 4 h 69"/>
                <a:gd name="T30" fmla="*/ 16 w 17"/>
                <a:gd name="T31" fmla="*/ 0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69">
                  <a:moveTo>
                    <a:pt x="0" y="68"/>
                  </a:moveTo>
                  <a:lnTo>
                    <a:pt x="3" y="65"/>
                  </a:lnTo>
                  <a:lnTo>
                    <a:pt x="3" y="60"/>
                  </a:lnTo>
                  <a:lnTo>
                    <a:pt x="6" y="55"/>
                  </a:lnTo>
                  <a:lnTo>
                    <a:pt x="7" y="51"/>
                  </a:lnTo>
                  <a:lnTo>
                    <a:pt x="5" y="46"/>
                  </a:lnTo>
                  <a:lnTo>
                    <a:pt x="4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13" y="9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1"/>
            <p:cNvSpPr>
              <a:spLocks/>
            </p:cNvSpPr>
            <p:nvPr/>
          </p:nvSpPr>
          <p:spPr bwMode="auto">
            <a:xfrm>
              <a:off x="1968" y="2823"/>
              <a:ext cx="45" cy="76"/>
            </a:xfrm>
            <a:custGeom>
              <a:avLst/>
              <a:gdLst>
                <a:gd name="T0" fmla="*/ 22 w 45"/>
                <a:gd name="T1" fmla="*/ 0 h 76"/>
                <a:gd name="T2" fmla="*/ 27 w 45"/>
                <a:gd name="T3" fmla="*/ 0 h 76"/>
                <a:gd name="T4" fmla="*/ 30 w 45"/>
                <a:gd name="T5" fmla="*/ 3 h 76"/>
                <a:gd name="T6" fmla="*/ 36 w 45"/>
                <a:gd name="T7" fmla="*/ 10 h 76"/>
                <a:gd name="T8" fmla="*/ 37 w 45"/>
                <a:gd name="T9" fmla="*/ 15 h 76"/>
                <a:gd name="T10" fmla="*/ 40 w 45"/>
                <a:gd name="T11" fmla="*/ 25 h 76"/>
                <a:gd name="T12" fmla="*/ 42 w 45"/>
                <a:gd name="T13" fmla="*/ 33 h 76"/>
                <a:gd name="T14" fmla="*/ 43 w 45"/>
                <a:gd name="T15" fmla="*/ 40 h 76"/>
                <a:gd name="T16" fmla="*/ 44 w 45"/>
                <a:gd name="T17" fmla="*/ 46 h 76"/>
                <a:gd name="T18" fmla="*/ 38 w 45"/>
                <a:gd name="T19" fmla="*/ 51 h 76"/>
                <a:gd name="T20" fmla="*/ 30 w 45"/>
                <a:gd name="T21" fmla="*/ 58 h 76"/>
                <a:gd name="T22" fmla="*/ 25 w 45"/>
                <a:gd name="T23" fmla="*/ 64 h 76"/>
                <a:gd name="T24" fmla="*/ 20 w 45"/>
                <a:gd name="T25" fmla="*/ 66 h 76"/>
                <a:gd name="T26" fmla="*/ 18 w 45"/>
                <a:gd name="T27" fmla="*/ 69 h 76"/>
                <a:gd name="T28" fmla="*/ 9 w 45"/>
                <a:gd name="T29" fmla="*/ 72 h 76"/>
                <a:gd name="T30" fmla="*/ 5 w 45"/>
                <a:gd name="T31" fmla="*/ 75 h 76"/>
                <a:gd name="T32" fmla="*/ 3 w 45"/>
                <a:gd name="T33" fmla="*/ 71 h 76"/>
                <a:gd name="T34" fmla="*/ 1 w 45"/>
                <a:gd name="T35" fmla="*/ 62 h 76"/>
                <a:gd name="T36" fmla="*/ 0 w 45"/>
                <a:gd name="T37" fmla="*/ 55 h 76"/>
                <a:gd name="T38" fmla="*/ 0 w 45"/>
                <a:gd name="T39" fmla="*/ 43 h 76"/>
                <a:gd name="T40" fmla="*/ 1 w 45"/>
                <a:gd name="T41" fmla="*/ 38 h 76"/>
                <a:gd name="T42" fmla="*/ 2 w 45"/>
                <a:gd name="T43" fmla="*/ 28 h 76"/>
                <a:gd name="T44" fmla="*/ 5 w 45"/>
                <a:gd name="T45" fmla="*/ 19 h 76"/>
                <a:gd name="T46" fmla="*/ 10 w 45"/>
                <a:gd name="T47" fmla="*/ 9 h 76"/>
                <a:gd name="T48" fmla="*/ 17 w 45"/>
                <a:gd name="T49" fmla="*/ 2 h 76"/>
                <a:gd name="T50" fmla="*/ 22 w 45"/>
                <a:gd name="T51" fmla="*/ 0 h 76"/>
                <a:gd name="T52" fmla="*/ 22 w 45"/>
                <a:gd name="T53" fmla="*/ 0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" h="76">
                  <a:moveTo>
                    <a:pt x="22" y="0"/>
                  </a:moveTo>
                  <a:lnTo>
                    <a:pt x="27" y="0"/>
                  </a:lnTo>
                  <a:lnTo>
                    <a:pt x="30" y="3"/>
                  </a:lnTo>
                  <a:lnTo>
                    <a:pt x="36" y="10"/>
                  </a:lnTo>
                  <a:lnTo>
                    <a:pt x="37" y="15"/>
                  </a:lnTo>
                  <a:lnTo>
                    <a:pt x="40" y="25"/>
                  </a:lnTo>
                  <a:lnTo>
                    <a:pt x="42" y="33"/>
                  </a:lnTo>
                  <a:lnTo>
                    <a:pt x="43" y="40"/>
                  </a:lnTo>
                  <a:lnTo>
                    <a:pt x="44" y="46"/>
                  </a:lnTo>
                  <a:lnTo>
                    <a:pt x="38" y="51"/>
                  </a:lnTo>
                  <a:lnTo>
                    <a:pt x="30" y="58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8" y="69"/>
                  </a:lnTo>
                  <a:lnTo>
                    <a:pt x="9" y="72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2" y="28"/>
                  </a:lnTo>
                  <a:lnTo>
                    <a:pt x="5" y="19"/>
                  </a:lnTo>
                  <a:lnTo>
                    <a:pt x="10" y="9"/>
                  </a:lnTo>
                  <a:lnTo>
                    <a:pt x="17" y="2"/>
                  </a:lnTo>
                  <a:lnTo>
                    <a:pt x="22" y="0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2"/>
            <p:cNvSpPr>
              <a:spLocks/>
            </p:cNvSpPr>
            <p:nvPr/>
          </p:nvSpPr>
          <p:spPr bwMode="auto">
            <a:xfrm>
              <a:off x="2739" y="2964"/>
              <a:ext cx="86" cy="135"/>
            </a:xfrm>
            <a:custGeom>
              <a:avLst/>
              <a:gdLst>
                <a:gd name="T0" fmla="*/ 43 w 86"/>
                <a:gd name="T1" fmla="*/ 0 h 135"/>
                <a:gd name="T2" fmla="*/ 0 w 86"/>
                <a:gd name="T3" fmla="*/ 43 h 135"/>
                <a:gd name="T4" fmla="*/ 4 w 86"/>
                <a:gd name="T5" fmla="*/ 97 h 135"/>
                <a:gd name="T6" fmla="*/ 29 w 86"/>
                <a:gd name="T7" fmla="*/ 134 h 135"/>
                <a:gd name="T8" fmla="*/ 76 w 86"/>
                <a:gd name="T9" fmla="*/ 111 h 135"/>
                <a:gd name="T10" fmla="*/ 85 w 86"/>
                <a:gd name="T11" fmla="*/ 32 h 135"/>
                <a:gd name="T12" fmla="*/ 43 w 86"/>
                <a:gd name="T13" fmla="*/ 0 h 135"/>
                <a:gd name="T14" fmla="*/ 43 w 86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135">
                  <a:moveTo>
                    <a:pt x="43" y="0"/>
                  </a:moveTo>
                  <a:lnTo>
                    <a:pt x="0" y="43"/>
                  </a:lnTo>
                  <a:lnTo>
                    <a:pt x="4" y="97"/>
                  </a:lnTo>
                  <a:lnTo>
                    <a:pt x="29" y="134"/>
                  </a:lnTo>
                  <a:lnTo>
                    <a:pt x="76" y="111"/>
                  </a:lnTo>
                  <a:lnTo>
                    <a:pt x="85" y="32"/>
                  </a:lnTo>
                  <a:lnTo>
                    <a:pt x="43" y="0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3"/>
            <p:cNvSpPr>
              <a:spLocks/>
            </p:cNvSpPr>
            <p:nvPr/>
          </p:nvSpPr>
          <p:spPr bwMode="auto">
            <a:xfrm>
              <a:off x="3692" y="2286"/>
              <a:ext cx="205" cy="471"/>
            </a:xfrm>
            <a:custGeom>
              <a:avLst/>
              <a:gdLst>
                <a:gd name="T0" fmla="*/ 79 w 205"/>
                <a:gd name="T1" fmla="*/ 353 h 471"/>
                <a:gd name="T2" fmla="*/ 84 w 205"/>
                <a:gd name="T3" fmla="*/ 358 h 471"/>
                <a:gd name="T4" fmla="*/ 78 w 205"/>
                <a:gd name="T5" fmla="*/ 402 h 471"/>
                <a:gd name="T6" fmla="*/ 72 w 205"/>
                <a:gd name="T7" fmla="*/ 448 h 471"/>
                <a:gd name="T8" fmla="*/ 82 w 205"/>
                <a:gd name="T9" fmla="*/ 461 h 471"/>
                <a:gd name="T10" fmla="*/ 87 w 205"/>
                <a:gd name="T11" fmla="*/ 468 h 471"/>
                <a:gd name="T12" fmla="*/ 100 w 205"/>
                <a:gd name="T13" fmla="*/ 457 h 471"/>
                <a:gd name="T14" fmla="*/ 124 w 205"/>
                <a:gd name="T15" fmla="*/ 413 h 471"/>
                <a:gd name="T16" fmla="*/ 135 w 205"/>
                <a:gd name="T17" fmla="*/ 375 h 471"/>
                <a:gd name="T18" fmla="*/ 145 w 205"/>
                <a:gd name="T19" fmla="*/ 356 h 471"/>
                <a:gd name="T20" fmla="*/ 153 w 205"/>
                <a:gd name="T21" fmla="*/ 342 h 471"/>
                <a:gd name="T22" fmla="*/ 153 w 205"/>
                <a:gd name="T23" fmla="*/ 319 h 471"/>
                <a:gd name="T24" fmla="*/ 146 w 205"/>
                <a:gd name="T25" fmla="*/ 313 h 471"/>
                <a:gd name="T26" fmla="*/ 138 w 205"/>
                <a:gd name="T27" fmla="*/ 307 h 471"/>
                <a:gd name="T28" fmla="*/ 140 w 205"/>
                <a:gd name="T29" fmla="*/ 294 h 471"/>
                <a:gd name="T30" fmla="*/ 137 w 205"/>
                <a:gd name="T31" fmla="*/ 281 h 471"/>
                <a:gd name="T32" fmla="*/ 113 w 205"/>
                <a:gd name="T33" fmla="*/ 267 h 471"/>
                <a:gd name="T34" fmla="*/ 93 w 205"/>
                <a:gd name="T35" fmla="*/ 256 h 471"/>
                <a:gd name="T36" fmla="*/ 74 w 205"/>
                <a:gd name="T37" fmla="*/ 231 h 471"/>
                <a:gd name="T38" fmla="*/ 52 w 205"/>
                <a:gd name="T39" fmla="*/ 213 h 471"/>
                <a:gd name="T40" fmla="*/ 38 w 205"/>
                <a:gd name="T41" fmla="*/ 204 h 471"/>
                <a:gd name="T42" fmla="*/ 37 w 205"/>
                <a:gd name="T43" fmla="*/ 195 h 471"/>
                <a:gd name="T44" fmla="*/ 41 w 205"/>
                <a:gd name="T45" fmla="*/ 181 h 471"/>
                <a:gd name="T46" fmla="*/ 70 w 205"/>
                <a:gd name="T47" fmla="*/ 173 h 471"/>
                <a:gd name="T48" fmla="*/ 99 w 205"/>
                <a:gd name="T49" fmla="*/ 179 h 471"/>
                <a:gd name="T50" fmla="*/ 121 w 205"/>
                <a:gd name="T51" fmla="*/ 177 h 471"/>
                <a:gd name="T52" fmla="*/ 135 w 205"/>
                <a:gd name="T53" fmla="*/ 162 h 471"/>
                <a:gd name="T54" fmla="*/ 149 w 205"/>
                <a:gd name="T55" fmla="*/ 141 h 471"/>
                <a:gd name="T56" fmla="*/ 164 w 205"/>
                <a:gd name="T57" fmla="*/ 102 h 471"/>
                <a:gd name="T58" fmla="*/ 170 w 205"/>
                <a:gd name="T59" fmla="*/ 94 h 471"/>
                <a:gd name="T60" fmla="*/ 176 w 205"/>
                <a:gd name="T61" fmla="*/ 100 h 471"/>
                <a:gd name="T62" fmla="*/ 182 w 205"/>
                <a:gd name="T63" fmla="*/ 96 h 471"/>
                <a:gd name="T64" fmla="*/ 186 w 205"/>
                <a:gd name="T65" fmla="*/ 85 h 471"/>
                <a:gd name="T66" fmla="*/ 194 w 205"/>
                <a:gd name="T67" fmla="*/ 78 h 471"/>
                <a:gd name="T68" fmla="*/ 200 w 205"/>
                <a:gd name="T69" fmla="*/ 76 h 471"/>
                <a:gd name="T70" fmla="*/ 204 w 205"/>
                <a:gd name="T71" fmla="*/ 59 h 471"/>
                <a:gd name="T72" fmla="*/ 199 w 205"/>
                <a:gd name="T73" fmla="*/ 27 h 471"/>
                <a:gd name="T74" fmla="*/ 196 w 205"/>
                <a:gd name="T75" fmla="*/ 16 h 471"/>
                <a:gd name="T76" fmla="*/ 190 w 205"/>
                <a:gd name="T77" fmla="*/ 9 h 471"/>
                <a:gd name="T78" fmla="*/ 182 w 205"/>
                <a:gd name="T79" fmla="*/ 7 h 471"/>
                <a:gd name="T80" fmla="*/ 173 w 205"/>
                <a:gd name="T81" fmla="*/ 19 h 471"/>
                <a:gd name="T82" fmla="*/ 168 w 205"/>
                <a:gd name="T83" fmla="*/ 32 h 471"/>
                <a:gd name="T84" fmla="*/ 145 w 205"/>
                <a:gd name="T85" fmla="*/ 64 h 471"/>
                <a:gd name="T86" fmla="*/ 136 w 205"/>
                <a:gd name="T87" fmla="*/ 98 h 471"/>
                <a:gd name="T88" fmla="*/ 128 w 205"/>
                <a:gd name="T89" fmla="*/ 118 h 471"/>
                <a:gd name="T90" fmla="*/ 122 w 205"/>
                <a:gd name="T91" fmla="*/ 133 h 471"/>
                <a:gd name="T92" fmla="*/ 95 w 205"/>
                <a:gd name="T93" fmla="*/ 128 h 471"/>
                <a:gd name="T94" fmla="*/ 76 w 205"/>
                <a:gd name="T95" fmla="*/ 134 h 471"/>
                <a:gd name="T96" fmla="*/ 59 w 205"/>
                <a:gd name="T97" fmla="*/ 128 h 471"/>
                <a:gd name="T98" fmla="*/ 41 w 205"/>
                <a:gd name="T99" fmla="*/ 127 h 471"/>
                <a:gd name="T100" fmla="*/ 15 w 205"/>
                <a:gd name="T101" fmla="*/ 132 h 471"/>
                <a:gd name="T102" fmla="*/ 7 w 205"/>
                <a:gd name="T103" fmla="*/ 165 h 471"/>
                <a:gd name="T104" fmla="*/ 3 w 205"/>
                <a:gd name="T105" fmla="*/ 187 h 471"/>
                <a:gd name="T106" fmla="*/ 4 w 205"/>
                <a:gd name="T107" fmla="*/ 228 h 471"/>
                <a:gd name="T108" fmla="*/ 28 w 205"/>
                <a:gd name="T109" fmla="*/ 264 h 471"/>
                <a:gd name="T110" fmla="*/ 45 w 205"/>
                <a:gd name="T111" fmla="*/ 265 h 471"/>
                <a:gd name="T112" fmla="*/ 52 w 205"/>
                <a:gd name="T113" fmla="*/ 271 h 471"/>
                <a:gd name="T114" fmla="*/ 51 w 205"/>
                <a:gd name="T115" fmla="*/ 287 h 471"/>
                <a:gd name="T116" fmla="*/ 63 w 205"/>
                <a:gd name="T117" fmla="*/ 299 h 471"/>
                <a:gd name="T118" fmla="*/ 69 w 205"/>
                <a:gd name="T119" fmla="*/ 309 h 471"/>
                <a:gd name="T120" fmla="*/ 61 w 205"/>
                <a:gd name="T121" fmla="*/ 325 h 471"/>
                <a:gd name="T122" fmla="*/ 38 w 205"/>
                <a:gd name="T123" fmla="*/ 355 h 471"/>
                <a:gd name="T124" fmla="*/ 49 w 205"/>
                <a:gd name="T125" fmla="*/ 362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5" h="471">
                  <a:moveTo>
                    <a:pt x="56" y="370"/>
                  </a:moveTo>
                  <a:lnTo>
                    <a:pt x="63" y="365"/>
                  </a:lnTo>
                  <a:lnTo>
                    <a:pt x="71" y="357"/>
                  </a:lnTo>
                  <a:lnTo>
                    <a:pt x="75" y="353"/>
                  </a:lnTo>
                  <a:lnTo>
                    <a:pt x="76" y="353"/>
                  </a:lnTo>
                  <a:lnTo>
                    <a:pt x="79" y="353"/>
                  </a:lnTo>
                  <a:lnTo>
                    <a:pt x="80" y="353"/>
                  </a:lnTo>
                  <a:lnTo>
                    <a:pt x="81" y="353"/>
                  </a:lnTo>
                  <a:lnTo>
                    <a:pt x="84" y="354"/>
                  </a:lnTo>
                  <a:lnTo>
                    <a:pt x="85" y="354"/>
                  </a:lnTo>
                  <a:lnTo>
                    <a:pt x="84" y="358"/>
                  </a:lnTo>
                  <a:lnTo>
                    <a:pt x="82" y="366"/>
                  </a:lnTo>
                  <a:lnTo>
                    <a:pt x="81" y="371"/>
                  </a:lnTo>
                  <a:lnTo>
                    <a:pt x="80" y="379"/>
                  </a:lnTo>
                  <a:lnTo>
                    <a:pt x="79" y="394"/>
                  </a:lnTo>
                  <a:lnTo>
                    <a:pt x="78" y="402"/>
                  </a:lnTo>
                  <a:lnTo>
                    <a:pt x="77" y="408"/>
                  </a:lnTo>
                  <a:lnTo>
                    <a:pt x="75" y="420"/>
                  </a:lnTo>
                  <a:lnTo>
                    <a:pt x="74" y="426"/>
                  </a:lnTo>
                  <a:lnTo>
                    <a:pt x="73" y="431"/>
                  </a:lnTo>
                  <a:lnTo>
                    <a:pt x="72" y="442"/>
                  </a:lnTo>
                  <a:lnTo>
                    <a:pt x="72" y="448"/>
                  </a:lnTo>
                  <a:lnTo>
                    <a:pt x="73" y="450"/>
                  </a:lnTo>
                  <a:lnTo>
                    <a:pt x="76" y="454"/>
                  </a:lnTo>
                  <a:lnTo>
                    <a:pt x="77" y="456"/>
                  </a:lnTo>
                  <a:lnTo>
                    <a:pt x="79" y="458"/>
                  </a:lnTo>
                  <a:lnTo>
                    <a:pt x="82" y="461"/>
                  </a:lnTo>
                  <a:lnTo>
                    <a:pt x="84" y="463"/>
                  </a:lnTo>
                  <a:lnTo>
                    <a:pt x="84" y="465"/>
                  </a:lnTo>
                  <a:lnTo>
                    <a:pt x="84" y="468"/>
                  </a:lnTo>
                  <a:lnTo>
                    <a:pt x="84" y="470"/>
                  </a:lnTo>
                  <a:lnTo>
                    <a:pt x="87" y="468"/>
                  </a:lnTo>
                  <a:lnTo>
                    <a:pt x="92" y="465"/>
                  </a:lnTo>
                  <a:lnTo>
                    <a:pt x="94" y="463"/>
                  </a:lnTo>
                  <a:lnTo>
                    <a:pt x="96" y="462"/>
                  </a:lnTo>
                  <a:lnTo>
                    <a:pt x="99" y="459"/>
                  </a:lnTo>
                  <a:lnTo>
                    <a:pt x="100" y="457"/>
                  </a:lnTo>
                  <a:lnTo>
                    <a:pt x="102" y="452"/>
                  </a:lnTo>
                  <a:lnTo>
                    <a:pt x="107" y="441"/>
                  </a:lnTo>
                  <a:lnTo>
                    <a:pt x="109" y="436"/>
                  </a:lnTo>
                  <a:lnTo>
                    <a:pt x="113" y="430"/>
                  </a:lnTo>
                  <a:lnTo>
                    <a:pt x="120" y="419"/>
                  </a:lnTo>
                  <a:lnTo>
                    <a:pt x="124" y="413"/>
                  </a:lnTo>
                  <a:lnTo>
                    <a:pt x="125" y="407"/>
                  </a:lnTo>
                  <a:lnTo>
                    <a:pt x="128" y="396"/>
                  </a:lnTo>
                  <a:lnTo>
                    <a:pt x="130" y="389"/>
                  </a:lnTo>
                  <a:lnTo>
                    <a:pt x="131" y="384"/>
                  </a:lnTo>
                  <a:lnTo>
                    <a:pt x="135" y="375"/>
                  </a:lnTo>
                  <a:lnTo>
                    <a:pt x="136" y="370"/>
                  </a:lnTo>
                  <a:lnTo>
                    <a:pt x="138" y="367"/>
                  </a:lnTo>
                  <a:lnTo>
                    <a:pt x="142" y="362"/>
                  </a:lnTo>
                  <a:lnTo>
                    <a:pt x="144" y="359"/>
                  </a:lnTo>
                  <a:lnTo>
                    <a:pt x="145" y="356"/>
                  </a:lnTo>
                  <a:lnTo>
                    <a:pt x="148" y="350"/>
                  </a:lnTo>
                  <a:lnTo>
                    <a:pt x="149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3" y="342"/>
                  </a:lnTo>
                  <a:lnTo>
                    <a:pt x="153" y="337"/>
                  </a:lnTo>
                  <a:lnTo>
                    <a:pt x="153" y="327"/>
                  </a:lnTo>
                  <a:lnTo>
                    <a:pt x="153" y="322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3" y="319"/>
                  </a:lnTo>
                  <a:lnTo>
                    <a:pt x="152" y="317"/>
                  </a:lnTo>
                  <a:lnTo>
                    <a:pt x="149" y="315"/>
                  </a:lnTo>
                  <a:lnTo>
                    <a:pt x="148" y="313"/>
                  </a:lnTo>
                  <a:lnTo>
                    <a:pt x="147" y="313"/>
                  </a:lnTo>
                  <a:lnTo>
                    <a:pt x="146" y="313"/>
                  </a:lnTo>
                  <a:lnTo>
                    <a:pt x="145" y="313"/>
                  </a:lnTo>
                  <a:lnTo>
                    <a:pt x="143" y="312"/>
                  </a:lnTo>
                  <a:lnTo>
                    <a:pt x="140" y="311"/>
                  </a:lnTo>
                  <a:lnTo>
                    <a:pt x="138" y="310"/>
                  </a:lnTo>
                  <a:lnTo>
                    <a:pt x="138" y="307"/>
                  </a:lnTo>
                  <a:lnTo>
                    <a:pt x="138" y="303"/>
                  </a:lnTo>
                  <a:lnTo>
                    <a:pt x="138" y="300"/>
                  </a:lnTo>
                  <a:lnTo>
                    <a:pt x="138" y="299"/>
                  </a:lnTo>
                  <a:lnTo>
                    <a:pt x="139" y="296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88"/>
                  </a:lnTo>
                  <a:lnTo>
                    <a:pt x="140" y="286"/>
                  </a:lnTo>
                  <a:lnTo>
                    <a:pt x="139" y="285"/>
                  </a:lnTo>
                  <a:lnTo>
                    <a:pt x="138" y="282"/>
                  </a:lnTo>
                  <a:lnTo>
                    <a:pt x="137" y="281"/>
                  </a:lnTo>
                  <a:lnTo>
                    <a:pt x="134" y="279"/>
                  </a:lnTo>
                  <a:lnTo>
                    <a:pt x="129" y="277"/>
                  </a:lnTo>
                  <a:lnTo>
                    <a:pt x="126" y="275"/>
                  </a:lnTo>
                  <a:lnTo>
                    <a:pt x="121" y="272"/>
                  </a:lnTo>
                  <a:lnTo>
                    <a:pt x="113" y="267"/>
                  </a:lnTo>
                  <a:lnTo>
                    <a:pt x="108" y="264"/>
                  </a:lnTo>
                  <a:lnTo>
                    <a:pt x="105" y="263"/>
                  </a:lnTo>
                  <a:lnTo>
                    <a:pt x="99" y="260"/>
                  </a:lnTo>
                  <a:lnTo>
                    <a:pt x="95" y="259"/>
                  </a:lnTo>
                  <a:lnTo>
                    <a:pt x="93" y="256"/>
                  </a:lnTo>
                  <a:lnTo>
                    <a:pt x="89" y="251"/>
                  </a:lnTo>
                  <a:lnTo>
                    <a:pt x="87" y="248"/>
                  </a:lnTo>
                  <a:lnTo>
                    <a:pt x="84" y="243"/>
                  </a:lnTo>
                  <a:lnTo>
                    <a:pt x="78" y="235"/>
                  </a:lnTo>
                  <a:lnTo>
                    <a:pt x="74" y="231"/>
                  </a:lnTo>
                  <a:lnTo>
                    <a:pt x="70" y="228"/>
                  </a:lnTo>
                  <a:lnTo>
                    <a:pt x="62" y="224"/>
                  </a:lnTo>
                  <a:lnTo>
                    <a:pt x="58" y="221"/>
                  </a:lnTo>
                  <a:lnTo>
                    <a:pt x="57" y="219"/>
                  </a:lnTo>
                  <a:lnTo>
                    <a:pt x="54" y="215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2" y="208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8" y="204"/>
                  </a:lnTo>
                  <a:lnTo>
                    <a:pt x="37" y="204"/>
                  </a:lnTo>
                  <a:lnTo>
                    <a:pt x="37" y="202"/>
                  </a:lnTo>
                  <a:lnTo>
                    <a:pt x="36" y="199"/>
                  </a:lnTo>
                  <a:lnTo>
                    <a:pt x="36" y="197"/>
                  </a:lnTo>
                  <a:lnTo>
                    <a:pt x="37" y="195"/>
                  </a:lnTo>
                  <a:lnTo>
                    <a:pt x="39" y="189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40" y="183"/>
                  </a:lnTo>
                  <a:lnTo>
                    <a:pt x="41" y="181"/>
                  </a:lnTo>
                  <a:lnTo>
                    <a:pt x="43" y="180"/>
                  </a:lnTo>
                  <a:lnTo>
                    <a:pt x="47" y="176"/>
                  </a:lnTo>
                  <a:lnTo>
                    <a:pt x="50" y="174"/>
                  </a:lnTo>
                  <a:lnTo>
                    <a:pt x="55" y="174"/>
                  </a:lnTo>
                  <a:lnTo>
                    <a:pt x="65" y="173"/>
                  </a:lnTo>
                  <a:lnTo>
                    <a:pt x="70" y="173"/>
                  </a:lnTo>
                  <a:lnTo>
                    <a:pt x="75" y="174"/>
                  </a:lnTo>
                  <a:lnTo>
                    <a:pt x="83" y="176"/>
                  </a:lnTo>
                  <a:lnTo>
                    <a:pt x="88" y="178"/>
                  </a:lnTo>
                  <a:lnTo>
                    <a:pt x="92" y="178"/>
                  </a:lnTo>
                  <a:lnTo>
                    <a:pt x="99" y="179"/>
                  </a:lnTo>
                  <a:lnTo>
                    <a:pt x="102" y="180"/>
                  </a:lnTo>
                  <a:lnTo>
                    <a:pt x="107" y="180"/>
                  </a:lnTo>
                  <a:lnTo>
                    <a:pt x="114" y="179"/>
                  </a:lnTo>
                  <a:lnTo>
                    <a:pt x="118" y="179"/>
                  </a:lnTo>
                  <a:lnTo>
                    <a:pt x="121" y="177"/>
                  </a:lnTo>
                  <a:lnTo>
                    <a:pt x="126" y="173"/>
                  </a:lnTo>
                  <a:lnTo>
                    <a:pt x="128" y="171"/>
                  </a:lnTo>
                  <a:lnTo>
                    <a:pt x="130" y="168"/>
                  </a:lnTo>
                  <a:lnTo>
                    <a:pt x="133" y="164"/>
                  </a:lnTo>
                  <a:lnTo>
                    <a:pt x="135" y="162"/>
                  </a:lnTo>
                  <a:lnTo>
                    <a:pt x="137" y="161"/>
                  </a:lnTo>
                  <a:lnTo>
                    <a:pt x="141" y="160"/>
                  </a:lnTo>
                  <a:lnTo>
                    <a:pt x="143" y="159"/>
                  </a:lnTo>
                  <a:lnTo>
                    <a:pt x="145" y="154"/>
                  </a:lnTo>
                  <a:lnTo>
                    <a:pt x="148" y="146"/>
                  </a:lnTo>
                  <a:lnTo>
                    <a:pt x="149" y="141"/>
                  </a:lnTo>
                  <a:lnTo>
                    <a:pt x="152" y="136"/>
                  </a:lnTo>
                  <a:lnTo>
                    <a:pt x="157" y="122"/>
                  </a:lnTo>
                  <a:lnTo>
                    <a:pt x="162" y="109"/>
                  </a:lnTo>
                  <a:lnTo>
                    <a:pt x="164" y="103"/>
                  </a:lnTo>
                  <a:lnTo>
                    <a:pt x="164" y="102"/>
                  </a:lnTo>
                  <a:lnTo>
                    <a:pt x="165" y="100"/>
                  </a:lnTo>
                  <a:lnTo>
                    <a:pt x="165" y="99"/>
                  </a:lnTo>
                  <a:lnTo>
                    <a:pt x="166" y="98"/>
                  </a:lnTo>
                  <a:lnTo>
                    <a:pt x="168" y="95"/>
                  </a:lnTo>
                  <a:lnTo>
                    <a:pt x="170" y="94"/>
                  </a:lnTo>
                  <a:lnTo>
                    <a:pt x="170" y="95"/>
                  </a:lnTo>
                  <a:lnTo>
                    <a:pt x="172" y="96"/>
                  </a:lnTo>
                  <a:lnTo>
                    <a:pt x="173" y="97"/>
                  </a:lnTo>
                  <a:lnTo>
                    <a:pt x="174" y="98"/>
                  </a:lnTo>
                  <a:lnTo>
                    <a:pt x="175" y="99"/>
                  </a:lnTo>
                  <a:lnTo>
                    <a:pt x="176" y="100"/>
                  </a:lnTo>
                  <a:lnTo>
                    <a:pt x="177" y="100"/>
                  </a:lnTo>
                  <a:lnTo>
                    <a:pt x="179" y="100"/>
                  </a:lnTo>
                  <a:lnTo>
                    <a:pt x="180" y="100"/>
                  </a:lnTo>
                  <a:lnTo>
                    <a:pt x="181" y="99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3" y="92"/>
                  </a:lnTo>
                  <a:lnTo>
                    <a:pt x="184" y="88"/>
                  </a:lnTo>
                  <a:lnTo>
                    <a:pt x="185" y="86"/>
                  </a:lnTo>
                  <a:lnTo>
                    <a:pt x="186" y="85"/>
                  </a:lnTo>
                  <a:lnTo>
                    <a:pt x="188" y="82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93" y="79"/>
                  </a:lnTo>
                  <a:lnTo>
                    <a:pt x="194" y="78"/>
                  </a:lnTo>
                  <a:lnTo>
                    <a:pt x="195" y="78"/>
                  </a:lnTo>
                  <a:lnTo>
                    <a:pt x="196" y="78"/>
                  </a:lnTo>
                  <a:lnTo>
                    <a:pt x="197" y="78"/>
                  </a:lnTo>
                  <a:lnTo>
                    <a:pt x="198" y="78"/>
                  </a:lnTo>
                  <a:lnTo>
                    <a:pt x="199" y="76"/>
                  </a:lnTo>
                  <a:lnTo>
                    <a:pt x="200" y="76"/>
                  </a:lnTo>
                  <a:lnTo>
                    <a:pt x="201" y="74"/>
                  </a:lnTo>
                  <a:lnTo>
                    <a:pt x="203" y="71"/>
                  </a:lnTo>
                  <a:lnTo>
                    <a:pt x="204" y="70"/>
                  </a:lnTo>
                  <a:lnTo>
                    <a:pt x="204" y="66"/>
                  </a:lnTo>
                  <a:lnTo>
                    <a:pt x="204" y="59"/>
                  </a:lnTo>
                  <a:lnTo>
                    <a:pt x="204" y="55"/>
                  </a:lnTo>
                  <a:lnTo>
                    <a:pt x="203" y="49"/>
                  </a:lnTo>
                  <a:lnTo>
                    <a:pt x="201" y="37"/>
                  </a:lnTo>
                  <a:lnTo>
                    <a:pt x="199" y="31"/>
                  </a:lnTo>
                  <a:lnTo>
                    <a:pt x="199" y="27"/>
                  </a:lnTo>
                  <a:lnTo>
                    <a:pt x="199" y="20"/>
                  </a:lnTo>
                  <a:lnTo>
                    <a:pt x="199" y="16"/>
                  </a:lnTo>
                  <a:lnTo>
                    <a:pt x="198" y="16"/>
                  </a:lnTo>
                  <a:lnTo>
                    <a:pt x="197" y="16"/>
                  </a:lnTo>
                  <a:lnTo>
                    <a:pt x="196" y="16"/>
                  </a:lnTo>
                  <a:lnTo>
                    <a:pt x="197" y="13"/>
                  </a:lnTo>
                  <a:lnTo>
                    <a:pt x="197" y="9"/>
                  </a:lnTo>
                  <a:lnTo>
                    <a:pt x="197" y="6"/>
                  </a:lnTo>
                  <a:lnTo>
                    <a:pt x="195" y="7"/>
                  </a:lnTo>
                  <a:lnTo>
                    <a:pt x="192" y="8"/>
                  </a:lnTo>
                  <a:lnTo>
                    <a:pt x="190" y="9"/>
                  </a:lnTo>
                  <a:lnTo>
                    <a:pt x="191" y="7"/>
                  </a:lnTo>
                  <a:lnTo>
                    <a:pt x="191" y="2"/>
                  </a:lnTo>
                  <a:lnTo>
                    <a:pt x="192" y="0"/>
                  </a:lnTo>
                  <a:lnTo>
                    <a:pt x="188" y="2"/>
                  </a:lnTo>
                  <a:lnTo>
                    <a:pt x="182" y="7"/>
                  </a:lnTo>
                  <a:lnTo>
                    <a:pt x="179" y="9"/>
                  </a:lnTo>
                  <a:lnTo>
                    <a:pt x="178" y="11"/>
                  </a:lnTo>
                  <a:lnTo>
                    <a:pt x="176" y="15"/>
                  </a:lnTo>
                  <a:lnTo>
                    <a:pt x="175" y="17"/>
                  </a:lnTo>
                  <a:lnTo>
                    <a:pt x="173" y="19"/>
                  </a:lnTo>
                  <a:lnTo>
                    <a:pt x="171" y="24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4" y="35"/>
                  </a:lnTo>
                  <a:lnTo>
                    <a:pt x="158" y="41"/>
                  </a:lnTo>
                  <a:lnTo>
                    <a:pt x="155" y="44"/>
                  </a:lnTo>
                  <a:lnTo>
                    <a:pt x="152" y="49"/>
                  </a:lnTo>
                  <a:lnTo>
                    <a:pt x="148" y="59"/>
                  </a:lnTo>
                  <a:lnTo>
                    <a:pt x="145" y="64"/>
                  </a:lnTo>
                  <a:lnTo>
                    <a:pt x="144" y="68"/>
                  </a:lnTo>
                  <a:lnTo>
                    <a:pt x="142" y="74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6" y="98"/>
                  </a:lnTo>
                  <a:lnTo>
                    <a:pt x="134" y="105"/>
                  </a:lnTo>
                  <a:lnTo>
                    <a:pt x="132" y="108"/>
                  </a:lnTo>
                  <a:lnTo>
                    <a:pt x="130" y="113"/>
                  </a:lnTo>
                  <a:lnTo>
                    <a:pt x="128" y="116"/>
                  </a:lnTo>
                  <a:lnTo>
                    <a:pt x="128" y="118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23" y="131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2"/>
                  </a:lnTo>
                  <a:lnTo>
                    <a:pt x="116" y="132"/>
                  </a:lnTo>
                  <a:lnTo>
                    <a:pt x="111" y="131"/>
                  </a:lnTo>
                  <a:lnTo>
                    <a:pt x="101" y="129"/>
                  </a:lnTo>
                  <a:lnTo>
                    <a:pt x="95" y="128"/>
                  </a:lnTo>
                  <a:lnTo>
                    <a:pt x="92" y="129"/>
                  </a:lnTo>
                  <a:lnTo>
                    <a:pt x="87" y="131"/>
                  </a:lnTo>
                  <a:lnTo>
                    <a:pt x="84" y="133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3" y="134"/>
                  </a:lnTo>
                  <a:lnTo>
                    <a:pt x="71" y="133"/>
                  </a:lnTo>
                  <a:lnTo>
                    <a:pt x="66" y="131"/>
                  </a:lnTo>
                  <a:lnTo>
                    <a:pt x="63" y="129"/>
                  </a:lnTo>
                  <a:lnTo>
                    <a:pt x="59" y="128"/>
                  </a:lnTo>
                  <a:lnTo>
                    <a:pt x="53" y="125"/>
                  </a:lnTo>
                  <a:lnTo>
                    <a:pt x="49" y="124"/>
                  </a:lnTo>
                  <a:lnTo>
                    <a:pt x="47" y="125"/>
                  </a:lnTo>
                  <a:lnTo>
                    <a:pt x="43" y="127"/>
                  </a:lnTo>
                  <a:lnTo>
                    <a:pt x="41" y="127"/>
                  </a:lnTo>
                  <a:lnTo>
                    <a:pt x="36" y="127"/>
                  </a:lnTo>
                  <a:lnTo>
                    <a:pt x="28" y="127"/>
                  </a:lnTo>
                  <a:lnTo>
                    <a:pt x="23" y="127"/>
                  </a:lnTo>
                  <a:lnTo>
                    <a:pt x="21" y="128"/>
                  </a:lnTo>
                  <a:lnTo>
                    <a:pt x="17" y="131"/>
                  </a:lnTo>
                  <a:lnTo>
                    <a:pt x="15" y="132"/>
                  </a:lnTo>
                  <a:lnTo>
                    <a:pt x="14" y="136"/>
                  </a:lnTo>
                  <a:lnTo>
                    <a:pt x="13" y="144"/>
                  </a:lnTo>
                  <a:lnTo>
                    <a:pt x="12" y="149"/>
                  </a:lnTo>
                  <a:lnTo>
                    <a:pt x="10" y="154"/>
                  </a:lnTo>
                  <a:lnTo>
                    <a:pt x="7" y="165"/>
                  </a:lnTo>
                  <a:lnTo>
                    <a:pt x="6" y="171"/>
                  </a:lnTo>
                  <a:lnTo>
                    <a:pt x="5" y="174"/>
                  </a:lnTo>
                  <a:lnTo>
                    <a:pt x="5" y="178"/>
                  </a:lnTo>
                  <a:lnTo>
                    <a:pt x="4" y="181"/>
                  </a:lnTo>
                  <a:lnTo>
                    <a:pt x="3" y="187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3" y="222"/>
                  </a:lnTo>
                  <a:lnTo>
                    <a:pt x="4" y="228"/>
                  </a:lnTo>
                  <a:lnTo>
                    <a:pt x="7" y="234"/>
                  </a:lnTo>
                  <a:lnTo>
                    <a:pt x="14" y="245"/>
                  </a:lnTo>
                  <a:lnTo>
                    <a:pt x="17" y="252"/>
                  </a:lnTo>
                  <a:lnTo>
                    <a:pt x="20" y="255"/>
                  </a:lnTo>
                  <a:lnTo>
                    <a:pt x="25" y="261"/>
                  </a:lnTo>
                  <a:lnTo>
                    <a:pt x="28" y="264"/>
                  </a:lnTo>
                  <a:lnTo>
                    <a:pt x="31" y="264"/>
                  </a:lnTo>
                  <a:lnTo>
                    <a:pt x="36" y="264"/>
                  </a:lnTo>
                  <a:lnTo>
                    <a:pt x="38" y="264"/>
                  </a:lnTo>
                  <a:lnTo>
                    <a:pt x="41" y="264"/>
                  </a:lnTo>
                  <a:lnTo>
                    <a:pt x="45" y="265"/>
                  </a:lnTo>
                  <a:lnTo>
                    <a:pt x="47" y="265"/>
                  </a:lnTo>
                  <a:lnTo>
                    <a:pt x="48" y="266"/>
                  </a:lnTo>
                  <a:lnTo>
                    <a:pt x="50" y="268"/>
                  </a:lnTo>
                  <a:lnTo>
                    <a:pt x="52" y="269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3" y="275"/>
                  </a:lnTo>
                  <a:lnTo>
                    <a:pt x="52" y="278"/>
                  </a:lnTo>
                  <a:lnTo>
                    <a:pt x="51" y="284"/>
                  </a:lnTo>
                  <a:lnTo>
                    <a:pt x="51" y="287"/>
                  </a:lnTo>
                  <a:lnTo>
                    <a:pt x="53" y="289"/>
                  </a:lnTo>
                  <a:lnTo>
                    <a:pt x="57" y="293"/>
                  </a:lnTo>
                  <a:lnTo>
                    <a:pt x="60" y="295"/>
                  </a:lnTo>
                  <a:lnTo>
                    <a:pt x="61" y="296"/>
                  </a:lnTo>
                  <a:lnTo>
                    <a:pt x="62" y="298"/>
                  </a:lnTo>
                  <a:lnTo>
                    <a:pt x="63" y="299"/>
                  </a:lnTo>
                  <a:lnTo>
                    <a:pt x="65" y="300"/>
                  </a:lnTo>
                  <a:lnTo>
                    <a:pt x="67" y="301"/>
                  </a:lnTo>
                  <a:lnTo>
                    <a:pt x="68" y="302"/>
                  </a:lnTo>
                  <a:lnTo>
                    <a:pt x="69" y="304"/>
                  </a:lnTo>
                  <a:lnTo>
                    <a:pt x="69" y="309"/>
                  </a:lnTo>
                  <a:lnTo>
                    <a:pt x="69" y="312"/>
                  </a:lnTo>
                  <a:lnTo>
                    <a:pt x="68" y="314"/>
                  </a:lnTo>
                  <a:lnTo>
                    <a:pt x="65" y="319"/>
                  </a:lnTo>
                  <a:lnTo>
                    <a:pt x="63" y="322"/>
                  </a:lnTo>
                  <a:lnTo>
                    <a:pt x="61" y="325"/>
                  </a:lnTo>
                  <a:lnTo>
                    <a:pt x="58" y="330"/>
                  </a:lnTo>
                  <a:lnTo>
                    <a:pt x="56" y="333"/>
                  </a:lnTo>
                  <a:lnTo>
                    <a:pt x="51" y="339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40" y="355"/>
                  </a:lnTo>
                  <a:lnTo>
                    <a:pt x="43" y="355"/>
                  </a:lnTo>
                  <a:lnTo>
                    <a:pt x="45" y="355"/>
                  </a:lnTo>
                  <a:lnTo>
                    <a:pt x="46" y="356"/>
                  </a:lnTo>
                  <a:lnTo>
                    <a:pt x="48" y="360"/>
                  </a:lnTo>
                  <a:lnTo>
                    <a:pt x="49" y="362"/>
                  </a:lnTo>
                  <a:lnTo>
                    <a:pt x="50" y="364"/>
                  </a:lnTo>
                  <a:lnTo>
                    <a:pt x="53" y="368"/>
                  </a:lnTo>
                  <a:lnTo>
                    <a:pt x="56" y="370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4"/>
            <p:cNvSpPr>
              <a:spLocks/>
            </p:cNvSpPr>
            <p:nvPr/>
          </p:nvSpPr>
          <p:spPr bwMode="auto">
            <a:xfrm>
              <a:off x="2532" y="2097"/>
              <a:ext cx="226" cy="207"/>
            </a:xfrm>
            <a:custGeom>
              <a:avLst/>
              <a:gdLst>
                <a:gd name="T0" fmla="*/ 8 w 226"/>
                <a:gd name="T1" fmla="*/ 51 h 207"/>
                <a:gd name="T2" fmla="*/ 113 w 226"/>
                <a:gd name="T3" fmla="*/ 0 h 207"/>
                <a:gd name="T4" fmla="*/ 130 w 226"/>
                <a:gd name="T5" fmla="*/ 14 h 207"/>
                <a:gd name="T6" fmla="*/ 126 w 226"/>
                <a:gd name="T7" fmla="*/ 39 h 207"/>
                <a:gd name="T8" fmla="*/ 207 w 226"/>
                <a:gd name="T9" fmla="*/ 57 h 207"/>
                <a:gd name="T10" fmla="*/ 225 w 226"/>
                <a:gd name="T11" fmla="*/ 102 h 207"/>
                <a:gd name="T12" fmla="*/ 195 w 226"/>
                <a:gd name="T13" fmla="*/ 130 h 207"/>
                <a:gd name="T14" fmla="*/ 150 w 226"/>
                <a:gd name="T15" fmla="*/ 134 h 207"/>
                <a:gd name="T16" fmla="*/ 138 w 226"/>
                <a:gd name="T17" fmla="*/ 161 h 207"/>
                <a:gd name="T18" fmla="*/ 89 w 226"/>
                <a:gd name="T19" fmla="*/ 193 h 207"/>
                <a:gd name="T20" fmla="*/ 36 w 226"/>
                <a:gd name="T21" fmla="*/ 206 h 207"/>
                <a:gd name="T22" fmla="*/ 0 w 226"/>
                <a:gd name="T23" fmla="*/ 179 h 207"/>
                <a:gd name="T24" fmla="*/ 10 w 226"/>
                <a:gd name="T25" fmla="*/ 149 h 207"/>
                <a:gd name="T26" fmla="*/ 4 w 226"/>
                <a:gd name="T27" fmla="*/ 122 h 207"/>
                <a:gd name="T28" fmla="*/ 12 w 226"/>
                <a:gd name="T29" fmla="*/ 47 h 207"/>
                <a:gd name="T30" fmla="*/ 8 w 226"/>
                <a:gd name="T31" fmla="*/ 51 h 2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6" h="207">
                  <a:moveTo>
                    <a:pt x="8" y="51"/>
                  </a:moveTo>
                  <a:lnTo>
                    <a:pt x="113" y="0"/>
                  </a:lnTo>
                  <a:lnTo>
                    <a:pt x="130" y="14"/>
                  </a:lnTo>
                  <a:lnTo>
                    <a:pt x="126" y="39"/>
                  </a:lnTo>
                  <a:lnTo>
                    <a:pt x="207" y="57"/>
                  </a:lnTo>
                  <a:lnTo>
                    <a:pt x="225" y="102"/>
                  </a:lnTo>
                  <a:lnTo>
                    <a:pt x="195" y="130"/>
                  </a:lnTo>
                  <a:lnTo>
                    <a:pt x="150" y="134"/>
                  </a:lnTo>
                  <a:lnTo>
                    <a:pt x="138" y="161"/>
                  </a:lnTo>
                  <a:lnTo>
                    <a:pt x="89" y="193"/>
                  </a:lnTo>
                  <a:lnTo>
                    <a:pt x="36" y="206"/>
                  </a:lnTo>
                  <a:lnTo>
                    <a:pt x="0" y="179"/>
                  </a:lnTo>
                  <a:lnTo>
                    <a:pt x="10" y="149"/>
                  </a:lnTo>
                  <a:lnTo>
                    <a:pt x="4" y="122"/>
                  </a:lnTo>
                  <a:lnTo>
                    <a:pt x="12" y="47"/>
                  </a:lnTo>
                  <a:lnTo>
                    <a:pt x="8" y="51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5"/>
            <p:cNvSpPr>
              <a:spLocks/>
            </p:cNvSpPr>
            <p:nvPr/>
          </p:nvSpPr>
          <p:spPr bwMode="auto">
            <a:xfrm>
              <a:off x="1927" y="3131"/>
              <a:ext cx="52" cy="57"/>
            </a:xfrm>
            <a:custGeom>
              <a:avLst/>
              <a:gdLst>
                <a:gd name="T0" fmla="*/ 39 w 52"/>
                <a:gd name="T1" fmla="*/ 1 h 57"/>
                <a:gd name="T2" fmla="*/ 36 w 52"/>
                <a:gd name="T3" fmla="*/ 4 h 57"/>
                <a:gd name="T4" fmla="*/ 17 w 52"/>
                <a:gd name="T5" fmla="*/ 13 h 57"/>
                <a:gd name="T6" fmla="*/ 0 w 52"/>
                <a:gd name="T7" fmla="*/ 30 h 57"/>
                <a:gd name="T8" fmla="*/ 1 w 52"/>
                <a:gd name="T9" fmla="*/ 56 h 57"/>
                <a:gd name="T10" fmla="*/ 17 w 52"/>
                <a:gd name="T11" fmla="*/ 52 h 57"/>
                <a:gd name="T12" fmla="*/ 31 w 52"/>
                <a:gd name="T13" fmla="*/ 49 h 57"/>
                <a:gd name="T14" fmla="*/ 51 w 52"/>
                <a:gd name="T15" fmla="*/ 37 h 57"/>
                <a:gd name="T16" fmla="*/ 47 w 52"/>
                <a:gd name="T17" fmla="*/ 0 h 57"/>
                <a:gd name="T18" fmla="*/ 40 w 52"/>
                <a:gd name="T19" fmla="*/ 2 h 57"/>
                <a:gd name="T20" fmla="*/ 39 w 52"/>
                <a:gd name="T21" fmla="*/ 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57">
                  <a:moveTo>
                    <a:pt x="39" y="1"/>
                  </a:moveTo>
                  <a:lnTo>
                    <a:pt x="36" y="4"/>
                  </a:lnTo>
                  <a:lnTo>
                    <a:pt x="17" y="13"/>
                  </a:lnTo>
                  <a:lnTo>
                    <a:pt x="0" y="30"/>
                  </a:lnTo>
                  <a:lnTo>
                    <a:pt x="1" y="56"/>
                  </a:lnTo>
                  <a:lnTo>
                    <a:pt x="17" y="52"/>
                  </a:lnTo>
                  <a:lnTo>
                    <a:pt x="31" y="49"/>
                  </a:lnTo>
                  <a:lnTo>
                    <a:pt x="51" y="37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9" y="1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6"/>
            <p:cNvSpPr>
              <a:spLocks/>
            </p:cNvSpPr>
            <p:nvPr/>
          </p:nvSpPr>
          <p:spPr bwMode="auto">
            <a:xfrm>
              <a:off x="2493" y="3532"/>
              <a:ext cx="271" cy="629"/>
            </a:xfrm>
            <a:custGeom>
              <a:avLst/>
              <a:gdLst>
                <a:gd name="T0" fmla="*/ 6 w 271"/>
                <a:gd name="T1" fmla="*/ 614 h 629"/>
                <a:gd name="T2" fmla="*/ 12 w 271"/>
                <a:gd name="T3" fmla="*/ 594 h 629"/>
                <a:gd name="T4" fmla="*/ 13 w 271"/>
                <a:gd name="T5" fmla="*/ 573 h 629"/>
                <a:gd name="T6" fmla="*/ 7 w 271"/>
                <a:gd name="T7" fmla="*/ 553 h 629"/>
                <a:gd name="T8" fmla="*/ 4 w 271"/>
                <a:gd name="T9" fmla="*/ 536 h 629"/>
                <a:gd name="T10" fmla="*/ 4 w 271"/>
                <a:gd name="T11" fmla="*/ 517 h 629"/>
                <a:gd name="T12" fmla="*/ 7 w 271"/>
                <a:gd name="T13" fmla="*/ 500 h 629"/>
                <a:gd name="T14" fmla="*/ 11 w 271"/>
                <a:gd name="T15" fmla="*/ 483 h 629"/>
                <a:gd name="T16" fmla="*/ 13 w 271"/>
                <a:gd name="T17" fmla="*/ 463 h 629"/>
                <a:gd name="T18" fmla="*/ 25 w 271"/>
                <a:gd name="T19" fmla="*/ 450 h 629"/>
                <a:gd name="T20" fmla="*/ 41 w 271"/>
                <a:gd name="T21" fmla="*/ 443 h 629"/>
                <a:gd name="T22" fmla="*/ 58 w 271"/>
                <a:gd name="T23" fmla="*/ 447 h 629"/>
                <a:gd name="T24" fmla="*/ 73 w 271"/>
                <a:gd name="T25" fmla="*/ 452 h 629"/>
                <a:gd name="T26" fmla="*/ 89 w 271"/>
                <a:gd name="T27" fmla="*/ 459 h 629"/>
                <a:gd name="T28" fmla="*/ 101 w 271"/>
                <a:gd name="T29" fmla="*/ 468 h 629"/>
                <a:gd name="T30" fmla="*/ 117 w 271"/>
                <a:gd name="T31" fmla="*/ 471 h 629"/>
                <a:gd name="T32" fmla="*/ 135 w 271"/>
                <a:gd name="T33" fmla="*/ 473 h 629"/>
                <a:gd name="T34" fmla="*/ 152 w 271"/>
                <a:gd name="T35" fmla="*/ 471 h 629"/>
                <a:gd name="T36" fmla="*/ 163 w 271"/>
                <a:gd name="T37" fmla="*/ 459 h 629"/>
                <a:gd name="T38" fmla="*/ 178 w 271"/>
                <a:gd name="T39" fmla="*/ 454 h 629"/>
                <a:gd name="T40" fmla="*/ 191 w 271"/>
                <a:gd name="T41" fmla="*/ 459 h 629"/>
                <a:gd name="T42" fmla="*/ 208 w 271"/>
                <a:gd name="T43" fmla="*/ 452 h 629"/>
                <a:gd name="T44" fmla="*/ 225 w 271"/>
                <a:gd name="T45" fmla="*/ 447 h 629"/>
                <a:gd name="T46" fmla="*/ 238 w 271"/>
                <a:gd name="T47" fmla="*/ 436 h 629"/>
                <a:gd name="T48" fmla="*/ 246 w 271"/>
                <a:gd name="T49" fmla="*/ 421 h 629"/>
                <a:gd name="T50" fmla="*/ 251 w 271"/>
                <a:gd name="T51" fmla="*/ 399 h 629"/>
                <a:gd name="T52" fmla="*/ 255 w 271"/>
                <a:gd name="T53" fmla="*/ 377 h 629"/>
                <a:gd name="T54" fmla="*/ 259 w 271"/>
                <a:gd name="T55" fmla="*/ 355 h 629"/>
                <a:gd name="T56" fmla="*/ 263 w 271"/>
                <a:gd name="T57" fmla="*/ 336 h 629"/>
                <a:gd name="T58" fmla="*/ 270 w 271"/>
                <a:gd name="T59" fmla="*/ 316 h 629"/>
                <a:gd name="T60" fmla="*/ 268 w 271"/>
                <a:gd name="T61" fmla="*/ 297 h 629"/>
                <a:gd name="T62" fmla="*/ 261 w 271"/>
                <a:gd name="T63" fmla="*/ 278 h 629"/>
                <a:gd name="T64" fmla="*/ 255 w 271"/>
                <a:gd name="T65" fmla="*/ 258 h 629"/>
                <a:gd name="T66" fmla="*/ 248 w 271"/>
                <a:gd name="T67" fmla="*/ 241 h 629"/>
                <a:gd name="T68" fmla="*/ 244 w 271"/>
                <a:gd name="T69" fmla="*/ 225 h 629"/>
                <a:gd name="T70" fmla="*/ 236 w 271"/>
                <a:gd name="T71" fmla="*/ 205 h 629"/>
                <a:gd name="T72" fmla="*/ 228 w 271"/>
                <a:gd name="T73" fmla="*/ 186 h 629"/>
                <a:gd name="T74" fmla="*/ 220 w 271"/>
                <a:gd name="T75" fmla="*/ 176 h 629"/>
                <a:gd name="T76" fmla="*/ 217 w 271"/>
                <a:gd name="T77" fmla="*/ 158 h 629"/>
                <a:gd name="T78" fmla="*/ 208 w 271"/>
                <a:gd name="T79" fmla="*/ 141 h 629"/>
                <a:gd name="T80" fmla="*/ 198 w 271"/>
                <a:gd name="T81" fmla="*/ 125 h 629"/>
                <a:gd name="T82" fmla="*/ 204 w 271"/>
                <a:gd name="T83" fmla="*/ 104 h 629"/>
                <a:gd name="T84" fmla="*/ 200 w 271"/>
                <a:gd name="T85" fmla="*/ 83 h 629"/>
                <a:gd name="T86" fmla="*/ 195 w 271"/>
                <a:gd name="T87" fmla="*/ 65 h 629"/>
                <a:gd name="T88" fmla="*/ 186 w 271"/>
                <a:gd name="T89" fmla="*/ 49 h 629"/>
                <a:gd name="T90" fmla="*/ 175 w 271"/>
                <a:gd name="T91" fmla="*/ 34 h 629"/>
                <a:gd name="T92" fmla="*/ 170 w 271"/>
                <a:gd name="T93" fmla="*/ 14 h 629"/>
                <a:gd name="T94" fmla="*/ 182 w 271"/>
                <a:gd name="T95" fmla="*/ 0 h 6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1" h="629">
                  <a:moveTo>
                    <a:pt x="0" y="628"/>
                  </a:moveTo>
                  <a:lnTo>
                    <a:pt x="4" y="620"/>
                  </a:lnTo>
                  <a:lnTo>
                    <a:pt x="6" y="614"/>
                  </a:lnTo>
                  <a:lnTo>
                    <a:pt x="11" y="608"/>
                  </a:lnTo>
                  <a:lnTo>
                    <a:pt x="12" y="601"/>
                  </a:lnTo>
                  <a:lnTo>
                    <a:pt x="12" y="594"/>
                  </a:lnTo>
                  <a:lnTo>
                    <a:pt x="13" y="587"/>
                  </a:lnTo>
                  <a:lnTo>
                    <a:pt x="13" y="579"/>
                  </a:lnTo>
                  <a:lnTo>
                    <a:pt x="13" y="573"/>
                  </a:lnTo>
                  <a:lnTo>
                    <a:pt x="12" y="565"/>
                  </a:lnTo>
                  <a:lnTo>
                    <a:pt x="12" y="558"/>
                  </a:lnTo>
                  <a:lnTo>
                    <a:pt x="7" y="553"/>
                  </a:lnTo>
                  <a:lnTo>
                    <a:pt x="6" y="548"/>
                  </a:lnTo>
                  <a:lnTo>
                    <a:pt x="4" y="543"/>
                  </a:lnTo>
                  <a:lnTo>
                    <a:pt x="4" y="536"/>
                  </a:lnTo>
                  <a:lnTo>
                    <a:pt x="0" y="531"/>
                  </a:lnTo>
                  <a:lnTo>
                    <a:pt x="1" y="524"/>
                  </a:lnTo>
                  <a:lnTo>
                    <a:pt x="4" y="517"/>
                  </a:lnTo>
                  <a:lnTo>
                    <a:pt x="7" y="512"/>
                  </a:lnTo>
                  <a:lnTo>
                    <a:pt x="7" y="508"/>
                  </a:lnTo>
                  <a:lnTo>
                    <a:pt x="7" y="500"/>
                  </a:lnTo>
                  <a:lnTo>
                    <a:pt x="7" y="492"/>
                  </a:lnTo>
                  <a:lnTo>
                    <a:pt x="7" y="487"/>
                  </a:lnTo>
                  <a:lnTo>
                    <a:pt x="11" y="483"/>
                  </a:lnTo>
                  <a:lnTo>
                    <a:pt x="11" y="476"/>
                  </a:lnTo>
                  <a:lnTo>
                    <a:pt x="12" y="468"/>
                  </a:lnTo>
                  <a:lnTo>
                    <a:pt x="13" y="463"/>
                  </a:lnTo>
                  <a:lnTo>
                    <a:pt x="18" y="459"/>
                  </a:lnTo>
                  <a:lnTo>
                    <a:pt x="20" y="454"/>
                  </a:lnTo>
                  <a:lnTo>
                    <a:pt x="25" y="450"/>
                  </a:lnTo>
                  <a:lnTo>
                    <a:pt x="30" y="447"/>
                  </a:lnTo>
                  <a:lnTo>
                    <a:pt x="35" y="443"/>
                  </a:lnTo>
                  <a:lnTo>
                    <a:pt x="41" y="443"/>
                  </a:lnTo>
                  <a:lnTo>
                    <a:pt x="45" y="443"/>
                  </a:lnTo>
                  <a:lnTo>
                    <a:pt x="52" y="445"/>
                  </a:lnTo>
                  <a:lnTo>
                    <a:pt x="58" y="447"/>
                  </a:lnTo>
                  <a:lnTo>
                    <a:pt x="63" y="447"/>
                  </a:lnTo>
                  <a:lnTo>
                    <a:pt x="69" y="450"/>
                  </a:lnTo>
                  <a:lnTo>
                    <a:pt x="73" y="452"/>
                  </a:lnTo>
                  <a:lnTo>
                    <a:pt x="79" y="452"/>
                  </a:lnTo>
                  <a:lnTo>
                    <a:pt x="82" y="456"/>
                  </a:lnTo>
                  <a:lnTo>
                    <a:pt x="89" y="459"/>
                  </a:lnTo>
                  <a:lnTo>
                    <a:pt x="94" y="462"/>
                  </a:lnTo>
                  <a:lnTo>
                    <a:pt x="99" y="466"/>
                  </a:lnTo>
                  <a:lnTo>
                    <a:pt x="101" y="468"/>
                  </a:lnTo>
                  <a:lnTo>
                    <a:pt x="107" y="468"/>
                  </a:lnTo>
                  <a:lnTo>
                    <a:pt x="113" y="471"/>
                  </a:lnTo>
                  <a:lnTo>
                    <a:pt x="117" y="471"/>
                  </a:lnTo>
                  <a:lnTo>
                    <a:pt x="123" y="473"/>
                  </a:lnTo>
                  <a:lnTo>
                    <a:pt x="128" y="471"/>
                  </a:lnTo>
                  <a:lnTo>
                    <a:pt x="135" y="473"/>
                  </a:lnTo>
                  <a:lnTo>
                    <a:pt x="140" y="473"/>
                  </a:lnTo>
                  <a:lnTo>
                    <a:pt x="146" y="471"/>
                  </a:lnTo>
                  <a:lnTo>
                    <a:pt x="152" y="471"/>
                  </a:lnTo>
                  <a:lnTo>
                    <a:pt x="158" y="468"/>
                  </a:lnTo>
                  <a:lnTo>
                    <a:pt x="159" y="463"/>
                  </a:lnTo>
                  <a:lnTo>
                    <a:pt x="163" y="459"/>
                  </a:lnTo>
                  <a:lnTo>
                    <a:pt x="167" y="454"/>
                  </a:lnTo>
                  <a:lnTo>
                    <a:pt x="170" y="454"/>
                  </a:lnTo>
                  <a:lnTo>
                    <a:pt x="178" y="454"/>
                  </a:lnTo>
                  <a:lnTo>
                    <a:pt x="182" y="454"/>
                  </a:lnTo>
                  <a:lnTo>
                    <a:pt x="187" y="456"/>
                  </a:lnTo>
                  <a:lnTo>
                    <a:pt x="191" y="459"/>
                  </a:lnTo>
                  <a:lnTo>
                    <a:pt x="198" y="459"/>
                  </a:lnTo>
                  <a:lnTo>
                    <a:pt x="204" y="456"/>
                  </a:lnTo>
                  <a:lnTo>
                    <a:pt x="208" y="452"/>
                  </a:lnTo>
                  <a:lnTo>
                    <a:pt x="213" y="452"/>
                  </a:lnTo>
                  <a:lnTo>
                    <a:pt x="218" y="450"/>
                  </a:lnTo>
                  <a:lnTo>
                    <a:pt x="225" y="447"/>
                  </a:lnTo>
                  <a:lnTo>
                    <a:pt x="228" y="443"/>
                  </a:lnTo>
                  <a:lnTo>
                    <a:pt x="234" y="439"/>
                  </a:lnTo>
                  <a:lnTo>
                    <a:pt x="238" y="436"/>
                  </a:lnTo>
                  <a:lnTo>
                    <a:pt x="241" y="430"/>
                  </a:lnTo>
                  <a:lnTo>
                    <a:pt x="244" y="425"/>
                  </a:lnTo>
                  <a:lnTo>
                    <a:pt x="246" y="421"/>
                  </a:lnTo>
                  <a:lnTo>
                    <a:pt x="247" y="414"/>
                  </a:lnTo>
                  <a:lnTo>
                    <a:pt x="248" y="406"/>
                  </a:lnTo>
                  <a:lnTo>
                    <a:pt x="251" y="399"/>
                  </a:lnTo>
                  <a:lnTo>
                    <a:pt x="253" y="392"/>
                  </a:lnTo>
                  <a:lnTo>
                    <a:pt x="255" y="385"/>
                  </a:lnTo>
                  <a:lnTo>
                    <a:pt x="255" y="377"/>
                  </a:lnTo>
                  <a:lnTo>
                    <a:pt x="258" y="369"/>
                  </a:lnTo>
                  <a:lnTo>
                    <a:pt x="258" y="361"/>
                  </a:lnTo>
                  <a:lnTo>
                    <a:pt x="259" y="355"/>
                  </a:lnTo>
                  <a:lnTo>
                    <a:pt x="259" y="348"/>
                  </a:lnTo>
                  <a:lnTo>
                    <a:pt x="263" y="343"/>
                  </a:lnTo>
                  <a:lnTo>
                    <a:pt x="263" y="336"/>
                  </a:lnTo>
                  <a:lnTo>
                    <a:pt x="264" y="330"/>
                  </a:lnTo>
                  <a:lnTo>
                    <a:pt x="266" y="321"/>
                  </a:lnTo>
                  <a:lnTo>
                    <a:pt x="270" y="316"/>
                  </a:lnTo>
                  <a:lnTo>
                    <a:pt x="270" y="310"/>
                  </a:lnTo>
                  <a:lnTo>
                    <a:pt x="268" y="304"/>
                  </a:lnTo>
                  <a:lnTo>
                    <a:pt x="268" y="297"/>
                  </a:lnTo>
                  <a:lnTo>
                    <a:pt x="266" y="290"/>
                  </a:lnTo>
                  <a:lnTo>
                    <a:pt x="264" y="283"/>
                  </a:lnTo>
                  <a:lnTo>
                    <a:pt x="261" y="278"/>
                  </a:lnTo>
                  <a:lnTo>
                    <a:pt x="258" y="273"/>
                  </a:lnTo>
                  <a:lnTo>
                    <a:pt x="258" y="266"/>
                  </a:lnTo>
                  <a:lnTo>
                    <a:pt x="255" y="258"/>
                  </a:lnTo>
                  <a:lnTo>
                    <a:pt x="251" y="254"/>
                  </a:lnTo>
                  <a:lnTo>
                    <a:pt x="248" y="249"/>
                  </a:lnTo>
                  <a:lnTo>
                    <a:pt x="248" y="241"/>
                  </a:lnTo>
                  <a:lnTo>
                    <a:pt x="247" y="237"/>
                  </a:lnTo>
                  <a:lnTo>
                    <a:pt x="247" y="229"/>
                  </a:lnTo>
                  <a:lnTo>
                    <a:pt x="244" y="225"/>
                  </a:lnTo>
                  <a:lnTo>
                    <a:pt x="241" y="217"/>
                  </a:lnTo>
                  <a:lnTo>
                    <a:pt x="238" y="213"/>
                  </a:lnTo>
                  <a:lnTo>
                    <a:pt x="236" y="205"/>
                  </a:lnTo>
                  <a:lnTo>
                    <a:pt x="234" y="198"/>
                  </a:lnTo>
                  <a:lnTo>
                    <a:pt x="231" y="193"/>
                  </a:lnTo>
                  <a:lnTo>
                    <a:pt x="228" y="186"/>
                  </a:lnTo>
                  <a:lnTo>
                    <a:pt x="226" y="178"/>
                  </a:lnTo>
                  <a:lnTo>
                    <a:pt x="225" y="176"/>
                  </a:lnTo>
                  <a:lnTo>
                    <a:pt x="220" y="176"/>
                  </a:lnTo>
                  <a:lnTo>
                    <a:pt x="218" y="169"/>
                  </a:lnTo>
                  <a:lnTo>
                    <a:pt x="217" y="164"/>
                  </a:lnTo>
                  <a:lnTo>
                    <a:pt x="217" y="158"/>
                  </a:lnTo>
                  <a:lnTo>
                    <a:pt x="215" y="149"/>
                  </a:lnTo>
                  <a:lnTo>
                    <a:pt x="210" y="145"/>
                  </a:lnTo>
                  <a:lnTo>
                    <a:pt x="208" y="141"/>
                  </a:lnTo>
                  <a:lnTo>
                    <a:pt x="204" y="138"/>
                  </a:lnTo>
                  <a:lnTo>
                    <a:pt x="199" y="134"/>
                  </a:lnTo>
                  <a:lnTo>
                    <a:pt x="198" y="125"/>
                  </a:lnTo>
                  <a:lnTo>
                    <a:pt x="199" y="118"/>
                  </a:lnTo>
                  <a:lnTo>
                    <a:pt x="200" y="112"/>
                  </a:lnTo>
                  <a:lnTo>
                    <a:pt x="204" y="104"/>
                  </a:lnTo>
                  <a:lnTo>
                    <a:pt x="204" y="96"/>
                  </a:lnTo>
                  <a:lnTo>
                    <a:pt x="204" y="90"/>
                  </a:lnTo>
                  <a:lnTo>
                    <a:pt x="200" y="83"/>
                  </a:lnTo>
                  <a:lnTo>
                    <a:pt x="198" y="77"/>
                  </a:lnTo>
                  <a:lnTo>
                    <a:pt x="195" y="73"/>
                  </a:lnTo>
                  <a:lnTo>
                    <a:pt x="195" y="65"/>
                  </a:lnTo>
                  <a:lnTo>
                    <a:pt x="191" y="61"/>
                  </a:lnTo>
                  <a:lnTo>
                    <a:pt x="189" y="53"/>
                  </a:lnTo>
                  <a:lnTo>
                    <a:pt x="186" y="49"/>
                  </a:lnTo>
                  <a:lnTo>
                    <a:pt x="181" y="44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72" y="27"/>
                  </a:lnTo>
                  <a:lnTo>
                    <a:pt x="168" y="22"/>
                  </a:lnTo>
                  <a:lnTo>
                    <a:pt x="170" y="14"/>
                  </a:lnTo>
                  <a:lnTo>
                    <a:pt x="175" y="9"/>
                  </a:lnTo>
                  <a:lnTo>
                    <a:pt x="178" y="5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77"/>
            <p:cNvSpPr>
              <a:spLocks/>
            </p:cNvSpPr>
            <p:nvPr/>
          </p:nvSpPr>
          <p:spPr bwMode="auto">
            <a:xfrm>
              <a:off x="3970" y="2023"/>
              <a:ext cx="722" cy="676"/>
            </a:xfrm>
            <a:custGeom>
              <a:avLst/>
              <a:gdLst>
                <a:gd name="T0" fmla="*/ 0 w 722"/>
                <a:gd name="T1" fmla="*/ 226 h 676"/>
                <a:gd name="T2" fmla="*/ 42 w 722"/>
                <a:gd name="T3" fmla="*/ 190 h 676"/>
                <a:gd name="T4" fmla="*/ 45 w 722"/>
                <a:gd name="T5" fmla="*/ 163 h 676"/>
                <a:gd name="T6" fmla="*/ 67 w 722"/>
                <a:gd name="T7" fmla="*/ 202 h 676"/>
                <a:gd name="T8" fmla="*/ 155 w 722"/>
                <a:gd name="T9" fmla="*/ 202 h 676"/>
                <a:gd name="T10" fmla="*/ 137 w 722"/>
                <a:gd name="T11" fmla="*/ 148 h 676"/>
                <a:gd name="T12" fmla="*/ 183 w 722"/>
                <a:gd name="T13" fmla="*/ 132 h 676"/>
                <a:gd name="T14" fmla="*/ 211 w 722"/>
                <a:gd name="T15" fmla="*/ 150 h 676"/>
                <a:gd name="T16" fmla="*/ 183 w 722"/>
                <a:gd name="T17" fmla="*/ 193 h 676"/>
                <a:gd name="T18" fmla="*/ 255 w 722"/>
                <a:gd name="T19" fmla="*/ 223 h 676"/>
                <a:gd name="T20" fmla="*/ 317 w 722"/>
                <a:gd name="T21" fmla="*/ 196 h 676"/>
                <a:gd name="T22" fmla="*/ 371 w 722"/>
                <a:gd name="T23" fmla="*/ 160 h 676"/>
                <a:gd name="T24" fmla="*/ 414 w 722"/>
                <a:gd name="T25" fmla="*/ 135 h 676"/>
                <a:gd name="T26" fmla="*/ 445 w 722"/>
                <a:gd name="T27" fmla="*/ 83 h 676"/>
                <a:gd name="T28" fmla="*/ 456 w 722"/>
                <a:gd name="T29" fmla="*/ 29 h 676"/>
                <a:gd name="T30" fmla="*/ 467 w 722"/>
                <a:gd name="T31" fmla="*/ 18 h 676"/>
                <a:gd name="T32" fmla="*/ 495 w 722"/>
                <a:gd name="T33" fmla="*/ 59 h 676"/>
                <a:gd name="T34" fmla="*/ 533 w 722"/>
                <a:gd name="T35" fmla="*/ 93 h 676"/>
                <a:gd name="T36" fmla="*/ 506 w 722"/>
                <a:gd name="T37" fmla="*/ 131 h 676"/>
                <a:gd name="T38" fmla="*/ 481 w 722"/>
                <a:gd name="T39" fmla="*/ 160 h 676"/>
                <a:gd name="T40" fmla="*/ 463 w 722"/>
                <a:gd name="T41" fmla="*/ 177 h 676"/>
                <a:gd name="T42" fmla="*/ 454 w 722"/>
                <a:gd name="T43" fmla="*/ 199 h 676"/>
                <a:gd name="T44" fmla="*/ 512 w 722"/>
                <a:gd name="T45" fmla="*/ 185 h 676"/>
                <a:gd name="T46" fmla="*/ 530 w 722"/>
                <a:gd name="T47" fmla="*/ 169 h 676"/>
                <a:gd name="T48" fmla="*/ 548 w 722"/>
                <a:gd name="T49" fmla="*/ 150 h 676"/>
                <a:gd name="T50" fmla="*/ 571 w 722"/>
                <a:gd name="T51" fmla="*/ 135 h 676"/>
                <a:gd name="T52" fmla="*/ 593 w 722"/>
                <a:gd name="T53" fmla="*/ 116 h 676"/>
                <a:gd name="T54" fmla="*/ 606 w 722"/>
                <a:gd name="T55" fmla="*/ 105 h 676"/>
                <a:gd name="T56" fmla="*/ 624 w 722"/>
                <a:gd name="T57" fmla="*/ 87 h 676"/>
                <a:gd name="T58" fmla="*/ 643 w 722"/>
                <a:gd name="T59" fmla="*/ 59 h 676"/>
                <a:gd name="T60" fmla="*/ 657 w 722"/>
                <a:gd name="T61" fmla="*/ 29 h 676"/>
                <a:gd name="T62" fmla="*/ 676 w 722"/>
                <a:gd name="T63" fmla="*/ 0 h 676"/>
                <a:gd name="T64" fmla="*/ 716 w 722"/>
                <a:gd name="T65" fmla="*/ 14 h 676"/>
                <a:gd name="T66" fmla="*/ 721 w 722"/>
                <a:gd name="T67" fmla="*/ 29 h 676"/>
                <a:gd name="T68" fmla="*/ 713 w 722"/>
                <a:gd name="T69" fmla="*/ 38 h 676"/>
                <a:gd name="T70" fmla="*/ 693 w 722"/>
                <a:gd name="T71" fmla="*/ 83 h 676"/>
                <a:gd name="T72" fmla="*/ 670 w 722"/>
                <a:gd name="T73" fmla="*/ 126 h 676"/>
                <a:gd name="T74" fmla="*/ 640 w 722"/>
                <a:gd name="T75" fmla="*/ 148 h 676"/>
                <a:gd name="T76" fmla="*/ 616 w 722"/>
                <a:gd name="T77" fmla="*/ 175 h 676"/>
                <a:gd name="T78" fmla="*/ 585 w 722"/>
                <a:gd name="T79" fmla="*/ 233 h 676"/>
                <a:gd name="T80" fmla="*/ 616 w 722"/>
                <a:gd name="T81" fmla="*/ 274 h 676"/>
                <a:gd name="T82" fmla="*/ 530 w 722"/>
                <a:gd name="T83" fmla="*/ 315 h 676"/>
                <a:gd name="T84" fmla="*/ 643 w 722"/>
                <a:gd name="T85" fmla="*/ 381 h 676"/>
                <a:gd name="T86" fmla="*/ 664 w 722"/>
                <a:gd name="T87" fmla="*/ 450 h 676"/>
                <a:gd name="T88" fmla="*/ 616 w 722"/>
                <a:gd name="T89" fmla="*/ 675 h 676"/>
                <a:gd name="T90" fmla="*/ 407 w 722"/>
                <a:gd name="T91" fmla="*/ 603 h 676"/>
                <a:gd name="T92" fmla="*/ 380 w 722"/>
                <a:gd name="T93" fmla="*/ 533 h 676"/>
                <a:gd name="T94" fmla="*/ 353 w 722"/>
                <a:gd name="T95" fmla="*/ 439 h 676"/>
                <a:gd name="T96" fmla="*/ 322 w 722"/>
                <a:gd name="T97" fmla="*/ 388 h 676"/>
                <a:gd name="T98" fmla="*/ 281 w 722"/>
                <a:gd name="T99" fmla="*/ 369 h 676"/>
                <a:gd name="T100" fmla="*/ 255 w 722"/>
                <a:gd name="T101" fmla="*/ 351 h 676"/>
                <a:gd name="T102" fmla="*/ 228 w 722"/>
                <a:gd name="T103" fmla="*/ 326 h 676"/>
                <a:gd name="T104" fmla="*/ 197 w 722"/>
                <a:gd name="T105" fmla="*/ 298 h 676"/>
                <a:gd name="T106" fmla="*/ 171 w 722"/>
                <a:gd name="T107" fmla="*/ 277 h 676"/>
                <a:gd name="T108" fmla="*/ 152 w 722"/>
                <a:gd name="T109" fmla="*/ 253 h 676"/>
                <a:gd name="T110" fmla="*/ 23 w 722"/>
                <a:gd name="T111" fmla="*/ 276 h 676"/>
                <a:gd name="T112" fmla="*/ 0 w 722"/>
                <a:gd name="T113" fmla="*/ 276 h 676"/>
                <a:gd name="T114" fmla="*/ 0 w 722"/>
                <a:gd name="T115" fmla="*/ 266 h 6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22" h="676">
                  <a:moveTo>
                    <a:pt x="0" y="266"/>
                  </a:moveTo>
                  <a:lnTo>
                    <a:pt x="0" y="226"/>
                  </a:lnTo>
                  <a:lnTo>
                    <a:pt x="45" y="215"/>
                  </a:lnTo>
                  <a:lnTo>
                    <a:pt x="42" y="190"/>
                  </a:lnTo>
                  <a:lnTo>
                    <a:pt x="31" y="177"/>
                  </a:lnTo>
                  <a:lnTo>
                    <a:pt x="45" y="163"/>
                  </a:lnTo>
                  <a:lnTo>
                    <a:pt x="67" y="177"/>
                  </a:lnTo>
                  <a:lnTo>
                    <a:pt x="67" y="202"/>
                  </a:lnTo>
                  <a:lnTo>
                    <a:pt x="94" y="212"/>
                  </a:lnTo>
                  <a:lnTo>
                    <a:pt x="155" y="202"/>
                  </a:lnTo>
                  <a:lnTo>
                    <a:pt x="155" y="163"/>
                  </a:lnTo>
                  <a:lnTo>
                    <a:pt x="137" y="148"/>
                  </a:lnTo>
                  <a:lnTo>
                    <a:pt x="137" y="132"/>
                  </a:lnTo>
                  <a:lnTo>
                    <a:pt x="183" y="132"/>
                  </a:lnTo>
                  <a:lnTo>
                    <a:pt x="183" y="150"/>
                  </a:lnTo>
                  <a:lnTo>
                    <a:pt x="211" y="150"/>
                  </a:lnTo>
                  <a:lnTo>
                    <a:pt x="211" y="181"/>
                  </a:lnTo>
                  <a:lnTo>
                    <a:pt x="183" y="193"/>
                  </a:lnTo>
                  <a:lnTo>
                    <a:pt x="183" y="205"/>
                  </a:lnTo>
                  <a:lnTo>
                    <a:pt x="255" y="223"/>
                  </a:lnTo>
                  <a:lnTo>
                    <a:pt x="255" y="196"/>
                  </a:lnTo>
                  <a:lnTo>
                    <a:pt x="317" y="196"/>
                  </a:lnTo>
                  <a:lnTo>
                    <a:pt x="371" y="196"/>
                  </a:lnTo>
                  <a:lnTo>
                    <a:pt x="371" y="160"/>
                  </a:lnTo>
                  <a:lnTo>
                    <a:pt x="414" y="160"/>
                  </a:lnTo>
                  <a:lnTo>
                    <a:pt x="414" y="135"/>
                  </a:lnTo>
                  <a:lnTo>
                    <a:pt x="445" y="135"/>
                  </a:lnTo>
                  <a:lnTo>
                    <a:pt x="445" y="83"/>
                  </a:lnTo>
                  <a:lnTo>
                    <a:pt x="456" y="83"/>
                  </a:lnTo>
                  <a:lnTo>
                    <a:pt x="456" y="29"/>
                  </a:lnTo>
                  <a:lnTo>
                    <a:pt x="472" y="29"/>
                  </a:lnTo>
                  <a:lnTo>
                    <a:pt x="467" y="18"/>
                  </a:lnTo>
                  <a:lnTo>
                    <a:pt x="495" y="18"/>
                  </a:lnTo>
                  <a:lnTo>
                    <a:pt x="495" y="59"/>
                  </a:lnTo>
                  <a:lnTo>
                    <a:pt x="533" y="59"/>
                  </a:lnTo>
                  <a:lnTo>
                    <a:pt x="533" y="93"/>
                  </a:lnTo>
                  <a:lnTo>
                    <a:pt x="506" y="93"/>
                  </a:lnTo>
                  <a:lnTo>
                    <a:pt x="506" y="131"/>
                  </a:lnTo>
                  <a:lnTo>
                    <a:pt x="481" y="131"/>
                  </a:lnTo>
                  <a:lnTo>
                    <a:pt x="481" y="160"/>
                  </a:lnTo>
                  <a:lnTo>
                    <a:pt x="463" y="160"/>
                  </a:lnTo>
                  <a:lnTo>
                    <a:pt x="463" y="177"/>
                  </a:lnTo>
                  <a:lnTo>
                    <a:pt x="454" y="177"/>
                  </a:lnTo>
                  <a:lnTo>
                    <a:pt x="454" y="199"/>
                  </a:lnTo>
                  <a:lnTo>
                    <a:pt x="512" y="199"/>
                  </a:lnTo>
                  <a:lnTo>
                    <a:pt x="512" y="185"/>
                  </a:lnTo>
                  <a:lnTo>
                    <a:pt x="530" y="185"/>
                  </a:lnTo>
                  <a:lnTo>
                    <a:pt x="530" y="169"/>
                  </a:lnTo>
                  <a:lnTo>
                    <a:pt x="548" y="169"/>
                  </a:lnTo>
                  <a:lnTo>
                    <a:pt x="548" y="150"/>
                  </a:lnTo>
                  <a:lnTo>
                    <a:pt x="571" y="150"/>
                  </a:lnTo>
                  <a:lnTo>
                    <a:pt x="571" y="135"/>
                  </a:lnTo>
                  <a:lnTo>
                    <a:pt x="593" y="135"/>
                  </a:lnTo>
                  <a:lnTo>
                    <a:pt x="593" y="116"/>
                  </a:lnTo>
                  <a:lnTo>
                    <a:pt x="606" y="116"/>
                  </a:lnTo>
                  <a:lnTo>
                    <a:pt x="606" y="105"/>
                  </a:lnTo>
                  <a:lnTo>
                    <a:pt x="624" y="105"/>
                  </a:lnTo>
                  <a:lnTo>
                    <a:pt x="624" y="87"/>
                  </a:lnTo>
                  <a:lnTo>
                    <a:pt x="643" y="87"/>
                  </a:lnTo>
                  <a:lnTo>
                    <a:pt x="643" y="59"/>
                  </a:lnTo>
                  <a:lnTo>
                    <a:pt x="657" y="59"/>
                  </a:lnTo>
                  <a:lnTo>
                    <a:pt x="657" y="29"/>
                  </a:lnTo>
                  <a:lnTo>
                    <a:pt x="676" y="29"/>
                  </a:lnTo>
                  <a:lnTo>
                    <a:pt x="676" y="0"/>
                  </a:lnTo>
                  <a:lnTo>
                    <a:pt x="716" y="0"/>
                  </a:lnTo>
                  <a:lnTo>
                    <a:pt x="716" y="14"/>
                  </a:lnTo>
                  <a:lnTo>
                    <a:pt x="721" y="14"/>
                  </a:lnTo>
                  <a:lnTo>
                    <a:pt x="721" y="29"/>
                  </a:lnTo>
                  <a:lnTo>
                    <a:pt x="713" y="29"/>
                  </a:lnTo>
                  <a:lnTo>
                    <a:pt x="713" y="38"/>
                  </a:lnTo>
                  <a:lnTo>
                    <a:pt x="713" y="83"/>
                  </a:lnTo>
                  <a:lnTo>
                    <a:pt x="693" y="83"/>
                  </a:lnTo>
                  <a:lnTo>
                    <a:pt x="693" y="126"/>
                  </a:lnTo>
                  <a:lnTo>
                    <a:pt x="670" y="126"/>
                  </a:lnTo>
                  <a:lnTo>
                    <a:pt x="670" y="148"/>
                  </a:lnTo>
                  <a:lnTo>
                    <a:pt x="640" y="148"/>
                  </a:lnTo>
                  <a:lnTo>
                    <a:pt x="640" y="175"/>
                  </a:lnTo>
                  <a:lnTo>
                    <a:pt x="616" y="175"/>
                  </a:lnTo>
                  <a:lnTo>
                    <a:pt x="616" y="233"/>
                  </a:lnTo>
                  <a:lnTo>
                    <a:pt x="585" y="233"/>
                  </a:lnTo>
                  <a:lnTo>
                    <a:pt x="585" y="274"/>
                  </a:lnTo>
                  <a:lnTo>
                    <a:pt x="616" y="274"/>
                  </a:lnTo>
                  <a:lnTo>
                    <a:pt x="616" y="315"/>
                  </a:lnTo>
                  <a:lnTo>
                    <a:pt x="530" y="315"/>
                  </a:lnTo>
                  <a:lnTo>
                    <a:pt x="530" y="381"/>
                  </a:lnTo>
                  <a:lnTo>
                    <a:pt x="643" y="381"/>
                  </a:lnTo>
                  <a:lnTo>
                    <a:pt x="643" y="450"/>
                  </a:lnTo>
                  <a:lnTo>
                    <a:pt x="664" y="450"/>
                  </a:lnTo>
                  <a:lnTo>
                    <a:pt x="664" y="648"/>
                  </a:lnTo>
                  <a:lnTo>
                    <a:pt x="616" y="675"/>
                  </a:lnTo>
                  <a:lnTo>
                    <a:pt x="407" y="675"/>
                  </a:lnTo>
                  <a:lnTo>
                    <a:pt x="407" y="603"/>
                  </a:lnTo>
                  <a:lnTo>
                    <a:pt x="380" y="603"/>
                  </a:lnTo>
                  <a:lnTo>
                    <a:pt x="380" y="533"/>
                  </a:lnTo>
                  <a:lnTo>
                    <a:pt x="353" y="533"/>
                  </a:lnTo>
                  <a:lnTo>
                    <a:pt x="353" y="439"/>
                  </a:lnTo>
                  <a:lnTo>
                    <a:pt x="322" y="439"/>
                  </a:lnTo>
                  <a:lnTo>
                    <a:pt x="322" y="388"/>
                  </a:lnTo>
                  <a:lnTo>
                    <a:pt x="281" y="388"/>
                  </a:lnTo>
                  <a:lnTo>
                    <a:pt x="281" y="369"/>
                  </a:lnTo>
                  <a:lnTo>
                    <a:pt x="255" y="369"/>
                  </a:lnTo>
                  <a:lnTo>
                    <a:pt x="255" y="351"/>
                  </a:lnTo>
                  <a:lnTo>
                    <a:pt x="228" y="351"/>
                  </a:lnTo>
                  <a:lnTo>
                    <a:pt x="228" y="326"/>
                  </a:lnTo>
                  <a:lnTo>
                    <a:pt x="197" y="326"/>
                  </a:lnTo>
                  <a:lnTo>
                    <a:pt x="197" y="298"/>
                  </a:lnTo>
                  <a:lnTo>
                    <a:pt x="171" y="298"/>
                  </a:lnTo>
                  <a:lnTo>
                    <a:pt x="171" y="277"/>
                  </a:lnTo>
                  <a:lnTo>
                    <a:pt x="152" y="277"/>
                  </a:lnTo>
                  <a:lnTo>
                    <a:pt x="152" y="253"/>
                  </a:lnTo>
                  <a:lnTo>
                    <a:pt x="60" y="253"/>
                  </a:lnTo>
                  <a:lnTo>
                    <a:pt x="23" y="276"/>
                  </a:lnTo>
                  <a:lnTo>
                    <a:pt x="2" y="276"/>
                  </a:lnTo>
                  <a:lnTo>
                    <a:pt x="0" y="276"/>
                  </a:lnTo>
                  <a:lnTo>
                    <a:pt x="0" y="266"/>
                  </a:lnTo>
                </a:path>
              </a:pathLst>
            </a:custGeom>
            <a:pattFill prst="dotDmnd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78"/>
            <p:cNvSpPr>
              <a:spLocks/>
            </p:cNvSpPr>
            <p:nvPr/>
          </p:nvSpPr>
          <p:spPr bwMode="auto">
            <a:xfrm>
              <a:off x="4370" y="2237"/>
              <a:ext cx="67" cy="86"/>
            </a:xfrm>
            <a:custGeom>
              <a:avLst/>
              <a:gdLst>
                <a:gd name="T0" fmla="*/ 41 w 67"/>
                <a:gd name="T1" fmla="*/ 1 h 86"/>
                <a:gd name="T2" fmla="*/ 0 w 67"/>
                <a:gd name="T3" fmla="*/ 21 h 86"/>
                <a:gd name="T4" fmla="*/ 6 w 67"/>
                <a:gd name="T5" fmla="*/ 85 h 86"/>
                <a:gd name="T6" fmla="*/ 48 w 67"/>
                <a:gd name="T7" fmla="*/ 65 h 86"/>
                <a:gd name="T8" fmla="*/ 66 w 67"/>
                <a:gd name="T9" fmla="*/ 18 h 86"/>
                <a:gd name="T10" fmla="*/ 42 w 67"/>
                <a:gd name="T11" fmla="*/ 0 h 86"/>
                <a:gd name="T12" fmla="*/ 41 w 67"/>
                <a:gd name="T13" fmla="*/ 1 h 86"/>
                <a:gd name="T14" fmla="*/ 41 w 67"/>
                <a:gd name="T15" fmla="*/ 1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86">
                  <a:moveTo>
                    <a:pt x="41" y="1"/>
                  </a:moveTo>
                  <a:lnTo>
                    <a:pt x="0" y="21"/>
                  </a:lnTo>
                  <a:lnTo>
                    <a:pt x="6" y="85"/>
                  </a:lnTo>
                  <a:lnTo>
                    <a:pt x="48" y="65"/>
                  </a:lnTo>
                  <a:lnTo>
                    <a:pt x="66" y="18"/>
                  </a:lnTo>
                  <a:lnTo>
                    <a:pt x="42" y="0"/>
                  </a:lnTo>
                  <a:lnTo>
                    <a:pt x="41" y="1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9"/>
            <p:cNvSpPr>
              <a:spLocks/>
            </p:cNvSpPr>
            <p:nvPr/>
          </p:nvSpPr>
          <p:spPr bwMode="auto">
            <a:xfrm>
              <a:off x="4285" y="1811"/>
              <a:ext cx="294" cy="464"/>
            </a:xfrm>
            <a:custGeom>
              <a:avLst/>
              <a:gdLst>
                <a:gd name="T0" fmla="*/ 6 w 294"/>
                <a:gd name="T1" fmla="*/ 461 h 464"/>
                <a:gd name="T2" fmla="*/ 15 w 294"/>
                <a:gd name="T3" fmla="*/ 459 h 464"/>
                <a:gd name="T4" fmla="*/ 27 w 294"/>
                <a:gd name="T5" fmla="*/ 457 h 464"/>
                <a:gd name="T6" fmla="*/ 36 w 294"/>
                <a:gd name="T7" fmla="*/ 455 h 464"/>
                <a:gd name="T8" fmla="*/ 45 w 294"/>
                <a:gd name="T9" fmla="*/ 452 h 464"/>
                <a:gd name="T10" fmla="*/ 52 w 294"/>
                <a:gd name="T11" fmla="*/ 446 h 464"/>
                <a:gd name="T12" fmla="*/ 64 w 294"/>
                <a:gd name="T13" fmla="*/ 441 h 464"/>
                <a:gd name="T14" fmla="*/ 72 w 294"/>
                <a:gd name="T15" fmla="*/ 439 h 464"/>
                <a:gd name="T16" fmla="*/ 79 w 294"/>
                <a:gd name="T17" fmla="*/ 435 h 464"/>
                <a:gd name="T18" fmla="*/ 88 w 294"/>
                <a:gd name="T19" fmla="*/ 429 h 464"/>
                <a:gd name="T20" fmla="*/ 94 w 294"/>
                <a:gd name="T21" fmla="*/ 420 h 464"/>
                <a:gd name="T22" fmla="*/ 101 w 294"/>
                <a:gd name="T23" fmla="*/ 412 h 464"/>
                <a:gd name="T24" fmla="*/ 110 w 294"/>
                <a:gd name="T25" fmla="*/ 405 h 464"/>
                <a:gd name="T26" fmla="*/ 116 w 294"/>
                <a:gd name="T27" fmla="*/ 396 h 464"/>
                <a:gd name="T28" fmla="*/ 123 w 294"/>
                <a:gd name="T29" fmla="*/ 386 h 464"/>
                <a:gd name="T30" fmla="*/ 127 w 294"/>
                <a:gd name="T31" fmla="*/ 374 h 464"/>
                <a:gd name="T32" fmla="*/ 134 w 294"/>
                <a:gd name="T33" fmla="*/ 370 h 464"/>
                <a:gd name="T34" fmla="*/ 141 w 294"/>
                <a:gd name="T35" fmla="*/ 360 h 464"/>
                <a:gd name="T36" fmla="*/ 142 w 294"/>
                <a:gd name="T37" fmla="*/ 349 h 464"/>
                <a:gd name="T38" fmla="*/ 147 w 294"/>
                <a:gd name="T39" fmla="*/ 339 h 464"/>
                <a:gd name="T40" fmla="*/ 150 w 294"/>
                <a:gd name="T41" fmla="*/ 326 h 464"/>
                <a:gd name="T42" fmla="*/ 154 w 294"/>
                <a:gd name="T43" fmla="*/ 314 h 464"/>
                <a:gd name="T44" fmla="*/ 157 w 294"/>
                <a:gd name="T45" fmla="*/ 300 h 464"/>
                <a:gd name="T46" fmla="*/ 154 w 294"/>
                <a:gd name="T47" fmla="*/ 289 h 464"/>
                <a:gd name="T48" fmla="*/ 154 w 294"/>
                <a:gd name="T49" fmla="*/ 277 h 464"/>
                <a:gd name="T50" fmla="*/ 154 w 294"/>
                <a:gd name="T51" fmla="*/ 266 h 464"/>
                <a:gd name="T52" fmla="*/ 154 w 294"/>
                <a:gd name="T53" fmla="*/ 255 h 464"/>
                <a:gd name="T54" fmla="*/ 161 w 294"/>
                <a:gd name="T55" fmla="*/ 246 h 464"/>
                <a:gd name="T56" fmla="*/ 165 w 294"/>
                <a:gd name="T57" fmla="*/ 234 h 464"/>
                <a:gd name="T58" fmla="*/ 170 w 294"/>
                <a:gd name="T59" fmla="*/ 224 h 464"/>
                <a:gd name="T60" fmla="*/ 175 w 294"/>
                <a:gd name="T61" fmla="*/ 216 h 464"/>
                <a:gd name="T62" fmla="*/ 179 w 294"/>
                <a:gd name="T63" fmla="*/ 207 h 464"/>
                <a:gd name="T64" fmla="*/ 185 w 294"/>
                <a:gd name="T65" fmla="*/ 197 h 464"/>
                <a:gd name="T66" fmla="*/ 191 w 294"/>
                <a:gd name="T67" fmla="*/ 187 h 464"/>
                <a:gd name="T68" fmla="*/ 195 w 294"/>
                <a:gd name="T69" fmla="*/ 175 h 464"/>
                <a:gd name="T70" fmla="*/ 202 w 294"/>
                <a:gd name="T71" fmla="*/ 167 h 464"/>
                <a:gd name="T72" fmla="*/ 207 w 294"/>
                <a:gd name="T73" fmla="*/ 156 h 464"/>
                <a:gd name="T74" fmla="*/ 210 w 294"/>
                <a:gd name="T75" fmla="*/ 145 h 464"/>
                <a:gd name="T76" fmla="*/ 216 w 294"/>
                <a:gd name="T77" fmla="*/ 137 h 464"/>
                <a:gd name="T78" fmla="*/ 222 w 294"/>
                <a:gd name="T79" fmla="*/ 127 h 464"/>
                <a:gd name="T80" fmla="*/ 230 w 294"/>
                <a:gd name="T81" fmla="*/ 122 h 464"/>
                <a:gd name="T82" fmla="*/ 237 w 294"/>
                <a:gd name="T83" fmla="*/ 113 h 464"/>
                <a:gd name="T84" fmla="*/ 240 w 294"/>
                <a:gd name="T85" fmla="*/ 104 h 464"/>
                <a:gd name="T86" fmla="*/ 246 w 294"/>
                <a:gd name="T87" fmla="*/ 94 h 464"/>
                <a:gd name="T88" fmla="*/ 252 w 294"/>
                <a:gd name="T89" fmla="*/ 84 h 464"/>
                <a:gd name="T90" fmla="*/ 255 w 294"/>
                <a:gd name="T91" fmla="*/ 72 h 464"/>
                <a:gd name="T92" fmla="*/ 260 w 294"/>
                <a:gd name="T93" fmla="*/ 63 h 464"/>
                <a:gd name="T94" fmla="*/ 263 w 294"/>
                <a:gd name="T95" fmla="*/ 50 h 464"/>
                <a:gd name="T96" fmla="*/ 265 w 294"/>
                <a:gd name="T97" fmla="*/ 38 h 464"/>
                <a:gd name="T98" fmla="*/ 267 w 294"/>
                <a:gd name="T99" fmla="*/ 25 h 464"/>
                <a:gd name="T100" fmla="*/ 272 w 294"/>
                <a:gd name="T101" fmla="*/ 13 h 464"/>
                <a:gd name="T102" fmla="*/ 279 w 294"/>
                <a:gd name="T103" fmla="*/ 4 h 464"/>
                <a:gd name="T104" fmla="*/ 288 w 294"/>
                <a:gd name="T105" fmla="*/ 2 h 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4" h="464">
                  <a:moveTo>
                    <a:pt x="0" y="463"/>
                  </a:moveTo>
                  <a:lnTo>
                    <a:pt x="6" y="461"/>
                  </a:lnTo>
                  <a:lnTo>
                    <a:pt x="11" y="461"/>
                  </a:lnTo>
                  <a:lnTo>
                    <a:pt x="15" y="459"/>
                  </a:lnTo>
                  <a:lnTo>
                    <a:pt x="22" y="459"/>
                  </a:lnTo>
                  <a:lnTo>
                    <a:pt x="27" y="457"/>
                  </a:lnTo>
                  <a:lnTo>
                    <a:pt x="31" y="457"/>
                  </a:lnTo>
                  <a:lnTo>
                    <a:pt x="36" y="455"/>
                  </a:lnTo>
                  <a:lnTo>
                    <a:pt x="39" y="452"/>
                  </a:lnTo>
                  <a:lnTo>
                    <a:pt x="45" y="452"/>
                  </a:lnTo>
                  <a:lnTo>
                    <a:pt x="50" y="450"/>
                  </a:lnTo>
                  <a:lnTo>
                    <a:pt x="52" y="446"/>
                  </a:lnTo>
                  <a:lnTo>
                    <a:pt x="58" y="444"/>
                  </a:lnTo>
                  <a:lnTo>
                    <a:pt x="64" y="441"/>
                  </a:lnTo>
                  <a:lnTo>
                    <a:pt x="69" y="441"/>
                  </a:lnTo>
                  <a:lnTo>
                    <a:pt x="72" y="439"/>
                  </a:lnTo>
                  <a:lnTo>
                    <a:pt x="76" y="438"/>
                  </a:lnTo>
                  <a:lnTo>
                    <a:pt x="79" y="435"/>
                  </a:lnTo>
                  <a:lnTo>
                    <a:pt x="83" y="434"/>
                  </a:lnTo>
                  <a:lnTo>
                    <a:pt x="88" y="429"/>
                  </a:lnTo>
                  <a:lnTo>
                    <a:pt x="91" y="424"/>
                  </a:lnTo>
                  <a:lnTo>
                    <a:pt x="94" y="420"/>
                  </a:lnTo>
                  <a:lnTo>
                    <a:pt x="97" y="416"/>
                  </a:lnTo>
                  <a:lnTo>
                    <a:pt x="101" y="412"/>
                  </a:lnTo>
                  <a:lnTo>
                    <a:pt x="106" y="409"/>
                  </a:lnTo>
                  <a:lnTo>
                    <a:pt x="110" y="405"/>
                  </a:lnTo>
                  <a:lnTo>
                    <a:pt x="113" y="401"/>
                  </a:lnTo>
                  <a:lnTo>
                    <a:pt x="116" y="396"/>
                  </a:lnTo>
                  <a:lnTo>
                    <a:pt x="121" y="389"/>
                  </a:lnTo>
                  <a:lnTo>
                    <a:pt x="123" y="386"/>
                  </a:lnTo>
                  <a:lnTo>
                    <a:pt x="127" y="382"/>
                  </a:lnTo>
                  <a:lnTo>
                    <a:pt x="127" y="374"/>
                  </a:lnTo>
                  <a:lnTo>
                    <a:pt x="133" y="372"/>
                  </a:lnTo>
                  <a:lnTo>
                    <a:pt x="134" y="370"/>
                  </a:lnTo>
                  <a:lnTo>
                    <a:pt x="137" y="364"/>
                  </a:lnTo>
                  <a:lnTo>
                    <a:pt x="141" y="360"/>
                  </a:lnTo>
                  <a:lnTo>
                    <a:pt x="142" y="356"/>
                  </a:lnTo>
                  <a:lnTo>
                    <a:pt x="142" y="349"/>
                  </a:lnTo>
                  <a:lnTo>
                    <a:pt x="146" y="344"/>
                  </a:lnTo>
                  <a:lnTo>
                    <a:pt x="147" y="339"/>
                  </a:lnTo>
                  <a:lnTo>
                    <a:pt x="147" y="332"/>
                  </a:lnTo>
                  <a:lnTo>
                    <a:pt x="150" y="326"/>
                  </a:lnTo>
                  <a:lnTo>
                    <a:pt x="152" y="322"/>
                  </a:lnTo>
                  <a:lnTo>
                    <a:pt x="154" y="314"/>
                  </a:lnTo>
                  <a:lnTo>
                    <a:pt x="154" y="308"/>
                  </a:lnTo>
                  <a:lnTo>
                    <a:pt x="157" y="300"/>
                  </a:lnTo>
                  <a:lnTo>
                    <a:pt x="157" y="295"/>
                  </a:lnTo>
                  <a:lnTo>
                    <a:pt x="154" y="289"/>
                  </a:lnTo>
                  <a:lnTo>
                    <a:pt x="154" y="282"/>
                  </a:lnTo>
                  <a:lnTo>
                    <a:pt x="154" y="277"/>
                  </a:lnTo>
                  <a:lnTo>
                    <a:pt x="152" y="271"/>
                  </a:lnTo>
                  <a:lnTo>
                    <a:pt x="154" y="266"/>
                  </a:lnTo>
                  <a:lnTo>
                    <a:pt x="154" y="260"/>
                  </a:lnTo>
                  <a:lnTo>
                    <a:pt x="154" y="255"/>
                  </a:lnTo>
                  <a:lnTo>
                    <a:pt x="157" y="250"/>
                  </a:lnTo>
                  <a:lnTo>
                    <a:pt x="161" y="246"/>
                  </a:lnTo>
                  <a:lnTo>
                    <a:pt x="163" y="239"/>
                  </a:lnTo>
                  <a:lnTo>
                    <a:pt x="165" y="234"/>
                  </a:lnTo>
                  <a:lnTo>
                    <a:pt x="167" y="227"/>
                  </a:lnTo>
                  <a:lnTo>
                    <a:pt x="170" y="224"/>
                  </a:lnTo>
                  <a:lnTo>
                    <a:pt x="174" y="219"/>
                  </a:lnTo>
                  <a:lnTo>
                    <a:pt x="175" y="216"/>
                  </a:lnTo>
                  <a:lnTo>
                    <a:pt x="176" y="210"/>
                  </a:lnTo>
                  <a:lnTo>
                    <a:pt x="179" y="207"/>
                  </a:lnTo>
                  <a:lnTo>
                    <a:pt x="181" y="201"/>
                  </a:lnTo>
                  <a:lnTo>
                    <a:pt x="185" y="197"/>
                  </a:lnTo>
                  <a:lnTo>
                    <a:pt x="189" y="193"/>
                  </a:lnTo>
                  <a:lnTo>
                    <a:pt x="191" y="187"/>
                  </a:lnTo>
                  <a:lnTo>
                    <a:pt x="194" y="182"/>
                  </a:lnTo>
                  <a:lnTo>
                    <a:pt x="195" y="175"/>
                  </a:lnTo>
                  <a:lnTo>
                    <a:pt x="199" y="171"/>
                  </a:lnTo>
                  <a:lnTo>
                    <a:pt x="202" y="167"/>
                  </a:lnTo>
                  <a:lnTo>
                    <a:pt x="202" y="160"/>
                  </a:lnTo>
                  <a:lnTo>
                    <a:pt x="207" y="156"/>
                  </a:lnTo>
                  <a:lnTo>
                    <a:pt x="207" y="148"/>
                  </a:lnTo>
                  <a:lnTo>
                    <a:pt x="210" y="145"/>
                  </a:lnTo>
                  <a:lnTo>
                    <a:pt x="213" y="141"/>
                  </a:lnTo>
                  <a:lnTo>
                    <a:pt x="216" y="137"/>
                  </a:lnTo>
                  <a:lnTo>
                    <a:pt x="220" y="132"/>
                  </a:lnTo>
                  <a:lnTo>
                    <a:pt x="222" y="127"/>
                  </a:lnTo>
                  <a:lnTo>
                    <a:pt x="226" y="124"/>
                  </a:lnTo>
                  <a:lnTo>
                    <a:pt x="230" y="122"/>
                  </a:lnTo>
                  <a:lnTo>
                    <a:pt x="233" y="114"/>
                  </a:lnTo>
                  <a:lnTo>
                    <a:pt x="237" y="113"/>
                  </a:lnTo>
                  <a:lnTo>
                    <a:pt x="238" y="108"/>
                  </a:lnTo>
                  <a:lnTo>
                    <a:pt x="240" y="104"/>
                  </a:lnTo>
                  <a:lnTo>
                    <a:pt x="244" y="97"/>
                  </a:lnTo>
                  <a:lnTo>
                    <a:pt x="246" y="94"/>
                  </a:lnTo>
                  <a:lnTo>
                    <a:pt x="250" y="89"/>
                  </a:lnTo>
                  <a:lnTo>
                    <a:pt x="252" y="84"/>
                  </a:lnTo>
                  <a:lnTo>
                    <a:pt x="254" y="78"/>
                  </a:lnTo>
                  <a:lnTo>
                    <a:pt x="255" y="72"/>
                  </a:lnTo>
                  <a:lnTo>
                    <a:pt x="258" y="68"/>
                  </a:lnTo>
                  <a:lnTo>
                    <a:pt x="260" y="63"/>
                  </a:lnTo>
                  <a:lnTo>
                    <a:pt x="263" y="56"/>
                  </a:lnTo>
                  <a:lnTo>
                    <a:pt x="263" y="50"/>
                  </a:lnTo>
                  <a:lnTo>
                    <a:pt x="263" y="44"/>
                  </a:lnTo>
                  <a:lnTo>
                    <a:pt x="265" y="38"/>
                  </a:lnTo>
                  <a:lnTo>
                    <a:pt x="265" y="31"/>
                  </a:lnTo>
                  <a:lnTo>
                    <a:pt x="267" y="25"/>
                  </a:lnTo>
                  <a:lnTo>
                    <a:pt x="270" y="19"/>
                  </a:lnTo>
                  <a:lnTo>
                    <a:pt x="272" y="13"/>
                  </a:lnTo>
                  <a:lnTo>
                    <a:pt x="276" y="9"/>
                  </a:lnTo>
                  <a:lnTo>
                    <a:pt x="279" y="4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93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80"/>
            <p:cNvSpPr>
              <a:spLocks/>
            </p:cNvSpPr>
            <p:nvPr/>
          </p:nvSpPr>
          <p:spPr bwMode="auto">
            <a:xfrm>
              <a:off x="4336" y="1778"/>
              <a:ext cx="494" cy="461"/>
            </a:xfrm>
            <a:custGeom>
              <a:avLst/>
              <a:gdLst>
                <a:gd name="T0" fmla="*/ 8 w 494"/>
                <a:gd name="T1" fmla="*/ 295 h 461"/>
                <a:gd name="T2" fmla="*/ 267 w 494"/>
                <a:gd name="T3" fmla="*/ 295 h 461"/>
                <a:gd name="T4" fmla="*/ 267 w 494"/>
                <a:gd name="T5" fmla="*/ 460 h 461"/>
                <a:gd name="T6" fmla="*/ 375 w 494"/>
                <a:gd name="T7" fmla="*/ 460 h 461"/>
                <a:gd name="T8" fmla="*/ 493 w 494"/>
                <a:gd name="T9" fmla="*/ 288 h 461"/>
                <a:gd name="T10" fmla="*/ 493 w 494"/>
                <a:gd name="T11" fmla="*/ 0 h 461"/>
                <a:gd name="T12" fmla="*/ 0 w 494"/>
                <a:gd name="T13" fmla="*/ 0 h 461"/>
                <a:gd name="T14" fmla="*/ 0 w 494"/>
                <a:gd name="T15" fmla="*/ 295 h 461"/>
                <a:gd name="T16" fmla="*/ 0 w 494"/>
                <a:gd name="T17" fmla="*/ 279 h 461"/>
                <a:gd name="T18" fmla="*/ 8 w 494"/>
                <a:gd name="T19" fmla="*/ 295 h 461"/>
                <a:gd name="T20" fmla="*/ 8 w 494"/>
                <a:gd name="T21" fmla="*/ 295 h 4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4" h="461">
                  <a:moveTo>
                    <a:pt x="8" y="295"/>
                  </a:moveTo>
                  <a:lnTo>
                    <a:pt x="267" y="295"/>
                  </a:lnTo>
                  <a:lnTo>
                    <a:pt x="267" y="460"/>
                  </a:lnTo>
                  <a:lnTo>
                    <a:pt x="375" y="460"/>
                  </a:lnTo>
                  <a:lnTo>
                    <a:pt x="493" y="288"/>
                  </a:lnTo>
                  <a:lnTo>
                    <a:pt x="493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0" y="279"/>
                  </a:lnTo>
                  <a:lnTo>
                    <a:pt x="8" y="295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81"/>
            <p:cNvSpPr>
              <a:spLocks/>
            </p:cNvSpPr>
            <p:nvPr/>
          </p:nvSpPr>
          <p:spPr bwMode="auto">
            <a:xfrm>
              <a:off x="4562" y="2656"/>
              <a:ext cx="164" cy="113"/>
            </a:xfrm>
            <a:custGeom>
              <a:avLst/>
              <a:gdLst>
                <a:gd name="T0" fmla="*/ 0 w 164"/>
                <a:gd name="T1" fmla="*/ 68 h 113"/>
                <a:gd name="T2" fmla="*/ 6 w 164"/>
                <a:gd name="T3" fmla="*/ 78 h 113"/>
                <a:gd name="T4" fmla="*/ 12 w 164"/>
                <a:gd name="T5" fmla="*/ 97 h 113"/>
                <a:gd name="T6" fmla="*/ 30 w 164"/>
                <a:gd name="T7" fmla="*/ 108 h 113"/>
                <a:gd name="T8" fmla="*/ 74 w 164"/>
                <a:gd name="T9" fmla="*/ 112 h 113"/>
                <a:gd name="T10" fmla="*/ 113 w 164"/>
                <a:gd name="T11" fmla="*/ 103 h 113"/>
                <a:gd name="T12" fmla="*/ 148 w 164"/>
                <a:gd name="T13" fmla="*/ 78 h 113"/>
                <a:gd name="T14" fmla="*/ 163 w 164"/>
                <a:gd name="T15" fmla="*/ 53 h 113"/>
                <a:gd name="T16" fmla="*/ 163 w 164"/>
                <a:gd name="T17" fmla="*/ 19 h 113"/>
                <a:gd name="T18" fmla="*/ 153 w 164"/>
                <a:gd name="T19" fmla="*/ 4 h 113"/>
                <a:gd name="T20" fmla="*/ 133 w 164"/>
                <a:gd name="T21" fmla="*/ 0 h 113"/>
                <a:gd name="T22" fmla="*/ 103 w 164"/>
                <a:gd name="T23" fmla="*/ 15 h 113"/>
                <a:gd name="T24" fmla="*/ 103 w 164"/>
                <a:gd name="T25" fmla="*/ 43 h 113"/>
                <a:gd name="T26" fmla="*/ 97 w 164"/>
                <a:gd name="T27" fmla="*/ 58 h 113"/>
                <a:gd name="T28" fmla="*/ 83 w 164"/>
                <a:gd name="T29" fmla="*/ 68 h 113"/>
                <a:gd name="T30" fmla="*/ 35 w 164"/>
                <a:gd name="T31" fmla="*/ 73 h 113"/>
                <a:gd name="T32" fmla="*/ 6 w 164"/>
                <a:gd name="T33" fmla="*/ 68 h 113"/>
                <a:gd name="T34" fmla="*/ 0 w 164"/>
                <a:gd name="T35" fmla="*/ 73 h 113"/>
                <a:gd name="T36" fmla="*/ 0 w 164"/>
                <a:gd name="T37" fmla="*/ 68 h 113"/>
                <a:gd name="T38" fmla="*/ 0 w 164"/>
                <a:gd name="T39" fmla="*/ 68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" h="113">
                  <a:moveTo>
                    <a:pt x="0" y="68"/>
                  </a:moveTo>
                  <a:lnTo>
                    <a:pt x="6" y="78"/>
                  </a:lnTo>
                  <a:lnTo>
                    <a:pt x="12" y="97"/>
                  </a:lnTo>
                  <a:lnTo>
                    <a:pt x="30" y="108"/>
                  </a:lnTo>
                  <a:lnTo>
                    <a:pt x="74" y="112"/>
                  </a:lnTo>
                  <a:lnTo>
                    <a:pt x="113" y="103"/>
                  </a:lnTo>
                  <a:lnTo>
                    <a:pt x="148" y="78"/>
                  </a:lnTo>
                  <a:lnTo>
                    <a:pt x="163" y="53"/>
                  </a:lnTo>
                  <a:lnTo>
                    <a:pt x="163" y="19"/>
                  </a:lnTo>
                  <a:lnTo>
                    <a:pt x="153" y="4"/>
                  </a:lnTo>
                  <a:lnTo>
                    <a:pt x="133" y="0"/>
                  </a:lnTo>
                  <a:lnTo>
                    <a:pt x="103" y="15"/>
                  </a:lnTo>
                  <a:lnTo>
                    <a:pt x="103" y="43"/>
                  </a:lnTo>
                  <a:lnTo>
                    <a:pt x="97" y="58"/>
                  </a:lnTo>
                  <a:lnTo>
                    <a:pt x="83" y="68"/>
                  </a:lnTo>
                  <a:lnTo>
                    <a:pt x="35" y="73"/>
                  </a:lnTo>
                  <a:lnTo>
                    <a:pt x="6" y="68"/>
                  </a:lnTo>
                  <a:lnTo>
                    <a:pt x="0" y="73"/>
                  </a:lnTo>
                  <a:lnTo>
                    <a:pt x="0" y="68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82"/>
            <p:cNvSpPr>
              <a:spLocks/>
            </p:cNvSpPr>
            <p:nvPr/>
          </p:nvSpPr>
          <p:spPr bwMode="auto">
            <a:xfrm>
              <a:off x="4603" y="1779"/>
              <a:ext cx="1" cy="292"/>
            </a:xfrm>
            <a:custGeom>
              <a:avLst/>
              <a:gdLst>
                <a:gd name="T0" fmla="*/ 0 w 1"/>
                <a:gd name="T1" fmla="*/ 291 h 292"/>
                <a:gd name="T2" fmla="*/ 0 w 1"/>
                <a:gd name="T3" fmla="*/ 0 h 2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92">
                  <a:moveTo>
                    <a:pt x="0" y="291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3"/>
            <p:cNvSpPr>
              <a:spLocks/>
            </p:cNvSpPr>
            <p:nvPr/>
          </p:nvSpPr>
          <p:spPr bwMode="auto">
            <a:xfrm>
              <a:off x="3886" y="2236"/>
              <a:ext cx="108" cy="67"/>
            </a:xfrm>
            <a:custGeom>
              <a:avLst/>
              <a:gdLst>
                <a:gd name="T0" fmla="*/ 0 w 108"/>
                <a:gd name="T1" fmla="*/ 63 h 67"/>
                <a:gd name="T2" fmla="*/ 0 w 108"/>
                <a:gd name="T3" fmla="*/ 59 h 67"/>
                <a:gd name="T4" fmla="*/ 4 w 108"/>
                <a:gd name="T5" fmla="*/ 59 h 67"/>
                <a:gd name="T6" fmla="*/ 11 w 108"/>
                <a:gd name="T7" fmla="*/ 59 h 67"/>
                <a:gd name="T8" fmla="*/ 18 w 108"/>
                <a:gd name="T9" fmla="*/ 59 h 67"/>
                <a:gd name="T10" fmla="*/ 18 w 108"/>
                <a:gd name="T11" fmla="*/ 63 h 67"/>
                <a:gd name="T12" fmla="*/ 22 w 108"/>
                <a:gd name="T13" fmla="*/ 63 h 67"/>
                <a:gd name="T14" fmla="*/ 26 w 108"/>
                <a:gd name="T15" fmla="*/ 59 h 67"/>
                <a:gd name="T16" fmla="*/ 29 w 108"/>
                <a:gd name="T17" fmla="*/ 63 h 67"/>
                <a:gd name="T18" fmla="*/ 33 w 108"/>
                <a:gd name="T19" fmla="*/ 63 h 67"/>
                <a:gd name="T20" fmla="*/ 33 w 108"/>
                <a:gd name="T21" fmla="*/ 66 h 67"/>
                <a:gd name="T22" fmla="*/ 41 w 108"/>
                <a:gd name="T23" fmla="*/ 63 h 67"/>
                <a:gd name="T24" fmla="*/ 41 w 108"/>
                <a:gd name="T25" fmla="*/ 59 h 67"/>
                <a:gd name="T26" fmla="*/ 44 w 108"/>
                <a:gd name="T27" fmla="*/ 59 h 67"/>
                <a:gd name="T28" fmla="*/ 48 w 108"/>
                <a:gd name="T29" fmla="*/ 63 h 67"/>
                <a:gd name="T30" fmla="*/ 48 w 108"/>
                <a:gd name="T31" fmla="*/ 59 h 67"/>
                <a:gd name="T32" fmla="*/ 48 w 108"/>
                <a:gd name="T33" fmla="*/ 55 h 67"/>
                <a:gd name="T34" fmla="*/ 51 w 108"/>
                <a:gd name="T35" fmla="*/ 55 h 67"/>
                <a:gd name="T36" fmla="*/ 55 w 108"/>
                <a:gd name="T37" fmla="*/ 55 h 67"/>
                <a:gd name="T38" fmla="*/ 55 w 108"/>
                <a:gd name="T39" fmla="*/ 48 h 67"/>
                <a:gd name="T40" fmla="*/ 51 w 108"/>
                <a:gd name="T41" fmla="*/ 48 h 67"/>
                <a:gd name="T42" fmla="*/ 51 w 108"/>
                <a:gd name="T43" fmla="*/ 44 h 67"/>
                <a:gd name="T44" fmla="*/ 55 w 108"/>
                <a:gd name="T45" fmla="*/ 44 h 67"/>
                <a:gd name="T46" fmla="*/ 63 w 108"/>
                <a:gd name="T47" fmla="*/ 44 h 67"/>
                <a:gd name="T48" fmla="*/ 63 w 108"/>
                <a:gd name="T49" fmla="*/ 40 h 67"/>
                <a:gd name="T50" fmla="*/ 66 w 108"/>
                <a:gd name="T51" fmla="*/ 40 h 67"/>
                <a:gd name="T52" fmla="*/ 70 w 108"/>
                <a:gd name="T53" fmla="*/ 40 h 67"/>
                <a:gd name="T54" fmla="*/ 70 w 108"/>
                <a:gd name="T55" fmla="*/ 37 h 67"/>
                <a:gd name="T56" fmla="*/ 73 w 108"/>
                <a:gd name="T57" fmla="*/ 37 h 67"/>
                <a:gd name="T58" fmla="*/ 73 w 108"/>
                <a:gd name="T59" fmla="*/ 33 h 67"/>
                <a:gd name="T60" fmla="*/ 73 w 108"/>
                <a:gd name="T61" fmla="*/ 26 h 67"/>
                <a:gd name="T62" fmla="*/ 77 w 108"/>
                <a:gd name="T63" fmla="*/ 22 h 67"/>
                <a:gd name="T64" fmla="*/ 77 w 108"/>
                <a:gd name="T65" fmla="*/ 18 h 67"/>
                <a:gd name="T66" fmla="*/ 85 w 108"/>
                <a:gd name="T67" fmla="*/ 15 h 67"/>
                <a:gd name="T68" fmla="*/ 88 w 108"/>
                <a:gd name="T69" fmla="*/ 15 h 67"/>
                <a:gd name="T70" fmla="*/ 88 w 108"/>
                <a:gd name="T71" fmla="*/ 8 h 67"/>
                <a:gd name="T72" fmla="*/ 92 w 108"/>
                <a:gd name="T73" fmla="*/ 8 h 67"/>
                <a:gd name="T74" fmla="*/ 92 w 108"/>
                <a:gd name="T75" fmla="*/ 4 h 67"/>
                <a:gd name="T76" fmla="*/ 96 w 108"/>
                <a:gd name="T77" fmla="*/ 4 h 67"/>
                <a:gd name="T78" fmla="*/ 99 w 108"/>
                <a:gd name="T79" fmla="*/ 4 h 67"/>
                <a:gd name="T80" fmla="*/ 99 w 108"/>
                <a:gd name="T81" fmla="*/ 0 h 67"/>
                <a:gd name="T82" fmla="*/ 107 w 108"/>
                <a:gd name="T83" fmla="*/ 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8" h="67">
                  <a:moveTo>
                    <a:pt x="0" y="63"/>
                  </a:moveTo>
                  <a:lnTo>
                    <a:pt x="0" y="59"/>
                  </a:lnTo>
                  <a:lnTo>
                    <a:pt x="4" y="59"/>
                  </a:lnTo>
                  <a:lnTo>
                    <a:pt x="11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6" y="59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8" y="63"/>
                  </a:lnTo>
                  <a:lnTo>
                    <a:pt x="48" y="59"/>
                  </a:lnTo>
                  <a:lnTo>
                    <a:pt x="48" y="55"/>
                  </a:lnTo>
                  <a:lnTo>
                    <a:pt x="51" y="55"/>
                  </a:lnTo>
                  <a:lnTo>
                    <a:pt x="55" y="55"/>
                  </a:lnTo>
                  <a:lnTo>
                    <a:pt x="55" y="48"/>
                  </a:lnTo>
                  <a:lnTo>
                    <a:pt x="51" y="48"/>
                  </a:lnTo>
                  <a:lnTo>
                    <a:pt x="51" y="44"/>
                  </a:lnTo>
                  <a:lnTo>
                    <a:pt x="55" y="44"/>
                  </a:lnTo>
                  <a:lnTo>
                    <a:pt x="63" y="44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37"/>
                  </a:lnTo>
                  <a:lnTo>
                    <a:pt x="73" y="37"/>
                  </a:lnTo>
                  <a:lnTo>
                    <a:pt x="73" y="33"/>
                  </a:lnTo>
                  <a:lnTo>
                    <a:pt x="73" y="26"/>
                  </a:lnTo>
                  <a:lnTo>
                    <a:pt x="77" y="22"/>
                  </a:lnTo>
                  <a:lnTo>
                    <a:pt x="77" y="18"/>
                  </a:lnTo>
                  <a:lnTo>
                    <a:pt x="85" y="15"/>
                  </a:lnTo>
                  <a:lnTo>
                    <a:pt x="88" y="15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107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84"/>
            <p:cNvSpPr>
              <a:spLocks/>
            </p:cNvSpPr>
            <p:nvPr/>
          </p:nvSpPr>
          <p:spPr bwMode="auto">
            <a:xfrm>
              <a:off x="3993" y="2221"/>
              <a:ext cx="93" cy="24"/>
            </a:xfrm>
            <a:custGeom>
              <a:avLst/>
              <a:gdLst>
                <a:gd name="T0" fmla="*/ 85 w 93"/>
                <a:gd name="T1" fmla="*/ 0 h 24"/>
                <a:gd name="T2" fmla="*/ 92 w 93"/>
                <a:gd name="T3" fmla="*/ 0 h 24"/>
                <a:gd name="T4" fmla="*/ 92 w 93"/>
                <a:gd name="T5" fmla="*/ 7 h 24"/>
                <a:gd name="T6" fmla="*/ 85 w 93"/>
                <a:gd name="T7" fmla="*/ 7 h 24"/>
                <a:gd name="T8" fmla="*/ 85 w 93"/>
                <a:gd name="T9" fmla="*/ 11 h 24"/>
                <a:gd name="T10" fmla="*/ 81 w 93"/>
                <a:gd name="T11" fmla="*/ 11 h 24"/>
                <a:gd name="T12" fmla="*/ 77 w 93"/>
                <a:gd name="T13" fmla="*/ 15 h 24"/>
                <a:gd name="T14" fmla="*/ 77 w 93"/>
                <a:gd name="T15" fmla="*/ 19 h 24"/>
                <a:gd name="T16" fmla="*/ 73 w 93"/>
                <a:gd name="T17" fmla="*/ 19 h 24"/>
                <a:gd name="T18" fmla="*/ 73 w 93"/>
                <a:gd name="T19" fmla="*/ 15 h 24"/>
                <a:gd name="T20" fmla="*/ 73 w 93"/>
                <a:gd name="T21" fmla="*/ 19 h 24"/>
                <a:gd name="T22" fmla="*/ 70 w 93"/>
                <a:gd name="T23" fmla="*/ 15 h 24"/>
                <a:gd name="T24" fmla="*/ 70 w 93"/>
                <a:gd name="T25" fmla="*/ 19 h 24"/>
                <a:gd name="T26" fmla="*/ 62 w 93"/>
                <a:gd name="T27" fmla="*/ 15 h 24"/>
                <a:gd name="T28" fmla="*/ 59 w 93"/>
                <a:gd name="T29" fmla="*/ 19 h 24"/>
                <a:gd name="T30" fmla="*/ 55 w 93"/>
                <a:gd name="T31" fmla="*/ 19 h 24"/>
                <a:gd name="T32" fmla="*/ 55 w 93"/>
                <a:gd name="T33" fmla="*/ 23 h 24"/>
                <a:gd name="T34" fmla="*/ 51 w 93"/>
                <a:gd name="T35" fmla="*/ 23 h 24"/>
                <a:gd name="T36" fmla="*/ 47 w 93"/>
                <a:gd name="T37" fmla="*/ 19 h 24"/>
                <a:gd name="T38" fmla="*/ 40 w 93"/>
                <a:gd name="T39" fmla="*/ 19 h 24"/>
                <a:gd name="T40" fmla="*/ 40 w 93"/>
                <a:gd name="T41" fmla="*/ 23 h 24"/>
                <a:gd name="T42" fmla="*/ 37 w 93"/>
                <a:gd name="T43" fmla="*/ 23 h 24"/>
                <a:gd name="T44" fmla="*/ 33 w 93"/>
                <a:gd name="T45" fmla="*/ 23 h 24"/>
                <a:gd name="T46" fmla="*/ 33 w 93"/>
                <a:gd name="T47" fmla="*/ 19 h 24"/>
                <a:gd name="T48" fmla="*/ 29 w 93"/>
                <a:gd name="T49" fmla="*/ 19 h 24"/>
                <a:gd name="T50" fmla="*/ 29 w 93"/>
                <a:gd name="T51" fmla="*/ 15 h 24"/>
                <a:gd name="T52" fmla="*/ 25 w 93"/>
                <a:gd name="T53" fmla="*/ 15 h 24"/>
                <a:gd name="T54" fmla="*/ 22 w 93"/>
                <a:gd name="T55" fmla="*/ 15 h 24"/>
                <a:gd name="T56" fmla="*/ 22 w 93"/>
                <a:gd name="T57" fmla="*/ 19 h 24"/>
                <a:gd name="T58" fmla="*/ 14 w 93"/>
                <a:gd name="T59" fmla="*/ 19 h 24"/>
                <a:gd name="T60" fmla="*/ 14 w 93"/>
                <a:gd name="T61" fmla="*/ 15 h 24"/>
                <a:gd name="T62" fmla="*/ 11 w 93"/>
                <a:gd name="T63" fmla="*/ 15 h 24"/>
                <a:gd name="T64" fmla="*/ 7 w 93"/>
                <a:gd name="T65" fmla="*/ 15 h 24"/>
                <a:gd name="T66" fmla="*/ 3 w 93"/>
                <a:gd name="T67" fmla="*/ 11 h 24"/>
                <a:gd name="T68" fmla="*/ 0 w 93"/>
                <a:gd name="T69" fmla="*/ 15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3" h="24">
                  <a:moveTo>
                    <a:pt x="85" y="0"/>
                  </a:moveTo>
                  <a:lnTo>
                    <a:pt x="92" y="0"/>
                  </a:lnTo>
                  <a:lnTo>
                    <a:pt x="92" y="7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73" y="19"/>
                  </a:lnTo>
                  <a:lnTo>
                    <a:pt x="73" y="15"/>
                  </a:lnTo>
                  <a:lnTo>
                    <a:pt x="73" y="19"/>
                  </a:lnTo>
                  <a:lnTo>
                    <a:pt x="70" y="15"/>
                  </a:lnTo>
                  <a:lnTo>
                    <a:pt x="70" y="19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5" y="19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19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15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5"/>
            <p:cNvSpPr>
              <a:spLocks/>
            </p:cNvSpPr>
            <p:nvPr/>
          </p:nvSpPr>
          <p:spPr bwMode="auto">
            <a:xfrm>
              <a:off x="4078" y="2218"/>
              <a:ext cx="19" cy="4"/>
            </a:xfrm>
            <a:custGeom>
              <a:avLst/>
              <a:gdLst>
                <a:gd name="T0" fmla="*/ 0 w 19"/>
                <a:gd name="T1" fmla="*/ 3 h 4"/>
                <a:gd name="T2" fmla="*/ 7 w 19"/>
                <a:gd name="T3" fmla="*/ 3 h 4"/>
                <a:gd name="T4" fmla="*/ 7 w 19"/>
                <a:gd name="T5" fmla="*/ 0 h 4"/>
                <a:gd name="T6" fmla="*/ 14 w 19"/>
                <a:gd name="T7" fmla="*/ 3 h 4"/>
                <a:gd name="T8" fmla="*/ 14 w 19"/>
                <a:gd name="T9" fmla="*/ 0 h 4"/>
                <a:gd name="T10" fmla="*/ 18 w 19"/>
                <a:gd name="T11" fmla="*/ 0 h 4"/>
                <a:gd name="T12" fmla="*/ 18 w 19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4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3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6"/>
            <p:cNvSpPr>
              <a:spLocks/>
            </p:cNvSpPr>
            <p:nvPr/>
          </p:nvSpPr>
          <p:spPr bwMode="auto">
            <a:xfrm>
              <a:off x="4114" y="2218"/>
              <a:ext cx="16" cy="4"/>
            </a:xfrm>
            <a:custGeom>
              <a:avLst/>
              <a:gdLst>
                <a:gd name="T0" fmla="*/ 0 w 16"/>
                <a:gd name="T1" fmla="*/ 3 h 4"/>
                <a:gd name="T2" fmla="*/ 0 w 16"/>
                <a:gd name="T3" fmla="*/ 0 h 4"/>
                <a:gd name="T4" fmla="*/ 4 w 16"/>
                <a:gd name="T5" fmla="*/ 0 h 4"/>
                <a:gd name="T6" fmla="*/ 7 w 16"/>
                <a:gd name="T7" fmla="*/ 0 h 4"/>
                <a:gd name="T8" fmla="*/ 7 w 16"/>
                <a:gd name="T9" fmla="*/ 3 h 4"/>
                <a:gd name="T10" fmla="*/ 15 w 16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4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5" y="3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87"/>
            <p:cNvSpPr>
              <a:spLocks/>
            </p:cNvSpPr>
            <p:nvPr/>
          </p:nvSpPr>
          <p:spPr bwMode="auto">
            <a:xfrm>
              <a:off x="4096" y="2221"/>
              <a:ext cx="19" cy="8"/>
            </a:xfrm>
            <a:custGeom>
              <a:avLst/>
              <a:gdLst>
                <a:gd name="T0" fmla="*/ 18 w 19"/>
                <a:gd name="T1" fmla="*/ 0 h 8"/>
                <a:gd name="T2" fmla="*/ 14 w 19"/>
                <a:gd name="T3" fmla="*/ 0 h 8"/>
                <a:gd name="T4" fmla="*/ 14 w 19"/>
                <a:gd name="T5" fmla="*/ 7 h 8"/>
                <a:gd name="T6" fmla="*/ 11 w 19"/>
                <a:gd name="T7" fmla="*/ 7 h 8"/>
                <a:gd name="T8" fmla="*/ 11 w 19"/>
                <a:gd name="T9" fmla="*/ 0 h 8"/>
                <a:gd name="T10" fmla="*/ 4 w 19"/>
                <a:gd name="T11" fmla="*/ 0 h 8"/>
                <a:gd name="T12" fmla="*/ 0 w 1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8">
                  <a:moveTo>
                    <a:pt x="18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88"/>
            <p:cNvSpPr>
              <a:spLocks/>
            </p:cNvSpPr>
            <p:nvPr/>
          </p:nvSpPr>
          <p:spPr bwMode="auto">
            <a:xfrm>
              <a:off x="4129" y="2221"/>
              <a:ext cx="159" cy="60"/>
            </a:xfrm>
            <a:custGeom>
              <a:avLst/>
              <a:gdLst>
                <a:gd name="T0" fmla="*/ 0 w 159"/>
                <a:gd name="T1" fmla="*/ 0 h 60"/>
                <a:gd name="T2" fmla="*/ 4 w 159"/>
                <a:gd name="T3" fmla="*/ 0 h 60"/>
                <a:gd name="T4" fmla="*/ 7 w 159"/>
                <a:gd name="T5" fmla="*/ 0 h 60"/>
                <a:gd name="T6" fmla="*/ 7 w 159"/>
                <a:gd name="T7" fmla="*/ 7 h 60"/>
                <a:gd name="T8" fmla="*/ 7 w 159"/>
                <a:gd name="T9" fmla="*/ 11 h 60"/>
                <a:gd name="T10" fmla="*/ 11 w 159"/>
                <a:gd name="T11" fmla="*/ 11 h 60"/>
                <a:gd name="T12" fmla="*/ 11 w 159"/>
                <a:gd name="T13" fmla="*/ 15 h 60"/>
                <a:gd name="T14" fmla="*/ 14 w 159"/>
                <a:gd name="T15" fmla="*/ 15 h 60"/>
                <a:gd name="T16" fmla="*/ 22 w 159"/>
                <a:gd name="T17" fmla="*/ 15 h 60"/>
                <a:gd name="T18" fmla="*/ 26 w 159"/>
                <a:gd name="T19" fmla="*/ 19 h 60"/>
                <a:gd name="T20" fmla="*/ 26 w 159"/>
                <a:gd name="T21" fmla="*/ 23 h 60"/>
                <a:gd name="T22" fmla="*/ 29 w 159"/>
                <a:gd name="T23" fmla="*/ 23 h 60"/>
                <a:gd name="T24" fmla="*/ 29 w 159"/>
                <a:gd name="T25" fmla="*/ 30 h 60"/>
                <a:gd name="T26" fmla="*/ 33 w 159"/>
                <a:gd name="T27" fmla="*/ 30 h 60"/>
                <a:gd name="T28" fmla="*/ 37 w 159"/>
                <a:gd name="T29" fmla="*/ 33 h 60"/>
                <a:gd name="T30" fmla="*/ 44 w 159"/>
                <a:gd name="T31" fmla="*/ 33 h 60"/>
                <a:gd name="T32" fmla="*/ 48 w 159"/>
                <a:gd name="T33" fmla="*/ 33 h 60"/>
                <a:gd name="T34" fmla="*/ 52 w 159"/>
                <a:gd name="T35" fmla="*/ 30 h 60"/>
                <a:gd name="T36" fmla="*/ 55 w 159"/>
                <a:gd name="T37" fmla="*/ 30 h 60"/>
                <a:gd name="T38" fmla="*/ 59 w 159"/>
                <a:gd name="T39" fmla="*/ 33 h 60"/>
                <a:gd name="T40" fmla="*/ 55 w 159"/>
                <a:gd name="T41" fmla="*/ 37 h 60"/>
                <a:gd name="T42" fmla="*/ 59 w 159"/>
                <a:gd name="T43" fmla="*/ 37 h 60"/>
                <a:gd name="T44" fmla="*/ 59 w 159"/>
                <a:gd name="T45" fmla="*/ 41 h 60"/>
                <a:gd name="T46" fmla="*/ 66 w 159"/>
                <a:gd name="T47" fmla="*/ 41 h 60"/>
                <a:gd name="T48" fmla="*/ 70 w 159"/>
                <a:gd name="T49" fmla="*/ 41 h 60"/>
                <a:gd name="T50" fmla="*/ 74 w 159"/>
                <a:gd name="T51" fmla="*/ 41 h 60"/>
                <a:gd name="T52" fmla="*/ 77 w 159"/>
                <a:gd name="T53" fmla="*/ 37 h 60"/>
                <a:gd name="T54" fmla="*/ 81 w 159"/>
                <a:gd name="T55" fmla="*/ 37 h 60"/>
                <a:gd name="T56" fmla="*/ 81 w 159"/>
                <a:gd name="T57" fmla="*/ 41 h 60"/>
                <a:gd name="T58" fmla="*/ 81 w 159"/>
                <a:gd name="T59" fmla="*/ 48 h 60"/>
                <a:gd name="T60" fmla="*/ 88 w 159"/>
                <a:gd name="T61" fmla="*/ 48 h 60"/>
                <a:gd name="T62" fmla="*/ 92 w 159"/>
                <a:gd name="T63" fmla="*/ 48 h 60"/>
                <a:gd name="T64" fmla="*/ 92 w 159"/>
                <a:gd name="T65" fmla="*/ 52 h 60"/>
                <a:gd name="T66" fmla="*/ 96 w 159"/>
                <a:gd name="T67" fmla="*/ 48 h 60"/>
                <a:gd name="T68" fmla="*/ 99 w 159"/>
                <a:gd name="T69" fmla="*/ 48 h 60"/>
                <a:gd name="T70" fmla="*/ 99 w 159"/>
                <a:gd name="T71" fmla="*/ 52 h 60"/>
                <a:gd name="T72" fmla="*/ 103 w 159"/>
                <a:gd name="T73" fmla="*/ 52 h 60"/>
                <a:gd name="T74" fmla="*/ 103 w 159"/>
                <a:gd name="T75" fmla="*/ 55 h 60"/>
                <a:gd name="T76" fmla="*/ 110 w 159"/>
                <a:gd name="T77" fmla="*/ 55 h 60"/>
                <a:gd name="T78" fmla="*/ 110 w 159"/>
                <a:gd name="T79" fmla="*/ 52 h 60"/>
                <a:gd name="T80" fmla="*/ 114 w 159"/>
                <a:gd name="T81" fmla="*/ 52 h 60"/>
                <a:gd name="T82" fmla="*/ 114 w 159"/>
                <a:gd name="T83" fmla="*/ 55 h 60"/>
                <a:gd name="T84" fmla="*/ 118 w 159"/>
                <a:gd name="T85" fmla="*/ 55 h 60"/>
                <a:gd name="T86" fmla="*/ 118 w 159"/>
                <a:gd name="T87" fmla="*/ 52 h 60"/>
                <a:gd name="T88" fmla="*/ 121 w 159"/>
                <a:gd name="T89" fmla="*/ 52 h 60"/>
                <a:gd name="T90" fmla="*/ 125 w 159"/>
                <a:gd name="T91" fmla="*/ 52 h 60"/>
                <a:gd name="T92" fmla="*/ 133 w 159"/>
                <a:gd name="T93" fmla="*/ 52 h 60"/>
                <a:gd name="T94" fmla="*/ 136 w 159"/>
                <a:gd name="T95" fmla="*/ 55 h 60"/>
                <a:gd name="T96" fmla="*/ 140 w 159"/>
                <a:gd name="T97" fmla="*/ 59 h 60"/>
                <a:gd name="T98" fmla="*/ 143 w 159"/>
                <a:gd name="T99" fmla="*/ 59 h 60"/>
                <a:gd name="T100" fmla="*/ 143 w 159"/>
                <a:gd name="T101" fmla="*/ 55 h 60"/>
                <a:gd name="T102" fmla="*/ 147 w 159"/>
                <a:gd name="T103" fmla="*/ 55 h 60"/>
                <a:gd name="T104" fmla="*/ 155 w 159"/>
                <a:gd name="T105" fmla="*/ 55 h 60"/>
                <a:gd name="T106" fmla="*/ 158 w 159"/>
                <a:gd name="T107" fmla="*/ 55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9" h="6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7" y="33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5" y="30"/>
                  </a:lnTo>
                  <a:lnTo>
                    <a:pt x="59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41"/>
                  </a:lnTo>
                  <a:lnTo>
                    <a:pt x="66" y="41"/>
                  </a:lnTo>
                  <a:lnTo>
                    <a:pt x="70" y="41"/>
                  </a:lnTo>
                  <a:lnTo>
                    <a:pt x="74" y="41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81" y="48"/>
                  </a:lnTo>
                  <a:lnTo>
                    <a:pt x="88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6" y="48"/>
                  </a:lnTo>
                  <a:lnTo>
                    <a:pt x="99" y="48"/>
                  </a:lnTo>
                  <a:lnTo>
                    <a:pt x="99" y="52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10" y="55"/>
                  </a:lnTo>
                  <a:lnTo>
                    <a:pt x="110" y="52"/>
                  </a:lnTo>
                  <a:lnTo>
                    <a:pt x="114" y="52"/>
                  </a:lnTo>
                  <a:lnTo>
                    <a:pt x="114" y="55"/>
                  </a:lnTo>
                  <a:lnTo>
                    <a:pt x="118" y="55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5" y="52"/>
                  </a:lnTo>
                  <a:lnTo>
                    <a:pt x="133" y="52"/>
                  </a:lnTo>
                  <a:lnTo>
                    <a:pt x="136" y="55"/>
                  </a:lnTo>
                  <a:lnTo>
                    <a:pt x="140" y="59"/>
                  </a:lnTo>
                  <a:lnTo>
                    <a:pt x="143" y="59"/>
                  </a:lnTo>
                  <a:lnTo>
                    <a:pt x="143" y="55"/>
                  </a:lnTo>
                  <a:lnTo>
                    <a:pt x="147" y="55"/>
                  </a:lnTo>
                  <a:lnTo>
                    <a:pt x="155" y="55"/>
                  </a:lnTo>
                  <a:lnTo>
                    <a:pt x="158" y="55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9"/>
            <p:cNvSpPr>
              <a:spLocks/>
            </p:cNvSpPr>
            <p:nvPr/>
          </p:nvSpPr>
          <p:spPr bwMode="auto">
            <a:xfrm>
              <a:off x="3216" y="1045"/>
              <a:ext cx="30" cy="26"/>
            </a:xfrm>
            <a:custGeom>
              <a:avLst/>
              <a:gdLst>
                <a:gd name="T0" fmla="*/ 29 w 30"/>
                <a:gd name="T1" fmla="*/ 25 h 26"/>
                <a:gd name="T2" fmla="*/ 19 w 30"/>
                <a:gd name="T3" fmla="*/ 22 h 26"/>
                <a:gd name="T4" fmla="*/ 12 w 30"/>
                <a:gd name="T5" fmla="*/ 20 h 26"/>
                <a:gd name="T6" fmla="*/ 8 w 30"/>
                <a:gd name="T7" fmla="*/ 17 h 26"/>
                <a:gd name="T8" fmla="*/ 6 w 30"/>
                <a:gd name="T9" fmla="*/ 14 h 26"/>
                <a:gd name="T10" fmla="*/ 5 w 30"/>
                <a:gd name="T11" fmla="*/ 10 h 26"/>
                <a:gd name="T12" fmla="*/ 4 w 30"/>
                <a:gd name="T13" fmla="*/ 7 h 26"/>
                <a:gd name="T14" fmla="*/ 3 w 30"/>
                <a:gd name="T15" fmla="*/ 4 h 26"/>
                <a:gd name="T16" fmla="*/ 0 w 30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6">
                  <a:moveTo>
                    <a:pt x="29" y="25"/>
                  </a:moveTo>
                  <a:lnTo>
                    <a:pt x="19" y="22"/>
                  </a:lnTo>
                  <a:lnTo>
                    <a:pt x="12" y="20"/>
                  </a:lnTo>
                  <a:lnTo>
                    <a:pt x="8" y="17"/>
                  </a:lnTo>
                  <a:lnTo>
                    <a:pt x="6" y="14"/>
                  </a:lnTo>
                  <a:lnTo>
                    <a:pt x="5" y="10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90"/>
            <p:cNvSpPr>
              <a:spLocks/>
            </p:cNvSpPr>
            <p:nvPr/>
          </p:nvSpPr>
          <p:spPr bwMode="auto">
            <a:xfrm>
              <a:off x="3204" y="1027"/>
              <a:ext cx="13" cy="19"/>
            </a:xfrm>
            <a:custGeom>
              <a:avLst/>
              <a:gdLst>
                <a:gd name="T0" fmla="*/ 12 w 13"/>
                <a:gd name="T1" fmla="*/ 18 h 19"/>
                <a:gd name="T2" fmla="*/ 3 w 13"/>
                <a:gd name="T3" fmla="*/ 11 h 19"/>
                <a:gd name="T4" fmla="*/ 0 w 13"/>
                <a:gd name="T5" fmla="*/ 6 h 19"/>
                <a:gd name="T6" fmla="*/ 0 w 13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9">
                  <a:moveTo>
                    <a:pt x="12" y="18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91"/>
            <p:cNvSpPr>
              <a:spLocks/>
            </p:cNvSpPr>
            <p:nvPr/>
          </p:nvSpPr>
          <p:spPr bwMode="auto">
            <a:xfrm>
              <a:off x="3192" y="1008"/>
              <a:ext cx="13" cy="20"/>
            </a:xfrm>
            <a:custGeom>
              <a:avLst/>
              <a:gdLst>
                <a:gd name="T0" fmla="*/ 12 w 13"/>
                <a:gd name="T1" fmla="*/ 19 h 20"/>
                <a:gd name="T2" fmla="*/ 4 w 13"/>
                <a:gd name="T3" fmla="*/ 11 h 20"/>
                <a:gd name="T4" fmla="*/ 1 w 13"/>
                <a:gd name="T5" fmla="*/ 6 h 20"/>
                <a:gd name="T6" fmla="*/ 0 w 1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2" y="19"/>
                  </a:moveTo>
                  <a:lnTo>
                    <a:pt x="4" y="11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2"/>
            <p:cNvSpPr>
              <a:spLocks/>
            </p:cNvSpPr>
            <p:nvPr/>
          </p:nvSpPr>
          <p:spPr bwMode="auto">
            <a:xfrm>
              <a:off x="3181" y="988"/>
              <a:ext cx="12" cy="21"/>
            </a:xfrm>
            <a:custGeom>
              <a:avLst/>
              <a:gdLst>
                <a:gd name="T0" fmla="*/ 11 w 12"/>
                <a:gd name="T1" fmla="*/ 20 h 21"/>
                <a:gd name="T2" fmla="*/ 3 w 12"/>
                <a:gd name="T3" fmla="*/ 12 h 21"/>
                <a:gd name="T4" fmla="*/ 0 w 12"/>
                <a:gd name="T5" fmla="*/ 7 h 21"/>
                <a:gd name="T6" fmla="*/ 0 w 1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11" y="20"/>
                  </a:moveTo>
                  <a:lnTo>
                    <a:pt x="3" y="1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93"/>
            <p:cNvSpPr>
              <a:spLocks/>
            </p:cNvSpPr>
            <p:nvPr/>
          </p:nvSpPr>
          <p:spPr bwMode="auto">
            <a:xfrm>
              <a:off x="3181" y="903"/>
              <a:ext cx="12" cy="86"/>
            </a:xfrm>
            <a:custGeom>
              <a:avLst/>
              <a:gdLst>
                <a:gd name="T0" fmla="*/ 0 w 12"/>
                <a:gd name="T1" fmla="*/ 85 h 86"/>
                <a:gd name="T2" fmla="*/ 2 w 12"/>
                <a:gd name="T3" fmla="*/ 79 h 86"/>
                <a:gd name="T4" fmla="*/ 3 w 12"/>
                <a:gd name="T5" fmla="*/ 73 h 86"/>
                <a:gd name="T6" fmla="*/ 3 w 12"/>
                <a:gd name="T7" fmla="*/ 66 h 86"/>
                <a:gd name="T8" fmla="*/ 3 w 12"/>
                <a:gd name="T9" fmla="*/ 58 h 86"/>
                <a:gd name="T10" fmla="*/ 3 w 12"/>
                <a:gd name="T11" fmla="*/ 51 h 86"/>
                <a:gd name="T12" fmla="*/ 2 w 12"/>
                <a:gd name="T13" fmla="*/ 44 h 86"/>
                <a:gd name="T14" fmla="*/ 1 w 12"/>
                <a:gd name="T15" fmla="*/ 36 h 86"/>
                <a:gd name="T16" fmla="*/ 1 w 12"/>
                <a:gd name="T17" fmla="*/ 29 h 86"/>
                <a:gd name="T18" fmla="*/ 0 w 12"/>
                <a:gd name="T19" fmla="*/ 23 h 86"/>
                <a:gd name="T20" fmla="*/ 1 w 12"/>
                <a:gd name="T21" fmla="*/ 17 h 86"/>
                <a:gd name="T22" fmla="*/ 2 w 12"/>
                <a:gd name="T23" fmla="*/ 11 h 86"/>
                <a:gd name="T24" fmla="*/ 4 w 12"/>
                <a:gd name="T25" fmla="*/ 7 h 86"/>
                <a:gd name="T26" fmla="*/ 7 w 12"/>
                <a:gd name="T27" fmla="*/ 3 h 86"/>
                <a:gd name="T28" fmla="*/ 11 w 12"/>
                <a:gd name="T29" fmla="*/ 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86">
                  <a:moveTo>
                    <a:pt x="0" y="85"/>
                  </a:moveTo>
                  <a:lnTo>
                    <a:pt x="2" y="79"/>
                  </a:lnTo>
                  <a:lnTo>
                    <a:pt x="3" y="73"/>
                  </a:lnTo>
                  <a:lnTo>
                    <a:pt x="3" y="66"/>
                  </a:lnTo>
                  <a:lnTo>
                    <a:pt x="3" y="58"/>
                  </a:lnTo>
                  <a:lnTo>
                    <a:pt x="3" y="51"/>
                  </a:lnTo>
                  <a:lnTo>
                    <a:pt x="2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2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1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4"/>
            <p:cNvSpPr>
              <a:spLocks/>
            </p:cNvSpPr>
            <p:nvPr/>
          </p:nvSpPr>
          <p:spPr bwMode="auto">
            <a:xfrm>
              <a:off x="3192" y="885"/>
              <a:ext cx="25" cy="19"/>
            </a:xfrm>
            <a:custGeom>
              <a:avLst/>
              <a:gdLst>
                <a:gd name="T0" fmla="*/ 0 w 25"/>
                <a:gd name="T1" fmla="*/ 18 h 19"/>
                <a:gd name="T2" fmla="*/ 17 w 25"/>
                <a:gd name="T3" fmla="*/ 12 h 19"/>
                <a:gd name="T4" fmla="*/ 23 w 25"/>
                <a:gd name="T5" fmla="*/ 7 h 19"/>
                <a:gd name="T6" fmla="*/ 24 w 25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0" y="18"/>
                  </a:moveTo>
                  <a:lnTo>
                    <a:pt x="17" y="12"/>
                  </a:lnTo>
                  <a:lnTo>
                    <a:pt x="23" y="7"/>
                  </a:lnTo>
                  <a:lnTo>
                    <a:pt x="24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95"/>
            <p:cNvSpPr>
              <a:spLocks/>
            </p:cNvSpPr>
            <p:nvPr/>
          </p:nvSpPr>
          <p:spPr bwMode="auto">
            <a:xfrm>
              <a:off x="3216" y="790"/>
              <a:ext cx="15" cy="96"/>
            </a:xfrm>
            <a:custGeom>
              <a:avLst/>
              <a:gdLst>
                <a:gd name="T0" fmla="*/ 0 w 15"/>
                <a:gd name="T1" fmla="*/ 95 h 96"/>
                <a:gd name="T2" fmla="*/ 4 w 15"/>
                <a:gd name="T3" fmla="*/ 88 h 96"/>
                <a:gd name="T4" fmla="*/ 8 w 15"/>
                <a:gd name="T5" fmla="*/ 81 h 96"/>
                <a:gd name="T6" fmla="*/ 11 w 15"/>
                <a:gd name="T7" fmla="*/ 74 h 96"/>
                <a:gd name="T8" fmla="*/ 12 w 15"/>
                <a:gd name="T9" fmla="*/ 66 h 96"/>
                <a:gd name="T10" fmla="*/ 14 w 15"/>
                <a:gd name="T11" fmla="*/ 59 h 96"/>
                <a:gd name="T12" fmla="*/ 14 w 15"/>
                <a:gd name="T13" fmla="*/ 51 h 96"/>
                <a:gd name="T14" fmla="*/ 14 w 15"/>
                <a:gd name="T15" fmla="*/ 44 h 96"/>
                <a:gd name="T16" fmla="*/ 14 w 15"/>
                <a:gd name="T17" fmla="*/ 36 h 96"/>
                <a:gd name="T18" fmla="*/ 13 w 15"/>
                <a:gd name="T19" fmla="*/ 29 h 96"/>
                <a:gd name="T20" fmla="*/ 12 w 15"/>
                <a:gd name="T21" fmla="*/ 21 h 96"/>
                <a:gd name="T22" fmla="*/ 12 w 15"/>
                <a:gd name="T23" fmla="*/ 14 h 96"/>
                <a:gd name="T24" fmla="*/ 11 w 15"/>
                <a:gd name="T25" fmla="*/ 7 h 96"/>
                <a:gd name="T26" fmla="*/ 11 w 15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96">
                  <a:moveTo>
                    <a:pt x="0" y="95"/>
                  </a:moveTo>
                  <a:lnTo>
                    <a:pt x="4" y="88"/>
                  </a:lnTo>
                  <a:lnTo>
                    <a:pt x="8" y="81"/>
                  </a:lnTo>
                  <a:lnTo>
                    <a:pt x="11" y="74"/>
                  </a:lnTo>
                  <a:lnTo>
                    <a:pt x="12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3" y="29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11" y="7"/>
                  </a:lnTo>
                  <a:lnTo>
                    <a:pt x="11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96"/>
            <p:cNvSpPr>
              <a:spLocks/>
            </p:cNvSpPr>
            <p:nvPr/>
          </p:nvSpPr>
          <p:spPr bwMode="auto">
            <a:xfrm>
              <a:off x="3204" y="706"/>
              <a:ext cx="24" cy="85"/>
            </a:xfrm>
            <a:custGeom>
              <a:avLst/>
              <a:gdLst>
                <a:gd name="T0" fmla="*/ 23 w 24"/>
                <a:gd name="T1" fmla="*/ 84 h 85"/>
                <a:gd name="T2" fmla="*/ 23 w 24"/>
                <a:gd name="T3" fmla="*/ 77 h 85"/>
                <a:gd name="T4" fmla="*/ 22 w 24"/>
                <a:gd name="T5" fmla="*/ 68 h 85"/>
                <a:gd name="T6" fmla="*/ 21 w 24"/>
                <a:gd name="T7" fmla="*/ 60 h 85"/>
                <a:gd name="T8" fmla="*/ 19 w 24"/>
                <a:gd name="T9" fmla="*/ 51 h 85"/>
                <a:gd name="T10" fmla="*/ 17 w 24"/>
                <a:gd name="T11" fmla="*/ 43 h 85"/>
                <a:gd name="T12" fmla="*/ 15 w 24"/>
                <a:gd name="T13" fmla="*/ 34 h 85"/>
                <a:gd name="T14" fmla="*/ 12 w 24"/>
                <a:gd name="T15" fmla="*/ 26 h 85"/>
                <a:gd name="T16" fmla="*/ 9 w 24"/>
                <a:gd name="T17" fmla="*/ 19 h 85"/>
                <a:gd name="T18" fmla="*/ 6 w 24"/>
                <a:gd name="T19" fmla="*/ 12 h 85"/>
                <a:gd name="T20" fmla="*/ 3 w 24"/>
                <a:gd name="T21" fmla="*/ 5 h 85"/>
                <a:gd name="T22" fmla="*/ 0 w 24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85">
                  <a:moveTo>
                    <a:pt x="23" y="84"/>
                  </a:moveTo>
                  <a:lnTo>
                    <a:pt x="23" y="77"/>
                  </a:lnTo>
                  <a:lnTo>
                    <a:pt x="22" y="68"/>
                  </a:lnTo>
                  <a:lnTo>
                    <a:pt x="21" y="60"/>
                  </a:lnTo>
                  <a:lnTo>
                    <a:pt x="19" y="51"/>
                  </a:lnTo>
                  <a:lnTo>
                    <a:pt x="17" y="43"/>
                  </a:lnTo>
                  <a:lnTo>
                    <a:pt x="15" y="34"/>
                  </a:lnTo>
                  <a:lnTo>
                    <a:pt x="12" y="26"/>
                  </a:lnTo>
                  <a:lnTo>
                    <a:pt x="9" y="19"/>
                  </a:lnTo>
                  <a:lnTo>
                    <a:pt x="6" y="12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97"/>
            <p:cNvSpPr>
              <a:spLocks/>
            </p:cNvSpPr>
            <p:nvPr/>
          </p:nvSpPr>
          <p:spPr bwMode="auto">
            <a:xfrm>
              <a:off x="3169" y="640"/>
              <a:ext cx="38" cy="67"/>
            </a:xfrm>
            <a:custGeom>
              <a:avLst/>
              <a:gdLst>
                <a:gd name="T0" fmla="*/ 35 w 38"/>
                <a:gd name="T1" fmla="*/ 66 h 67"/>
                <a:gd name="T2" fmla="*/ 37 w 38"/>
                <a:gd name="T3" fmla="*/ 57 h 67"/>
                <a:gd name="T4" fmla="*/ 37 w 38"/>
                <a:gd name="T5" fmla="*/ 50 h 67"/>
                <a:gd name="T6" fmla="*/ 35 w 38"/>
                <a:gd name="T7" fmla="*/ 44 h 67"/>
                <a:gd name="T8" fmla="*/ 32 w 38"/>
                <a:gd name="T9" fmla="*/ 38 h 67"/>
                <a:gd name="T10" fmla="*/ 29 w 38"/>
                <a:gd name="T11" fmla="*/ 33 h 67"/>
                <a:gd name="T12" fmla="*/ 24 w 38"/>
                <a:gd name="T13" fmla="*/ 28 h 67"/>
                <a:gd name="T14" fmla="*/ 20 w 38"/>
                <a:gd name="T15" fmla="*/ 23 h 67"/>
                <a:gd name="T16" fmla="*/ 15 w 38"/>
                <a:gd name="T17" fmla="*/ 19 h 67"/>
                <a:gd name="T18" fmla="*/ 10 w 38"/>
                <a:gd name="T19" fmla="*/ 16 h 67"/>
                <a:gd name="T20" fmla="*/ 6 w 38"/>
                <a:gd name="T21" fmla="*/ 12 h 67"/>
                <a:gd name="T22" fmla="*/ 3 w 38"/>
                <a:gd name="T23" fmla="*/ 8 h 67"/>
                <a:gd name="T24" fmla="*/ 1 w 38"/>
                <a:gd name="T25" fmla="*/ 4 h 67"/>
                <a:gd name="T26" fmla="*/ 0 w 38"/>
                <a:gd name="T27" fmla="*/ 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67">
                  <a:moveTo>
                    <a:pt x="35" y="66"/>
                  </a:moveTo>
                  <a:lnTo>
                    <a:pt x="37" y="57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2" y="38"/>
                  </a:lnTo>
                  <a:lnTo>
                    <a:pt x="29" y="33"/>
                  </a:lnTo>
                  <a:lnTo>
                    <a:pt x="24" y="28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98"/>
            <p:cNvSpPr>
              <a:spLocks/>
            </p:cNvSpPr>
            <p:nvPr/>
          </p:nvSpPr>
          <p:spPr bwMode="auto">
            <a:xfrm>
              <a:off x="3158" y="621"/>
              <a:ext cx="12" cy="20"/>
            </a:xfrm>
            <a:custGeom>
              <a:avLst/>
              <a:gdLst>
                <a:gd name="T0" fmla="*/ 11 w 12"/>
                <a:gd name="T1" fmla="*/ 19 h 20"/>
                <a:gd name="T2" fmla="*/ 3 w 12"/>
                <a:gd name="T3" fmla="*/ 12 h 20"/>
                <a:gd name="T4" fmla="*/ 0 w 12"/>
                <a:gd name="T5" fmla="*/ 7 h 20"/>
                <a:gd name="T6" fmla="*/ 0 w 1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11" y="19"/>
                  </a:moveTo>
                  <a:lnTo>
                    <a:pt x="3" y="1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9"/>
            <p:cNvSpPr>
              <a:spLocks/>
            </p:cNvSpPr>
            <p:nvPr/>
          </p:nvSpPr>
          <p:spPr bwMode="auto">
            <a:xfrm>
              <a:off x="3158" y="535"/>
              <a:ext cx="24" cy="87"/>
            </a:xfrm>
            <a:custGeom>
              <a:avLst/>
              <a:gdLst>
                <a:gd name="T0" fmla="*/ 0 w 24"/>
                <a:gd name="T1" fmla="*/ 86 h 87"/>
                <a:gd name="T2" fmla="*/ 2 w 24"/>
                <a:gd name="T3" fmla="*/ 78 h 87"/>
                <a:gd name="T4" fmla="*/ 5 w 24"/>
                <a:gd name="T5" fmla="*/ 70 h 87"/>
                <a:gd name="T6" fmla="*/ 7 w 24"/>
                <a:gd name="T7" fmla="*/ 62 h 87"/>
                <a:gd name="T8" fmla="*/ 8 w 24"/>
                <a:gd name="T9" fmla="*/ 53 h 87"/>
                <a:gd name="T10" fmla="*/ 10 w 24"/>
                <a:gd name="T11" fmla="*/ 45 h 87"/>
                <a:gd name="T12" fmla="*/ 11 w 24"/>
                <a:gd name="T13" fmla="*/ 36 h 87"/>
                <a:gd name="T14" fmla="*/ 13 w 24"/>
                <a:gd name="T15" fmla="*/ 28 h 87"/>
                <a:gd name="T16" fmla="*/ 14 w 24"/>
                <a:gd name="T17" fmla="*/ 21 h 87"/>
                <a:gd name="T18" fmla="*/ 16 w 24"/>
                <a:gd name="T19" fmla="*/ 14 h 87"/>
                <a:gd name="T20" fmla="*/ 18 w 24"/>
                <a:gd name="T21" fmla="*/ 8 h 87"/>
                <a:gd name="T22" fmla="*/ 20 w 24"/>
                <a:gd name="T23" fmla="*/ 4 h 87"/>
                <a:gd name="T24" fmla="*/ 23 w 24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87">
                  <a:moveTo>
                    <a:pt x="0" y="86"/>
                  </a:moveTo>
                  <a:lnTo>
                    <a:pt x="2" y="78"/>
                  </a:lnTo>
                  <a:lnTo>
                    <a:pt x="5" y="70"/>
                  </a:lnTo>
                  <a:lnTo>
                    <a:pt x="7" y="62"/>
                  </a:lnTo>
                  <a:lnTo>
                    <a:pt x="8" y="53"/>
                  </a:lnTo>
                  <a:lnTo>
                    <a:pt x="10" y="45"/>
                  </a:lnTo>
                  <a:lnTo>
                    <a:pt x="11" y="36"/>
                  </a:lnTo>
                  <a:lnTo>
                    <a:pt x="13" y="28"/>
                  </a:lnTo>
                  <a:lnTo>
                    <a:pt x="14" y="21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3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100"/>
            <p:cNvSpPr>
              <a:spLocks/>
            </p:cNvSpPr>
            <p:nvPr/>
          </p:nvSpPr>
          <p:spPr bwMode="auto">
            <a:xfrm>
              <a:off x="3169" y="498"/>
              <a:ext cx="13" cy="38"/>
            </a:xfrm>
            <a:custGeom>
              <a:avLst/>
              <a:gdLst>
                <a:gd name="T0" fmla="*/ 12 w 13"/>
                <a:gd name="T1" fmla="*/ 37 h 38"/>
                <a:gd name="T2" fmla="*/ 12 w 13"/>
                <a:gd name="T3" fmla="*/ 24 h 38"/>
                <a:gd name="T4" fmla="*/ 11 w 13"/>
                <a:gd name="T5" fmla="*/ 15 h 38"/>
                <a:gd name="T6" fmla="*/ 9 w 13"/>
                <a:gd name="T7" fmla="*/ 9 h 38"/>
                <a:gd name="T8" fmla="*/ 6 w 13"/>
                <a:gd name="T9" fmla="*/ 5 h 38"/>
                <a:gd name="T10" fmla="*/ 0 w 1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38">
                  <a:moveTo>
                    <a:pt x="12" y="37"/>
                  </a:moveTo>
                  <a:lnTo>
                    <a:pt x="12" y="24"/>
                  </a:lnTo>
                  <a:lnTo>
                    <a:pt x="11" y="15"/>
                  </a:lnTo>
                  <a:lnTo>
                    <a:pt x="9" y="9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101"/>
            <p:cNvSpPr>
              <a:spLocks/>
            </p:cNvSpPr>
            <p:nvPr/>
          </p:nvSpPr>
          <p:spPr bwMode="auto">
            <a:xfrm>
              <a:off x="3169" y="441"/>
              <a:ext cx="24" cy="58"/>
            </a:xfrm>
            <a:custGeom>
              <a:avLst/>
              <a:gdLst>
                <a:gd name="T0" fmla="*/ 0 w 24"/>
                <a:gd name="T1" fmla="*/ 57 h 58"/>
                <a:gd name="T2" fmla="*/ 1 w 24"/>
                <a:gd name="T3" fmla="*/ 47 h 58"/>
                <a:gd name="T4" fmla="*/ 4 w 24"/>
                <a:gd name="T5" fmla="*/ 38 h 58"/>
                <a:gd name="T6" fmla="*/ 7 w 24"/>
                <a:gd name="T7" fmla="*/ 29 h 58"/>
                <a:gd name="T8" fmla="*/ 12 w 24"/>
                <a:gd name="T9" fmla="*/ 22 h 58"/>
                <a:gd name="T10" fmla="*/ 16 w 24"/>
                <a:gd name="T11" fmla="*/ 15 h 58"/>
                <a:gd name="T12" fmla="*/ 20 w 24"/>
                <a:gd name="T13" fmla="*/ 9 h 58"/>
                <a:gd name="T14" fmla="*/ 22 w 24"/>
                <a:gd name="T15" fmla="*/ 4 h 58"/>
                <a:gd name="T16" fmla="*/ 23 w 2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58">
                  <a:moveTo>
                    <a:pt x="0" y="57"/>
                  </a:moveTo>
                  <a:lnTo>
                    <a:pt x="1" y="47"/>
                  </a:lnTo>
                  <a:lnTo>
                    <a:pt x="4" y="38"/>
                  </a:lnTo>
                  <a:lnTo>
                    <a:pt x="7" y="29"/>
                  </a:lnTo>
                  <a:lnTo>
                    <a:pt x="12" y="22"/>
                  </a:lnTo>
                  <a:lnTo>
                    <a:pt x="16" y="15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3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2"/>
            <p:cNvSpPr>
              <a:spLocks/>
            </p:cNvSpPr>
            <p:nvPr/>
          </p:nvSpPr>
          <p:spPr bwMode="auto">
            <a:xfrm>
              <a:off x="3192" y="432"/>
              <a:ext cx="25" cy="10"/>
            </a:xfrm>
            <a:custGeom>
              <a:avLst/>
              <a:gdLst>
                <a:gd name="T0" fmla="*/ 0 w 25"/>
                <a:gd name="T1" fmla="*/ 9 h 10"/>
                <a:gd name="T2" fmla="*/ 9 w 25"/>
                <a:gd name="T3" fmla="*/ 3 h 10"/>
                <a:gd name="T4" fmla="*/ 15 w 25"/>
                <a:gd name="T5" fmla="*/ 0 h 10"/>
                <a:gd name="T6" fmla="*/ 24 w 2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0">
                  <a:moveTo>
                    <a:pt x="0" y="9"/>
                  </a:moveTo>
                  <a:lnTo>
                    <a:pt x="9" y="3"/>
                  </a:ln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103"/>
            <p:cNvSpPr>
              <a:spLocks/>
            </p:cNvSpPr>
            <p:nvPr/>
          </p:nvSpPr>
          <p:spPr bwMode="auto">
            <a:xfrm>
              <a:off x="3216" y="432"/>
              <a:ext cx="47" cy="10"/>
            </a:xfrm>
            <a:custGeom>
              <a:avLst/>
              <a:gdLst>
                <a:gd name="T0" fmla="*/ 0 w 47"/>
                <a:gd name="T1" fmla="*/ 0 h 10"/>
                <a:gd name="T2" fmla="*/ 14 w 47"/>
                <a:gd name="T3" fmla="*/ 0 h 10"/>
                <a:gd name="T4" fmla="*/ 24 w 47"/>
                <a:gd name="T5" fmla="*/ 0 h 10"/>
                <a:gd name="T6" fmla="*/ 31 w 47"/>
                <a:gd name="T7" fmla="*/ 1 h 10"/>
                <a:gd name="T8" fmla="*/ 36 w 47"/>
                <a:gd name="T9" fmla="*/ 3 h 10"/>
                <a:gd name="T10" fmla="*/ 41 w 47"/>
                <a:gd name="T11" fmla="*/ 5 h 10"/>
                <a:gd name="T12" fmla="*/ 46 w 47"/>
                <a:gd name="T13" fmla="*/ 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0">
                  <a:moveTo>
                    <a:pt x="0" y="0"/>
                  </a:moveTo>
                  <a:lnTo>
                    <a:pt x="14" y="0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9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04"/>
            <p:cNvSpPr>
              <a:spLocks/>
            </p:cNvSpPr>
            <p:nvPr/>
          </p:nvSpPr>
          <p:spPr bwMode="auto">
            <a:xfrm>
              <a:off x="3262" y="441"/>
              <a:ext cx="36" cy="21"/>
            </a:xfrm>
            <a:custGeom>
              <a:avLst/>
              <a:gdLst>
                <a:gd name="T0" fmla="*/ 0 w 36"/>
                <a:gd name="T1" fmla="*/ 0 h 21"/>
                <a:gd name="T2" fmla="*/ 14 w 36"/>
                <a:gd name="T3" fmla="*/ 6 h 21"/>
                <a:gd name="T4" fmla="*/ 22 w 36"/>
                <a:gd name="T5" fmla="*/ 10 h 21"/>
                <a:gd name="T6" fmla="*/ 28 w 36"/>
                <a:gd name="T7" fmla="*/ 14 h 21"/>
                <a:gd name="T8" fmla="*/ 35 w 36"/>
                <a:gd name="T9" fmla="*/ 2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1">
                  <a:moveTo>
                    <a:pt x="0" y="0"/>
                  </a:moveTo>
                  <a:lnTo>
                    <a:pt x="14" y="6"/>
                  </a:lnTo>
                  <a:lnTo>
                    <a:pt x="22" y="10"/>
                  </a:lnTo>
                  <a:lnTo>
                    <a:pt x="28" y="14"/>
                  </a:lnTo>
                  <a:lnTo>
                    <a:pt x="35" y="2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05"/>
            <p:cNvSpPr>
              <a:spLocks/>
            </p:cNvSpPr>
            <p:nvPr/>
          </p:nvSpPr>
          <p:spPr bwMode="auto">
            <a:xfrm>
              <a:off x="3297" y="461"/>
              <a:ext cx="24" cy="19"/>
            </a:xfrm>
            <a:custGeom>
              <a:avLst/>
              <a:gdLst>
                <a:gd name="T0" fmla="*/ 0 w 24"/>
                <a:gd name="T1" fmla="*/ 0 h 19"/>
                <a:gd name="T2" fmla="*/ 8 w 24"/>
                <a:gd name="T3" fmla="*/ 7 h 19"/>
                <a:gd name="T4" fmla="*/ 14 w 24"/>
                <a:gd name="T5" fmla="*/ 12 h 19"/>
                <a:gd name="T6" fmla="*/ 23 w 24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8" y="7"/>
                  </a:lnTo>
                  <a:lnTo>
                    <a:pt x="14" y="12"/>
                  </a:lnTo>
                  <a:lnTo>
                    <a:pt x="23" y="1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06"/>
            <p:cNvSpPr>
              <a:spLocks/>
            </p:cNvSpPr>
            <p:nvPr/>
          </p:nvSpPr>
          <p:spPr bwMode="auto">
            <a:xfrm>
              <a:off x="3308" y="479"/>
              <a:ext cx="13" cy="30"/>
            </a:xfrm>
            <a:custGeom>
              <a:avLst/>
              <a:gdLst>
                <a:gd name="T0" fmla="*/ 12 w 13"/>
                <a:gd name="T1" fmla="*/ 0 h 30"/>
                <a:gd name="T2" fmla="*/ 12 w 13"/>
                <a:gd name="T3" fmla="*/ 14 h 30"/>
                <a:gd name="T4" fmla="*/ 9 w 13"/>
                <a:gd name="T5" fmla="*/ 21 h 30"/>
                <a:gd name="T6" fmla="*/ 0 w 13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0">
                  <a:moveTo>
                    <a:pt x="12" y="0"/>
                  </a:moveTo>
                  <a:lnTo>
                    <a:pt x="12" y="14"/>
                  </a:lnTo>
                  <a:lnTo>
                    <a:pt x="9" y="21"/>
                  </a:lnTo>
                  <a:lnTo>
                    <a:pt x="0" y="29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07"/>
            <p:cNvSpPr>
              <a:spLocks/>
            </p:cNvSpPr>
            <p:nvPr/>
          </p:nvSpPr>
          <p:spPr bwMode="auto">
            <a:xfrm>
              <a:off x="3297" y="508"/>
              <a:ext cx="12" cy="28"/>
            </a:xfrm>
            <a:custGeom>
              <a:avLst/>
              <a:gdLst>
                <a:gd name="T0" fmla="*/ 11 w 12"/>
                <a:gd name="T1" fmla="*/ 0 h 28"/>
                <a:gd name="T2" fmla="*/ 11 w 12"/>
                <a:gd name="T3" fmla="*/ 13 h 28"/>
                <a:gd name="T4" fmla="*/ 8 w 12"/>
                <a:gd name="T5" fmla="*/ 20 h 28"/>
                <a:gd name="T6" fmla="*/ 0 w 12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8">
                  <a:moveTo>
                    <a:pt x="11" y="0"/>
                  </a:moveTo>
                  <a:lnTo>
                    <a:pt x="11" y="13"/>
                  </a:lnTo>
                  <a:lnTo>
                    <a:pt x="8" y="20"/>
                  </a:lnTo>
                  <a:lnTo>
                    <a:pt x="0" y="27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08"/>
            <p:cNvSpPr>
              <a:spLocks/>
            </p:cNvSpPr>
            <p:nvPr/>
          </p:nvSpPr>
          <p:spPr bwMode="auto">
            <a:xfrm>
              <a:off x="3285" y="535"/>
              <a:ext cx="13" cy="1"/>
            </a:xfrm>
            <a:custGeom>
              <a:avLst/>
              <a:gdLst>
                <a:gd name="T0" fmla="*/ 12 w 13"/>
                <a:gd name="T1" fmla="*/ 0 h 1"/>
                <a:gd name="T2" fmla="*/ 4 w 13"/>
                <a:gd name="T3" fmla="*/ 0 h 1"/>
                <a:gd name="T4" fmla="*/ 1 w 13"/>
                <a:gd name="T5" fmla="*/ 0 h 1"/>
                <a:gd name="T6" fmla="*/ 0 w 1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">
                  <a:moveTo>
                    <a:pt x="1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9"/>
            <p:cNvSpPr>
              <a:spLocks/>
            </p:cNvSpPr>
            <p:nvPr/>
          </p:nvSpPr>
          <p:spPr bwMode="auto">
            <a:xfrm>
              <a:off x="3262" y="535"/>
              <a:ext cx="24" cy="49"/>
            </a:xfrm>
            <a:custGeom>
              <a:avLst/>
              <a:gdLst>
                <a:gd name="T0" fmla="*/ 23 w 24"/>
                <a:gd name="T1" fmla="*/ 0 h 49"/>
                <a:gd name="T2" fmla="*/ 18 w 24"/>
                <a:gd name="T3" fmla="*/ 17 h 49"/>
                <a:gd name="T4" fmla="*/ 15 w 24"/>
                <a:gd name="T5" fmla="*/ 28 h 49"/>
                <a:gd name="T6" fmla="*/ 12 w 24"/>
                <a:gd name="T7" fmla="*/ 35 h 49"/>
                <a:gd name="T8" fmla="*/ 9 w 24"/>
                <a:gd name="T9" fmla="*/ 40 h 49"/>
                <a:gd name="T10" fmla="*/ 5 w 24"/>
                <a:gd name="T11" fmla="*/ 44 h 49"/>
                <a:gd name="T12" fmla="*/ 0 w 24"/>
                <a:gd name="T13" fmla="*/ 48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9">
                  <a:moveTo>
                    <a:pt x="23" y="0"/>
                  </a:moveTo>
                  <a:lnTo>
                    <a:pt x="18" y="17"/>
                  </a:lnTo>
                  <a:lnTo>
                    <a:pt x="15" y="28"/>
                  </a:lnTo>
                  <a:lnTo>
                    <a:pt x="12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0" y="4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10"/>
            <p:cNvSpPr>
              <a:spLocks/>
            </p:cNvSpPr>
            <p:nvPr/>
          </p:nvSpPr>
          <p:spPr bwMode="auto">
            <a:xfrm>
              <a:off x="3262" y="583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9 w 24"/>
                <a:gd name="T3" fmla="*/ 7 h 11"/>
                <a:gd name="T4" fmla="*/ 15 w 24"/>
                <a:gd name="T5" fmla="*/ 9 h 11"/>
                <a:gd name="T6" fmla="*/ 23 w 24"/>
                <a:gd name="T7" fmla="*/ 1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9" y="7"/>
                  </a:lnTo>
                  <a:lnTo>
                    <a:pt x="15" y="9"/>
                  </a:lnTo>
                  <a:lnTo>
                    <a:pt x="23" y="1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11"/>
            <p:cNvSpPr>
              <a:spLocks/>
            </p:cNvSpPr>
            <p:nvPr/>
          </p:nvSpPr>
          <p:spPr bwMode="auto">
            <a:xfrm>
              <a:off x="3285" y="593"/>
              <a:ext cx="1" cy="1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6 h 10"/>
                <a:gd name="T4" fmla="*/ 0 w 1"/>
                <a:gd name="T5" fmla="*/ 8 h 10"/>
                <a:gd name="T6" fmla="*/ 0 w 1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12"/>
            <p:cNvSpPr>
              <a:spLocks/>
            </p:cNvSpPr>
            <p:nvPr/>
          </p:nvSpPr>
          <p:spPr bwMode="auto">
            <a:xfrm>
              <a:off x="3285" y="602"/>
              <a:ext cx="71" cy="58"/>
            </a:xfrm>
            <a:custGeom>
              <a:avLst/>
              <a:gdLst>
                <a:gd name="T0" fmla="*/ 0 w 71"/>
                <a:gd name="T1" fmla="*/ 0 h 58"/>
                <a:gd name="T2" fmla="*/ 11 w 71"/>
                <a:gd name="T3" fmla="*/ 2 h 58"/>
                <a:gd name="T4" fmla="*/ 20 w 71"/>
                <a:gd name="T5" fmla="*/ 6 h 58"/>
                <a:gd name="T6" fmla="*/ 29 w 71"/>
                <a:gd name="T7" fmla="*/ 9 h 58"/>
                <a:gd name="T8" fmla="*/ 36 w 71"/>
                <a:gd name="T9" fmla="*/ 13 h 58"/>
                <a:gd name="T10" fmla="*/ 43 w 71"/>
                <a:gd name="T11" fmla="*/ 18 h 58"/>
                <a:gd name="T12" fmla="*/ 49 w 71"/>
                <a:gd name="T13" fmla="*/ 22 h 58"/>
                <a:gd name="T14" fmla="*/ 55 w 71"/>
                <a:gd name="T15" fmla="*/ 27 h 58"/>
                <a:gd name="T16" fmla="*/ 59 w 71"/>
                <a:gd name="T17" fmla="*/ 32 h 58"/>
                <a:gd name="T18" fmla="*/ 63 w 71"/>
                <a:gd name="T19" fmla="*/ 37 h 58"/>
                <a:gd name="T20" fmla="*/ 66 w 71"/>
                <a:gd name="T21" fmla="*/ 43 h 58"/>
                <a:gd name="T22" fmla="*/ 68 w 71"/>
                <a:gd name="T23" fmla="*/ 47 h 58"/>
                <a:gd name="T24" fmla="*/ 69 w 71"/>
                <a:gd name="T25" fmla="*/ 52 h 58"/>
                <a:gd name="T26" fmla="*/ 70 w 71"/>
                <a:gd name="T27" fmla="*/ 5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58">
                  <a:moveTo>
                    <a:pt x="0" y="0"/>
                  </a:moveTo>
                  <a:lnTo>
                    <a:pt x="11" y="2"/>
                  </a:lnTo>
                  <a:lnTo>
                    <a:pt x="20" y="6"/>
                  </a:lnTo>
                  <a:lnTo>
                    <a:pt x="29" y="9"/>
                  </a:lnTo>
                  <a:lnTo>
                    <a:pt x="36" y="13"/>
                  </a:lnTo>
                  <a:lnTo>
                    <a:pt x="43" y="18"/>
                  </a:lnTo>
                  <a:lnTo>
                    <a:pt x="49" y="22"/>
                  </a:lnTo>
                  <a:lnTo>
                    <a:pt x="55" y="27"/>
                  </a:lnTo>
                  <a:lnTo>
                    <a:pt x="59" y="32"/>
                  </a:lnTo>
                  <a:lnTo>
                    <a:pt x="63" y="37"/>
                  </a:lnTo>
                  <a:lnTo>
                    <a:pt x="66" y="43"/>
                  </a:lnTo>
                  <a:lnTo>
                    <a:pt x="68" y="47"/>
                  </a:lnTo>
                  <a:lnTo>
                    <a:pt x="69" y="52"/>
                  </a:lnTo>
                  <a:lnTo>
                    <a:pt x="70" y="57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13"/>
            <p:cNvSpPr>
              <a:spLocks/>
            </p:cNvSpPr>
            <p:nvPr/>
          </p:nvSpPr>
          <p:spPr bwMode="auto">
            <a:xfrm>
              <a:off x="3343" y="659"/>
              <a:ext cx="15" cy="48"/>
            </a:xfrm>
            <a:custGeom>
              <a:avLst/>
              <a:gdLst>
                <a:gd name="T0" fmla="*/ 12 w 15"/>
                <a:gd name="T1" fmla="*/ 0 h 48"/>
                <a:gd name="T2" fmla="*/ 12 w 15"/>
                <a:gd name="T3" fmla="*/ 4 h 48"/>
                <a:gd name="T4" fmla="*/ 13 w 15"/>
                <a:gd name="T5" fmla="*/ 9 h 48"/>
                <a:gd name="T6" fmla="*/ 14 w 15"/>
                <a:gd name="T7" fmla="*/ 16 h 48"/>
                <a:gd name="T8" fmla="*/ 14 w 15"/>
                <a:gd name="T9" fmla="*/ 23 h 48"/>
                <a:gd name="T10" fmla="*/ 14 w 15"/>
                <a:gd name="T11" fmla="*/ 30 h 48"/>
                <a:gd name="T12" fmla="*/ 13 w 15"/>
                <a:gd name="T13" fmla="*/ 37 h 48"/>
                <a:gd name="T14" fmla="*/ 11 w 15"/>
                <a:gd name="T15" fmla="*/ 42 h 48"/>
                <a:gd name="T16" fmla="*/ 7 w 15"/>
                <a:gd name="T17" fmla="*/ 45 h 48"/>
                <a:gd name="T18" fmla="*/ 0 w 15"/>
                <a:gd name="T19" fmla="*/ 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8">
                  <a:moveTo>
                    <a:pt x="12" y="0"/>
                  </a:moveTo>
                  <a:lnTo>
                    <a:pt x="12" y="4"/>
                  </a:lnTo>
                  <a:lnTo>
                    <a:pt x="13" y="9"/>
                  </a:lnTo>
                  <a:lnTo>
                    <a:pt x="14" y="16"/>
                  </a:lnTo>
                  <a:lnTo>
                    <a:pt x="14" y="23"/>
                  </a:lnTo>
                  <a:lnTo>
                    <a:pt x="14" y="30"/>
                  </a:lnTo>
                  <a:lnTo>
                    <a:pt x="13" y="37"/>
                  </a:lnTo>
                  <a:lnTo>
                    <a:pt x="11" y="42"/>
                  </a:lnTo>
                  <a:lnTo>
                    <a:pt x="7" y="45"/>
                  </a:lnTo>
                  <a:lnTo>
                    <a:pt x="0" y="47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14"/>
            <p:cNvSpPr>
              <a:spLocks/>
            </p:cNvSpPr>
            <p:nvPr/>
          </p:nvSpPr>
          <p:spPr bwMode="auto">
            <a:xfrm>
              <a:off x="3331" y="706"/>
              <a:ext cx="13" cy="29"/>
            </a:xfrm>
            <a:custGeom>
              <a:avLst/>
              <a:gdLst>
                <a:gd name="T0" fmla="*/ 12 w 13"/>
                <a:gd name="T1" fmla="*/ 0 h 29"/>
                <a:gd name="T2" fmla="*/ 12 w 13"/>
                <a:gd name="T3" fmla="*/ 13 h 29"/>
                <a:gd name="T4" fmla="*/ 9 w 13"/>
                <a:gd name="T5" fmla="*/ 21 h 29"/>
                <a:gd name="T6" fmla="*/ 0 w 13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9">
                  <a:moveTo>
                    <a:pt x="12" y="0"/>
                  </a:moveTo>
                  <a:lnTo>
                    <a:pt x="12" y="13"/>
                  </a:lnTo>
                  <a:lnTo>
                    <a:pt x="9" y="21"/>
                  </a:lnTo>
                  <a:lnTo>
                    <a:pt x="0" y="2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15"/>
            <p:cNvSpPr>
              <a:spLocks/>
            </p:cNvSpPr>
            <p:nvPr/>
          </p:nvSpPr>
          <p:spPr bwMode="auto">
            <a:xfrm>
              <a:off x="3308" y="734"/>
              <a:ext cx="24" cy="48"/>
            </a:xfrm>
            <a:custGeom>
              <a:avLst/>
              <a:gdLst>
                <a:gd name="T0" fmla="*/ 23 w 24"/>
                <a:gd name="T1" fmla="*/ 0 h 48"/>
                <a:gd name="T2" fmla="*/ 23 w 24"/>
                <a:gd name="T3" fmla="*/ 9 h 48"/>
                <a:gd name="T4" fmla="*/ 20 w 24"/>
                <a:gd name="T5" fmla="*/ 16 h 48"/>
                <a:gd name="T6" fmla="*/ 16 w 24"/>
                <a:gd name="T7" fmla="*/ 23 h 48"/>
                <a:gd name="T8" fmla="*/ 11 w 24"/>
                <a:gd name="T9" fmla="*/ 31 h 48"/>
                <a:gd name="T10" fmla="*/ 6 w 24"/>
                <a:gd name="T11" fmla="*/ 38 h 48"/>
                <a:gd name="T12" fmla="*/ 0 w 24"/>
                <a:gd name="T13" fmla="*/ 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8">
                  <a:moveTo>
                    <a:pt x="23" y="0"/>
                  </a:moveTo>
                  <a:lnTo>
                    <a:pt x="23" y="9"/>
                  </a:lnTo>
                  <a:lnTo>
                    <a:pt x="20" y="16"/>
                  </a:lnTo>
                  <a:lnTo>
                    <a:pt x="16" y="23"/>
                  </a:lnTo>
                  <a:lnTo>
                    <a:pt x="11" y="31"/>
                  </a:lnTo>
                  <a:lnTo>
                    <a:pt x="6" y="38"/>
                  </a:lnTo>
                  <a:lnTo>
                    <a:pt x="0" y="47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16"/>
            <p:cNvSpPr>
              <a:spLocks/>
            </p:cNvSpPr>
            <p:nvPr/>
          </p:nvSpPr>
          <p:spPr bwMode="auto">
            <a:xfrm>
              <a:off x="3308" y="781"/>
              <a:ext cx="13" cy="29"/>
            </a:xfrm>
            <a:custGeom>
              <a:avLst/>
              <a:gdLst>
                <a:gd name="T0" fmla="*/ 0 w 13"/>
                <a:gd name="T1" fmla="*/ 0 h 29"/>
                <a:gd name="T2" fmla="*/ 0 w 13"/>
                <a:gd name="T3" fmla="*/ 14 h 29"/>
                <a:gd name="T4" fmla="*/ 4 w 13"/>
                <a:gd name="T5" fmla="*/ 21 h 29"/>
                <a:gd name="T6" fmla="*/ 12 w 13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0" y="14"/>
                  </a:lnTo>
                  <a:lnTo>
                    <a:pt x="4" y="21"/>
                  </a:lnTo>
                  <a:lnTo>
                    <a:pt x="12" y="2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17"/>
            <p:cNvSpPr>
              <a:spLocks/>
            </p:cNvSpPr>
            <p:nvPr/>
          </p:nvSpPr>
          <p:spPr bwMode="auto">
            <a:xfrm>
              <a:off x="3320" y="809"/>
              <a:ext cx="12" cy="21"/>
            </a:xfrm>
            <a:custGeom>
              <a:avLst/>
              <a:gdLst>
                <a:gd name="T0" fmla="*/ 0 w 12"/>
                <a:gd name="T1" fmla="*/ 0 h 21"/>
                <a:gd name="T2" fmla="*/ 8 w 12"/>
                <a:gd name="T3" fmla="*/ 7 h 21"/>
                <a:gd name="T4" fmla="*/ 11 w 12"/>
                <a:gd name="T5" fmla="*/ 12 h 21"/>
                <a:gd name="T6" fmla="*/ 11 w 12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lnTo>
                    <a:pt x="8" y="7"/>
                  </a:lnTo>
                  <a:lnTo>
                    <a:pt x="11" y="12"/>
                  </a:lnTo>
                  <a:lnTo>
                    <a:pt x="11" y="2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18"/>
            <p:cNvSpPr>
              <a:spLocks/>
            </p:cNvSpPr>
            <p:nvPr/>
          </p:nvSpPr>
          <p:spPr bwMode="auto">
            <a:xfrm>
              <a:off x="3320" y="829"/>
              <a:ext cx="12" cy="38"/>
            </a:xfrm>
            <a:custGeom>
              <a:avLst/>
              <a:gdLst>
                <a:gd name="T0" fmla="*/ 11 w 12"/>
                <a:gd name="T1" fmla="*/ 0 h 38"/>
                <a:gd name="T2" fmla="*/ 11 w 12"/>
                <a:gd name="T3" fmla="*/ 16 h 38"/>
                <a:gd name="T4" fmla="*/ 10 w 12"/>
                <a:gd name="T5" fmla="*/ 25 h 38"/>
                <a:gd name="T6" fmla="*/ 7 w 12"/>
                <a:gd name="T7" fmla="*/ 31 h 38"/>
                <a:gd name="T8" fmla="*/ 0 w 12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8">
                  <a:moveTo>
                    <a:pt x="11" y="0"/>
                  </a:moveTo>
                  <a:lnTo>
                    <a:pt x="11" y="16"/>
                  </a:lnTo>
                  <a:lnTo>
                    <a:pt x="10" y="25"/>
                  </a:lnTo>
                  <a:lnTo>
                    <a:pt x="7" y="31"/>
                  </a:lnTo>
                  <a:lnTo>
                    <a:pt x="0" y="37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9"/>
            <p:cNvSpPr>
              <a:spLocks/>
            </p:cNvSpPr>
            <p:nvPr/>
          </p:nvSpPr>
          <p:spPr bwMode="auto">
            <a:xfrm>
              <a:off x="3308" y="866"/>
              <a:ext cx="13" cy="29"/>
            </a:xfrm>
            <a:custGeom>
              <a:avLst/>
              <a:gdLst>
                <a:gd name="T0" fmla="*/ 12 w 13"/>
                <a:gd name="T1" fmla="*/ 0 h 29"/>
                <a:gd name="T2" fmla="*/ 12 w 13"/>
                <a:gd name="T3" fmla="*/ 14 h 29"/>
                <a:gd name="T4" fmla="*/ 9 w 13"/>
                <a:gd name="T5" fmla="*/ 21 h 29"/>
                <a:gd name="T6" fmla="*/ 0 w 13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9">
                  <a:moveTo>
                    <a:pt x="12" y="0"/>
                  </a:moveTo>
                  <a:lnTo>
                    <a:pt x="12" y="14"/>
                  </a:lnTo>
                  <a:lnTo>
                    <a:pt x="9" y="21"/>
                  </a:lnTo>
                  <a:lnTo>
                    <a:pt x="0" y="2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20"/>
            <p:cNvSpPr>
              <a:spLocks/>
            </p:cNvSpPr>
            <p:nvPr/>
          </p:nvSpPr>
          <p:spPr bwMode="auto">
            <a:xfrm>
              <a:off x="3308" y="894"/>
              <a:ext cx="13" cy="30"/>
            </a:xfrm>
            <a:custGeom>
              <a:avLst/>
              <a:gdLst>
                <a:gd name="T0" fmla="*/ 0 w 13"/>
                <a:gd name="T1" fmla="*/ 0 h 30"/>
                <a:gd name="T2" fmla="*/ 0 w 13"/>
                <a:gd name="T3" fmla="*/ 14 h 30"/>
                <a:gd name="T4" fmla="*/ 4 w 13"/>
                <a:gd name="T5" fmla="*/ 22 h 30"/>
                <a:gd name="T6" fmla="*/ 12 w 13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0" y="14"/>
                  </a:lnTo>
                  <a:lnTo>
                    <a:pt x="4" y="22"/>
                  </a:lnTo>
                  <a:lnTo>
                    <a:pt x="12" y="29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21"/>
            <p:cNvSpPr>
              <a:spLocks/>
            </p:cNvSpPr>
            <p:nvPr/>
          </p:nvSpPr>
          <p:spPr bwMode="auto">
            <a:xfrm>
              <a:off x="3320" y="923"/>
              <a:ext cx="24" cy="19"/>
            </a:xfrm>
            <a:custGeom>
              <a:avLst/>
              <a:gdLst>
                <a:gd name="T0" fmla="*/ 0 w 24"/>
                <a:gd name="T1" fmla="*/ 0 h 19"/>
                <a:gd name="T2" fmla="*/ 9 w 24"/>
                <a:gd name="T3" fmla="*/ 7 h 19"/>
                <a:gd name="T4" fmla="*/ 15 w 24"/>
                <a:gd name="T5" fmla="*/ 11 h 19"/>
                <a:gd name="T6" fmla="*/ 23 w 24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9" y="7"/>
                  </a:lnTo>
                  <a:lnTo>
                    <a:pt x="15" y="11"/>
                  </a:lnTo>
                  <a:lnTo>
                    <a:pt x="23" y="1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22"/>
            <p:cNvSpPr>
              <a:spLocks/>
            </p:cNvSpPr>
            <p:nvPr/>
          </p:nvSpPr>
          <p:spPr bwMode="auto">
            <a:xfrm>
              <a:off x="3343" y="941"/>
              <a:ext cx="13" cy="21"/>
            </a:xfrm>
            <a:custGeom>
              <a:avLst/>
              <a:gdLst>
                <a:gd name="T0" fmla="*/ 0 w 13"/>
                <a:gd name="T1" fmla="*/ 0 h 21"/>
                <a:gd name="T2" fmla="*/ 8 w 13"/>
                <a:gd name="T3" fmla="*/ 7 h 21"/>
                <a:gd name="T4" fmla="*/ 11 w 13"/>
                <a:gd name="T5" fmla="*/ 12 h 21"/>
                <a:gd name="T6" fmla="*/ 12 w 1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8" y="7"/>
                  </a:lnTo>
                  <a:lnTo>
                    <a:pt x="11" y="12"/>
                  </a:lnTo>
                  <a:lnTo>
                    <a:pt x="12" y="2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23"/>
            <p:cNvSpPr>
              <a:spLocks/>
            </p:cNvSpPr>
            <p:nvPr/>
          </p:nvSpPr>
          <p:spPr bwMode="auto">
            <a:xfrm>
              <a:off x="3343" y="961"/>
              <a:ext cx="15" cy="104"/>
            </a:xfrm>
            <a:custGeom>
              <a:avLst/>
              <a:gdLst>
                <a:gd name="T0" fmla="*/ 12 w 15"/>
                <a:gd name="T1" fmla="*/ 0 h 104"/>
                <a:gd name="T2" fmla="*/ 12 w 15"/>
                <a:gd name="T3" fmla="*/ 6 h 104"/>
                <a:gd name="T4" fmla="*/ 12 w 15"/>
                <a:gd name="T5" fmla="*/ 12 h 104"/>
                <a:gd name="T6" fmla="*/ 13 w 15"/>
                <a:gd name="T7" fmla="*/ 19 h 104"/>
                <a:gd name="T8" fmla="*/ 13 w 15"/>
                <a:gd name="T9" fmla="*/ 27 h 104"/>
                <a:gd name="T10" fmla="*/ 14 w 15"/>
                <a:gd name="T11" fmla="*/ 35 h 104"/>
                <a:gd name="T12" fmla="*/ 14 w 15"/>
                <a:gd name="T13" fmla="*/ 43 h 104"/>
                <a:gd name="T14" fmla="*/ 14 w 15"/>
                <a:gd name="T15" fmla="*/ 51 h 104"/>
                <a:gd name="T16" fmla="*/ 14 w 15"/>
                <a:gd name="T17" fmla="*/ 59 h 104"/>
                <a:gd name="T18" fmla="*/ 14 w 15"/>
                <a:gd name="T19" fmla="*/ 66 h 104"/>
                <a:gd name="T20" fmla="*/ 13 w 15"/>
                <a:gd name="T21" fmla="*/ 74 h 104"/>
                <a:gd name="T22" fmla="*/ 12 w 15"/>
                <a:gd name="T23" fmla="*/ 81 h 104"/>
                <a:gd name="T24" fmla="*/ 10 w 15"/>
                <a:gd name="T25" fmla="*/ 88 h 104"/>
                <a:gd name="T26" fmla="*/ 8 w 15"/>
                <a:gd name="T27" fmla="*/ 94 h 104"/>
                <a:gd name="T28" fmla="*/ 4 w 15"/>
                <a:gd name="T29" fmla="*/ 99 h 104"/>
                <a:gd name="T30" fmla="*/ 0 w 15"/>
                <a:gd name="T31" fmla="*/ 103 h 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104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13" y="19"/>
                  </a:lnTo>
                  <a:lnTo>
                    <a:pt x="13" y="27"/>
                  </a:lnTo>
                  <a:lnTo>
                    <a:pt x="14" y="35"/>
                  </a:lnTo>
                  <a:lnTo>
                    <a:pt x="14" y="43"/>
                  </a:lnTo>
                  <a:lnTo>
                    <a:pt x="14" y="51"/>
                  </a:lnTo>
                  <a:lnTo>
                    <a:pt x="14" y="59"/>
                  </a:lnTo>
                  <a:lnTo>
                    <a:pt x="14" y="66"/>
                  </a:lnTo>
                  <a:lnTo>
                    <a:pt x="13" y="74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8" y="94"/>
                  </a:lnTo>
                  <a:lnTo>
                    <a:pt x="4" y="99"/>
                  </a:lnTo>
                  <a:lnTo>
                    <a:pt x="0" y="103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4"/>
            <p:cNvSpPr>
              <a:spLocks/>
            </p:cNvSpPr>
            <p:nvPr/>
          </p:nvSpPr>
          <p:spPr bwMode="auto">
            <a:xfrm>
              <a:off x="3331" y="1064"/>
              <a:ext cx="13" cy="29"/>
            </a:xfrm>
            <a:custGeom>
              <a:avLst/>
              <a:gdLst>
                <a:gd name="T0" fmla="*/ 12 w 13"/>
                <a:gd name="T1" fmla="*/ 0 h 29"/>
                <a:gd name="T2" fmla="*/ 12 w 13"/>
                <a:gd name="T3" fmla="*/ 13 h 29"/>
                <a:gd name="T4" fmla="*/ 9 w 13"/>
                <a:gd name="T5" fmla="*/ 21 h 29"/>
                <a:gd name="T6" fmla="*/ 0 w 13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9">
                  <a:moveTo>
                    <a:pt x="12" y="0"/>
                  </a:moveTo>
                  <a:lnTo>
                    <a:pt x="12" y="13"/>
                  </a:lnTo>
                  <a:lnTo>
                    <a:pt x="9" y="21"/>
                  </a:lnTo>
                  <a:lnTo>
                    <a:pt x="0" y="2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5"/>
            <p:cNvSpPr>
              <a:spLocks/>
            </p:cNvSpPr>
            <p:nvPr/>
          </p:nvSpPr>
          <p:spPr bwMode="auto">
            <a:xfrm>
              <a:off x="3274" y="1083"/>
              <a:ext cx="58" cy="10"/>
            </a:xfrm>
            <a:custGeom>
              <a:avLst/>
              <a:gdLst>
                <a:gd name="T0" fmla="*/ 57 w 58"/>
                <a:gd name="T1" fmla="*/ 9 h 10"/>
                <a:gd name="T2" fmla="*/ 47 w 58"/>
                <a:gd name="T3" fmla="*/ 9 h 10"/>
                <a:gd name="T4" fmla="*/ 38 w 58"/>
                <a:gd name="T5" fmla="*/ 9 h 10"/>
                <a:gd name="T6" fmla="*/ 29 w 58"/>
                <a:gd name="T7" fmla="*/ 8 h 10"/>
                <a:gd name="T8" fmla="*/ 20 w 58"/>
                <a:gd name="T9" fmla="*/ 7 h 10"/>
                <a:gd name="T10" fmla="*/ 12 w 58"/>
                <a:gd name="T11" fmla="*/ 6 h 10"/>
                <a:gd name="T12" fmla="*/ 5 w 58"/>
                <a:gd name="T13" fmla="*/ 3 h 10"/>
                <a:gd name="T14" fmla="*/ 0 w 58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10">
                  <a:moveTo>
                    <a:pt x="57" y="9"/>
                  </a:moveTo>
                  <a:lnTo>
                    <a:pt x="47" y="9"/>
                  </a:lnTo>
                  <a:lnTo>
                    <a:pt x="38" y="9"/>
                  </a:lnTo>
                  <a:lnTo>
                    <a:pt x="29" y="8"/>
                  </a:lnTo>
                  <a:lnTo>
                    <a:pt x="20" y="7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6"/>
            <p:cNvSpPr>
              <a:spLocks/>
            </p:cNvSpPr>
            <p:nvPr/>
          </p:nvSpPr>
          <p:spPr bwMode="auto">
            <a:xfrm>
              <a:off x="3250" y="1071"/>
              <a:ext cx="25" cy="13"/>
            </a:xfrm>
            <a:custGeom>
              <a:avLst/>
              <a:gdLst>
                <a:gd name="T0" fmla="*/ 24 w 25"/>
                <a:gd name="T1" fmla="*/ 12 h 13"/>
                <a:gd name="T2" fmla="*/ 13 w 25"/>
                <a:gd name="T3" fmla="*/ 7 h 13"/>
                <a:gd name="T4" fmla="*/ 8 w 25"/>
                <a:gd name="T5" fmla="*/ 4 h 13"/>
                <a:gd name="T6" fmla="*/ 6 w 25"/>
                <a:gd name="T7" fmla="*/ 2 h 13"/>
                <a:gd name="T8" fmla="*/ 4 w 25"/>
                <a:gd name="T9" fmla="*/ 1 h 13"/>
                <a:gd name="T10" fmla="*/ 0 w 2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">
                  <a:moveTo>
                    <a:pt x="24" y="12"/>
                  </a:moveTo>
                  <a:lnTo>
                    <a:pt x="13" y="7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27"/>
            <p:cNvSpPr>
              <a:spLocks/>
            </p:cNvSpPr>
            <p:nvPr/>
          </p:nvSpPr>
          <p:spPr bwMode="auto">
            <a:xfrm>
              <a:off x="3451" y="1938"/>
              <a:ext cx="54" cy="54"/>
            </a:xfrm>
            <a:custGeom>
              <a:avLst/>
              <a:gdLst>
                <a:gd name="T0" fmla="*/ 44 w 54"/>
                <a:gd name="T1" fmla="*/ 5 h 54"/>
                <a:gd name="T2" fmla="*/ 39 w 54"/>
                <a:gd name="T3" fmla="*/ 5 h 54"/>
                <a:gd name="T4" fmla="*/ 19 w 54"/>
                <a:gd name="T5" fmla="*/ 11 h 54"/>
                <a:gd name="T6" fmla="*/ 0 w 54"/>
                <a:gd name="T7" fmla="*/ 32 h 54"/>
                <a:gd name="T8" fmla="*/ 8 w 54"/>
                <a:gd name="T9" fmla="*/ 47 h 54"/>
                <a:gd name="T10" fmla="*/ 19 w 54"/>
                <a:gd name="T11" fmla="*/ 45 h 54"/>
                <a:gd name="T12" fmla="*/ 36 w 54"/>
                <a:gd name="T13" fmla="*/ 53 h 54"/>
                <a:gd name="T14" fmla="*/ 53 w 54"/>
                <a:gd name="T15" fmla="*/ 39 h 54"/>
                <a:gd name="T16" fmla="*/ 43 w 54"/>
                <a:gd name="T17" fmla="*/ 0 h 54"/>
                <a:gd name="T18" fmla="*/ 42 w 54"/>
                <a:gd name="T19" fmla="*/ 3 h 54"/>
                <a:gd name="T20" fmla="*/ 44 w 54"/>
                <a:gd name="T21" fmla="*/ 5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54">
                  <a:moveTo>
                    <a:pt x="44" y="5"/>
                  </a:moveTo>
                  <a:lnTo>
                    <a:pt x="39" y="5"/>
                  </a:lnTo>
                  <a:lnTo>
                    <a:pt x="19" y="11"/>
                  </a:lnTo>
                  <a:lnTo>
                    <a:pt x="0" y="32"/>
                  </a:lnTo>
                  <a:lnTo>
                    <a:pt x="8" y="47"/>
                  </a:lnTo>
                  <a:lnTo>
                    <a:pt x="19" y="45"/>
                  </a:lnTo>
                  <a:lnTo>
                    <a:pt x="36" y="53"/>
                  </a:lnTo>
                  <a:lnTo>
                    <a:pt x="53" y="39"/>
                  </a:lnTo>
                  <a:lnTo>
                    <a:pt x="43" y="0"/>
                  </a:lnTo>
                  <a:lnTo>
                    <a:pt x="42" y="3"/>
                  </a:lnTo>
                  <a:lnTo>
                    <a:pt x="44" y="5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28"/>
            <p:cNvSpPr>
              <a:spLocks/>
            </p:cNvSpPr>
            <p:nvPr/>
          </p:nvSpPr>
          <p:spPr bwMode="auto">
            <a:xfrm>
              <a:off x="3486" y="1867"/>
              <a:ext cx="317" cy="115"/>
            </a:xfrm>
            <a:custGeom>
              <a:avLst/>
              <a:gdLst>
                <a:gd name="T0" fmla="*/ 19 w 317"/>
                <a:gd name="T1" fmla="*/ 12 h 115"/>
                <a:gd name="T2" fmla="*/ 0 w 317"/>
                <a:gd name="T3" fmla="*/ 43 h 115"/>
                <a:gd name="T4" fmla="*/ 43 w 317"/>
                <a:gd name="T5" fmla="*/ 86 h 115"/>
                <a:gd name="T6" fmla="*/ 113 w 317"/>
                <a:gd name="T7" fmla="*/ 114 h 115"/>
                <a:gd name="T8" fmla="*/ 304 w 317"/>
                <a:gd name="T9" fmla="*/ 114 h 115"/>
                <a:gd name="T10" fmla="*/ 316 w 317"/>
                <a:gd name="T11" fmla="*/ 90 h 115"/>
                <a:gd name="T12" fmla="*/ 308 w 317"/>
                <a:gd name="T13" fmla="*/ 67 h 115"/>
                <a:gd name="T14" fmla="*/ 269 w 317"/>
                <a:gd name="T15" fmla="*/ 70 h 115"/>
                <a:gd name="T16" fmla="*/ 207 w 317"/>
                <a:gd name="T17" fmla="*/ 63 h 115"/>
                <a:gd name="T18" fmla="*/ 136 w 317"/>
                <a:gd name="T19" fmla="*/ 70 h 115"/>
                <a:gd name="T20" fmla="*/ 117 w 317"/>
                <a:gd name="T21" fmla="*/ 43 h 115"/>
                <a:gd name="T22" fmla="*/ 121 w 317"/>
                <a:gd name="T23" fmla="*/ 32 h 115"/>
                <a:gd name="T24" fmla="*/ 109 w 317"/>
                <a:gd name="T25" fmla="*/ 0 h 115"/>
                <a:gd name="T26" fmla="*/ 39 w 317"/>
                <a:gd name="T27" fmla="*/ 4 h 115"/>
                <a:gd name="T28" fmla="*/ 15 w 317"/>
                <a:gd name="T29" fmla="*/ 12 h 115"/>
                <a:gd name="T30" fmla="*/ 19 w 317"/>
                <a:gd name="T31" fmla="*/ 12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7" h="115">
                  <a:moveTo>
                    <a:pt x="19" y="12"/>
                  </a:moveTo>
                  <a:lnTo>
                    <a:pt x="0" y="43"/>
                  </a:lnTo>
                  <a:lnTo>
                    <a:pt x="43" y="86"/>
                  </a:lnTo>
                  <a:lnTo>
                    <a:pt x="113" y="114"/>
                  </a:lnTo>
                  <a:lnTo>
                    <a:pt x="304" y="114"/>
                  </a:lnTo>
                  <a:lnTo>
                    <a:pt x="316" y="90"/>
                  </a:lnTo>
                  <a:lnTo>
                    <a:pt x="308" y="67"/>
                  </a:lnTo>
                  <a:lnTo>
                    <a:pt x="269" y="70"/>
                  </a:lnTo>
                  <a:lnTo>
                    <a:pt x="207" y="63"/>
                  </a:lnTo>
                  <a:lnTo>
                    <a:pt x="136" y="70"/>
                  </a:lnTo>
                  <a:lnTo>
                    <a:pt x="117" y="43"/>
                  </a:lnTo>
                  <a:lnTo>
                    <a:pt x="121" y="32"/>
                  </a:lnTo>
                  <a:lnTo>
                    <a:pt x="109" y="0"/>
                  </a:lnTo>
                  <a:lnTo>
                    <a:pt x="39" y="4"/>
                  </a:lnTo>
                  <a:lnTo>
                    <a:pt x="15" y="12"/>
                  </a:lnTo>
                  <a:lnTo>
                    <a:pt x="19" y="12"/>
                  </a:lnTo>
                </a:path>
              </a:pathLst>
            </a:custGeom>
            <a:pattFill prst="dotDmnd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9"/>
            <p:cNvSpPr>
              <a:spLocks/>
            </p:cNvSpPr>
            <p:nvPr/>
          </p:nvSpPr>
          <p:spPr bwMode="auto">
            <a:xfrm>
              <a:off x="3249" y="1976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3 w 6"/>
                <a:gd name="T3" fmla="*/ 3 h 12"/>
                <a:gd name="T4" fmla="*/ 5 w 6"/>
                <a:gd name="T5" fmla="*/ 6 h 12"/>
                <a:gd name="T6" fmla="*/ 5 w 6"/>
                <a:gd name="T7" fmla="*/ 1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30"/>
            <p:cNvSpPr>
              <a:spLocks/>
            </p:cNvSpPr>
            <p:nvPr/>
          </p:nvSpPr>
          <p:spPr bwMode="auto">
            <a:xfrm>
              <a:off x="3254" y="1987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6 w 12"/>
                <a:gd name="T3" fmla="*/ 0 h 4"/>
                <a:gd name="T4" fmla="*/ 9 w 12"/>
                <a:gd name="T5" fmla="*/ 1 h 4"/>
                <a:gd name="T6" fmla="*/ 11 w 12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1" y="3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31"/>
            <p:cNvSpPr>
              <a:spLocks/>
            </p:cNvSpPr>
            <p:nvPr/>
          </p:nvSpPr>
          <p:spPr bwMode="auto">
            <a:xfrm>
              <a:off x="3265" y="1990"/>
              <a:ext cx="6" cy="3"/>
            </a:xfrm>
            <a:custGeom>
              <a:avLst/>
              <a:gdLst>
                <a:gd name="T0" fmla="*/ 0 w 6"/>
                <a:gd name="T1" fmla="*/ 0 h 3"/>
                <a:gd name="T2" fmla="*/ 2 w 6"/>
                <a:gd name="T3" fmla="*/ 1 h 3"/>
                <a:gd name="T4" fmla="*/ 3 w 6"/>
                <a:gd name="T5" fmla="*/ 2 h 3"/>
                <a:gd name="T6" fmla="*/ 5 w 6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5" y="2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32"/>
            <p:cNvSpPr>
              <a:spLocks/>
            </p:cNvSpPr>
            <p:nvPr/>
          </p:nvSpPr>
          <p:spPr bwMode="auto">
            <a:xfrm>
              <a:off x="3270" y="1992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3 h 4"/>
                <a:gd name="T6" fmla="*/ 0 w 1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33"/>
            <p:cNvSpPr>
              <a:spLocks/>
            </p:cNvSpPr>
            <p:nvPr/>
          </p:nvSpPr>
          <p:spPr bwMode="auto">
            <a:xfrm>
              <a:off x="3270" y="1995"/>
              <a:ext cx="12" cy="3"/>
            </a:xfrm>
            <a:custGeom>
              <a:avLst/>
              <a:gdLst>
                <a:gd name="T0" fmla="*/ 0 w 12"/>
                <a:gd name="T1" fmla="*/ 0 h 3"/>
                <a:gd name="T2" fmla="*/ 6 w 12"/>
                <a:gd name="T3" fmla="*/ 0 h 3"/>
                <a:gd name="T4" fmla="*/ 9 w 12"/>
                <a:gd name="T5" fmla="*/ 0 h 3"/>
                <a:gd name="T6" fmla="*/ 11 w 12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34"/>
            <p:cNvSpPr>
              <a:spLocks/>
            </p:cNvSpPr>
            <p:nvPr/>
          </p:nvSpPr>
          <p:spPr bwMode="auto">
            <a:xfrm>
              <a:off x="3281" y="1997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4 w 10"/>
                <a:gd name="T3" fmla="*/ 0 h 4"/>
                <a:gd name="T4" fmla="*/ 6 w 10"/>
                <a:gd name="T5" fmla="*/ 1 h 4"/>
                <a:gd name="T6" fmla="*/ 9 w 10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9" y="3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35"/>
            <p:cNvSpPr>
              <a:spLocks/>
            </p:cNvSpPr>
            <p:nvPr/>
          </p:nvSpPr>
          <p:spPr bwMode="auto">
            <a:xfrm>
              <a:off x="3290" y="1996"/>
              <a:ext cx="34" cy="5"/>
            </a:xfrm>
            <a:custGeom>
              <a:avLst/>
              <a:gdLst>
                <a:gd name="T0" fmla="*/ 0 w 34"/>
                <a:gd name="T1" fmla="*/ 4 h 5"/>
                <a:gd name="T2" fmla="*/ 14 w 34"/>
                <a:gd name="T3" fmla="*/ 0 h 5"/>
                <a:gd name="T4" fmla="*/ 25 w 34"/>
                <a:gd name="T5" fmla="*/ 1 h 5"/>
                <a:gd name="T6" fmla="*/ 31 w 34"/>
                <a:gd name="T7" fmla="*/ 2 h 5"/>
                <a:gd name="T8" fmla="*/ 33 w 34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">
                  <a:moveTo>
                    <a:pt x="0" y="4"/>
                  </a:moveTo>
                  <a:lnTo>
                    <a:pt x="14" y="0"/>
                  </a:lnTo>
                  <a:lnTo>
                    <a:pt x="25" y="1"/>
                  </a:lnTo>
                  <a:lnTo>
                    <a:pt x="31" y="2"/>
                  </a:lnTo>
                  <a:lnTo>
                    <a:pt x="33" y="1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6"/>
            <p:cNvSpPr>
              <a:spLocks/>
            </p:cNvSpPr>
            <p:nvPr/>
          </p:nvSpPr>
          <p:spPr bwMode="auto">
            <a:xfrm>
              <a:off x="3323" y="1994"/>
              <a:ext cx="39" cy="4"/>
            </a:xfrm>
            <a:custGeom>
              <a:avLst/>
              <a:gdLst>
                <a:gd name="T0" fmla="*/ 0 w 39"/>
                <a:gd name="T1" fmla="*/ 3 h 4"/>
                <a:gd name="T2" fmla="*/ 12 w 39"/>
                <a:gd name="T3" fmla="*/ 0 h 4"/>
                <a:gd name="T4" fmla="*/ 22 w 39"/>
                <a:gd name="T5" fmla="*/ 0 h 4"/>
                <a:gd name="T6" fmla="*/ 30 w 39"/>
                <a:gd name="T7" fmla="*/ 0 h 4"/>
                <a:gd name="T8" fmla="*/ 36 w 39"/>
                <a:gd name="T9" fmla="*/ 1 h 4"/>
                <a:gd name="T10" fmla="*/ 38 w 39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">
                  <a:moveTo>
                    <a:pt x="0" y="3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38" y="1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37"/>
            <p:cNvSpPr>
              <a:spLocks/>
            </p:cNvSpPr>
            <p:nvPr/>
          </p:nvSpPr>
          <p:spPr bwMode="auto">
            <a:xfrm>
              <a:off x="3361" y="1992"/>
              <a:ext cx="6" cy="4"/>
            </a:xfrm>
            <a:custGeom>
              <a:avLst/>
              <a:gdLst>
                <a:gd name="T0" fmla="*/ 0 w 6"/>
                <a:gd name="T1" fmla="*/ 3 h 4"/>
                <a:gd name="T2" fmla="*/ 1 w 6"/>
                <a:gd name="T3" fmla="*/ 1 h 4"/>
                <a:gd name="T4" fmla="*/ 3 w 6"/>
                <a:gd name="T5" fmla="*/ 0 h 4"/>
                <a:gd name="T6" fmla="*/ 5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38"/>
            <p:cNvSpPr>
              <a:spLocks/>
            </p:cNvSpPr>
            <p:nvPr/>
          </p:nvSpPr>
          <p:spPr bwMode="auto">
            <a:xfrm>
              <a:off x="3366" y="1990"/>
              <a:ext cx="6" cy="3"/>
            </a:xfrm>
            <a:custGeom>
              <a:avLst/>
              <a:gdLst>
                <a:gd name="T0" fmla="*/ 0 w 6"/>
                <a:gd name="T1" fmla="*/ 2 h 3"/>
                <a:gd name="T2" fmla="*/ 2 w 6"/>
                <a:gd name="T3" fmla="*/ 0 h 3"/>
                <a:gd name="T4" fmla="*/ 4 w 6"/>
                <a:gd name="T5" fmla="*/ 0 h 3"/>
                <a:gd name="T6" fmla="*/ 5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9"/>
            <p:cNvSpPr>
              <a:spLocks/>
            </p:cNvSpPr>
            <p:nvPr/>
          </p:nvSpPr>
          <p:spPr bwMode="auto">
            <a:xfrm>
              <a:off x="3371" y="1984"/>
              <a:ext cx="4" cy="7"/>
            </a:xfrm>
            <a:custGeom>
              <a:avLst/>
              <a:gdLst>
                <a:gd name="T0" fmla="*/ 0 w 4"/>
                <a:gd name="T1" fmla="*/ 6 h 7"/>
                <a:gd name="T2" fmla="*/ 2 w 4"/>
                <a:gd name="T3" fmla="*/ 3 h 7"/>
                <a:gd name="T4" fmla="*/ 3 w 4"/>
                <a:gd name="T5" fmla="*/ 2 h 7"/>
                <a:gd name="T6" fmla="*/ 3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7">
                  <a:moveTo>
                    <a:pt x="0" y="6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40"/>
            <p:cNvSpPr>
              <a:spLocks/>
            </p:cNvSpPr>
            <p:nvPr/>
          </p:nvSpPr>
          <p:spPr bwMode="auto">
            <a:xfrm>
              <a:off x="3374" y="1979"/>
              <a:ext cx="4" cy="6"/>
            </a:xfrm>
            <a:custGeom>
              <a:avLst/>
              <a:gdLst>
                <a:gd name="T0" fmla="*/ 0 w 4"/>
                <a:gd name="T1" fmla="*/ 5 h 6"/>
                <a:gd name="T2" fmla="*/ 2 w 4"/>
                <a:gd name="T3" fmla="*/ 3 h 6"/>
                <a:gd name="T4" fmla="*/ 3 w 4"/>
                <a:gd name="T5" fmla="*/ 2 h 6"/>
                <a:gd name="T6" fmla="*/ 3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41"/>
            <p:cNvSpPr>
              <a:spLocks/>
            </p:cNvSpPr>
            <p:nvPr/>
          </p:nvSpPr>
          <p:spPr bwMode="auto">
            <a:xfrm>
              <a:off x="3377" y="1976"/>
              <a:ext cx="9" cy="4"/>
            </a:xfrm>
            <a:custGeom>
              <a:avLst/>
              <a:gdLst>
                <a:gd name="T0" fmla="*/ 0 w 9"/>
                <a:gd name="T1" fmla="*/ 3 h 4"/>
                <a:gd name="T2" fmla="*/ 4 w 9"/>
                <a:gd name="T3" fmla="*/ 3 h 4"/>
                <a:gd name="T4" fmla="*/ 6 w 9"/>
                <a:gd name="T5" fmla="*/ 2 h 4"/>
                <a:gd name="T6" fmla="*/ 8 w 9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lnTo>
                    <a:pt x="4" y="3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42"/>
            <p:cNvSpPr>
              <a:spLocks/>
            </p:cNvSpPr>
            <p:nvPr/>
          </p:nvSpPr>
          <p:spPr bwMode="auto">
            <a:xfrm>
              <a:off x="3385" y="1971"/>
              <a:ext cx="37" cy="6"/>
            </a:xfrm>
            <a:custGeom>
              <a:avLst/>
              <a:gdLst>
                <a:gd name="T0" fmla="*/ 0 w 37"/>
                <a:gd name="T1" fmla="*/ 5 h 6"/>
                <a:gd name="T2" fmla="*/ 12 w 37"/>
                <a:gd name="T3" fmla="*/ 4 h 6"/>
                <a:gd name="T4" fmla="*/ 23 w 37"/>
                <a:gd name="T5" fmla="*/ 3 h 6"/>
                <a:gd name="T6" fmla="*/ 31 w 37"/>
                <a:gd name="T7" fmla="*/ 3 h 6"/>
                <a:gd name="T8" fmla="*/ 36 w 37"/>
                <a:gd name="T9" fmla="*/ 2 h 6"/>
                <a:gd name="T10" fmla="*/ 36 w 3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">
                  <a:moveTo>
                    <a:pt x="0" y="5"/>
                  </a:moveTo>
                  <a:lnTo>
                    <a:pt x="12" y="4"/>
                  </a:lnTo>
                  <a:lnTo>
                    <a:pt x="23" y="3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36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43"/>
            <p:cNvSpPr>
              <a:spLocks/>
            </p:cNvSpPr>
            <p:nvPr/>
          </p:nvSpPr>
          <p:spPr bwMode="auto">
            <a:xfrm>
              <a:off x="3421" y="1969"/>
              <a:ext cx="6" cy="3"/>
            </a:xfrm>
            <a:custGeom>
              <a:avLst/>
              <a:gdLst>
                <a:gd name="T0" fmla="*/ 0 w 6"/>
                <a:gd name="T1" fmla="*/ 2 h 3"/>
                <a:gd name="T2" fmla="*/ 2 w 6"/>
                <a:gd name="T3" fmla="*/ 1 h 3"/>
                <a:gd name="T4" fmla="*/ 3 w 6"/>
                <a:gd name="T5" fmla="*/ 0 h 3"/>
                <a:gd name="T6" fmla="*/ 5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44"/>
            <p:cNvSpPr>
              <a:spLocks/>
            </p:cNvSpPr>
            <p:nvPr/>
          </p:nvSpPr>
          <p:spPr bwMode="auto">
            <a:xfrm>
              <a:off x="3426" y="1964"/>
              <a:ext cx="10" cy="6"/>
            </a:xfrm>
            <a:custGeom>
              <a:avLst/>
              <a:gdLst>
                <a:gd name="T0" fmla="*/ 0 w 10"/>
                <a:gd name="T1" fmla="*/ 5 h 6"/>
                <a:gd name="T2" fmla="*/ 5 w 10"/>
                <a:gd name="T3" fmla="*/ 3 h 6"/>
                <a:gd name="T4" fmla="*/ 7 w 10"/>
                <a:gd name="T5" fmla="*/ 1 h 6"/>
                <a:gd name="T6" fmla="*/ 9 w 1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0" y="5"/>
                  </a:move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45"/>
            <p:cNvSpPr>
              <a:spLocks/>
            </p:cNvSpPr>
            <p:nvPr/>
          </p:nvSpPr>
          <p:spPr bwMode="auto">
            <a:xfrm>
              <a:off x="3435" y="1959"/>
              <a:ext cx="3" cy="6"/>
            </a:xfrm>
            <a:custGeom>
              <a:avLst/>
              <a:gdLst>
                <a:gd name="T0" fmla="*/ 0 w 3"/>
                <a:gd name="T1" fmla="*/ 5 h 6"/>
                <a:gd name="T2" fmla="*/ 2 w 3"/>
                <a:gd name="T3" fmla="*/ 3 h 6"/>
                <a:gd name="T4" fmla="*/ 2 w 3"/>
                <a:gd name="T5" fmla="*/ 1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46"/>
            <p:cNvSpPr>
              <a:spLocks/>
            </p:cNvSpPr>
            <p:nvPr/>
          </p:nvSpPr>
          <p:spPr bwMode="auto">
            <a:xfrm>
              <a:off x="3437" y="1951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4 h 9"/>
                <a:gd name="T4" fmla="*/ 7 w 10"/>
                <a:gd name="T5" fmla="*/ 2 h 9"/>
                <a:gd name="T6" fmla="*/ 9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4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47"/>
            <p:cNvSpPr>
              <a:spLocks/>
            </p:cNvSpPr>
            <p:nvPr/>
          </p:nvSpPr>
          <p:spPr bwMode="auto">
            <a:xfrm>
              <a:off x="3446" y="1938"/>
              <a:ext cx="28" cy="14"/>
            </a:xfrm>
            <a:custGeom>
              <a:avLst/>
              <a:gdLst>
                <a:gd name="T0" fmla="*/ 0 w 28"/>
                <a:gd name="T1" fmla="*/ 13 h 14"/>
                <a:gd name="T2" fmla="*/ 12 w 28"/>
                <a:gd name="T3" fmla="*/ 7 h 14"/>
                <a:gd name="T4" fmla="*/ 21 w 28"/>
                <a:gd name="T5" fmla="*/ 3 h 14"/>
                <a:gd name="T6" fmla="*/ 26 w 28"/>
                <a:gd name="T7" fmla="*/ 0 h 14"/>
                <a:gd name="T8" fmla="*/ 27 w 2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4">
                  <a:moveTo>
                    <a:pt x="0" y="13"/>
                  </a:moveTo>
                  <a:lnTo>
                    <a:pt x="12" y="7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27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48"/>
            <p:cNvSpPr>
              <a:spLocks/>
            </p:cNvSpPr>
            <p:nvPr/>
          </p:nvSpPr>
          <p:spPr bwMode="auto">
            <a:xfrm>
              <a:off x="3473" y="1935"/>
              <a:ext cx="1" cy="4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2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49"/>
            <p:cNvSpPr>
              <a:spLocks/>
            </p:cNvSpPr>
            <p:nvPr/>
          </p:nvSpPr>
          <p:spPr bwMode="auto">
            <a:xfrm>
              <a:off x="3473" y="1927"/>
              <a:ext cx="12" cy="9"/>
            </a:xfrm>
            <a:custGeom>
              <a:avLst/>
              <a:gdLst>
                <a:gd name="T0" fmla="*/ 0 w 12"/>
                <a:gd name="T1" fmla="*/ 8 h 9"/>
                <a:gd name="T2" fmla="*/ 5 w 12"/>
                <a:gd name="T3" fmla="*/ 5 h 9"/>
                <a:gd name="T4" fmla="*/ 8 w 12"/>
                <a:gd name="T5" fmla="*/ 3 h 9"/>
                <a:gd name="T6" fmla="*/ 11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0" y="8"/>
                  </a:moveTo>
                  <a:lnTo>
                    <a:pt x="5" y="5"/>
                  </a:lnTo>
                  <a:lnTo>
                    <a:pt x="8" y="3"/>
                  </a:lnTo>
                  <a:lnTo>
                    <a:pt x="11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50"/>
            <p:cNvSpPr>
              <a:spLocks/>
            </p:cNvSpPr>
            <p:nvPr/>
          </p:nvSpPr>
          <p:spPr bwMode="auto">
            <a:xfrm>
              <a:off x="3484" y="1904"/>
              <a:ext cx="7" cy="24"/>
            </a:xfrm>
            <a:custGeom>
              <a:avLst/>
              <a:gdLst>
                <a:gd name="T0" fmla="*/ 0 w 7"/>
                <a:gd name="T1" fmla="*/ 23 h 24"/>
                <a:gd name="T2" fmla="*/ 6 w 7"/>
                <a:gd name="T3" fmla="*/ 12 h 24"/>
                <a:gd name="T4" fmla="*/ 5 w 7"/>
                <a:gd name="T5" fmla="*/ 4 h 24"/>
                <a:gd name="T6" fmla="*/ 3 w 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4">
                  <a:moveTo>
                    <a:pt x="0" y="23"/>
                  </a:moveTo>
                  <a:lnTo>
                    <a:pt x="6" y="12"/>
                  </a:lnTo>
                  <a:lnTo>
                    <a:pt x="5" y="4"/>
                  </a:lnTo>
                  <a:lnTo>
                    <a:pt x="3" y="0"/>
                  </a:lnTo>
                </a:path>
              </a:pathLst>
            </a:custGeom>
            <a:noFill/>
            <a:ln w="25400" cap="rnd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51"/>
            <p:cNvSpPr>
              <a:spLocks/>
            </p:cNvSpPr>
            <p:nvPr/>
          </p:nvSpPr>
          <p:spPr bwMode="auto">
            <a:xfrm>
              <a:off x="3264" y="1354"/>
              <a:ext cx="44" cy="52"/>
            </a:xfrm>
            <a:custGeom>
              <a:avLst/>
              <a:gdLst>
                <a:gd name="T0" fmla="*/ 10 w 44"/>
                <a:gd name="T1" fmla="*/ 6 h 52"/>
                <a:gd name="T2" fmla="*/ 1 w 44"/>
                <a:gd name="T3" fmla="*/ 4 h 52"/>
                <a:gd name="T4" fmla="*/ 17 w 44"/>
                <a:gd name="T5" fmla="*/ 27 h 52"/>
                <a:gd name="T6" fmla="*/ 13 w 44"/>
                <a:gd name="T7" fmla="*/ 49 h 52"/>
                <a:gd name="T8" fmla="*/ 33 w 44"/>
                <a:gd name="T9" fmla="*/ 51 h 52"/>
                <a:gd name="T10" fmla="*/ 31 w 44"/>
                <a:gd name="T11" fmla="*/ 35 h 52"/>
                <a:gd name="T12" fmla="*/ 43 w 44"/>
                <a:gd name="T13" fmla="*/ 24 h 52"/>
                <a:gd name="T14" fmla="*/ 38 w 44"/>
                <a:gd name="T15" fmla="*/ 1 h 52"/>
                <a:gd name="T16" fmla="*/ 15 w 44"/>
                <a:gd name="T17" fmla="*/ 4 h 52"/>
                <a:gd name="T18" fmla="*/ 0 w 44"/>
                <a:gd name="T19" fmla="*/ 0 h 52"/>
                <a:gd name="T20" fmla="*/ 10 w 44"/>
                <a:gd name="T21" fmla="*/ 6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52">
                  <a:moveTo>
                    <a:pt x="10" y="6"/>
                  </a:moveTo>
                  <a:lnTo>
                    <a:pt x="1" y="4"/>
                  </a:lnTo>
                  <a:lnTo>
                    <a:pt x="17" y="27"/>
                  </a:lnTo>
                  <a:lnTo>
                    <a:pt x="13" y="49"/>
                  </a:lnTo>
                  <a:lnTo>
                    <a:pt x="33" y="51"/>
                  </a:lnTo>
                  <a:lnTo>
                    <a:pt x="31" y="35"/>
                  </a:lnTo>
                  <a:lnTo>
                    <a:pt x="43" y="24"/>
                  </a:lnTo>
                  <a:lnTo>
                    <a:pt x="38" y="1"/>
                  </a:lnTo>
                  <a:lnTo>
                    <a:pt x="15" y="4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pattFill prst="lgGrid">
              <a:fgClr>
                <a:srgbClr val="FF0000"/>
              </a:fgClr>
              <a:bgClr>
                <a:srgbClr val="FFFFFF"/>
              </a:bgClr>
            </a:patt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52"/>
            <p:cNvSpPr>
              <a:spLocks/>
            </p:cNvSpPr>
            <p:nvPr/>
          </p:nvSpPr>
          <p:spPr bwMode="auto">
            <a:xfrm>
              <a:off x="3886" y="2090"/>
              <a:ext cx="80" cy="74"/>
            </a:xfrm>
            <a:custGeom>
              <a:avLst/>
              <a:gdLst>
                <a:gd name="T0" fmla="*/ 9 w 80"/>
                <a:gd name="T1" fmla="*/ 0 h 74"/>
                <a:gd name="T2" fmla="*/ 0 w 80"/>
                <a:gd name="T3" fmla="*/ 24 h 74"/>
                <a:gd name="T4" fmla="*/ 7 w 80"/>
                <a:gd name="T5" fmla="*/ 37 h 74"/>
                <a:gd name="T6" fmla="*/ 32 w 80"/>
                <a:gd name="T7" fmla="*/ 42 h 74"/>
                <a:gd name="T8" fmla="*/ 30 w 80"/>
                <a:gd name="T9" fmla="*/ 73 h 74"/>
                <a:gd name="T10" fmla="*/ 39 w 80"/>
                <a:gd name="T11" fmla="*/ 68 h 74"/>
                <a:gd name="T12" fmla="*/ 41 w 80"/>
                <a:gd name="T13" fmla="*/ 42 h 74"/>
                <a:gd name="T14" fmla="*/ 54 w 80"/>
                <a:gd name="T15" fmla="*/ 33 h 74"/>
                <a:gd name="T16" fmla="*/ 59 w 80"/>
                <a:gd name="T17" fmla="*/ 40 h 74"/>
                <a:gd name="T18" fmla="*/ 59 w 80"/>
                <a:gd name="T19" fmla="*/ 51 h 74"/>
                <a:gd name="T20" fmla="*/ 77 w 80"/>
                <a:gd name="T21" fmla="*/ 58 h 74"/>
                <a:gd name="T22" fmla="*/ 79 w 80"/>
                <a:gd name="T23" fmla="*/ 9 h 74"/>
                <a:gd name="T24" fmla="*/ 70 w 80"/>
                <a:gd name="T25" fmla="*/ 11 h 74"/>
                <a:gd name="T26" fmla="*/ 59 w 80"/>
                <a:gd name="T27" fmla="*/ 9 h 74"/>
                <a:gd name="T28" fmla="*/ 59 w 80"/>
                <a:gd name="T29" fmla="*/ 0 h 74"/>
                <a:gd name="T30" fmla="*/ 41 w 80"/>
                <a:gd name="T31" fmla="*/ 2 h 74"/>
                <a:gd name="T32" fmla="*/ 36 w 80"/>
                <a:gd name="T33" fmla="*/ 11 h 74"/>
                <a:gd name="T34" fmla="*/ 9 w 80"/>
                <a:gd name="T35" fmla="*/ 0 h 74"/>
                <a:gd name="T36" fmla="*/ 9 w 80"/>
                <a:gd name="T37" fmla="*/ 0 h 74"/>
                <a:gd name="T38" fmla="*/ 9 w 80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74">
                  <a:moveTo>
                    <a:pt x="9" y="0"/>
                  </a:moveTo>
                  <a:lnTo>
                    <a:pt x="0" y="24"/>
                  </a:lnTo>
                  <a:lnTo>
                    <a:pt x="7" y="37"/>
                  </a:lnTo>
                  <a:lnTo>
                    <a:pt x="32" y="42"/>
                  </a:lnTo>
                  <a:lnTo>
                    <a:pt x="30" y="73"/>
                  </a:lnTo>
                  <a:lnTo>
                    <a:pt x="39" y="68"/>
                  </a:lnTo>
                  <a:lnTo>
                    <a:pt x="41" y="42"/>
                  </a:lnTo>
                  <a:lnTo>
                    <a:pt x="54" y="33"/>
                  </a:lnTo>
                  <a:lnTo>
                    <a:pt x="59" y="40"/>
                  </a:lnTo>
                  <a:lnTo>
                    <a:pt x="59" y="51"/>
                  </a:lnTo>
                  <a:lnTo>
                    <a:pt x="77" y="58"/>
                  </a:lnTo>
                  <a:lnTo>
                    <a:pt x="79" y="9"/>
                  </a:lnTo>
                  <a:lnTo>
                    <a:pt x="70" y="11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41" y="2"/>
                  </a:lnTo>
                  <a:lnTo>
                    <a:pt x="36" y="11"/>
                  </a:lnTo>
                  <a:lnTo>
                    <a:pt x="9" y="0"/>
                  </a:lnTo>
                </a:path>
              </a:pathLst>
            </a:custGeom>
            <a:pattFill prst="dotDmnd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53"/>
            <p:cNvSpPr>
              <a:spLocks/>
            </p:cNvSpPr>
            <p:nvPr/>
          </p:nvSpPr>
          <p:spPr bwMode="auto">
            <a:xfrm>
              <a:off x="3243" y="1957"/>
              <a:ext cx="1" cy="43"/>
            </a:xfrm>
            <a:custGeom>
              <a:avLst/>
              <a:gdLst>
                <a:gd name="T0" fmla="*/ 0 w 1"/>
                <a:gd name="T1" fmla="*/ 0 h 43"/>
                <a:gd name="T2" fmla="*/ 0 w 1"/>
                <a:gd name="T3" fmla="*/ 42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3">
                  <a:moveTo>
                    <a:pt x="0" y="0"/>
                  </a:moveTo>
                  <a:lnTo>
                    <a:pt x="0" y="42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Rectangle 154"/>
            <p:cNvSpPr>
              <a:spLocks noChangeArrowheads="1"/>
            </p:cNvSpPr>
            <p:nvPr/>
          </p:nvSpPr>
          <p:spPr bwMode="auto">
            <a:xfrm rot="-5373750">
              <a:off x="1993" y="1310"/>
              <a:ext cx="57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rgbClr val="FFFFFF"/>
                  </a:solidFill>
                </a:rPr>
                <a:t>NEVADA</a:t>
              </a:r>
            </a:p>
          </p:txBody>
        </p:sp>
        <p:sp>
          <p:nvSpPr>
            <p:cNvPr id="3230" name="Rectangle 155"/>
            <p:cNvSpPr>
              <a:spLocks noChangeArrowheads="1"/>
            </p:cNvSpPr>
            <p:nvPr/>
          </p:nvSpPr>
          <p:spPr bwMode="auto">
            <a:xfrm rot="-5407500">
              <a:off x="1773" y="1263"/>
              <a:ext cx="684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CALIFORNIA</a:t>
              </a:r>
            </a:p>
          </p:txBody>
        </p:sp>
        <p:sp>
          <p:nvSpPr>
            <p:cNvPr id="3231" name="Freeform 156"/>
            <p:cNvSpPr>
              <a:spLocks/>
            </p:cNvSpPr>
            <p:nvPr/>
          </p:nvSpPr>
          <p:spPr bwMode="auto">
            <a:xfrm>
              <a:off x="2196" y="1016"/>
              <a:ext cx="627" cy="3146"/>
            </a:xfrm>
            <a:custGeom>
              <a:avLst/>
              <a:gdLst>
                <a:gd name="T0" fmla="*/ 0 w 627"/>
                <a:gd name="T1" fmla="*/ 0 h 3146"/>
                <a:gd name="T2" fmla="*/ 0 w 627"/>
                <a:gd name="T3" fmla="*/ 2519 h 3146"/>
                <a:gd name="T4" fmla="*/ 626 w 627"/>
                <a:gd name="T5" fmla="*/ 3145 h 3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7" h="3146">
                  <a:moveTo>
                    <a:pt x="0" y="0"/>
                  </a:moveTo>
                  <a:lnTo>
                    <a:pt x="0" y="2519"/>
                  </a:lnTo>
                  <a:lnTo>
                    <a:pt x="626" y="3145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57"/>
            <p:cNvSpPr>
              <a:spLocks/>
            </p:cNvSpPr>
            <p:nvPr/>
          </p:nvSpPr>
          <p:spPr bwMode="auto">
            <a:xfrm>
              <a:off x="560" y="1521"/>
              <a:ext cx="1406" cy="315"/>
            </a:xfrm>
            <a:custGeom>
              <a:avLst/>
              <a:gdLst>
                <a:gd name="T0" fmla="*/ 0 w 1406"/>
                <a:gd name="T1" fmla="*/ 0 h 315"/>
                <a:gd name="T2" fmla="*/ 1405 w 1406"/>
                <a:gd name="T3" fmla="*/ 0 h 315"/>
                <a:gd name="T4" fmla="*/ 1405 w 1406"/>
                <a:gd name="T5" fmla="*/ 314 h 315"/>
                <a:gd name="T6" fmla="*/ 0 w 1406"/>
                <a:gd name="T7" fmla="*/ 314 h 315"/>
                <a:gd name="T8" fmla="*/ 0 w 1406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6" h="315">
                  <a:moveTo>
                    <a:pt x="0" y="0"/>
                  </a:moveTo>
                  <a:lnTo>
                    <a:pt x="1405" y="0"/>
                  </a:lnTo>
                  <a:lnTo>
                    <a:pt x="1405" y="314"/>
                  </a:lnTo>
                  <a:lnTo>
                    <a:pt x="0" y="31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99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Rectangle 158"/>
            <p:cNvSpPr>
              <a:spLocks noChangeArrowheads="1"/>
            </p:cNvSpPr>
            <p:nvPr/>
          </p:nvSpPr>
          <p:spPr bwMode="auto">
            <a:xfrm>
              <a:off x="597" y="1530"/>
              <a:ext cx="150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WP TypographicSymbols"/>
                </a:rPr>
                <a:t>§ 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204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Interstate Allocation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205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TROA</a:t>
              </a:r>
            </a:p>
          </p:txBody>
        </p:sp>
        <p:sp>
          <p:nvSpPr>
            <p:cNvPr id="3234" name="Freeform 159"/>
            <p:cNvSpPr>
              <a:spLocks/>
            </p:cNvSpPr>
            <p:nvPr/>
          </p:nvSpPr>
          <p:spPr bwMode="auto">
            <a:xfrm>
              <a:off x="3602" y="3101"/>
              <a:ext cx="1823" cy="436"/>
            </a:xfrm>
            <a:custGeom>
              <a:avLst/>
              <a:gdLst>
                <a:gd name="T0" fmla="*/ 0 w 1823"/>
                <a:gd name="T1" fmla="*/ 0 h 436"/>
                <a:gd name="T2" fmla="*/ 1822 w 1823"/>
                <a:gd name="T3" fmla="*/ 0 h 436"/>
                <a:gd name="T4" fmla="*/ 1822 w 1823"/>
                <a:gd name="T5" fmla="*/ 435 h 436"/>
                <a:gd name="T6" fmla="*/ 0 w 1823"/>
                <a:gd name="T7" fmla="*/ 435 h 436"/>
                <a:gd name="T8" fmla="*/ 0 w 1823"/>
                <a:gd name="T9" fmla="*/ 0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3" h="436">
                  <a:moveTo>
                    <a:pt x="0" y="0"/>
                  </a:moveTo>
                  <a:lnTo>
                    <a:pt x="1822" y="0"/>
                  </a:lnTo>
                  <a:lnTo>
                    <a:pt x="1822" y="435"/>
                  </a:lnTo>
                  <a:lnTo>
                    <a:pt x="0" y="43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99FF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Rectangle 160"/>
            <p:cNvSpPr>
              <a:spLocks noChangeArrowheads="1"/>
            </p:cNvSpPr>
            <p:nvPr/>
          </p:nvSpPr>
          <p:spPr bwMode="auto">
            <a:xfrm>
              <a:off x="3646" y="3099"/>
              <a:ext cx="1751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101-107 Fallon Tribes</a:t>
              </a:r>
              <a:endParaRPr lang="en-US" altLang="en-US" sz="1400" b="1" dirty="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206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Wetlands Water Purchase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209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Newlands Project</a:t>
              </a:r>
            </a:p>
          </p:txBody>
        </p:sp>
        <p:sp>
          <p:nvSpPr>
            <p:cNvPr id="3236" name="Freeform 161"/>
            <p:cNvSpPr>
              <a:spLocks/>
            </p:cNvSpPr>
            <p:nvPr/>
          </p:nvSpPr>
          <p:spPr bwMode="auto">
            <a:xfrm>
              <a:off x="2289" y="1774"/>
              <a:ext cx="687" cy="179"/>
            </a:xfrm>
            <a:custGeom>
              <a:avLst/>
              <a:gdLst>
                <a:gd name="T0" fmla="*/ 0 w 687"/>
                <a:gd name="T1" fmla="*/ 0 h 179"/>
                <a:gd name="T2" fmla="*/ 686 w 687"/>
                <a:gd name="T3" fmla="*/ 0 h 179"/>
                <a:gd name="T4" fmla="*/ 686 w 687"/>
                <a:gd name="T5" fmla="*/ 178 h 179"/>
                <a:gd name="T6" fmla="*/ 0 w 687"/>
                <a:gd name="T7" fmla="*/ 178 h 179"/>
                <a:gd name="T8" fmla="*/ 0 w 687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7" h="179">
                  <a:moveTo>
                    <a:pt x="0" y="0"/>
                  </a:moveTo>
                  <a:lnTo>
                    <a:pt x="686" y="0"/>
                  </a:lnTo>
                  <a:lnTo>
                    <a:pt x="686" y="178"/>
                  </a:lnTo>
                  <a:lnTo>
                    <a:pt x="0" y="17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62"/>
            <p:cNvSpPr>
              <a:spLocks/>
            </p:cNvSpPr>
            <p:nvPr/>
          </p:nvSpPr>
          <p:spPr bwMode="auto">
            <a:xfrm>
              <a:off x="4356" y="124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63"/>
            <p:cNvSpPr>
              <a:spLocks/>
            </p:cNvSpPr>
            <p:nvPr/>
          </p:nvSpPr>
          <p:spPr bwMode="auto">
            <a:xfrm>
              <a:off x="4151" y="867"/>
              <a:ext cx="1446" cy="539"/>
            </a:xfrm>
            <a:custGeom>
              <a:avLst/>
              <a:gdLst>
                <a:gd name="T0" fmla="*/ 0 w 1446"/>
                <a:gd name="T1" fmla="*/ 0 h 451"/>
                <a:gd name="T2" fmla="*/ 1445 w 1446"/>
                <a:gd name="T3" fmla="*/ 0 h 451"/>
                <a:gd name="T4" fmla="*/ 1445 w 1446"/>
                <a:gd name="T5" fmla="*/ 450 h 451"/>
                <a:gd name="T6" fmla="*/ 0 w 1446"/>
                <a:gd name="T7" fmla="*/ 450 h 451"/>
                <a:gd name="T8" fmla="*/ 0 w 1446"/>
                <a:gd name="T9" fmla="*/ 0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6" h="451">
                  <a:moveTo>
                    <a:pt x="0" y="0"/>
                  </a:moveTo>
                  <a:lnTo>
                    <a:pt x="1445" y="0"/>
                  </a:lnTo>
                  <a:lnTo>
                    <a:pt x="1445" y="450"/>
                  </a:lnTo>
                  <a:lnTo>
                    <a:pt x="0" y="45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Rectangle 164"/>
            <p:cNvSpPr>
              <a:spLocks noChangeArrowheads="1"/>
            </p:cNvSpPr>
            <p:nvPr/>
          </p:nvSpPr>
          <p:spPr bwMode="auto">
            <a:xfrm>
              <a:off x="4190" y="942"/>
              <a:ext cx="157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205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TROA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207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Cui-ui/LCT Recovery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208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Settlement Funds</a:t>
              </a:r>
            </a:p>
          </p:txBody>
        </p:sp>
        <p:sp>
          <p:nvSpPr>
            <p:cNvPr id="3240" name="Rectangle 165"/>
            <p:cNvSpPr>
              <a:spLocks noChangeArrowheads="1"/>
            </p:cNvSpPr>
            <p:nvPr/>
          </p:nvSpPr>
          <p:spPr bwMode="auto">
            <a:xfrm>
              <a:off x="2334" y="1786"/>
              <a:ext cx="646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WP TypographicSymbols"/>
                </a:rPr>
                <a:t>§</a:t>
              </a:r>
              <a:r>
                <a:rPr lang="en-US" altLang="en-US" sz="1400" b="1" dirty="0" smtClean="0">
                  <a:solidFill>
                    <a:srgbClr val="000000"/>
                  </a:solidFill>
                </a:rPr>
                <a:t>205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TROA</a:t>
              </a:r>
            </a:p>
          </p:txBody>
        </p:sp>
        <p:sp>
          <p:nvSpPr>
            <p:cNvPr id="3241" name="Rectangle 166"/>
            <p:cNvSpPr>
              <a:spLocks noChangeArrowheads="1"/>
            </p:cNvSpPr>
            <p:nvPr/>
          </p:nvSpPr>
          <p:spPr bwMode="auto">
            <a:xfrm>
              <a:off x="378" y="2210"/>
              <a:ext cx="97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INDEPENDENCE</a:t>
              </a:r>
            </a:p>
          </p:txBody>
        </p:sp>
        <p:sp>
          <p:nvSpPr>
            <p:cNvPr id="3242" name="Rectangle 167"/>
            <p:cNvSpPr>
              <a:spLocks noChangeArrowheads="1"/>
            </p:cNvSpPr>
            <p:nvPr/>
          </p:nvSpPr>
          <p:spPr bwMode="auto">
            <a:xfrm>
              <a:off x="1194" y="3549"/>
              <a:ext cx="99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LAKE TAHOE</a:t>
              </a:r>
            </a:p>
          </p:txBody>
        </p:sp>
        <p:sp>
          <p:nvSpPr>
            <p:cNvPr id="3243" name="Rectangle 168"/>
            <p:cNvSpPr>
              <a:spLocks noChangeArrowheads="1"/>
            </p:cNvSpPr>
            <p:nvPr/>
          </p:nvSpPr>
          <p:spPr bwMode="auto">
            <a:xfrm>
              <a:off x="1129" y="2853"/>
              <a:ext cx="51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DONNER</a:t>
              </a:r>
            </a:p>
          </p:txBody>
        </p:sp>
        <p:sp>
          <p:nvSpPr>
            <p:cNvPr id="3244" name="Rectangle 169"/>
            <p:cNvSpPr>
              <a:spLocks noChangeArrowheads="1"/>
            </p:cNvSpPr>
            <p:nvPr/>
          </p:nvSpPr>
          <p:spPr bwMode="auto">
            <a:xfrm>
              <a:off x="2054" y="2788"/>
              <a:ext cx="97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MARTIS</a:t>
              </a:r>
            </a:p>
          </p:txBody>
        </p:sp>
        <p:sp>
          <p:nvSpPr>
            <p:cNvPr id="3245" name="Rectangle 170"/>
            <p:cNvSpPr>
              <a:spLocks noChangeArrowheads="1"/>
            </p:cNvSpPr>
            <p:nvPr/>
          </p:nvSpPr>
          <p:spPr bwMode="auto">
            <a:xfrm>
              <a:off x="1542" y="1873"/>
              <a:ext cx="97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STAMPEDE</a:t>
              </a:r>
            </a:p>
          </p:txBody>
        </p:sp>
        <p:sp>
          <p:nvSpPr>
            <p:cNvPr id="3246" name="Rectangle 171"/>
            <p:cNvSpPr>
              <a:spLocks noChangeArrowheads="1"/>
            </p:cNvSpPr>
            <p:nvPr/>
          </p:nvSpPr>
          <p:spPr bwMode="auto">
            <a:xfrm>
              <a:off x="1652" y="2330"/>
              <a:ext cx="97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BOCA</a:t>
              </a:r>
            </a:p>
          </p:txBody>
        </p:sp>
        <p:sp>
          <p:nvSpPr>
            <p:cNvPr id="3247" name="Rectangle 172"/>
            <p:cNvSpPr>
              <a:spLocks noChangeArrowheads="1"/>
            </p:cNvSpPr>
            <p:nvPr/>
          </p:nvSpPr>
          <p:spPr bwMode="auto">
            <a:xfrm>
              <a:off x="1248" y="2505"/>
              <a:ext cx="97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FF"/>
                  </a:solidFill>
                </a:rPr>
                <a:t>PROSSER</a:t>
              </a:r>
            </a:p>
          </p:txBody>
        </p:sp>
        <p:sp>
          <p:nvSpPr>
            <p:cNvPr id="3248" name="Rectangle 173"/>
            <p:cNvSpPr>
              <a:spLocks noChangeArrowheads="1"/>
            </p:cNvSpPr>
            <p:nvPr/>
          </p:nvSpPr>
          <p:spPr bwMode="auto">
            <a:xfrm>
              <a:off x="2828" y="2318"/>
              <a:ext cx="97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TRUCKEE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RIVER</a:t>
              </a:r>
            </a:p>
          </p:txBody>
        </p:sp>
        <p:sp>
          <p:nvSpPr>
            <p:cNvPr id="3249" name="Rectangle 174"/>
            <p:cNvSpPr>
              <a:spLocks noChangeArrowheads="1"/>
            </p:cNvSpPr>
            <p:nvPr/>
          </p:nvSpPr>
          <p:spPr bwMode="auto">
            <a:xfrm>
              <a:off x="2839" y="3322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CARSON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RIVER</a:t>
              </a:r>
            </a:p>
          </p:txBody>
        </p:sp>
        <p:sp>
          <p:nvSpPr>
            <p:cNvPr id="3250" name="Rectangle 175"/>
            <p:cNvSpPr>
              <a:spLocks noChangeArrowheads="1"/>
            </p:cNvSpPr>
            <p:nvPr/>
          </p:nvSpPr>
          <p:spPr bwMode="auto">
            <a:xfrm>
              <a:off x="4776" y="2744"/>
              <a:ext cx="97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CARSON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LAKE</a:t>
              </a:r>
            </a:p>
          </p:txBody>
        </p:sp>
        <p:sp>
          <p:nvSpPr>
            <p:cNvPr id="3251" name="Rectangle 176"/>
            <p:cNvSpPr>
              <a:spLocks noChangeArrowheads="1"/>
            </p:cNvSpPr>
            <p:nvPr/>
          </p:nvSpPr>
          <p:spPr bwMode="auto">
            <a:xfrm>
              <a:off x="1423" y="2635"/>
              <a:ext cx="97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Truckee</a:t>
              </a:r>
            </a:p>
          </p:txBody>
        </p:sp>
        <p:sp>
          <p:nvSpPr>
            <p:cNvPr id="3252" name="Rectangle 177"/>
            <p:cNvSpPr>
              <a:spLocks noChangeArrowheads="1"/>
            </p:cNvSpPr>
            <p:nvPr/>
          </p:nvSpPr>
          <p:spPr bwMode="auto">
            <a:xfrm>
              <a:off x="2534" y="2852"/>
              <a:ext cx="97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Carson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City</a:t>
              </a:r>
            </a:p>
          </p:txBody>
        </p:sp>
        <p:sp>
          <p:nvSpPr>
            <p:cNvPr id="3253" name="Rectangle 178"/>
            <p:cNvSpPr>
              <a:spLocks noChangeArrowheads="1"/>
            </p:cNvSpPr>
            <p:nvPr/>
          </p:nvSpPr>
          <p:spPr bwMode="auto">
            <a:xfrm>
              <a:off x="1281" y="3147"/>
              <a:ext cx="97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Tahoe City</a:t>
              </a:r>
            </a:p>
          </p:txBody>
        </p:sp>
        <p:sp>
          <p:nvSpPr>
            <p:cNvPr id="3254" name="Rectangle 179"/>
            <p:cNvSpPr>
              <a:spLocks noChangeArrowheads="1"/>
            </p:cNvSpPr>
            <p:nvPr/>
          </p:nvSpPr>
          <p:spPr bwMode="auto">
            <a:xfrm>
              <a:off x="2893" y="1340"/>
              <a:ext cx="97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Nixon</a:t>
              </a:r>
            </a:p>
          </p:txBody>
        </p:sp>
        <p:sp>
          <p:nvSpPr>
            <p:cNvPr id="3255" name="Rectangle 180"/>
            <p:cNvSpPr>
              <a:spLocks noChangeArrowheads="1"/>
            </p:cNvSpPr>
            <p:nvPr/>
          </p:nvSpPr>
          <p:spPr bwMode="auto">
            <a:xfrm>
              <a:off x="3394" y="2025"/>
              <a:ext cx="97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Fernley</a:t>
              </a:r>
            </a:p>
          </p:txBody>
        </p:sp>
        <p:sp>
          <p:nvSpPr>
            <p:cNvPr id="3256" name="Rectangle 181"/>
            <p:cNvSpPr>
              <a:spLocks noChangeArrowheads="1"/>
            </p:cNvSpPr>
            <p:nvPr/>
          </p:nvSpPr>
          <p:spPr bwMode="auto">
            <a:xfrm>
              <a:off x="3045" y="1721"/>
              <a:ext cx="97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Derby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Dam</a:t>
              </a:r>
            </a:p>
          </p:txBody>
        </p:sp>
        <p:sp>
          <p:nvSpPr>
            <p:cNvPr id="3257" name="Rectangle 182"/>
            <p:cNvSpPr>
              <a:spLocks noChangeArrowheads="1"/>
            </p:cNvSpPr>
            <p:nvPr/>
          </p:nvSpPr>
          <p:spPr bwMode="auto">
            <a:xfrm>
              <a:off x="3992" y="2025"/>
              <a:ext cx="97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Fallon</a:t>
              </a:r>
            </a:p>
          </p:txBody>
        </p:sp>
        <p:sp>
          <p:nvSpPr>
            <p:cNvPr id="3258" name="Rectangle 183"/>
            <p:cNvSpPr>
              <a:spLocks noChangeArrowheads="1"/>
            </p:cNvSpPr>
            <p:nvPr/>
          </p:nvSpPr>
          <p:spPr bwMode="auto">
            <a:xfrm>
              <a:off x="3448" y="610"/>
              <a:ext cx="133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FFFF"/>
                  </a:solidFill>
                </a:rPr>
                <a:t>WINNEMUCCA LAKE</a:t>
              </a:r>
              <a:r>
                <a:rPr lang="en-US" altLang="en-US" sz="1300">
                  <a:solidFill>
                    <a:srgbClr val="FFFFFF"/>
                  </a:solidFill>
                </a:rPr>
                <a:t> (dry)</a:t>
              </a:r>
            </a:p>
          </p:txBody>
        </p:sp>
        <p:sp>
          <p:nvSpPr>
            <p:cNvPr id="3259" name="Rectangle 184"/>
            <p:cNvSpPr>
              <a:spLocks noChangeArrowheads="1"/>
            </p:cNvSpPr>
            <p:nvPr/>
          </p:nvSpPr>
          <p:spPr bwMode="auto">
            <a:xfrm>
              <a:off x="3589" y="2820"/>
              <a:ext cx="97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99"/>
                  </a:solidFill>
                </a:rPr>
                <a:t>LAHONTAN</a:t>
              </a:r>
            </a:p>
          </p:txBody>
        </p:sp>
        <p:sp>
          <p:nvSpPr>
            <p:cNvPr id="3260" name="Rectangle 185"/>
            <p:cNvSpPr>
              <a:spLocks noChangeArrowheads="1"/>
            </p:cNvSpPr>
            <p:nvPr/>
          </p:nvSpPr>
          <p:spPr bwMode="auto">
            <a:xfrm>
              <a:off x="3219" y="1144"/>
              <a:ext cx="97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99FF"/>
                  </a:solidFill>
                </a:rPr>
                <a:t>PYRAMID LAKE</a:t>
              </a:r>
            </a:p>
          </p:txBody>
        </p:sp>
        <p:sp>
          <p:nvSpPr>
            <p:cNvPr id="3261" name="Rectangle 186"/>
            <p:cNvSpPr>
              <a:spLocks noChangeArrowheads="1"/>
            </p:cNvSpPr>
            <p:nvPr/>
          </p:nvSpPr>
          <p:spPr bwMode="auto">
            <a:xfrm>
              <a:off x="4700" y="2341"/>
              <a:ext cx="97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99"/>
                  </a:solidFill>
                </a:rPr>
                <a:t>Newlands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99"/>
                  </a:solidFill>
                </a:rPr>
                <a:t>Project</a:t>
              </a:r>
            </a:p>
          </p:txBody>
        </p:sp>
        <p:sp>
          <p:nvSpPr>
            <p:cNvPr id="3262" name="Rectangle 187"/>
            <p:cNvSpPr>
              <a:spLocks noChangeArrowheads="1"/>
            </p:cNvSpPr>
            <p:nvPr/>
          </p:nvSpPr>
          <p:spPr bwMode="auto">
            <a:xfrm>
              <a:off x="4210" y="1623"/>
              <a:ext cx="97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99FF99"/>
                  </a:solidFill>
                </a:rPr>
                <a:t>Stillwater NWR</a:t>
              </a:r>
            </a:p>
          </p:txBody>
        </p:sp>
        <p:sp>
          <p:nvSpPr>
            <p:cNvPr id="3263" name="Rectangle 188"/>
            <p:cNvSpPr>
              <a:spLocks noChangeArrowheads="1"/>
            </p:cNvSpPr>
            <p:nvPr/>
          </p:nvSpPr>
          <p:spPr bwMode="auto">
            <a:xfrm>
              <a:off x="2349" y="1983"/>
              <a:ext cx="97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FF8080"/>
                  </a:solidFill>
                </a:rPr>
                <a:t>Reno/Sparks</a:t>
              </a:r>
            </a:p>
          </p:txBody>
        </p:sp>
      </p:grpSp>
      <p:sp>
        <p:nvSpPr>
          <p:cNvPr id="451773" name="Rectangle 18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7219"/>
          </a:xfrm>
        </p:spPr>
        <p:txBody>
          <a:bodyPr/>
          <a:lstStyle/>
          <a:p>
            <a:pPr>
              <a:defRPr/>
            </a:pPr>
            <a:r>
              <a:rPr lang="en-US" altLang="en-US" dirty="0" err="1" smtClean="0"/>
              <a:t>Voluminousness</a:t>
            </a:r>
            <a:r>
              <a:rPr lang="en-US" altLang="en-US" dirty="0" smtClean="0"/>
              <a:t>:  PL 101-618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2225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43900" cy="4714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Intended to improve flexibility and efficiency of Truckee River </a:t>
            </a:r>
            <a:r>
              <a:rPr lang="en-US" altLang="en-US" dirty="0" smtClean="0"/>
              <a:t>operations</a:t>
            </a:r>
            <a:endParaRPr lang="en-US" alt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Mandatory </a:t>
            </a:r>
            <a:r>
              <a:rPr lang="en-US" altLang="en-US" dirty="0" smtClean="0"/>
              <a:t>signatories:</a:t>
            </a:r>
            <a:endParaRPr lang="en-US" altLang="en-US" dirty="0"/>
          </a:p>
          <a:p>
            <a:pPr lvl="1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Pyramid Lake Paiute Tribe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Department of the Interior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State of California 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State of Nevada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Truckee Meadows Water Authority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Clr>
                <a:srgbClr val="66CCFF"/>
              </a:buClr>
              <a:buFont typeface="Wingdings" pitchFamily="2" charset="2"/>
              <a:buNone/>
              <a:defRPr/>
            </a:pPr>
            <a:endParaRPr lang="en-US" altLang="en-US" sz="28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Truckee River Operating Agreement </a:t>
            </a:r>
            <a:r>
              <a:rPr lang="en-US" sz="2800" dirty="0" smtClean="0"/>
              <a:t>(TROA) Section 205(a) Negotiated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28079"/>
              </a:clrFrom>
              <a:clrTo>
                <a:srgbClr val="828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270000"/>
            <a:ext cx="644842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 rot="2904107">
            <a:off x="2427288" y="4371975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Truckee Canal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  </a:t>
            </a:r>
            <a:br>
              <a:rPr lang="en-US" altLang="en-US" sz="2800" dirty="0" smtClean="0"/>
            </a:br>
            <a:r>
              <a:rPr lang="en-US" altLang="en-US" sz="2800" dirty="0" smtClean="0"/>
              <a:t>Fernley, NV 1948:  Truckee Basin Operations under </a:t>
            </a:r>
            <a:r>
              <a:rPr lang="en-US" altLang="en-US" sz="2800" dirty="0"/>
              <a:t>1935 Truckee River Agreement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08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295400"/>
            <a:ext cx="64357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 rot="3074334">
            <a:off x="2317751" y="4379912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Truckee Canal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Truckee</a:t>
            </a:r>
            <a:r>
              <a:rPr lang="en-US" altLang="en-US" sz="3200" dirty="0" smtClean="0"/>
              <a:t> Basin changes:  </a:t>
            </a:r>
            <a:br>
              <a:rPr lang="en-US" altLang="en-US" sz="3200" dirty="0" smtClean="0"/>
            </a:br>
            <a:r>
              <a:rPr lang="en-US" altLang="en-US" dirty="0" smtClean="0"/>
              <a:t>Fernley</a:t>
            </a:r>
            <a:r>
              <a:rPr lang="en-US" altLang="en-US" sz="3200" dirty="0" smtClean="0"/>
              <a:t>, NV 2008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44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Implementation of TROA Will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Increase M&amp;I drought supply</a:t>
            </a:r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Enhance habitat for T&amp;E </a:t>
            </a:r>
            <a:r>
              <a:rPr lang="en-US" altLang="en-US" dirty="0" smtClean="0"/>
              <a:t>fish species</a:t>
            </a:r>
            <a:endParaRPr lang="en-US" altLang="en-US" dirty="0"/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Enhance river flow and water quality</a:t>
            </a:r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Enhance reservoir recreation</a:t>
            </a:r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Coordinate river and reservoir management</a:t>
            </a:r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Implement interstate allocation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Truckee River Operating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0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Truckee River Operating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Actions Required</a:t>
            </a:r>
          </a:p>
          <a:p>
            <a:r>
              <a:rPr lang="en-US" dirty="0" smtClean="0"/>
              <a:t>Prior to settlement: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EIS/EIR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Storage contract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Tribal referendum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Fully appropriate Truckee River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Prior to implementation: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Promulgation as Federal Rule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Modifications to decrees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Water rights changes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/>
              <a:t>Changes in point of diversion and re-diversion, place of use and purpose of use</a:t>
            </a:r>
            <a:endParaRPr lang="en-US" altLang="en-US" dirty="0" smtClean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Dismissal of lawsuits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2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412875"/>
            <a:ext cx="8343900" cy="4759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i="1" dirty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/>
              <a:t>TROA Administrator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/>
              <a:t>RiverWare model developed by Water Master in collaboration with others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 smtClean="0"/>
              <a:t> Database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 smtClean="0"/>
              <a:t>Accounting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 smtClean="0"/>
              <a:t>Forecasting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 smtClean="0"/>
              <a:t>Operations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16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/>
              <a:t>Parties schedule own water,  Administrator coordinates operations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600" dirty="0"/>
          </a:p>
          <a:p>
            <a:pPr lvl="1">
              <a:lnSpc>
                <a:spcPct val="90000"/>
              </a:lnSpc>
              <a:defRPr/>
            </a:pPr>
            <a:endParaRPr lang="en-US" altLang="en-US" sz="1600" dirty="0" smtClean="0"/>
          </a:p>
          <a:p>
            <a:pPr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altLang="en-US" sz="2400" b="1" dirty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dirty="0" smtClean="0"/>
              <a:t>How will TROA be implemented?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1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1104</Words>
  <Application>Microsoft Office PowerPoint</Application>
  <PresentationFormat>On-screen Show (4:3)</PresentationFormat>
  <Paragraphs>199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Discussion Topics</vt:lpstr>
      <vt:lpstr>Voluminousness:  PL 101-618</vt:lpstr>
      <vt:lpstr>Truckee River Operating Agreement (TROA) Section 205(a) Negotiated Agreement</vt:lpstr>
      <vt:lpstr>   Fernley, NV 1948:  Truckee Basin Operations under 1935 Truckee River Agreement </vt:lpstr>
      <vt:lpstr>Truckee Basin changes:   Fernley, NV 2008 </vt:lpstr>
      <vt:lpstr>Truckee River Operating Agreement</vt:lpstr>
      <vt:lpstr>Truckee River Operating Agreement</vt:lpstr>
      <vt:lpstr>How will TROA be implemented?</vt:lpstr>
      <vt:lpstr>PLPT water scheduling </vt:lpstr>
      <vt:lpstr>Possible Challenges</vt:lpstr>
      <vt:lpstr>Questions?</vt:lpstr>
      <vt:lpstr>Generalized river operations with TROA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Edwards, Terri A</cp:lastModifiedBy>
  <cp:revision>43</cp:revision>
  <cp:lastPrinted>2015-08-24T22:53:25Z</cp:lastPrinted>
  <dcterms:created xsi:type="dcterms:W3CDTF">2004-03-19T17:04:19Z</dcterms:created>
  <dcterms:modified xsi:type="dcterms:W3CDTF">2015-08-24T22:55:23Z</dcterms:modified>
</cp:coreProperties>
</file>