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477" r:id="rId2"/>
    <p:sldId id="492" r:id="rId3"/>
    <p:sldId id="493" r:id="rId4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ACE8E"/>
    <a:srgbClr val="006600"/>
    <a:srgbClr val="66FFFF"/>
    <a:srgbClr val="CCFFFF"/>
    <a:srgbClr val="33CCFF"/>
    <a:srgbClr val="FF0000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53" autoAdjust="0"/>
    <p:restoredTop sz="88191" autoAdjust="0"/>
  </p:normalViewPr>
  <p:slideViewPr>
    <p:cSldViewPr>
      <p:cViewPr>
        <p:scale>
          <a:sx n="100" d="100"/>
          <a:sy n="100" d="100"/>
        </p:scale>
        <p:origin x="-1334" y="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2312"/>
    </p:cViewPr>
  </p:sorterViewPr>
  <p:notesViewPr>
    <p:cSldViewPr>
      <p:cViewPr>
        <p:scale>
          <a:sx n="66" d="100"/>
          <a:sy n="66" d="100"/>
        </p:scale>
        <p:origin x="-2574" y="234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745"/>
          </a:xfrm>
          <a:prstGeom prst="rect">
            <a:avLst/>
          </a:prstGeom>
        </p:spPr>
        <p:txBody>
          <a:bodyPr vert="horz" lIns="94761" tIns="47380" rIns="94761" bIns="47380" rtlCol="0"/>
          <a:lstStyle>
            <a:lvl1pPr algn="l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745"/>
          </a:xfrm>
          <a:prstGeom prst="rect">
            <a:avLst/>
          </a:prstGeom>
        </p:spPr>
        <p:txBody>
          <a:bodyPr vert="horz" lIns="94761" tIns="47380" rIns="94761" bIns="47380" rtlCol="0"/>
          <a:lstStyle>
            <a:lvl1pPr algn="r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FE6C37-9645-4C09-A7AD-524CE272F5BB}" type="datetimeFigureOut">
              <a:rPr lang="en-US"/>
              <a:pPr>
                <a:defRPr/>
              </a:pPr>
              <a:t>7/14/2015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127"/>
            <a:ext cx="3077739" cy="469745"/>
          </a:xfrm>
          <a:prstGeom prst="rect">
            <a:avLst/>
          </a:prstGeom>
        </p:spPr>
        <p:txBody>
          <a:bodyPr vert="horz" lIns="94761" tIns="47380" rIns="94761" bIns="47380" rtlCol="0" anchor="b"/>
          <a:lstStyle>
            <a:lvl1pPr algn="l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127"/>
            <a:ext cx="3077739" cy="469745"/>
          </a:xfrm>
          <a:prstGeom prst="rect">
            <a:avLst/>
          </a:prstGeom>
        </p:spPr>
        <p:txBody>
          <a:bodyPr vert="horz" lIns="94761" tIns="47380" rIns="94761" bIns="47380" rtlCol="0" anchor="b"/>
          <a:lstStyle>
            <a:lvl1pPr algn="r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D054E2A-CD5E-4691-9337-EE466C666D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15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1" tIns="47380" rIns="94761" bIns="4738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2" y="0"/>
            <a:ext cx="3077739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1" tIns="47380" rIns="94761" bIns="4738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3263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460167"/>
            <a:ext cx="5681980" cy="422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1" tIns="47380" rIns="94761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127"/>
            <a:ext cx="3077739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1" tIns="47380" rIns="94761" bIns="4738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2" y="8917127"/>
            <a:ext cx="3077739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1" tIns="47380" rIns="94761" bIns="4738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6263A5D-F107-460F-BF23-C749811E24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96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99F6-0EA4-479D-9C43-E71C4C7B2D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5" descr="E:\graphics\logo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303D99"/>
              </a:clrFrom>
              <a:clrTo>
                <a:srgbClr val="303D9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00800"/>
            <a:ext cx="12192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74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7D2DA-4D08-488F-A03C-448327F379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5" descr="E:\graphics\logo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303D99"/>
              </a:clrFrom>
              <a:clrTo>
                <a:srgbClr val="303D9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00800"/>
            <a:ext cx="12192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80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A029D-8B72-4827-B5E2-2A341CC6FA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5" descr="E:\graphics\logo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303D99"/>
              </a:clrFrom>
              <a:clrTo>
                <a:srgbClr val="303D9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00800"/>
            <a:ext cx="12192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33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D7D4-EB68-404A-88A0-8338640ADF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5" descr="E:\graphics\logo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303D99"/>
              </a:clrFrom>
              <a:clrTo>
                <a:srgbClr val="303D9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00800"/>
            <a:ext cx="12192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02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CE8AC-EE6D-44B8-A430-3ED11C2C5A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5" descr="E:\graphics\logo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303D99"/>
              </a:clrFrom>
              <a:clrTo>
                <a:srgbClr val="303D9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00800"/>
            <a:ext cx="12192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44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838A-1945-4637-B22D-36B1FE0498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5" descr="E:\graphics\logo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303D99"/>
              </a:clrFrom>
              <a:clrTo>
                <a:srgbClr val="303D9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00800"/>
            <a:ext cx="12192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37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406E9-2F60-41F4-9CD3-6B65B87D19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5" descr="E:\graphics\logo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303D99"/>
              </a:clrFrom>
              <a:clrTo>
                <a:srgbClr val="303D9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00800"/>
            <a:ext cx="12192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41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C55A4-76B0-4A13-BF1A-7A6B691780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 descr="E:\graphics\logo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303D99"/>
              </a:clrFrom>
              <a:clrTo>
                <a:srgbClr val="303D9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00800"/>
            <a:ext cx="12192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88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514CA-3302-4A1A-9636-4F8A0C7B0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5" descr="E:\graphics\logo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303D99"/>
              </a:clrFrom>
              <a:clrTo>
                <a:srgbClr val="303D9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00800"/>
            <a:ext cx="12192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94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5510C-BA79-48EA-9D2B-16BDC90118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5" descr="E:\graphics\logo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303D99"/>
              </a:clrFrom>
              <a:clrTo>
                <a:srgbClr val="303D9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00800"/>
            <a:ext cx="12192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81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511D9-17E5-42DA-BDBE-C75B5E349D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5" descr="E:\graphics\logo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303D99"/>
              </a:clrFrom>
              <a:clrTo>
                <a:srgbClr val="303D9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00800"/>
            <a:ext cx="121920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5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3D5A19F-07B3-4868-AEB9-C584BA1F2B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Water Use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81000" y="1676400"/>
            <a:ext cx="83058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u="sng" dirty="0">
                <a:latin typeface="+mn-lt"/>
              </a:rPr>
              <a:t>Mission</a:t>
            </a:r>
            <a:r>
              <a:rPr lang="en-US" sz="2000" dirty="0">
                <a:latin typeface="+mn-lt"/>
              </a:rPr>
              <a:t>: The National Water-Use Information Program is responsible for compiling and disseminating the nation's water-use data.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>
              <a:buNone/>
            </a:pPr>
            <a:r>
              <a:rPr lang="en-US" sz="2000" u="sng" dirty="0">
                <a:latin typeface="+mn-lt"/>
              </a:rPr>
              <a:t>Goals</a:t>
            </a:r>
            <a:r>
              <a:rPr lang="en-US" sz="2000" dirty="0">
                <a:latin typeface="+mn-lt"/>
              </a:rPr>
              <a:t>: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Analyze the source, use, and disposition of water at different scales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Document trends in water use in the United States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Cooperate with state and local agencies on projects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Develop water-use data bases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Publish local, state, and national water-use data reports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Reply to water-use information requests from the public </a:t>
            </a:r>
          </a:p>
        </p:txBody>
      </p:sp>
    </p:spTree>
    <p:extLst>
      <p:ext uri="{BB962C8B-B14F-4D97-AF65-F5344CB8AC3E}">
        <p14:creationId xmlns:p14="http://schemas.microsoft.com/office/powerpoint/2010/main" val="148957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State Grant Program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$12.5 million over 5 years</a:t>
            </a:r>
            <a:r>
              <a:rPr lang="en-US" sz="1600" dirty="0" smtClean="0"/>
              <a:t> (2015-2020 pending congressional approval)</a:t>
            </a:r>
          </a:p>
          <a:p>
            <a:r>
              <a:rPr lang="en-US" sz="2800" dirty="0" smtClean="0"/>
              <a:t>$1.352 million for FY 2015</a:t>
            </a:r>
          </a:p>
          <a:p>
            <a:pPr lvl="1"/>
            <a:r>
              <a:rPr lang="en-US" dirty="0" smtClean="0"/>
              <a:t>Each State $26,000 to write </a:t>
            </a:r>
            <a:r>
              <a:rPr lang="en-US" dirty="0" err="1" smtClean="0"/>
              <a:t>workplan</a:t>
            </a:r>
            <a:endParaRPr lang="en-US" dirty="0" smtClean="0"/>
          </a:p>
          <a:p>
            <a:r>
              <a:rPr lang="en-US" sz="2800" dirty="0" smtClean="0"/>
              <a:t>$1.5 million for 2016 and beyond (pending)</a:t>
            </a:r>
          </a:p>
          <a:p>
            <a:pPr lvl="1"/>
            <a:r>
              <a:rPr lang="en-US" dirty="0" smtClean="0"/>
              <a:t>Competitive process</a:t>
            </a:r>
          </a:p>
          <a:p>
            <a:r>
              <a:rPr lang="en-US" sz="2800" dirty="0" smtClean="0"/>
              <a:t>$250,000 State limit</a:t>
            </a:r>
          </a:p>
          <a:p>
            <a:r>
              <a:rPr lang="en-US" sz="2800" dirty="0" smtClean="0"/>
              <a:t>Grant Program Guidelines provided</a:t>
            </a:r>
          </a:p>
          <a:p>
            <a:r>
              <a:rPr lang="en-US" sz="2800" dirty="0" smtClean="0"/>
              <a:t>Office of Acquisitions and Grants </a:t>
            </a:r>
            <a:r>
              <a:rPr lang="en-US" sz="1800" dirty="0" smtClean="0"/>
              <a:t>(www.grants.gov)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9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mamaupin\AppData\Local\Microsoft\Windows\INetCache\IE\D0MS85BH\collaborati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33350"/>
            <a:ext cx="1752600" cy="1734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State Grant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Interstate Council on Water Policy host 3 stakeholder meetings Aug – Nov, 2015.</a:t>
            </a:r>
          </a:p>
          <a:p>
            <a:r>
              <a:rPr lang="en-US" sz="2800" dirty="0" smtClean="0"/>
              <a:t>Encourages cooperation and collaboration between State agency and USGS to improve and build better water-use databases.</a:t>
            </a:r>
          </a:p>
          <a:p>
            <a:r>
              <a:rPr lang="en-US" sz="2800" dirty="0" smtClean="0"/>
              <a:t>Tiered criteria for major categories in guidelines.</a:t>
            </a:r>
          </a:p>
          <a:p>
            <a:r>
              <a:rPr lang="en-US" sz="2800" dirty="0" smtClean="0"/>
              <a:t>Ultimate goals for site-specific, watershed (HUC 8) and aquifer-based data, including improved consumptive use.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2425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27509</TotalTime>
  <Words>192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Water Use</vt:lpstr>
      <vt:lpstr>State Grant Program</vt:lpstr>
      <vt:lpstr>State Grant Program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USGS Global Change Science</dc:title>
  <dc:creator>Lee</dc:creator>
  <cp:lastModifiedBy>SLarsen</cp:lastModifiedBy>
  <cp:revision>673</cp:revision>
  <cp:lastPrinted>2015-05-29T12:15:32Z</cp:lastPrinted>
  <dcterms:created xsi:type="dcterms:W3CDTF">2009-05-05T01:20:03Z</dcterms:created>
  <dcterms:modified xsi:type="dcterms:W3CDTF">2015-07-14T21:43:06Z</dcterms:modified>
</cp:coreProperties>
</file>