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61" r:id="rId3"/>
    <p:sldId id="257" r:id="rId4"/>
    <p:sldId id="258" r:id="rId5"/>
    <p:sldId id="259"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888" y="-3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D3E808-17D3-C348-BD21-C2A703641220}" type="datetimeFigureOut">
              <a:rPr lang="en-US" smtClean="0"/>
              <a:t>10/19/15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91BD78-76BA-6C44-BB29-5C67403FB12F}" type="slidenum">
              <a:rPr lang="en-US" smtClean="0"/>
              <a:t>‹#›</a:t>
            </a:fld>
            <a:endParaRPr lang="en-US"/>
          </a:p>
        </p:txBody>
      </p:sp>
    </p:spTree>
    <p:extLst>
      <p:ext uri="{BB962C8B-B14F-4D97-AF65-F5344CB8AC3E}">
        <p14:creationId xmlns:p14="http://schemas.microsoft.com/office/powerpoint/2010/main" val="5710182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Knowledge gaps encompass</a:t>
            </a:r>
            <a:r>
              <a:rPr lang="en-US" baseline="0" dirty="0" smtClean="0"/>
              <a:t> research goals (what do we </a:t>
            </a:r>
            <a:r>
              <a:rPr lang="en-US" baseline="0" smtClean="0"/>
              <a:t>not know?)</a:t>
            </a:r>
            <a:endParaRPr lang="en-US"/>
          </a:p>
        </p:txBody>
      </p:sp>
      <p:sp>
        <p:nvSpPr>
          <p:cNvPr id="4" name="Slide Number Placeholder 3"/>
          <p:cNvSpPr>
            <a:spLocks noGrp="1"/>
          </p:cNvSpPr>
          <p:nvPr>
            <p:ph type="sldNum" sz="quarter" idx="10"/>
          </p:nvPr>
        </p:nvSpPr>
        <p:spPr/>
        <p:txBody>
          <a:bodyPr/>
          <a:lstStyle/>
          <a:p>
            <a:fld id="{2291BD78-76BA-6C44-BB29-5C67403FB12F}" type="slidenum">
              <a:rPr lang="en-US" smtClean="0"/>
              <a:t>3</a:t>
            </a:fld>
            <a:endParaRPr lang="en-US"/>
          </a:p>
        </p:txBody>
      </p:sp>
    </p:spTree>
    <p:extLst>
      <p:ext uri="{BB962C8B-B14F-4D97-AF65-F5344CB8AC3E}">
        <p14:creationId xmlns:p14="http://schemas.microsoft.com/office/powerpoint/2010/main" val="193858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929A44-9D7E-4D4A-A71C-0C1C68B122D7}" type="datetimeFigureOut">
              <a:rPr lang="en-US" smtClean="0"/>
              <a:t>10/19/15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C2240-EEDF-439C-A999-398E022A5E0A}" type="slidenum">
              <a:rPr lang="en-US" smtClean="0"/>
              <a:t>‹#›</a:t>
            </a:fld>
            <a:endParaRPr lang="en-US"/>
          </a:p>
        </p:txBody>
      </p:sp>
    </p:spTree>
    <p:extLst>
      <p:ext uri="{BB962C8B-B14F-4D97-AF65-F5344CB8AC3E}">
        <p14:creationId xmlns:p14="http://schemas.microsoft.com/office/powerpoint/2010/main" val="3354855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929A44-9D7E-4D4A-A71C-0C1C68B122D7}" type="datetimeFigureOut">
              <a:rPr lang="en-US" smtClean="0"/>
              <a:t>10/19/15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C2240-EEDF-439C-A999-398E022A5E0A}" type="slidenum">
              <a:rPr lang="en-US" smtClean="0"/>
              <a:t>‹#›</a:t>
            </a:fld>
            <a:endParaRPr lang="en-US"/>
          </a:p>
        </p:txBody>
      </p:sp>
    </p:spTree>
    <p:extLst>
      <p:ext uri="{BB962C8B-B14F-4D97-AF65-F5344CB8AC3E}">
        <p14:creationId xmlns:p14="http://schemas.microsoft.com/office/powerpoint/2010/main" val="4285233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929A44-9D7E-4D4A-A71C-0C1C68B122D7}" type="datetimeFigureOut">
              <a:rPr lang="en-US" smtClean="0"/>
              <a:t>10/19/15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C2240-EEDF-439C-A999-398E022A5E0A}" type="slidenum">
              <a:rPr lang="en-US" smtClean="0"/>
              <a:t>‹#›</a:t>
            </a:fld>
            <a:endParaRPr lang="en-US"/>
          </a:p>
        </p:txBody>
      </p:sp>
    </p:spTree>
    <p:extLst>
      <p:ext uri="{BB962C8B-B14F-4D97-AF65-F5344CB8AC3E}">
        <p14:creationId xmlns:p14="http://schemas.microsoft.com/office/powerpoint/2010/main" val="1268163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929A44-9D7E-4D4A-A71C-0C1C68B122D7}" type="datetimeFigureOut">
              <a:rPr lang="en-US" smtClean="0"/>
              <a:t>10/19/15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C2240-EEDF-439C-A999-398E022A5E0A}" type="slidenum">
              <a:rPr lang="en-US" smtClean="0"/>
              <a:t>‹#›</a:t>
            </a:fld>
            <a:endParaRPr lang="en-US"/>
          </a:p>
        </p:txBody>
      </p:sp>
    </p:spTree>
    <p:extLst>
      <p:ext uri="{BB962C8B-B14F-4D97-AF65-F5344CB8AC3E}">
        <p14:creationId xmlns:p14="http://schemas.microsoft.com/office/powerpoint/2010/main" val="191100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929A44-9D7E-4D4A-A71C-0C1C68B122D7}" type="datetimeFigureOut">
              <a:rPr lang="en-US" smtClean="0"/>
              <a:t>10/19/15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C2240-EEDF-439C-A999-398E022A5E0A}" type="slidenum">
              <a:rPr lang="en-US" smtClean="0"/>
              <a:t>‹#›</a:t>
            </a:fld>
            <a:endParaRPr lang="en-US"/>
          </a:p>
        </p:txBody>
      </p:sp>
    </p:spTree>
    <p:extLst>
      <p:ext uri="{BB962C8B-B14F-4D97-AF65-F5344CB8AC3E}">
        <p14:creationId xmlns:p14="http://schemas.microsoft.com/office/powerpoint/2010/main" val="3105752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929A44-9D7E-4D4A-A71C-0C1C68B122D7}" type="datetimeFigureOut">
              <a:rPr lang="en-US" smtClean="0"/>
              <a:t>10/19/15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C2240-EEDF-439C-A999-398E022A5E0A}" type="slidenum">
              <a:rPr lang="en-US" smtClean="0"/>
              <a:t>‹#›</a:t>
            </a:fld>
            <a:endParaRPr lang="en-US"/>
          </a:p>
        </p:txBody>
      </p:sp>
    </p:spTree>
    <p:extLst>
      <p:ext uri="{BB962C8B-B14F-4D97-AF65-F5344CB8AC3E}">
        <p14:creationId xmlns:p14="http://schemas.microsoft.com/office/powerpoint/2010/main" val="163914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929A44-9D7E-4D4A-A71C-0C1C68B122D7}" type="datetimeFigureOut">
              <a:rPr lang="en-US" smtClean="0"/>
              <a:t>10/19/15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8C2240-EEDF-439C-A999-398E022A5E0A}" type="slidenum">
              <a:rPr lang="en-US" smtClean="0"/>
              <a:t>‹#›</a:t>
            </a:fld>
            <a:endParaRPr lang="en-US"/>
          </a:p>
        </p:txBody>
      </p:sp>
    </p:spTree>
    <p:extLst>
      <p:ext uri="{BB962C8B-B14F-4D97-AF65-F5344CB8AC3E}">
        <p14:creationId xmlns:p14="http://schemas.microsoft.com/office/powerpoint/2010/main" val="3748988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929A44-9D7E-4D4A-A71C-0C1C68B122D7}" type="datetimeFigureOut">
              <a:rPr lang="en-US" smtClean="0"/>
              <a:t>10/19/15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8C2240-EEDF-439C-A999-398E022A5E0A}" type="slidenum">
              <a:rPr lang="en-US" smtClean="0"/>
              <a:t>‹#›</a:t>
            </a:fld>
            <a:endParaRPr lang="en-US"/>
          </a:p>
        </p:txBody>
      </p:sp>
    </p:spTree>
    <p:extLst>
      <p:ext uri="{BB962C8B-B14F-4D97-AF65-F5344CB8AC3E}">
        <p14:creationId xmlns:p14="http://schemas.microsoft.com/office/powerpoint/2010/main" val="1687470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929A44-9D7E-4D4A-A71C-0C1C68B122D7}" type="datetimeFigureOut">
              <a:rPr lang="en-US" smtClean="0"/>
              <a:t>10/19/15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8C2240-EEDF-439C-A999-398E022A5E0A}" type="slidenum">
              <a:rPr lang="en-US" smtClean="0"/>
              <a:t>‹#›</a:t>
            </a:fld>
            <a:endParaRPr lang="en-US"/>
          </a:p>
        </p:txBody>
      </p:sp>
    </p:spTree>
    <p:extLst>
      <p:ext uri="{BB962C8B-B14F-4D97-AF65-F5344CB8AC3E}">
        <p14:creationId xmlns:p14="http://schemas.microsoft.com/office/powerpoint/2010/main" val="4061226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929A44-9D7E-4D4A-A71C-0C1C68B122D7}" type="datetimeFigureOut">
              <a:rPr lang="en-US" smtClean="0"/>
              <a:t>10/19/15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C2240-EEDF-439C-A999-398E022A5E0A}" type="slidenum">
              <a:rPr lang="en-US" smtClean="0"/>
              <a:t>‹#›</a:t>
            </a:fld>
            <a:endParaRPr lang="en-US"/>
          </a:p>
        </p:txBody>
      </p:sp>
    </p:spTree>
    <p:extLst>
      <p:ext uri="{BB962C8B-B14F-4D97-AF65-F5344CB8AC3E}">
        <p14:creationId xmlns:p14="http://schemas.microsoft.com/office/powerpoint/2010/main" val="428824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929A44-9D7E-4D4A-A71C-0C1C68B122D7}" type="datetimeFigureOut">
              <a:rPr lang="en-US" smtClean="0"/>
              <a:t>10/19/15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C2240-EEDF-439C-A999-398E022A5E0A}" type="slidenum">
              <a:rPr lang="en-US" smtClean="0"/>
              <a:t>‹#›</a:t>
            </a:fld>
            <a:endParaRPr lang="en-US"/>
          </a:p>
        </p:txBody>
      </p:sp>
    </p:spTree>
    <p:extLst>
      <p:ext uri="{BB962C8B-B14F-4D97-AF65-F5344CB8AC3E}">
        <p14:creationId xmlns:p14="http://schemas.microsoft.com/office/powerpoint/2010/main" val="41118791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929A44-9D7E-4D4A-A71C-0C1C68B122D7}" type="datetimeFigureOut">
              <a:rPr lang="en-US" smtClean="0"/>
              <a:t>10/19/15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8C2240-EEDF-439C-A999-398E022A5E0A}" type="slidenum">
              <a:rPr lang="en-US" smtClean="0"/>
              <a:t>‹#›</a:t>
            </a:fld>
            <a:endParaRPr lang="en-US"/>
          </a:p>
        </p:txBody>
      </p:sp>
    </p:spTree>
    <p:extLst>
      <p:ext uri="{BB962C8B-B14F-4D97-AF65-F5344CB8AC3E}">
        <p14:creationId xmlns:p14="http://schemas.microsoft.com/office/powerpoint/2010/main" val="1772957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NOAA/WSWC Meeting on advancing a Seasonal Precipitation Forecast Improvement Project</a:t>
            </a:r>
            <a:endParaRPr lang="en-US" dirty="0"/>
          </a:p>
        </p:txBody>
      </p:sp>
      <p:sp>
        <p:nvSpPr>
          <p:cNvPr id="3" name="Subtitle 2"/>
          <p:cNvSpPr>
            <a:spLocks noGrp="1"/>
          </p:cNvSpPr>
          <p:nvPr>
            <p:ph type="subTitle" idx="1"/>
          </p:nvPr>
        </p:nvSpPr>
        <p:spPr/>
        <p:txBody>
          <a:bodyPr/>
          <a:lstStyle/>
          <a:p>
            <a:r>
              <a:rPr lang="en-US" dirty="0" smtClean="0"/>
              <a:t>Name: Sarah Kapnick</a:t>
            </a:r>
          </a:p>
          <a:p>
            <a:r>
              <a:rPr lang="en-US" dirty="0" smtClean="0"/>
              <a:t>Organization: Geophysical Fluid Dynamics Laboratory / NOAA</a:t>
            </a:r>
            <a:endParaRPr lang="en-US" dirty="0"/>
          </a:p>
        </p:txBody>
      </p:sp>
    </p:spTree>
    <p:extLst>
      <p:ext uri="{BB962C8B-B14F-4D97-AF65-F5344CB8AC3E}">
        <p14:creationId xmlns:p14="http://schemas.microsoft.com/office/powerpoint/2010/main" val="3439084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032" y="0"/>
            <a:ext cx="8643938" cy="705445"/>
          </a:xfrm>
        </p:spPr>
        <p:txBody>
          <a:bodyPr>
            <a:normAutofit fontScale="90000"/>
          </a:bodyPr>
          <a:lstStyle/>
          <a:p>
            <a:r>
              <a:rPr lang="en-US" sz="3400" dirty="0"/>
              <a:t>Elements of Climate Prediction System of Systems</a:t>
            </a:r>
          </a:p>
        </p:txBody>
      </p:sp>
      <p:pic>
        <p:nvPicPr>
          <p:cNvPr id="3" name="Picture 2" descr="ECDA_cartoon.png"/>
          <p:cNvPicPr>
            <a:picLocks noChangeAspect="1"/>
          </p:cNvPicPr>
          <p:nvPr/>
        </p:nvPicPr>
        <p:blipFill rotWithShape="1">
          <a:blip r:embed="rId2">
            <a:extLst>
              <a:ext uri="{28A0092B-C50C-407E-A947-70E740481C1C}">
                <a14:useLocalDpi xmlns:a14="http://schemas.microsoft.com/office/drawing/2010/main" val="0"/>
              </a:ext>
            </a:extLst>
          </a:blip>
          <a:srcRect l="1" t="61395" r="74756" b="6250"/>
          <a:stretch/>
        </p:blipFill>
        <p:spPr>
          <a:xfrm>
            <a:off x="232172" y="510778"/>
            <a:ext cx="1735108" cy="1660922"/>
          </a:xfrm>
          <a:prstGeom prst="rect">
            <a:avLst/>
          </a:prstGeom>
        </p:spPr>
      </p:pic>
      <p:sp>
        <p:nvSpPr>
          <p:cNvPr id="5" name="TextBox 4"/>
          <p:cNvSpPr txBox="1"/>
          <p:nvPr/>
        </p:nvSpPr>
        <p:spPr>
          <a:xfrm>
            <a:off x="2000252" y="457200"/>
            <a:ext cx="3696891" cy="1038746"/>
          </a:xfrm>
          <a:prstGeom prst="rect">
            <a:avLst/>
          </a:prstGeom>
          <a:noFill/>
        </p:spPr>
        <p:txBody>
          <a:bodyPr wrap="square" lIns="64284" tIns="32142" rIns="64284" bIns="32142" rtlCol="0">
            <a:spAutoFit/>
          </a:bodyPr>
          <a:lstStyle/>
          <a:p>
            <a:pPr algn="l"/>
            <a:r>
              <a:rPr lang="en-US" sz="2100" dirty="0">
                <a:solidFill>
                  <a:schemeClr val="accent2"/>
                </a:solidFill>
              </a:rPr>
              <a:t>Global climate observing system</a:t>
            </a:r>
            <a:r>
              <a:rPr lang="en-US" sz="2100" dirty="0"/>
              <a:t>:</a:t>
            </a:r>
          </a:p>
          <a:p>
            <a:pPr algn="l"/>
            <a:r>
              <a:rPr lang="en-US" sz="2100" dirty="0"/>
              <a:t>Sparse observations of many quantities across globe.</a:t>
            </a:r>
          </a:p>
        </p:txBody>
      </p:sp>
      <p:pic>
        <p:nvPicPr>
          <p:cNvPr id="6" name="Picture 5" descr="ECDA_cartoon.png"/>
          <p:cNvPicPr>
            <a:picLocks noChangeAspect="1"/>
          </p:cNvPicPr>
          <p:nvPr/>
        </p:nvPicPr>
        <p:blipFill rotWithShape="1">
          <a:blip r:embed="rId2">
            <a:extLst>
              <a:ext uri="{28A0092B-C50C-407E-A947-70E740481C1C}">
                <a14:useLocalDpi xmlns:a14="http://schemas.microsoft.com/office/drawing/2010/main" val="0"/>
              </a:ext>
            </a:extLst>
          </a:blip>
          <a:srcRect l="-1100" t="17171" r="75857" b="50474"/>
          <a:stretch/>
        </p:blipFill>
        <p:spPr>
          <a:xfrm>
            <a:off x="3286125" y="1689497"/>
            <a:ext cx="1735108" cy="1660922"/>
          </a:xfrm>
          <a:prstGeom prst="rect">
            <a:avLst/>
          </a:prstGeom>
        </p:spPr>
      </p:pic>
      <p:sp>
        <p:nvSpPr>
          <p:cNvPr id="7" name="TextBox 6"/>
          <p:cNvSpPr txBox="1"/>
          <p:nvPr/>
        </p:nvSpPr>
        <p:spPr>
          <a:xfrm>
            <a:off x="5054205" y="1850231"/>
            <a:ext cx="3696891" cy="1034408"/>
          </a:xfrm>
          <a:prstGeom prst="rect">
            <a:avLst/>
          </a:prstGeom>
          <a:noFill/>
        </p:spPr>
        <p:txBody>
          <a:bodyPr wrap="square" lIns="64284" tIns="32142" rIns="64284" bIns="32142" rtlCol="0">
            <a:spAutoFit/>
          </a:bodyPr>
          <a:lstStyle/>
          <a:p>
            <a:pPr algn="l"/>
            <a:r>
              <a:rPr lang="en-US" sz="2100" dirty="0">
                <a:solidFill>
                  <a:schemeClr val="accent2"/>
                </a:solidFill>
              </a:rPr>
              <a:t>Dynamical modeling system:</a:t>
            </a:r>
            <a:endParaRPr lang="en-US" sz="2100" dirty="0"/>
          </a:p>
          <a:p>
            <a:pPr algn="l"/>
            <a:r>
              <a:rPr lang="en-US" sz="2100" dirty="0"/>
              <a:t>Allows forward integration from present </a:t>
            </a:r>
            <a:r>
              <a:rPr lang="en-US" sz="2100" dirty="0" smtClean="0"/>
              <a:t>state</a:t>
            </a:r>
            <a:endParaRPr lang="en-US" sz="2100" dirty="0"/>
          </a:p>
        </p:txBody>
      </p:sp>
      <p:pic>
        <p:nvPicPr>
          <p:cNvPr id="8" name="Picture 7" descr="ECDA_cartoon.png"/>
          <p:cNvPicPr>
            <a:picLocks noChangeAspect="1"/>
          </p:cNvPicPr>
          <p:nvPr/>
        </p:nvPicPr>
        <p:blipFill rotWithShape="1">
          <a:blip r:embed="rId2">
            <a:extLst>
              <a:ext uri="{28A0092B-C50C-407E-A947-70E740481C1C}">
                <a14:useLocalDpi xmlns:a14="http://schemas.microsoft.com/office/drawing/2010/main" val="0"/>
              </a:ext>
            </a:extLst>
          </a:blip>
          <a:srcRect l="55052" t="44418" r="31359" b="32878"/>
          <a:stretch/>
        </p:blipFill>
        <p:spPr>
          <a:xfrm>
            <a:off x="178595" y="3403999"/>
            <a:ext cx="1377371" cy="1525861"/>
          </a:xfrm>
          <a:prstGeom prst="rect">
            <a:avLst/>
          </a:prstGeom>
        </p:spPr>
      </p:pic>
      <p:sp>
        <p:nvSpPr>
          <p:cNvPr id="9" name="TextBox 8"/>
          <p:cNvSpPr txBox="1"/>
          <p:nvPr/>
        </p:nvSpPr>
        <p:spPr>
          <a:xfrm>
            <a:off x="1678782" y="3511153"/>
            <a:ext cx="4071938" cy="1363354"/>
          </a:xfrm>
          <a:prstGeom prst="rect">
            <a:avLst/>
          </a:prstGeom>
          <a:noFill/>
        </p:spPr>
        <p:txBody>
          <a:bodyPr wrap="square" lIns="64284" tIns="32142" rIns="64284" bIns="32142" rtlCol="0">
            <a:spAutoFit/>
          </a:bodyPr>
          <a:lstStyle/>
          <a:p>
            <a:pPr algn="l"/>
            <a:r>
              <a:rPr lang="en-US" sz="2100" dirty="0">
                <a:solidFill>
                  <a:schemeClr val="accent2"/>
                </a:solidFill>
              </a:rPr>
              <a:t>Data assimilation system</a:t>
            </a:r>
            <a:r>
              <a:rPr lang="en-US" sz="2100" dirty="0"/>
              <a:t>:</a:t>
            </a:r>
          </a:p>
          <a:p>
            <a:pPr algn="l"/>
            <a:r>
              <a:rPr lang="en-US" sz="2100" dirty="0"/>
              <a:t>Combines sparse observations with model, to estimate present state. Usually based on dynamical model.</a:t>
            </a:r>
          </a:p>
        </p:txBody>
      </p:sp>
      <p:sp>
        <p:nvSpPr>
          <p:cNvPr id="10" name="TextBox 9"/>
          <p:cNvSpPr txBox="1"/>
          <p:nvPr/>
        </p:nvSpPr>
        <p:spPr>
          <a:xfrm>
            <a:off x="5054204" y="4957762"/>
            <a:ext cx="3804047" cy="1680739"/>
          </a:xfrm>
          <a:prstGeom prst="rect">
            <a:avLst/>
          </a:prstGeom>
          <a:noFill/>
        </p:spPr>
        <p:txBody>
          <a:bodyPr wrap="square" lIns="64284" tIns="32142" rIns="64284" bIns="32142" rtlCol="0">
            <a:spAutoFit/>
          </a:bodyPr>
          <a:lstStyle/>
          <a:p>
            <a:pPr algn="l"/>
            <a:r>
              <a:rPr lang="en-US" sz="2100" dirty="0">
                <a:solidFill>
                  <a:schemeClr val="accent2"/>
                </a:solidFill>
              </a:rPr>
              <a:t>Analysis and dissemination system:</a:t>
            </a:r>
            <a:endParaRPr lang="en-US" sz="2100" dirty="0"/>
          </a:p>
          <a:p>
            <a:pPr algn="l"/>
            <a:r>
              <a:rPr lang="en-US" sz="2100" dirty="0"/>
              <a:t>Take output from predictions and produce “useful” information, communicate predictions.</a:t>
            </a:r>
          </a:p>
        </p:txBody>
      </p:sp>
      <p:pic>
        <p:nvPicPr>
          <p:cNvPr id="4" name="Picture 3"/>
          <p:cNvPicPr>
            <a:picLocks noChangeAspect="1"/>
          </p:cNvPicPr>
          <p:nvPr/>
        </p:nvPicPr>
        <p:blipFill>
          <a:blip r:embed="rId3"/>
          <a:stretch>
            <a:fillRect/>
          </a:stretch>
        </p:blipFill>
        <p:spPr>
          <a:xfrm>
            <a:off x="3661172" y="4957762"/>
            <a:ext cx="1250156" cy="1339453"/>
          </a:xfrm>
          <a:prstGeom prst="rect">
            <a:avLst/>
          </a:prstGeom>
        </p:spPr>
      </p:pic>
      <p:sp>
        <p:nvSpPr>
          <p:cNvPr id="11" name="TextBox 10"/>
          <p:cNvSpPr txBox="1"/>
          <p:nvPr/>
        </p:nvSpPr>
        <p:spPr>
          <a:xfrm>
            <a:off x="1608583" y="5975747"/>
            <a:ext cx="2443470" cy="218800"/>
          </a:xfrm>
          <a:prstGeom prst="rect">
            <a:avLst/>
          </a:prstGeom>
          <a:noFill/>
        </p:spPr>
        <p:txBody>
          <a:bodyPr wrap="none" lIns="64284" tIns="32142" rIns="64284" bIns="32142" rtlCol="0">
            <a:spAutoFit/>
          </a:bodyPr>
          <a:lstStyle/>
          <a:p>
            <a:r>
              <a:rPr lang="en-US" sz="1000" dirty="0"/>
              <a:t>Image source: http://</a:t>
            </a:r>
            <a:r>
              <a:rPr lang="en-US" sz="1000" dirty="0" err="1"/>
              <a:t>iridl.ldeo.columbia.edu</a:t>
            </a:r>
            <a:endParaRPr lang="en-US" sz="1000" dirty="0"/>
          </a:p>
        </p:txBody>
      </p:sp>
      <p:sp>
        <p:nvSpPr>
          <p:cNvPr id="12" name="TextBox 11"/>
          <p:cNvSpPr txBox="1"/>
          <p:nvPr/>
        </p:nvSpPr>
        <p:spPr>
          <a:xfrm>
            <a:off x="496525" y="2171700"/>
            <a:ext cx="1823747" cy="372688"/>
          </a:xfrm>
          <a:prstGeom prst="rect">
            <a:avLst/>
          </a:prstGeom>
          <a:noFill/>
        </p:spPr>
        <p:txBody>
          <a:bodyPr wrap="none" lIns="64284" tIns="32142" rIns="64284" bIns="32142" rtlCol="0">
            <a:spAutoFit/>
          </a:bodyPr>
          <a:lstStyle/>
          <a:p>
            <a:r>
              <a:rPr lang="en-US" sz="1000" dirty="0"/>
              <a:t>Image sources: NOAA/PMEL and</a:t>
            </a:r>
            <a:br>
              <a:rPr lang="en-US" sz="1000" dirty="0"/>
            </a:br>
            <a:r>
              <a:rPr lang="en-US" sz="1000" dirty="0" err="1"/>
              <a:t>Argo.ucsd.edu</a:t>
            </a:r>
            <a:endParaRPr lang="en-US" sz="1000" dirty="0"/>
          </a:p>
        </p:txBody>
      </p:sp>
      <p:sp>
        <p:nvSpPr>
          <p:cNvPr id="13" name="TextBox 12"/>
          <p:cNvSpPr txBox="1"/>
          <p:nvPr/>
        </p:nvSpPr>
        <p:spPr>
          <a:xfrm>
            <a:off x="0" y="6488668"/>
            <a:ext cx="4572000" cy="307777"/>
          </a:xfrm>
          <a:prstGeom prst="rect">
            <a:avLst/>
          </a:prstGeom>
          <a:noFill/>
        </p:spPr>
        <p:txBody>
          <a:bodyPr wrap="square" rtlCol="0">
            <a:spAutoFit/>
          </a:bodyPr>
          <a:lstStyle/>
          <a:p>
            <a:r>
              <a:rPr lang="en-US" sz="1400" i="1" dirty="0" smtClean="0">
                <a:solidFill>
                  <a:schemeClr val="bg1">
                    <a:lumMod val="75000"/>
                  </a:schemeClr>
                </a:solidFill>
              </a:rPr>
              <a:t>Slide originally prepared by Gabriel </a:t>
            </a:r>
            <a:r>
              <a:rPr lang="en-US" sz="1400" i="1" dirty="0" err="1" smtClean="0">
                <a:solidFill>
                  <a:schemeClr val="bg1">
                    <a:lumMod val="75000"/>
                  </a:schemeClr>
                </a:solidFill>
              </a:rPr>
              <a:t>Vecchi</a:t>
            </a:r>
            <a:r>
              <a:rPr lang="en-US" sz="1400" i="1" dirty="0" smtClean="0">
                <a:solidFill>
                  <a:schemeClr val="bg1">
                    <a:lumMod val="75000"/>
                  </a:schemeClr>
                </a:solidFill>
              </a:rPr>
              <a:t> at GFDL/NOAA</a:t>
            </a:r>
            <a:endParaRPr lang="en-US" sz="1400" i="1" dirty="0">
              <a:solidFill>
                <a:schemeClr val="bg1">
                  <a:lumMod val="75000"/>
                </a:schemeClr>
              </a:solidFill>
            </a:endParaRPr>
          </a:p>
        </p:txBody>
      </p:sp>
    </p:spTree>
    <p:extLst>
      <p:ext uri="{BB962C8B-B14F-4D97-AF65-F5344CB8AC3E}">
        <p14:creationId xmlns:p14="http://schemas.microsoft.com/office/powerpoint/2010/main" val="642446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base"/>
            <a:r>
              <a:rPr lang="en-US" sz="2800" dirty="0" smtClean="0"/>
              <a:t>1. </a:t>
            </a:r>
            <a:r>
              <a:rPr lang="en-US" sz="2800" dirty="0"/>
              <a:t>What are the knowledge gaps to advance seasonal forecast skill for western watersheds?</a:t>
            </a:r>
          </a:p>
        </p:txBody>
      </p:sp>
      <p:sp>
        <p:nvSpPr>
          <p:cNvPr id="3" name="Content Placeholder 2"/>
          <p:cNvSpPr>
            <a:spLocks noGrp="1"/>
          </p:cNvSpPr>
          <p:nvPr>
            <p:ph idx="1"/>
          </p:nvPr>
        </p:nvSpPr>
        <p:spPr>
          <a:xfrm>
            <a:off x="457200" y="1295400"/>
            <a:ext cx="8229600" cy="5257800"/>
          </a:xfrm>
        </p:spPr>
        <p:txBody>
          <a:bodyPr>
            <a:normAutofit fontScale="92500" lnSpcReduction="20000"/>
          </a:bodyPr>
          <a:lstStyle/>
          <a:p>
            <a:r>
              <a:rPr lang="en-US" dirty="0" smtClean="0"/>
              <a:t>What are the observed values of variables of interest (e.g. snowpack, snowfall, precipitation) in high elevation regions? (needed for validation)</a:t>
            </a:r>
          </a:p>
          <a:p>
            <a:r>
              <a:rPr lang="en-US" dirty="0" smtClean="0"/>
              <a:t>Improving the integration of the observed land and ocean state into data assimilation for model initialization</a:t>
            </a:r>
          </a:p>
          <a:p>
            <a:r>
              <a:rPr lang="en-US" dirty="0" smtClean="0"/>
              <a:t>To </a:t>
            </a:r>
            <a:r>
              <a:rPr lang="en-US" dirty="0"/>
              <a:t>what extent is the system predictable? </a:t>
            </a:r>
          </a:p>
          <a:p>
            <a:pPr lvl="1"/>
            <a:r>
              <a:rPr lang="en-US" dirty="0"/>
              <a:t>Is natural variability too high?</a:t>
            </a:r>
          </a:p>
          <a:p>
            <a:pPr lvl="1"/>
            <a:r>
              <a:rPr lang="en-US" dirty="0"/>
              <a:t>Are certain events predictable?</a:t>
            </a:r>
          </a:p>
          <a:p>
            <a:pPr lvl="1"/>
            <a:r>
              <a:rPr lang="en-US" dirty="0"/>
              <a:t>Are those events (like ENSO) associated with specific unique extremes</a:t>
            </a:r>
            <a:r>
              <a:rPr lang="en-US" dirty="0" smtClean="0"/>
              <a:t>?</a:t>
            </a:r>
          </a:p>
          <a:p>
            <a:pPr lvl="1"/>
            <a:r>
              <a:rPr lang="en-US" dirty="0" smtClean="0"/>
              <a:t>What extremes do we care about? How are they defined?</a:t>
            </a:r>
            <a:endParaRPr lang="en-US" dirty="0" smtClean="0"/>
          </a:p>
          <a:p>
            <a:endParaRPr lang="en-US" dirty="0"/>
          </a:p>
        </p:txBody>
      </p:sp>
    </p:spTree>
    <p:extLst>
      <p:ext uri="{BB962C8B-B14F-4D97-AF65-F5344CB8AC3E}">
        <p14:creationId xmlns:p14="http://schemas.microsoft.com/office/powerpoint/2010/main" val="196849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base"/>
            <a:r>
              <a:rPr lang="en-US" sz="2800" dirty="0"/>
              <a:t>2</a:t>
            </a:r>
            <a:r>
              <a:rPr lang="en-US" sz="2800" dirty="0" smtClean="0"/>
              <a:t>. </a:t>
            </a:r>
            <a:r>
              <a:rPr lang="en-US" sz="2800" dirty="0"/>
              <a:t>What are the priority research questions that need to be answered to advance seasonal forecast skill for western watersheds?</a:t>
            </a:r>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dirty="0"/>
              <a:t>What is the main objective for western watershed prediction?</a:t>
            </a:r>
          </a:p>
          <a:p>
            <a:pPr lvl="1"/>
            <a:r>
              <a:rPr lang="en-US" dirty="0"/>
              <a:t>Is it truly precipitation? </a:t>
            </a:r>
          </a:p>
          <a:p>
            <a:pPr lvl="1"/>
            <a:r>
              <a:rPr lang="en-US" dirty="0"/>
              <a:t>Should we be shooting for snowpack? </a:t>
            </a:r>
          </a:p>
          <a:p>
            <a:pPr lvl="1"/>
            <a:r>
              <a:rPr lang="en-US" dirty="0"/>
              <a:t>How will the data be used? (Are we asking the right scientific questions / defining the appropriate modeling goals?)</a:t>
            </a:r>
          </a:p>
          <a:p>
            <a:r>
              <a:rPr lang="en-US" dirty="0" smtClean="0"/>
              <a:t>Model </a:t>
            </a:r>
            <a:r>
              <a:rPr lang="en-US" dirty="0" smtClean="0"/>
              <a:t>development for high-resolution coupled modeling for smaller-scale predictions with focuses on high elevation regions and potentially land surface processes</a:t>
            </a:r>
          </a:p>
          <a:p>
            <a:r>
              <a:rPr lang="en-US" dirty="0" smtClean="0"/>
              <a:t>What are the sources of seasonal predictability of precipitation?</a:t>
            </a:r>
          </a:p>
          <a:p>
            <a:r>
              <a:rPr lang="en-US" dirty="0" smtClean="0"/>
              <a:t>How do we achieve the right modeling system to capture western watersheds?</a:t>
            </a:r>
          </a:p>
          <a:p>
            <a:pPr lvl="1"/>
            <a:r>
              <a:rPr lang="en-US" dirty="0" smtClean="0"/>
              <a:t>Coupled model choice</a:t>
            </a:r>
          </a:p>
          <a:p>
            <a:pPr lvl="1"/>
            <a:r>
              <a:rPr lang="en-US" dirty="0" smtClean="0"/>
              <a:t>Downscaling methodology</a:t>
            </a:r>
            <a:endParaRPr lang="en-US" dirty="0"/>
          </a:p>
          <a:p>
            <a:endParaRPr lang="en-US" dirty="0" smtClean="0"/>
          </a:p>
        </p:txBody>
      </p:sp>
    </p:spTree>
    <p:extLst>
      <p:ext uri="{BB962C8B-B14F-4D97-AF65-F5344CB8AC3E}">
        <p14:creationId xmlns:p14="http://schemas.microsoft.com/office/powerpoint/2010/main" val="2417876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base"/>
            <a:r>
              <a:rPr lang="en-US" sz="2800" dirty="0" smtClean="0"/>
              <a:t>3. </a:t>
            </a:r>
            <a:r>
              <a:rPr lang="en-US" sz="2800"/>
              <a:t>What are the strengths and weaknesses of the white paper as currently presented?</a:t>
            </a:r>
          </a:p>
        </p:txBody>
      </p:sp>
      <p:sp>
        <p:nvSpPr>
          <p:cNvPr id="16" name="Content Placeholder 2"/>
          <p:cNvSpPr>
            <a:spLocks noGrp="1"/>
          </p:cNvSpPr>
          <p:nvPr>
            <p:ph idx="1"/>
          </p:nvPr>
        </p:nvSpPr>
        <p:spPr>
          <a:xfrm>
            <a:off x="457200" y="1600200"/>
            <a:ext cx="8229600" cy="5105400"/>
          </a:xfrm>
        </p:spPr>
        <p:txBody>
          <a:bodyPr>
            <a:normAutofit fontScale="70000" lnSpcReduction="20000"/>
          </a:bodyPr>
          <a:lstStyle/>
          <a:p>
            <a:r>
              <a:rPr lang="en-US" dirty="0" smtClean="0"/>
              <a:t>Appropriate HPC resources are crucial </a:t>
            </a:r>
            <a:r>
              <a:rPr lang="en-US" dirty="0" smtClean="0"/>
              <a:t>(S.3), particularly to pursue higher-resolution coupled modeling systems to capture complex terrain</a:t>
            </a:r>
            <a:endParaRPr lang="en-US" dirty="0" smtClean="0"/>
          </a:p>
          <a:p>
            <a:r>
              <a:rPr lang="en-US" dirty="0" smtClean="0"/>
              <a:t>S</a:t>
            </a:r>
            <a:r>
              <a:rPr lang="en-US" dirty="0"/>
              <a:t>.4 &amp; general comment: well-defined scientific goals need to be identified. Do we want to model the number of storms or how those storms influence the land surface? Do we really care about precipitation, or do we only want to predict spring/summer water supply. </a:t>
            </a:r>
          </a:p>
          <a:p>
            <a:r>
              <a:rPr lang="en-US" dirty="0" smtClean="0"/>
              <a:t>Is the goal to improve prediction skill through a modeling framework or events-driven prediction? S.2 suggests the later</a:t>
            </a:r>
          </a:p>
          <a:p>
            <a:r>
              <a:rPr lang="en-US" dirty="0"/>
              <a:t>A holistic approach is needed to improving prediction skill from observations/modeling/downscaling to disseminating information for end user </a:t>
            </a:r>
            <a:r>
              <a:rPr lang="en-US" dirty="0" smtClean="0"/>
              <a:t>applications</a:t>
            </a:r>
          </a:p>
          <a:p>
            <a:pPr lvl="1"/>
            <a:r>
              <a:rPr lang="en-US" dirty="0" smtClean="0"/>
              <a:t>The final piece needs more information in the white paper</a:t>
            </a:r>
          </a:p>
          <a:p>
            <a:pPr lvl="1"/>
            <a:r>
              <a:rPr lang="en-US" dirty="0" smtClean="0"/>
              <a:t>Improvement milestones for the Scientific Goals need to be defined along the prediction skill stream---it is possible to make improvements at one level but </a:t>
            </a:r>
            <a:r>
              <a:rPr lang="en-US" smtClean="0"/>
              <a:t>not another</a:t>
            </a:r>
            <a:endParaRPr lang="en-US" dirty="0"/>
          </a:p>
          <a:p>
            <a:endParaRPr lang="en-US" dirty="0" smtClean="0"/>
          </a:p>
        </p:txBody>
      </p:sp>
    </p:spTree>
    <p:extLst>
      <p:ext uri="{BB962C8B-B14F-4D97-AF65-F5344CB8AC3E}">
        <p14:creationId xmlns:p14="http://schemas.microsoft.com/office/powerpoint/2010/main" val="2232051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579</TotalTime>
  <Words>536</Words>
  <Application>Microsoft Macintosh PowerPoint</Application>
  <PresentationFormat>On-screen Show (4:3)</PresentationFormat>
  <Paragraphs>42</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NOAA/WSWC Meeting on advancing a Seasonal Precipitation Forecast Improvement Project</vt:lpstr>
      <vt:lpstr>Elements of Climate Prediction System of Systems</vt:lpstr>
      <vt:lpstr>1. What are the knowledge gaps to advance seasonal forecast skill for western watersheds?</vt:lpstr>
      <vt:lpstr>2. What are the priority research questions that need to be answered to advance seasonal forecast skill for western watersheds?</vt:lpstr>
      <vt:lpstr>3. What are the strengths and weaknesses of the white paper as currently presented?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NOAA/WSWC Meeting on advancing a Seasonal Precipitation Forecast Improvement Project</dc:title>
  <dc:creator>Kevin Werner</dc:creator>
  <cp:lastModifiedBy>Sarah Kapnick</cp:lastModifiedBy>
  <cp:revision>14</cp:revision>
  <dcterms:created xsi:type="dcterms:W3CDTF">2015-10-01T22:44:46Z</dcterms:created>
  <dcterms:modified xsi:type="dcterms:W3CDTF">2015-10-20T01:22:50Z</dcterms:modified>
</cp:coreProperties>
</file>