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413" r:id="rId3"/>
    <p:sldId id="395" r:id="rId4"/>
    <p:sldId id="396" r:id="rId5"/>
    <p:sldId id="377" r:id="rId6"/>
    <p:sldId id="398" r:id="rId7"/>
    <p:sldId id="400" r:id="rId8"/>
    <p:sldId id="402" r:id="rId9"/>
    <p:sldId id="368" r:id="rId10"/>
    <p:sldId id="365" r:id="rId11"/>
    <p:sldId id="403" r:id="rId12"/>
    <p:sldId id="405" r:id="rId13"/>
    <p:sldId id="407" r:id="rId14"/>
    <p:sldId id="392" r:id="rId15"/>
    <p:sldId id="408" r:id="rId16"/>
    <p:sldId id="409" r:id="rId17"/>
    <p:sldId id="411" r:id="rId18"/>
    <p:sldId id="412" r:id="rId19"/>
    <p:sldId id="414" r:id="rId20"/>
    <p:sldId id="319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84" autoAdjust="0"/>
  </p:normalViewPr>
  <p:slideViewPr>
    <p:cSldViewPr>
      <p:cViewPr>
        <p:scale>
          <a:sx n="55" d="100"/>
          <a:sy n="55" d="100"/>
        </p:scale>
        <p:origin x="-1596" y="-5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4F431-D44B-4B87-B1D9-D98A3C6C27F0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3341B-5DE3-459B-A007-4D7F4082E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2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DB34-F776-47CC-A0EA-D63087865645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FDB34-F776-47CC-A0EA-D63087865645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A6912-C6B4-4C93-A63C-AE3A9D1867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dec.water.ca.gov/cgi-progs/iodir/WSI" TargetMode="External"/><Relationship Id="rId3" Type="http://schemas.openxmlformats.org/officeDocument/2006/relationships/hyperlink" Target="http://cdec.water.ca.gov/cgi-progs/previous/B120" TargetMode="External"/><Relationship Id="rId7" Type="http://schemas.openxmlformats.org/officeDocument/2006/relationships/hyperlink" Target="http://cdec.water.ca.gov/snow/bulletin120/" TargetMode="External"/><Relationship Id="rId2" Type="http://schemas.openxmlformats.org/officeDocument/2006/relationships/hyperlink" Target="http://cdec.water.ca.gov/cgi-progs/iodir/B12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dec.water.ca.gov/cgi-progs/products/MAP_AJ_FORECAST.pdf" TargetMode="External"/><Relationship Id="rId11" Type="http://schemas.openxmlformats.org/officeDocument/2006/relationships/hyperlink" Target="http://www.cnrfc.noaa.gov/products/snowmelt/snowmelt.pdf" TargetMode="External"/><Relationship Id="rId5" Type="http://schemas.openxmlformats.org/officeDocument/2006/relationships/hyperlink" Target="http://cdec.water.ca.gov/cgi-progs/previous/B120UP" TargetMode="External"/><Relationship Id="rId10" Type="http://schemas.openxmlformats.org/officeDocument/2006/relationships/hyperlink" Target="http://cdec.water.ca.gov/cgi-progs/iodir/WSIHIST" TargetMode="External"/><Relationship Id="rId4" Type="http://schemas.openxmlformats.org/officeDocument/2006/relationships/hyperlink" Target="http://cdec.water.ca.gov/cgi-progs/iodir/B120UP" TargetMode="External"/><Relationship Id="rId9" Type="http://schemas.openxmlformats.org/officeDocument/2006/relationships/hyperlink" Target="http://cdec.water.ca.gov/cgi-progs/previous/WS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137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Seasonal </a:t>
            </a:r>
            <a:r>
              <a:rPr lang="en-US" sz="2800" dirty="0" smtClean="0"/>
              <a:t>Precipitation </a:t>
            </a:r>
            <a:r>
              <a:rPr lang="en-US" sz="2800" dirty="0" smtClean="0"/>
              <a:t>Forecasting, Applications &amp; Justification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6172200"/>
            <a:ext cx="8991600" cy="685800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10000"/>
              </a:lnSpc>
            </a:pPr>
            <a:endParaRPr lang="en-US" sz="3200" b="1" dirty="0" smtClean="0"/>
          </a:p>
          <a:p>
            <a:pPr algn="ctr">
              <a:lnSpc>
                <a:spcPct val="110000"/>
              </a:lnSpc>
            </a:pPr>
            <a:r>
              <a:rPr lang="en-US" sz="3300" b="1" dirty="0" smtClean="0"/>
              <a:t>Jeanine Jones , California Department of Water Resources</a:t>
            </a:r>
          </a:p>
          <a:p>
            <a:pPr algn="ctr"/>
            <a:endParaRPr lang="en-US" sz="3200" b="1" dirty="0"/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1752600" y="609600"/>
            <a:ext cx="5486400" cy="4114800"/>
          </a:xfrm>
          <a:prstGeom prst="rect">
            <a:avLst/>
          </a:prstGeom>
        </p:spPr>
      </p:sp>
      <p:pic>
        <p:nvPicPr>
          <p:cNvPr id="6" name="Picture 8" descr="aqueduct9707-14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1878" y="706709"/>
            <a:ext cx="6040243" cy="4017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20"/>
            <a:ext cx="9144000" cy="5877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Lake Oroville Rule Curve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732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Reservoir Operations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Forecast-informed reservoir operations (FIRO)</a:t>
            </a:r>
          </a:p>
          <a:p>
            <a:r>
              <a:rPr lang="en-US" dirty="0" smtClean="0"/>
              <a:t>Make more efficient use of reservoir storage for water supply/flood control purposes</a:t>
            </a:r>
          </a:p>
          <a:p>
            <a:r>
              <a:rPr lang="en-US" dirty="0" smtClean="0"/>
              <a:t>Long-term tool for climate change adaptation in response to expected loss of mountain snowpack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79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Lake Mendocino FIRO Demonstration Project – A Collaborative Effort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04010" y="1519384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Broad coalition of federal, state, &amp; regional agencies comprised of scientists &amp; water managers</a:t>
            </a:r>
          </a:p>
          <a:p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</a:rPr>
              <a:t>Steering Committee: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Federal:   NOAA (OAR, NWS, NMFS), USGS, Army Corps of Engineers, &amp; 			  Bureau 	of Reclamation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State:	  California Department of Water Resources &amp; Scripps Center for 			  Western Weather &amp; Water Extremes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Regional:  Sonoma County Water Agency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Partnerships:  NOAA Habitat Blueprint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		  Integrated Water Resource Sciences &amp; Services 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			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 descr="header_graphic_usgsIdentifier_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9161" y="5444650"/>
            <a:ext cx="1480515" cy="598860"/>
          </a:xfrm>
          <a:prstGeom prst="rect">
            <a:avLst/>
          </a:prstGeom>
        </p:spPr>
      </p:pic>
      <p:pic>
        <p:nvPicPr>
          <p:cNvPr id="5" name="Content Placeholder 3" descr="CorpsEngine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22688" y="5297864"/>
            <a:ext cx="1161344" cy="96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OAA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1219" y="3969532"/>
            <a:ext cx="958814" cy="1058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033" y="5250711"/>
            <a:ext cx="937361" cy="937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558" y="5238750"/>
            <a:ext cx="1041400" cy="1079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2291" y="5297862"/>
            <a:ext cx="1589288" cy="715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868" y="5355817"/>
            <a:ext cx="1074132" cy="942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6553200"/>
            <a:ext cx="329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Jay Jasperse, SCWA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Lake Mendocino Vulnerability Need to Update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Lake_Mendo_StorageRainfall_2012_2013WYPart3_9-16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2" y="1066800"/>
            <a:ext cx="8849753" cy="5791200"/>
          </a:xfrm>
        </p:spPr>
      </p:pic>
      <p:sp>
        <p:nvSpPr>
          <p:cNvPr id="3" name="TextBox 2"/>
          <p:cNvSpPr txBox="1"/>
          <p:nvPr/>
        </p:nvSpPr>
        <p:spPr>
          <a:xfrm>
            <a:off x="3203223" y="2372087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/>
              </a:rPr>
              <a:t>Atm. River Events </a:t>
            </a:r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2928056" y="2695253"/>
            <a:ext cx="275167" cy="155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70122" y="3190525"/>
            <a:ext cx="149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/>
              </a:rPr>
              <a:t>Atm. River Events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4600224" y="3475571"/>
            <a:ext cx="469898" cy="38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84300" y="4800632"/>
            <a:ext cx="120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/>
              </a:rPr>
              <a:t>WY 2013 Rainfall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2201" y="5283232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/>
              </a:rPr>
              <a:t>WY 2012 Rainfall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483100" y="5283232"/>
            <a:ext cx="419100" cy="163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6401" y="2372056"/>
            <a:ext cx="257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/>
              </a:rPr>
              <a:t>Reservoir Storage Curve</a:t>
            </a: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5308600" y="2372056"/>
            <a:ext cx="17780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46300" y="5041900"/>
            <a:ext cx="444500" cy="24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30"/>
            <a:ext cx="9144000" cy="6811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3836" y="4666408"/>
            <a:ext cx="1451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Atmospheric River Events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17" name="Straight Arrow Connector 16"/>
          <p:cNvCxnSpPr>
            <a:stCxn id="8" idx="1"/>
          </p:cNvCxnSpPr>
          <p:nvPr/>
        </p:nvCxnSpPr>
        <p:spPr>
          <a:xfrm flipH="1" flipV="1">
            <a:off x="2590801" y="4666406"/>
            <a:ext cx="2843036" cy="3231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1"/>
          </p:cNvCxnSpPr>
          <p:nvPr/>
        </p:nvCxnSpPr>
        <p:spPr>
          <a:xfrm flipH="1" flipV="1">
            <a:off x="4600222" y="3513688"/>
            <a:ext cx="833614" cy="14758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onut 20"/>
          <p:cNvSpPr/>
          <p:nvPr/>
        </p:nvSpPr>
        <p:spPr>
          <a:xfrm>
            <a:off x="4262039" y="1971322"/>
            <a:ext cx="990600" cy="1447800"/>
          </a:xfrm>
          <a:prstGeom prst="donut">
            <a:avLst>
              <a:gd name="adj" fmla="val 29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00534" y="2566168"/>
            <a:ext cx="1969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</a:rPr>
              <a:t>Can we save some of this water?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290934" y="2713324"/>
            <a:ext cx="609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61711" y="5606396"/>
            <a:ext cx="117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 avoid this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726541" y="5283202"/>
            <a:ext cx="314507" cy="361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51379" y="304800"/>
            <a:ext cx="1692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J. Jasperse, SCWA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99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Seasonal Forecasting Relevance </a:t>
            </a:r>
            <a:r>
              <a:rPr lang="en-US" b="1" dirty="0" smtClean="0"/>
              <a:t>at </a:t>
            </a:r>
            <a:r>
              <a:rPr lang="en-US" b="1" dirty="0" smtClean="0"/>
              <a:t>Water User Level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Especially important for agricultural water users; need for adequate lead time for planting decisions (for getting production loans).  Agriculture is West’s major water user</a:t>
            </a:r>
          </a:p>
          <a:p>
            <a:r>
              <a:rPr lang="en-US" dirty="0" smtClean="0"/>
              <a:t>Lead time needed for planning response actions such as water transfers &amp; local conservation programs/budgets, </a:t>
            </a:r>
            <a:r>
              <a:rPr lang="en-US" dirty="0" smtClean="0"/>
              <a:t>rate-setting</a:t>
            </a:r>
          </a:p>
          <a:p>
            <a:r>
              <a:rPr lang="en-US" dirty="0" smtClean="0"/>
              <a:t>Also important for urban demand forecasting</a:t>
            </a:r>
            <a:endParaRPr lang="en-US" dirty="0" smtClean="0"/>
          </a:p>
          <a:p>
            <a:r>
              <a:rPr lang="en-US" dirty="0" smtClean="0"/>
              <a:t>Importance of reliable predictive capability increases with length of drought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99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Justifying Federal Investment in Improving Seasonal Forecasting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agencies are required to use NWS products</a:t>
            </a:r>
          </a:p>
          <a:p>
            <a:r>
              <a:rPr lang="en-US" dirty="0" smtClean="0"/>
              <a:t>Potential reduction in federal drought disaster assistance payments (e.g., USDA)</a:t>
            </a:r>
          </a:p>
          <a:p>
            <a:r>
              <a:rPr lang="en-US" dirty="0" smtClean="0"/>
              <a:t>Improved management of federal, state, local water infrastructure, reduced costs/impacts to water users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9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USDA Drought-Related Financial Assistance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Emergency loan program (Secretarial disaster designations)</a:t>
            </a:r>
          </a:p>
          <a:p>
            <a:r>
              <a:rPr lang="en-US" dirty="0" smtClean="0"/>
              <a:t>Crop insurance</a:t>
            </a:r>
          </a:p>
          <a:p>
            <a:r>
              <a:rPr lang="en-US" dirty="0" smtClean="0"/>
              <a:t>Noninsured crop disaster assistance program</a:t>
            </a:r>
          </a:p>
          <a:p>
            <a:r>
              <a:rPr lang="en-US" dirty="0" smtClean="0"/>
              <a:t>Livestock indemnity program</a:t>
            </a:r>
          </a:p>
          <a:p>
            <a:r>
              <a:rPr lang="en-US" dirty="0" smtClean="0"/>
              <a:t>Livestock forage disaster program</a:t>
            </a:r>
          </a:p>
        </p:txBody>
      </p:sp>
    </p:spTree>
    <p:extLst>
      <p:ext uri="{BB962C8B-B14F-4D97-AF65-F5344CB8AC3E}">
        <p14:creationId xmlns:p14="http://schemas.microsoft.com/office/powerpoint/2010/main" val="79473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California Drought Example: Funding </a:t>
            </a:r>
            <a:r>
              <a:rPr lang="en-US" b="1" dirty="0" smtClean="0"/>
              <a:t>from State &amp; Federal Sources --  PPIC August 2015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981294"/>
              </p:ext>
            </p:extLst>
          </p:nvPr>
        </p:nvGraphicFramePr>
        <p:xfrm>
          <a:off x="381000" y="2087879"/>
          <a:ext cx="8305800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278"/>
                <a:gridCol w="2384072"/>
                <a:gridCol w="2076450"/>
              </a:tblGrid>
              <a:tr h="441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State,</a:t>
                      </a:r>
                      <a:r>
                        <a:rPr lang="en-US" baseline="0" dirty="0" smtClean="0"/>
                        <a:t> $M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Federal, $M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community</a:t>
                      </a:r>
                      <a:r>
                        <a:rPr lang="en-US" baseline="0" dirty="0" smtClean="0"/>
                        <a:t> assistance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Livestock feed subsidies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ecosystem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fire protection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Water system investments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    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534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3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NOAA NCDC Billion $ Weather Disasters, 1980-2014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945800"/>
              </p:ext>
            </p:extLst>
          </p:nvPr>
        </p:nvGraphicFramePr>
        <p:xfrm>
          <a:off x="457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Losses, $B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Total Losses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Drought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Severe Storm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Trop. Cyclone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Wildfire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Winter Storm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144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7620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Let’s do something about the weather……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4805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“While everybody talked about the weather, nobody seemed to do anything about it” – Charles Warner, misattributed to Mark Twain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55186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004"/>
            <a:ext cx="9144000" cy="4668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Western States Water Council Position #366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WHEREAS, </a:t>
            </a:r>
            <a:r>
              <a:rPr lang="en-US" dirty="0"/>
              <a:t>the present scientific capability for forecasting beyond the weather time domain – beyond the ten day time horizon – and at the </a:t>
            </a:r>
            <a:r>
              <a:rPr lang="en-US" dirty="0" err="1"/>
              <a:t>subseasonal</a:t>
            </a:r>
            <a:r>
              <a:rPr lang="en-US" dirty="0"/>
              <a:t> to interannual timescales important for water management is not skillful enough to support water management decision-making; and </a:t>
            </a:r>
            <a:r>
              <a:rPr lang="en-US" dirty="0" smtClean="0"/>
              <a:t>…..</a:t>
            </a:r>
          </a:p>
          <a:p>
            <a:r>
              <a:rPr lang="en-US" b="1" dirty="0"/>
              <a:t>BE IT FURTHER RESOLVED</a:t>
            </a:r>
            <a:r>
              <a:rPr lang="en-US" dirty="0"/>
              <a:t>, that the federal government should place a priority on improving </a:t>
            </a:r>
            <a:r>
              <a:rPr lang="en-US" dirty="0" err="1"/>
              <a:t>subseasonal</a:t>
            </a:r>
            <a:r>
              <a:rPr lang="en-US" dirty="0"/>
              <a:t> and seasonal precipitation forecasting capability that would support water management decisions. </a:t>
            </a:r>
          </a:p>
        </p:txBody>
      </p:sp>
    </p:spTree>
    <p:extLst>
      <p:ext uri="{BB962C8B-B14F-4D97-AF65-F5344CB8AC3E}">
        <p14:creationId xmlns:p14="http://schemas.microsoft.com/office/powerpoint/2010/main" val="37190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Timeframe of interest is 2 weeks+ out to a </a:t>
            </a:r>
            <a:r>
              <a:rPr lang="en-US" sz="3600" dirty="0" smtClean="0"/>
              <a:t>year (sub-seasonal to seasonal)</a:t>
            </a:r>
            <a:endParaRPr lang="en-US" sz="3600" dirty="0" smtClean="0"/>
          </a:p>
          <a:p>
            <a:r>
              <a:rPr lang="en-US" sz="3600" dirty="0" smtClean="0"/>
              <a:t>Prediction of precipitation  -- not runoff, snow products, or “drought”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099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Seasonal Runoff Forecasts</a:t>
            </a:r>
          </a:p>
          <a:p>
            <a:endParaRPr lang="en-US" dirty="0" smtClean="0"/>
          </a:p>
          <a:p>
            <a:r>
              <a:rPr lang="en-US" dirty="0" smtClean="0"/>
              <a:t>Monthly Bulletin 120 river runoff forecast (issued from February 1 through May 1): </a:t>
            </a:r>
            <a:r>
              <a:rPr lang="en-US" dirty="0" smtClean="0">
                <a:hlinkClick r:id="rId2" action="ppaction://hlinkfile"/>
              </a:rPr>
              <a:t>Latest</a:t>
            </a:r>
            <a:r>
              <a:rPr lang="en-US" dirty="0" smtClean="0"/>
              <a:t> | </a:t>
            </a:r>
            <a:r>
              <a:rPr lang="en-US" dirty="0" smtClean="0">
                <a:hlinkClick r:id="rId3" action="ppaction://hlinkfile"/>
              </a:rPr>
              <a:t>Previous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Weekly update to the Bulletin 120 river runoff forecast (issued from February through June): </a:t>
            </a:r>
            <a:r>
              <a:rPr lang="en-US" dirty="0" smtClean="0">
                <a:hlinkClick r:id="rId4" action="ppaction://hlinkfile"/>
              </a:rPr>
              <a:t>Latest</a:t>
            </a:r>
            <a:r>
              <a:rPr lang="en-US" dirty="0" smtClean="0"/>
              <a:t> | </a:t>
            </a:r>
            <a:r>
              <a:rPr lang="en-US" dirty="0" smtClean="0">
                <a:hlinkClick r:id="rId5" action="ppaction://hlinkfile"/>
              </a:rPr>
              <a:t>Previous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6" action="ppaction://hlinkfile"/>
              </a:rPr>
              <a:t>State map</a:t>
            </a:r>
            <a:r>
              <a:rPr lang="en-US" dirty="0" smtClean="0"/>
              <a:t> of April through July unimpaired snowmelt runoff </a:t>
            </a:r>
          </a:p>
          <a:p>
            <a:endParaRPr lang="en-US" dirty="0" smtClean="0"/>
          </a:p>
          <a:p>
            <a:r>
              <a:rPr lang="en-US" dirty="0" smtClean="0"/>
              <a:t>Historical Bulletin 120 - </a:t>
            </a:r>
            <a:r>
              <a:rPr lang="en-US" dirty="0" smtClean="0">
                <a:hlinkClick r:id="rId7" action="ppaction://hlinkfile"/>
              </a:rPr>
              <a:t>Water Conditions in California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Sacramento and San Joaquin Valley Water Year Type Index forecast (issued monthly from December 1 through May 1):</a:t>
            </a:r>
            <a:r>
              <a:rPr lang="en-US" dirty="0" smtClean="0">
                <a:hlinkClick r:id="rId8" action="ppaction://hlinkfile"/>
              </a:rPr>
              <a:t> Latest</a:t>
            </a:r>
            <a:r>
              <a:rPr lang="en-US" dirty="0" smtClean="0"/>
              <a:t> | </a:t>
            </a:r>
            <a:r>
              <a:rPr lang="en-US" dirty="0" smtClean="0">
                <a:hlinkClick r:id="rId9" action="ppaction://hlinkfile"/>
              </a:rPr>
              <a:t>Previous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10" action="ppaction://hlinkfile"/>
              </a:rPr>
              <a:t>Historical</a:t>
            </a:r>
            <a:r>
              <a:rPr lang="en-US" dirty="0" smtClean="0"/>
              <a:t> Sacramento and San Joaquin Valley Water Year Type Index </a:t>
            </a:r>
          </a:p>
          <a:p>
            <a:endParaRPr lang="en-US" dirty="0" smtClean="0"/>
          </a:p>
          <a:p>
            <a:r>
              <a:rPr lang="en-US" dirty="0" smtClean="0">
                <a:hlinkClick r:id="rId11"/>
              </a:rPr>
              <a:t>Peak snowmelt</a:t>
            </a:r>
            <a:r>
              <a:rPr lang="en-US" dirty="0" smtClean="0"/>
              <a:t> runoff forecast (issued from April through June cooperatively with the California-Nevada River Forecast Center)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8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[Many </a:t>
            </a:r>
            <a:r>
              <a:rPr lang="en-US" sz="2800" b="1" dirty="0" smtClean="0"/>
              <a:t>Runoff Forecasting Products Already Available! </a:t>
            </a:r>
            <a:r>
              <a:rPr lang="en-US" sz="2800" b="1" dirty="0" smtClean="0"/>
              <a:t>(for </a:t>
            </a:r>
            <a:r>
              <a:rPr lang="en-US" sz="2800" b="1" dirty="0" smtClean="0"/>
              <a:t>example,  CDWR </a:t>
            </a:r>
            <a:r>
              <a:rPr lang="en-US" sz="2800" b="1" dirty="0" smtClean="0"/>
              <a:t>products)]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8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Applications for Sub-Seasonal Prediction (i.e., will </a:t>
            </a:r>
            <a:r>
              <a:rPr lang="en-US" sz="3600" b="1" dirty="0" smtClean="0"/>
              <a:t>the rest of this winter be dry</a:t>
            </a:r>
            <a:r>
              <a:rPr lang="en-US" sz="3600" b="1" dirty="0" smtClean="0"/>
              <a:t>?)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much water should we allocate to State Water Project contractors?</a:t>
            </a:r>
          </a:p>
          <a:p>
            <a:r>
              <a:rPr lang="en-US" dirty="0" smtClean="0"/>
              <a:t>Will we be processing  many water transfer requests, and will transfer water be available?</a:t>
            </a:r>
          </a:p>
          <a:p>
            <a:r>
              <a:rPr lang="en-US" dirty="0" smtClean="0"/>
              <a:t>How should we plan reservoir and aqueduct water and power operations?</a:t>
            </a:r>
          </a:p>
          <a:p>
            <a:r>
              <a:rPr lang="en-US" dirty="0" smtClean="0"/>
              <a:t>Will emergency Delta salinity control measures be needed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Should we operate reservoirs to maximize conservation of cold water for salmonids?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1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Applications for Seasonal Prediction (i.e., will </a:t>
            </a:r>
            <a:r>
              <a:rPr lang="en-US" b="1" dirty="0" smtClean="0"/>
              <a:t>next year be </a:t>
            </a:r>
            <a:r>
              <a:rPr lang="en-US" b="1" dirty="0" smtClean="0"/>
              <a:t>dry?)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we need to reprogram funds for drought response activities, or seek new </a:t>
            </a:r>
            <a:r>
              <a:rPr lang="en-US" dirty="0" smtClean="0"/>
              <a:t>funding in the state </a:t>
            </a:r>
            <a:r>
              <a:rPr lang="en-US" dirty="0" smtClean="0"/>
              <a:t>budget process?</a:t>
            </a:r>
          </a:p>
          <a:p>
            <a:r>
              <a:rPr lang="en-US" dirty="0" smtClean="0"/>
              <a:t>Should we plan to operate a drought water bank?</a:t>
            </a:r>
          </a:p>
          <a:p>
            <a:r>
              <a:rPr lang="en-US" dirty="0" smtClean="0"/>
              <a:t>Should we develop enhanced conservation or drought outreach programs</a:t>
            </a:r>
            <a:r>
              <a:rPr lang="en-US" dirty="0" smtClean="0"/>
              <a:t>?</a:t>
            </a:r>
          </a:p>
          <a:p>
            <a:r>
              <a:rPr lang="en-US" dirty="0"/>
              <a:t>Will we be processing  many water transfer requests, and will transfer water be available?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5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Example -- CDWR Winter Season Decision Timeframes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WY begins October 1</a:t>
            </a:r>
            <a:r>
              <a:rPr lang="en-US" baseline="30000" dirty="0" smtClean="0"/>
              <a:t>st</a:t>
            </a:r>
          </a:p>
          <a:p>
            <a:r>
              <a:rPr lang="en-US" dirty="0" smtClean="0"/>
              <a:t>Publish annual water transfers guidance, November </a:t>
            </a:r>
          </a:p>
          <a:p>
            <a:r>
              <a:rPr lang="en-US" dirty="0" smtClean="0"/>
              <a:t>Contractual requirement for initial allocation to SWP contractors by Dec 1</a:t>
            </a:r>
            <a:r>
              <a:rPr lang="en-US" baseline="30000" dirty="0" smtClean="0"/>
              <a:t>st  </a:t>
            </a:r>
            <a:r>
              <a:rPr lang="en-US" dirty="0" smtClean="0"/>
              <a:t>(then updated based on observed hydrology)</a:t>
            </a:r>
          </a:p>
          <a:p>
            <a:r>
              <a:rPr lang="en-US" dirty="0" smtClean="0"/>
              <a:t>Snow surveys begin Jan 1st</a:t>
            </a:r>
          </a:p>
          <a:p>
            <a:r>
              <a:rPr lang="en-US" dirty="0" smtClean="0"/>
              <a:t>Seasonal snowmelt runoff forecasts begin in February </a:t>
            </a:r>
          </a:p>
          <a:p>
            <a:r>
              <a:rPr lang="en-US" dirty="0" smtClean="0"/>
              <a:t>Water transfer applications due by </a:t>
            </a:r>
            <a:r>
              <a:rPr lang="en-US" dirty="0" smtClean="0"/>
              <a:t>March (in an ideal world…..)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Delicate Balancing Act Between Reservoir Ops for Flood &amp; for Water Supply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519"/>
            <a:ext cx="4038600" cy="2693324"/>
          </a:xfrm>
        </p:spPr>
      </p:pic>
      <p:sp>
        <p:nvSpPr>
          <p:cNvPr id="3" name="TextBox 2"/>
          <p:cNvSpPr txBox="1"/>
          <p:nvPr/>
        </p:nvSpPr>
        <p:spPr>
          <a:xfrm>
            <a:off x="609600" y="6172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And long-term need for climate change adaptation tools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3795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rgbClr val="CCCC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884</Words>
  <Application>Microsoft Office PowerPoint</Application>
  <PresentationFormat>On-screen Show (4:3)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Seasonal Precipitation Forecasting, Applications &amp; Justification </vt:lpstr>
      <vt:lpstr>PowerPoint Presentation</vt:lpstr>
      <vt:lpstr>Western States Water Council Position #366</vt:lpstr>
      <vt:lpstr>Definitions</vt:lpstr>
      <vt:lpstr>PowerPoint Presentation</vt:lpstr>
      <vt:lpstr>Applications for Sub-Seasonal Prediction (i.e., will the rest of this winter be dry?) </vt:lpstr>
      <vt:lpstr>Applications for Seasonal Prediction (i.e., will next year be dry?) </vt:lpstr>
      <vt:lpstr>Example -- CDWR Winter Season Decision Timeframes</vt:lpstr>
      <vt:lpstr>Delicate Balancing Act Between Reservoir Ops for Flood &amp; for Water Supply </vt:lpstr>
      <vt:lpstr>PowerPoint Presentation</vt:lpstr>
      <vt:lpstr>Reservoir Operations</vt:lpstr>
      <vt:lpstr>Lake Mendocino FIRO Demonstration Project – A Collaborative Effort</vt:lpstr>
      <vt:lpstr>Lake Mendocino Vulnerability Need to Update </vt:lpstr>
      <vt:lpstr>Seasonal Forecasting Relevance at Water User Level</vt:lpstr>
      <vt:lpstr>Justifying Federal Investment in Improving Seasonal Forecasting</vt:lpstr>
      <vt:lpstr>USDA Drought-Related Financial Assistance</vt:lpstr>
      <vt:lpstr>California Drought Example: Funding from State &amp; Federal Sources --  PPIC August 2015</vt:lpstr>
      <vt:lpstr>NOAA NCDC Billion $ Weather Disasters, 1980-2014</vt:lpstr>
      <vt:lpstr>PowerPoint Presentation</vt:lpstr>
      <vt:lpstr>PowerPoint Presentation</vt:lpstr>
    </vt:vector>
  </TitlesOfParts>
  <Company>DWR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water</dc:title>
  <dc:creator>Jones, Jeanine</dc:creator>
  <cp:lastModifiedBy>Jones, Jeanine@DWR</cp:lastModifiedBy>
  <cp:revision>191</cp:revision>
  <cp:lastPrinted>2015-01-21T00:36:26Z</cp:lastPrinted>
  <dcterms:created xsi:type="dcterms:W3CDTF">2010-09-27T20:51:22Z</dcterms:created>
  <dcterms:modified xsi:type="dcterms:W3CDTF">2015-12-14T19:32:32Z</dcterms:modified>
</cp:coreProperties>
</file>