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670" r:id="rId5"/>
  </p:sldMasterIdLst>
  <p:notesMasterIdLst>
    <p:notesMasterId r:id="rId11"/>
  </p:notesMasterIdLst>
  <p:handoutMasterIdLst>
    <p:handoutMasterId r:id="rId12"/>
  </p:handoutMasterIdLst>
  <p:sldIdLst>
    <p:sldId id="261" r:id="rId6"/>
    <p:sldId id="262" r:id="rId7"/>
    <p:sldId id="264" r:id="rId8"/>
    <p:sldId id="263" r:id="rId9"/>
    <p:sldId id="265" r:id="rId10"/>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C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8778"/>
    <a:srgbClr val="033C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9" autoAdjust="0"/>
    <p:restoredTop sz="87340" autoAdjust="0"/>
  </p:normalViewPr>
  <p:slideViewPr>
    <p:cSldViewPr>
      <p:cViewPr varScale="1">
        <p:scale>
          <a:sx n="147" d="100"/>
          <a:sy n="147" d="100"/>
        </p:scale>
        <p:origin x="-1176" y="-112"/>
      </p:cViewPr>
      <p:guideLst>
        <p:guide orient="horz" pos="2160"/>
        <p:guide pos="14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95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tags" Target="tags/tag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DC83CF-CBA1-4CA4-A218-013F84D5C1E0}" type="datetimeFigureOut">
              <a:rPr lang="en-US" smtClean="0"/>
              <a:pPr/>
              <a:t>7/6/16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EBED83-63AD-4D7D-B366-219B3108BBCE}" type="slidenum">
              <a:rPr lang="en-US" smtClean="0"/>
              <a:pPr/>
              <a:t>‹#›</a:t>
            </a:fld>
            <a:endParaRPr lang="en-US"/>
          </a:p>
        </p:txBody>
      </p:sp>
    </p:spTree>
    <p:extLst>
      <p:ext uri="{BB962C8B-B14F-4D97-AF65-F5344CB8AC3E}">
        <p14:creationId xmlns:p14="http://schemas.microsoft.com/office/powerpoint/2010/main" val="92650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9CE30-7AC6-A743-83BF-C32FE9F9AC19}" type="datetimeFigureOut">
              <a:rPr lang="en-US" smtClean="0"/>
              <a:t>7/6/16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B183BA-3FAA-3F4E-9055-8799C60F71EB}" type="slidenum">
              <a:rPr lang="en-US" smtClean="0"/>
              <a:t>‹#›</a:t>
            </a:fld>
            <a:endParaRPr lang="en-US"/>
          </a:p>
        </p:txBody>
      </p:sp>
    </p:spTree>
    <p:extLst>
      <p:ext uri="{BB962C8B-B14F-4D97-AF65-F5344CB8AC3E}">
        <p14:creationId xmlns:p14="http://schemas.microsoft.com/office/powerpoint/2010/main" val="2971781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purpose of FIRO is to explore methods for better balancing flood control, water supply and ecological needs by using advanced hydro-meteorological forecasting capabilities to inform water supply and flood control operations at reservoirs in the western US where Atmospheric River events frequently and predictably occur.  An atmospheric river is described as “a</a:t>
            </a:r>
            <a:r>
              <a:rPr lang="en-US" dirty="0" smtClean="0"/>
              <a:t> narrow “conveyor belt” of water vapor extending from thousands of miles out at sea, carrying, on average, at least 7.5 times the volume of Mississippi River”.  In</a:t>
            </a:r>
            <a:r>
              <a:rPr lang="en-US" baseline="0" dirty="0" smtClean="0"/>
              <a:t> a given year, AR events are responsible for between 35-50% of California’s precipitation across the state.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126D0F-9536-BF40-BCE1-87C13CC62EBF}" type="slidenum">
              <a:rPr lang="en-US" smtClean="0"/>
              <a:pPr>
                <a:defRPr/>
              </a:pPr>
              <a:t>2</a:t>
            </a:fld>
            <a:endParaRPr lang="en-US"/>
          </a:p>
        </p:txBody>
      </p:sp>
    </p:spTree>
    <p:extLst>
      <p:ext uri="{BB962C8B-B14F-4D97-AF65-F5344CB8AC3E}">
        <p14:creationId xmlns:p14="http://schemas.microsoft.com/office/powerpoint/2010/main" val="334399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effort is multi-agency and is lead by a steering committee consisting of senior researchers and managers from 3 elements of NOAA (the Office of atmospheric Research, the National Marine Fisheries Service and the California-Nevada River forecast center of the National Weather Service), the US Bureau of Reclamation, and the USGS; the California Dept. of Water Resources – Office of the State Climatologist, the Sonoma County Water Agency and the Scripps Center for Western Weather &amp; Water Extremes – part of the Scripps Institution of Oceanography at the University of California @ San Diego – some of the world’s foremost experts in forecasting atmospheric river events.  From the Corps, along side researchers at ERDC, there are water management experts from HEC as well as the San Francisco and Sacramento Districts.  </a:t>
            </a:r>
            <a:endParaRPr lang="en-US" dirty="0"/>
          </a:p>
        </p:txBody>
      </p:sp>
      <p:sp>
        <p:nvSpPr>
          <p:cNvPr id="4" name="Slide Number Placeholder 3"/>
          <p:cNvSpPr>
            <a:spLocks noGrp="1"/>
          </p:cNvSpPr>
          <p:nvPr>
            <p:ph type="sldNum" sz="quarter" idx="10"/>
          </p:nvPr>
        </p:nvSpPr>
        <p:spPr/>
        <p:txBody>
          <a:bodyPr/>
          <a:lstStyle/>
          <a:p>
            <a:pPr>
              <a:defRPr/>
            </a:pPr>
            <a:fld id="{5D126D0F-9536-BF40-BCE1-87C13CC62EBF}" type="slidenum">
              <a:rPr lang="en-US" smtClean="0"/>
              <a:pPr>
                <a:defRPr/>
              </a:pPr>
              <a:t>3</a:t>
            </a:fld>
            <a:endParaRPr lang="en-US"/>
          </a:p>
        </p:txBody>
      </p:sp>
    </p:spTree>
    <p:extLst>
      <p:ext uri="{BB962C8B-B14F-4D97-AF65-F5344CB8AC3E}">
        <p14:creationId xmlns:p14="http://schemas.microsoft.com/office/powerpoint/2010/main" val="30001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project will research using data </a:t>
            </a:r>
            <a:r>
              <a:rPr lang="en-US" dirty="0" smtClean="0"/>
              <a:t>from watershed monitoring and modern weather and water forecasting to inform water management decisions to selectively retain or release water from reservoirs in a manner reflecting current and forecasted conditions.</a:t>
            </a:r>
            <a:r>
              <a:rPr lang="en-US" baseline="0" dirty="0" smtClean="0"/>
              <a:t>  We will do this by carrying out </a:t>
            </a:r>
            <a:r>
              <a:rPr lang="en-US" dirty="0" smtClean="0"/>
              <a:t>a proof-of-concept pilot</a:t>
            </a:r>
            <a:r>
              <a:rPr lang="en-US" baseline="0" dirty="0" smtClean="0"/>
              <a:t> study </a:t>
            </a:r>
            <a:r>
              <a:rPr lang="en-US" dirty="0" smtClean="0"/>
              <a:t>using Lake Mendocino in</a:t>
            </a:r>
            <a:r>
              <a:rPr lang="en-US" baseline="0" dirty="0" smtClean="0"/>
              <a:t> the Russian River basin of northern California </a:t>
            </a:r>
            <a:r>
              <a:rPr lang="en-US" dirty="0" smtClean="0"/>
              <a:t>and develop a process that can be used to test FIRO at other reservoirs in areas affected by AR events.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5D126D0F-9536-BF40-BCE1-87C13CC62EBF}" type="slidenum">
              <a:rPr lang="en-US" smtClean="0"/>
              <a:pPr>
                <a:defRPr/>
              </a:pPr>
              <a:t>4</a:t>
            </a:fld>
            <a:endParaRPr lang="en-US"/>
          </a:p>
        </p:txBody>
      </p:sp>
    </p:spTree>
    <p:extLst>
      <p:ext uri="{BB962C8B-B14F-4D97-AF65-F5344CB8AC3E}">
        <p14:creationId xmlns:p14="http://schemas.microsoft.com/office/powerpoint/2010/main" val="311737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outcome of the initial phase of the effort is to address</a:t>
            </a:r>
            <a:r>
              <a:rPr lang="en-US" baseline="0" dirty="0" smtClean="0"/>
              <a:t> this question: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1" dirty="0" smtClean="0"/>
              <a:t>Is FIRO potentially viable as an operational strategy to improve water supply and environmental conditions without impairing flood protection?</a:t>
            </a:r>
          </a:p>
          <a:p>
            <a:endParaRPr lang="en-US" baseline="0" dirty="0" smtClean="0"/>
          </a:p>
          <a:p>
            <a:r>
              <a:rPr lang="en-US" baseline="0" dirty="0" smtClean="0"/>
              <a:t>If the answer is no, then the next step is to discover what research needs to be conducted to improve science &amp; technology to meet the needs of water managers? </a:t>
            </a:r>
          </a:p>
          <a:p>
            <a:endParaRPr lang="en-US" baseline="0" dirty="0" smtClean="0"/>
          </a:p>
          <a:p>
            <a:r>
              <a:rPr lang="en-US" baseline="0" dirty="0" smtClean="0"/>
              <a:t>However, if the answer to the first question is yes, then the challenge is to determine what decision support system &amp; tools are needed by the water management community in order to make informed use of the data provided by FIRO? </a:t>
            </a:r>
          </a:p>
          <a:p>
            <a:endParaRPr lang="en-US" baseline="0" dirty="0" smtClean="0"/>
          </a:p>
          <a:p>
            <a:r>
              <a:rPr lang="en-US" baseline="0" dirty="0" smtClean="0"/>
              <a:t>Ultimately, the goal is two-fold:  to improve water supply reliability for downstream uses and to also not just maintain the current level of flood risk reduction but to actually enhance and improve it along with improvements to the ecological aspects of reservoir operations as well. This improvement will be realized because AR events are the most likely sources of flooding that occur in these areas and having an improved prediction capability for the timing, location and quantity of these events will enhance our ability to prepare for them in advance.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D126D0F-9536-BF40-BCE1-87C13CC62EBF}" type="slidenum">
              <a:rPr lang="en-US" smtClean="0"/>
              <a:pPr>
                <a:defRPr/>
              </a:pPr>
              <a:t>5</a:t>
            </a:fld>
            <a:endParaRPr lang="en-US"/>
          </a:p>
        </p:txBody>
      </p:sp>
    </p:spTree>
    <p:extLst>
      <p:ext uri="{BB962C8B-B14F-4D97-AF65-F5344CB8AC3E}">
        <p14:creationId xmlns:p14="http://schemas.microsoft.com/office/powerpoint/2010/main" val="3122542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77000" y="4114800"/>
            <a:ext cx="3276600" cy="2771352"/>
          </a:xfrm>
          <a:prstGeom prst="rect">
            <a:avLst/>
          </a:prstGeom>
        </p:spPr>
      </p:pic>
      <p:pic>
        <p:nvPicPr>
          <p:cNvPr id="19" name="Picture 18" descr="IWV-Calwater2.png"/>
          <p:cNvPicPr>
            <a:picLocks noChangeAspect="1"/>
          </p:cNvPicPr>
          <p:nvPr userDrawn="1"/>
        </p:nvPicPr>
        <p:blipFill rotWithShape="1">
          <a:blip r:embed="rId3" cstate="screen">
            <a:extLst>
              <a:ext uri="{28A0092B-C50C-407E-A947-70E740481C1C}">
                <a14:useLocalDpi xmlns:a14="http://schemas.microsoft.com/office/drawing/2010/main"/>
              </a:ext>
            </a:extLst>
          </a:blip>
          <a:srcRect r="13647" b="6880"/>
          <a:stretch/>
        </p:blipFill>
        <p:spPr>
          <a:xfrm>
            <a:off x="2147786" y="3284761"/>
            <a:ext cx="5167414" cy="3725639"/>
          </a:xfrm>
          <a:prstGeom prst="rect">
            <a:avLst/>
          </a:prstGeom>
          <a:effectLst/>
        </p:spPr>
      </p:pic>
      <p:pic>
        <p:nvPicPr>
          <p:cNvPr id="17" name="Picture 2" descr="C:\Users\bmoore\Documents\new_schematic_tn_flood.png"/>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b="12296"/>
          <a:stretch/>
        </p:blipFill>
        <p:spPr bwMode="auto">
          <a:xfrm>
            <a:off x="4709786" y="1149474"/>
            <a:ext cx="5120014" cy="2934865"/>
          </a:xfrm>
          <a:prstGeom prst="rect">
            <a:avLst/>
          </a:prstGeom>
          <a:noFill/>
          <a:extLst>
            <a:ext uri="{909E8E84-426E-40dd-AFC4-6F175D3DCCD1}">
              <a14:hiddenFill xmlns:a14="http://schemas.microsoft.com/office/drawing/2010/main">
                <a:solidFill>
                  <a:srgbClr val="FFFFFF"/>
                </a:solidFill>
              </a14:hiddenFill>
            </a:ext>
          </a:extLst>
        </p:spPr>
      </p:pic>
      <p:sp>
        <p:nvSpPr>
          <p:cNvPr id="11" name="Line 19"/>
          <p:cNvSpPr>
            <a:spLocks noChangeShapeType="1"/>
          </p:cNvSpPr>
          <p:nvPr userDrawn="1"/>
        </p:nvSpPr>
        <p:spPr bwMode="auto">
          <a:xfrm>
            <a:off x="4572000" y="4114800"/>
            <a:ext cx="4572000" cy="0"/>
          </a:xfrm>
          <a:prstGeom prst="line">
            <a:avLst/>
          </a:prstGeom>
          <a:noFill/>
          <a:ln w="63500">
            <a:solidFill>
              <a:srgbClr val="6E8778"/>
            </a:solidFill>
            <a:round/>
            <a:headEnd/>
            <a:tailEnd/>
          </a:ln>
          <a:effectLst/>
        </p:spPr>
        <p:txBody>
          <a:bodyPr/>
          <a:lstStyle/>
          <a:p>
            <a:endParaRPr lang="en-US"/>
          </a:p>
        </p:txBody>
      </p:sp>
      <p:sp>
        <p:nvSpPr>
          <p:cNvPr id="12" name="Line 19"/>
          <p:cNvSpPr>
            <a:spLocks noChangeShapeType="1"/>
          </p:cNvSpPr>
          <p:nvPr userDrawn="1"/>
        </p:nvSpPr>
        <p:spPr bwMode="auto">
          <a:xfrm rot="16200000">
            <a:off x="5943601" y="5486399"/>
            <a:ext cx="2743200" cy="1"/>
          </a:xfrm>
          <a:prstGeom prst="line">
            <a:avLst/>
          </a:prstGeom>
          <a:noFill/>
          <a:ln w="63500">
            <a:solidFill>
              <a:srgbClr val="6E8778"/>
            </a:solidFill>
            <a:round/>
            <a:headEnd/>
            <a:tailEnd/>
          </a:ln>
          <a:effectLst/>
        </p:spPr>
        <p:txBody>
          <a:bodyPr/>
          <a:lstStyle/>
          <a:p>
            <a:endParaRPr lang="en-US"/>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hasCustomPrompt="1"/>
          </p:nvPr>
        </p:nvSpPr>
        <p:spPr>
          <a:xfrm>
            <a:off x="152400" y="1219200"/>
            <a:ext cx="6324600" cy="762000"/>
          </a:xfrm>
          <a:prstGeom prst="rect">
            <a:avLst/>
          </a:prstGeom>
        </p:spPr>
        <p:txBody>
          <a:bodyPr/>
          <a:lstStyle>
            <a:lvl1pPr algn="l">
              <a:defRPr kumimoji="0" lang="en-US" sz="3200" b="1" i="0" u="none" strike="noStrike" kern="0" cap="none" spc="0" normalizeH="0" baseline="0" noProof="0" dirty="0">
                <a:ln>
                  <a:noFill/>
                </a:ln>
                <a:solidFill>
                  <a:srgbClr val="033C61"/>
                </a:solidFill>
                <a:effectLst/>
                <a:uLnTx/>
                <a:uFillTx/>
                <a:latin typeface="+mj-lt"/>
                <a:ea typeface="+mj-ea"/>
                <a:cs typeface="+mj-cs"/>
              </a:defRPr>
            </a:lvl1pPr>
          </a:lstStyle>
          <a:p>
            <a:r>
              <a:rPr lang="en-US" dirty="0" smtClean="0"/>
              <a:t>Presentation title</a:t>
            </a:r>
            <a:endParaRPr lang="en-US" dirty="0"/>
          </a:p>
        </p:txBody>
      </p:sp>
      <p:sp>
        <p:nvSpPr>
          <p:cNvPr id="6" name="Text Placeholder 9"/>
          <p:cNvSpPr>
            <a:spLocks noGrp="1"/>
          </p:cNvSpPr>
          <p:nvPr>
            <p:ph type="body" sz="quarter" idx="11" hasCustomPrompt="1"/>
          </p:nvPr>
        </p:nvSpPr>
        <p:spPr>
          <a:xfrm>
            <a:off x="152400" y="2667000"/>
            <a:ext cx="3352800" cy="381000"/>
          </a:xfrm>
          <a:prstGeom prst="rect">
            <a:avLst/>
          </a:prstGeom>
        </p:spPr>
        <p:txBody>
          <a:bodyPr/>
          <a:lstStyle>
            <a:lvl1pPr marL="0" indent="0" algn="l" rtl="0" fontAlgn="base">
              <a:lnSpc>
                <a:spcPct val="100000"/>
              </a:lnSpc>
              <a:spcBef>
                <a:spcPts val="0"/>
              </a:spcBef>
              <a:spcAft>
                <a:spcPts val="0"/>
              </a:spcAft>
              <a:buNone/>
              <a:defRPr lang="en-US" sz="1600" b="1" kern="1200" baseline="0" dirty="0" smtClean="0">
                <a:solidFill>
                  <a:srgbClr val="033C61"/>
                </a:solidFill>
                <a:latin typeface="Arial" charset="0"/>
                <a:ea typeface="+mn-ea"/>
                <a:cs typeface="+mn-cs"/>
              </a:defRPr>
            </a:lvl1pPr>
            <a:lvl2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2pPr>
            <a:lvl3pPr marL="0" indent="0" algn="l" rtl="0" fontAlgn="base">
              <a:spcBef>
                <a:spcPct val="50000"/>
              </a:spcBef>
              <a:spcAft>
                <a:spcPct val="0"/>
              </a:spcAft>
              <a:buNone/>
              <a:defRPr lang="en-US" sz="1400" b="0" kern="1200" baseline="0" dirty="0" smtClean="0">
                <a:solidFill>
                  <a:srgbClr val="033C61"/>
                </a:solidFill>
                <a:latin typeface="Arial" charset="0"/>
                <a:ea typeface="+mn-ea"/>
                <a:cs typeface="+mn-cs"/>
              </a:defRPr>
            </a:lvl3pPr>
            <a:lvl4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4pPr>
            <a:lvl5pPr marL="0" indent="0" algn="l" rtl="0" fontAlgn="base">
              <a:spcBef>
                <a:spcPct val="50000"/>
              </a:spcBef>
              <a:spcAft>
                <a:spcPct val="0"/>
              </a:spcAft>
              <a:buNone/>
              <a:defRPr lang="en-US" sz="1400" b="0" kern="1200" dirty="0" smtClean="0">
                <a:solidFill>
                  <a:srgbClr val="033C61"/>
                </a:solidFill>
                <a:latin typeface="Arial" charset="0"/>
                <a:ea typeface="+mn-ea"/>
                <a:cs typeface="+mn-cs"/>
              </a:defRPr>
            </a:lvl5pPr>
          </a:lstStyle>
          <a:p>
            <a:pPr lvl="0"/>
            <a:r>
              <a:rPr lang="en-US" dirty="0" smtClean="0"/>
              <a:t>Presenter Name</a:t>
            </a:r>
          </a:p>
        </p:txBody>
      </p:sp>
      <p:sp>
        <p:nvSpPr>
          <p:cNvPr id="7" name="Text Placeholder 12"/>
          <p:cNvSpPr>
            <a:spLocks noGrp="1"/>
          </p:cNvSpPr>
          <p:nvPr>
            <p:ph type="body" sz="quarter" idx="12" hasCustomPrompt="1"/>
          </p:nvPr>
        </p:nvSpPr>
        <p:spPr>
          <a:xfrm>
            <a:off x="152400" y="3048000"/>
            <a:ext cx="3352800" cy="1295400"/>
          </a:xfrm>
          <a:prstGeom prst="rect">
            <a:avLst/>
          </a:prstGeom>
        </p:spPr>
        <p:txBody>
          <a:bodyPr/>
          <a:lstStyle>
            <a:lvl1pPr marL="0" indent="0">
              <a:lnSpc>
                <a:spcPct val="150000"/>
              </a:lnSpc>
              <a:buNone/>
              <a:tabLst/>
              <a:defRPr lang="en-US" sz="1400" b="0" kern="1200" baseline="0" dirty="0" smtClean="0">
                <a:solidFill>
                  <a:srgbClr val="033C61"/>
                </a:solidFill>
                <a:latin typeface="Arial" charset="0"/>
                <a:ea typeface="+mn-ea"/>
                <a:cs typeface="+mn-cs"/>
              </a:defRPr>
            </a:lvl1pPr>
          </a:lstStyle>
          <a:p>
            <a:pPr lvl="0"/>
            <a:r>
              <a:rPr lang="en-US" dirty="0" smtClean="0"/>
              <a:t>Presenter Title</a:t>
            </a:r>
            <a:br>
              <a:rPr lang="en-US" dirty="0" smtClean="0"/>
            </a:br>
            <a:r>
              <a:rPr lang="en-US" dirty="0" smtClean="0"/>
              <a:t>ERDC Lab or Office</a:t>
            </a:r>
            <a:br>
              <a:rPr lang="en-US" dirty="0" smtClean="0"/>
            </a:br>
            <a:r>
              <a:rPr lang="en-US" dirty="0" smtClean="0"/>
              <a:t>Date of Presentation</a:t>
            </a:r>
          </a:p>
        </p:txBody>
      </p:sp>
      <p:pic>
        <p:nvPicPr>
          <p:cNvPr id="14" name="Picture 13" descr="USACE_logo-w-nam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3000" y="5943600"/>
            <a:ext cx="897570" cy="717595"/>
          </a:xfrm>
          <a:prstGeom prst="rect">
            <a:avLst/>
          </a:prstGeom>
        </p:spPr>
      </p:pic>
      <p:pic>
        <p:nvPicPr>
          <p:cNvPr id="15" name="Picture 14" descr="logo-2-line-name-and.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86000" y="5943600"/>
            <a:ext cx="1459976" cy="685800"/>
          </a:xfrm>
          <a:prstGeom prst="rect">
            <a:avLst/>
          </a:prstGeom>
        </p:spPr>
      </p:pic>
      <p:pic>
        <p:nvPicPr>
          <p:cNvPr id="16" name="Picture 15" descr="ARMY logo.png"/>
          <p:cNvPicPr>
            <a:picLocks noChangeAspect="1"/>
          </p:cNvPicPr>
          <p:nvPr userDrawn="1"/>
        </p:nvPicPr>
        <p:blipFill>
          <a:blip r:embed="rId8"/>
          <a:stretch>
            <a:fillRect/>
          </a:stretch>
        </p:blipFill>
        <p:spPr>
          <a:xfrm>
            <a:off x="152400" y="5943600"/>
            <a:ext cx="762000" cy="762000"/>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888D-993F-44D1-BA43-C8D308276CE3}" type="datetimeFigureOut">
              <a:rPr lang="en-US" smtClean="0"/>
              <a:pPr/>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8888D-993F-44D1-BA43-C8D308276CE3}" type="datetimeFigureOut">
              <a:rPr lang="en-US" smtClean="0"/>
              <a:pPr/>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8888D-993F-44D1-BA43-C8D308276CE3}" type="datetimeFigureOut">
              <a:rPr lang="en-US" smtClean="0"/>
              <a:pPr/>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8888D-993F-44D1-BA43-C8D308276CE3}" type="datetimeFigureOut">
              <a:rPr lang="en-US" smtClean="0"/>
              <a:pPr/>
              <a:t>7/6/16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8888D-993F-44D1-BA43-C8D308276CE3}" type="datetimeFigureOut">
              <a:rPr lang="en-US" smtClean="0"/>
              <a:pPr/>
              <a:t>7/6/16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8888D-993F-44D1-BA43-C8D308276CE3}" type="datetimeFigureOut">
              <a:rPr lang="en-US" smtClean="0"/>
              <a:pPr/>
              <a:t>7/6/16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8888D-993F-44D1-BA43-C8D308276CE3}" type="datetimeFigureOut">
              <a:rPr lang="en-US" smtClean="0"/>
              <a:pPr/>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8888D-993F-44D1-BA43-C8D308276CE3}" type="datetimeFigureOut">
              <a:rPr lang="en-US" smtClean="0"/>
              <a:pPr/>
              <a:t>7/6/16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888D-993F-44D1-BA43-C8D308276CE3}" type="datetimeFigureOut">
              <a:rPr lang="en-US" smtClean="0"/>
              <a:pPr/>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8888D-993F-44D1-BA43-C8D308276CE3}" type="datetimeFigureOut">
              <a:rPr lang="en-US" smtClean="0"/>
              <a:pPr/>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6125" indent="-293688">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B8259A0-B2B6-4A51-8281-FB7C9390777E}"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34FE8071-4869-4383-AF9F-74A0EEE90E5E}"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9BF9707-126B-4905-B024-C55801C84AB2}"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25120D9-61F1-42F2-8D8E-4F655175A6F8}"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445313-CC83-4504-93DA-BBEC7E835DA0}"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B8FEEE0-7A08-4071-B5B8-350C978D59DA}"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5FC1934-DC50-417B-8BF8-32BF59F432E2}"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8888D-993F-44D1-BA43-C8D308276CE3}" type="datetimeFigureOut">
              <a:rPr lang="en-US" smtClean="0"/>
              <a:pPr/>
              <a:t>7/6/16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EAFAA-A90C-4D31-9752-2ED09D97C6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png"/><Relationship Id="rId12" Type="http://schemas.openxmlformats.org/officeDocument/2006/relationships/image" Target="../media/image3.png"/><Relationship Id="rId13"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sldNum" sz="quarter" idx="4"/>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F8988399-E04C-4A3C-828A-9E368179D8A2}" type="slidenum">
              <a:rPr lang="en-US" smtClean="0"/>
              <a:pPr/>
              <a:t>‹#›</a:t>
            </a:fld>
            <a:endParaRPr lang="en-US" dirty="0"/>
          </a:p>
        </p:txBody>
      </p:sp>
      <p:sp>
        <p:nvSpPr>
          <p:cNvPr id="5" name="Line 10"/>
          <p:cNvSpPr>
            <a:spLocks noChangeShapeType="1"/>
          </p:cNvSpPr>
          <p:nvPr/>
        </p:nvSpPr>
        <p:spPr bwMode="auto">
          <a:xfrm flipH="1">
            <a:off x="427383" y="6324600"/>
            <a:ext cx="8321040" cy="0"/>
          </a:xfrm>
          <a:prstGeom prst="line">
            <a:avLst/>
          </a:prstGeom>
          <a:noFill/>
          <a:ln w="9525">
            <a:solidFill>
              <a:schemeClr val="tx1"/>
            </a:solidFill>
            <a:round/>
            <a:headEnd/>
            <a:tailEnd/>
          </a:ln>
          <a:effectLst/>
        </p:spPr>
        <p:txBody>
          <a:bodyPr/>
          <a:lstStyle/>
          <a:p>
            <a:endParaRPr lang="en-US"/>
          </a:p>
        </p:txBody>
      </p:sp>
      <p:sp>
        <p:nvSpPr>
          <p:cNvPr id="7" name="TextBox 6"/>
          <p:cNvSpPr txBox="1"/>
          <p:nvPr/>
        </p:nvSpPr>
        <p:spPr>
          <a:xfrm>
            <a:off x="5308344" y="6324600"/>
            <a:ext cx="3505200" cy="276999"/>
          </a:xfrm>
          <a:prstGeom prst="rect">
            <a:avLst/>
          </a:prstGeom>
          <a:noFill/>
        </p:spPr>
        <p:txBody>
          <a:bodyPr wrap="square" rtlCol="0">
            <a:spAutoFit/>
          </a:bodyPr>
          <a:lstStyle/>
          <a:p>
            <a:pPr algn="r"/>
            <a:r>
              <a:rPr lang="en-US" sz="1200" b="1" i="1" spc="0" dirty="0" smtClean="0">
                <a:solidFill>
                  <a:schemeClr val="tx1"/>
                </a:solidFill>
              </a:rPr>
              <a:t>Innovative solutions </a:t>
            </a:r>
            <a:r>
              <a:rPr lang="en-US" sz="1200" b="1" i="1" spc="0" baseline="0" dirty="0" smtClean="0">
                <a:solidFill>
                  <a:schemeClr val="tx1"/>
                </a:solidFill>
              </a:rPr>
              <a:t>for a safer, better world</a:t>
            </a:r>
          </a:p>
        </p:txBody>
      </p:sp>
      <p:sp>
        <p:nvSpPr>
          <p:cNvPr id="9" name="Text Box 9"/>
          <p:cNvSpPr txBox="1">
            <a:spLocks noChangeArrowheads="1"/>
          </p:cNvSpPr>
          <p:nvPr/>
        </p:nvSpPr>
        <p:spPr bwMode="auto">
          <a:xfrm>
            <a:off x="381000" y="6356499"/>
            <a:ext cx="1905000" cy="253916"/>
          </a:xfrm>
          <a:prstGeom prst="rect">
            <a:avLst/>
          </a:prstGeom>
          <a:noFill/>
          <a:ln w="9525">
            <a:noFill/>
            <a:miter lim="800000"/>
            <a:headEnd/>
            <a:tailEnd/>
          </a:ln>
          <a:effectLst/>
        </p:spPr>
        <p:txBody>
          <a:bodyPr wrap="square">
            <a:spAutoFit/>
          </a:bodyPr>
          <a:lstStyle/>
          <a:p>
            <a:r>
              <a:rPr lang="en-US" sz="1050" b="1" dirty="0" smtClean="0">
                <a:solidFill>
                  <a:schemeClr val="tx1">
                    <a:lumMod val="50000"/>
                    <a:lumOff val="50000"/>
                  </a:schemeClr>
                </a:solidFill>
              </a:rPr>
              <a:t>BUILDING </a:t>
            </a:r>
            <a:r>
              <a:rPr lang="en-US" sz="1050" b="1" dirty="0">
                <a:solidFill>
                  <a:schemeClr val="tx1">
                    <a:lumMod val="50000"/>
                    <a:lumOff val="50000"/>
                  </a:schemeClr>
                </a:solidFill>
              </a:rPr>
              <a:t>STRONG</a:t>
            </a:r>
            <a:r>
              <a:rPr lang="en-US" sz="1050" b="1" baseline="-25000" dirty="0">
                <a:solidFill>
                  <a:schemeClr val="tx1">
                    <a:lumMod val="50000"/>
                    <a:lumOff val="50000"/>
                  </a:schemeClr>
                </a:solidFill>
              </a:rPr>
              <a:t>®</a:t>
            </a:r>
          </a:p>
        </p:txBody>
      </p:sp>
      <p:pic>
        <p:nvPicPr>
          <p:cNvPr id="2" name="Picture 1" descr="usace-castle-for-PP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6800" y="5715000"/>
            <a:ext cx="533400" cy="396744"/>
          </a:xfrm>
          <a:prstGeom prst="rect">
            <a:avLst/>
          </a:prstGeom>
        </p:spPr>
      </p:pic>
      <p:pic>
        <p:nvPicPr>
          <p:cNvPr id="3" name="Picture 2" descr="logo-color-nothin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5200" y="5867400"/>
            <a:ext cx="1434844" cy="344613"/>
          </a:xfrm>
          <a:prstGeom prst="rect">
            <a:avLst/>
          </a:prstGeom>
        </p:spPr>
      </p:pic>
      <p:pic>
        <p:nvPicPr>
          <p:cNvPr id="10" name="Picture 9" descr="ARMY logo.png"/>
          <p:cNvPicPr>
            <a:picLocks noChangeAspect="1"/>
          </p:cNvPicPr>
          <p:nvPr/>
        </p:nvPicPr>
        <p:blipFill>
          <a:blip r:embed="rId13"/>
          <a:stretch>
            <a:fillRect/>
          </a:stretch>
        </p:blipFill>
        <p:spPr>
          <a:xfrm>
            <a:off x="381000" y="5715000"/>
            <a:ext cx="533400" cy="533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600" b="1">
          <a:solidFill>
            <a:srgbClr val="033C6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18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8888D-993F-44D1-BA43-C8D308276CE3}" type="datetimeFigureOut">
              <a:rPr lang="en-US" smtClean="0"/>
              <a:pPr/>
              <a:t>7/6/16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EAFAA-A90C-4D31-9752-2ED09D97C6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1143000"/>
            <a:ext cx="6858000" cy="762000"/>
          </a:xfrm>
        </p:spPr>
        <p:txBody>
          <a:bodyPr/>
          <a:lstStyle/>
          <a:p>
            <a:pPr>
              <a:spcBef>
                <a:spcPts val="0"/>
              </a:spcBef>
            </a:pPr>
            <a:r>
              <a:rPr lang="en-US" sz="3200" dirty="0" smtClean="0">
                <a:solidFill>
                  <a:srgbClr val="033C61"/>
                </a:solidFill>
              </a:rPr>
              <a:t>Forecast-Informed Reservoir Operations: USACE R&amp;D to Inform Water </a:t>
            </a:r>
            <a:r>
              <a:rPr lang="en-US" dirty="0" smtClean="0"/>
              <a:t>Management </a:t>
            </a:r>
            <a:r>
              <a:rPr lang="en-US" sz="3200" dirty="0" smtClean="0">
                <a:solidFill>
                  <a:srgbClr val="033C61"/>
                </a:solidFill>
              </a:rPr>
              <a:t>Policy</a:t>
            </a:r>
            <a:endParaRPr lang="en-US" sz="3200" dirty="0">
              <a:solidFill>
                <a:srgbClr val="033C61"/>
              </a:solidFill>
            </a:endParaRPr>
          </a:p>
        </p:txBody>
      </p:sp>
      <p:sp>
        <p:nvSpPr>
          <p:cNvPr id="5" name="Subtitle 4"/>
          <p:cNvSpPr>
            <a:spLocks noGrp="1"/>
          </p:cNvSpPr>
          <p:nvPr>
            <p:ph type="body" sz="quarter" idx="11"/>
          </p:nvPr>
        </p:nvSpPr>
        <p:spPr/>
        <p:txBody>
          <a:bodyPr/>
          <a:lstStyle/>
          <a:p>
            <a:pPr algn="l">
              <a:spcBef>
                <a:spcPct val="50000"/>
              </a:spcBef>
            </a:pPr>
            <a:r>
              <a:rPr lang="en-US" sz="1600" b="1" kern="1200" dirty="0" smtClean="0">
                <a:solidFill>
                  <a:srgbClr val="033C61"/>
                </a:solidFill>
                <a:latin typeface="Arial" charset="0"/>
              </a:rPr>
              <a:t>Cary A. Talbot, PE, PhD</a:t>
            </a:r>
            <a:endParaRPr lang="en-US" sz="1600" b="1" kern="1200" dirty="0">
              <a:solidFill>
                <a:srgbClr val="033C61"/>
              </a:solidFill>
              <a:latin typeface="Arial" charset="0"/>
            </a:endParaRPr>
          </a:p>
        </p:txBody>
      </p:sp>
      <p:sp>
        <p:nvSpPr>
          <p:cNvPr id="11" name="Subtitle 4"/>
          <p:cNvSpPr txBox="1">
            <a:spLocks/>
          </p:cNvSpPr>
          <p:nvPr/>
        </p:nvSpPr>
        <p:spPr>
          <a:xfrm>
            <a:off x="152400" y="3021357"/>
            <a:ext cx="4191000" cy="14478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000"/>
              </a:spcBef>
              <a:buNone/>
            </a:pPr>
            <a:r>
              <a:rPr lang="en-US" sz="1400" kern="1200" dirty="0" smtClean="0">
                <a:solidFill>
                  <a:srgbClr val="033C61"/>
                </a:solidFill>
                <a:latin typeface="Arial" charset="0"/>
              </a:rPr>
              <a:t>Program Manager</a:t>
            </a:r>
          </a:p>
          <a:p>
            <a:pPr marL="0" indent="0">
              <a:spcBef>
                <a:spcPts val="1000"/>
              </a:spcBef>
              <a:buNone/>
            </a:pPr>
            <a:r>
              <a:rPr lang="en-US" sz="1400" kern="1200" dirty="0" smtClean="0">
                <a:solidFill>
                  <a:srgbClr val="033C61"/>
                </a:solidFill>
                <a:latin typeface="Arial" charset="0"/>
              </a:rPr>
              <a:t>Engineer Research &amp; Development Center Coastal &amp; Hydraulics Laboratory</a:t>
            </a:r>
          </a:p>
          <a:p>
            <a:pPr marL="0" indent="0">
              <a:spcBef>
                <a:spcPts val="1000"/>
              </a:spcBef>
              <a:buNone/>
            </a:pPr>
            <a:r>
              <a:rPr lang="en-US" sz="1400" kern="1200" dirty="0" smtClean="0">
                <a:solidFill>
                  <a:srgbClr val="033C61"/>
                </a:solidFill>
                <a:latin typeface="Arial" charset="0"/>
              </a:rPr>
              <a:t>13 July 2016</a:t>
            </a:r>
          </a:p>
          <a:p>
            <a:pPr>
              <a:spcBef>
                <a:spcPct val="50000"/>
              </a:spcBef>
            </a:pPr>
            <a:endParaRPr lang="en-US" sz="1600" b="1" kern="1200" dirty="0">
              <a:solidFill>
                <a:srgbClr val="033C61"/>
              </a:solidFill>
              <a:latin typeface="Arial" charset="0"/>
            </a:endParaRPr>
          </a:p>
        </p:txBody>
      </p:sp>
    </p:spTree>
    <p:extLst>
      <p:ext uri="{BB962C8B-B14F-4D97-AF65-F5344CB8AC3E}">
        <p14:creationId xmlns:p14="http://schemas.microsoft.com/office/powerpoint/2010/main" val="33245531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Purpose of Research Effort</a:t>
            </a:r>
            <a:endParaRPr lang="en-US" sz="4400" dirty="0"/>
          </a:p>
        </p:txBody>
      </p:sp>
      <p:sp>
        <p:nvSpPr>
          <p:cNvPr id="3" name="Content Placeholder 2"/>
          <p:cNvSpPr>
            <a:spLocks noGrp="1"/>
          </p:cNvSpPr>
          <p:nvPr>
            <p:ph idx="1"/>
          </p:nvPr>
        </p:nvSpPr>
        <p:spPr/>
        <p:txBody>
          <a:bodyPr/>
          <a:lstStyle/>
          <a:p>
            <a:r>
              <a:rPr lang="en-US" dirty="0"/>
              <a:t>Forecast-Informed Reservoir Operations (FIRO)</a:t>
            </a:r>
          </a:p>
          <a:p>
            <a:pPr lvl="1"/>
            <a:r>
              <a:rPr lang="en-US" dirty="0" smtClean="0"/>
              <a:t>Develop new hydro-meteorological forecasting skill to potentially inform water supply and flood control operations at reservoirs where atmospheric river events frequently and predictably occur</a:t>
            </a:r>
          </a:p>
          <a:p>
            <a:pPr lvl="1"/>
            <a:r>
              <a:rPr lang="en-US" dirty="0" smtClean="0"/>
              <a:t>Assess FIRO viability by determining if application of this increased skill can be used to improve water supply, maintain or improve flood risk reduction and achieve additional ecosystem benefits</a:t>
            </a:r>
          </a:p>
        </p:txBody>
      </p:sp>
    </p:spTree>
    <p:extLst>
      <p:ext uri="{BB962C8B-B14F-4D97-AF65-F5344CB8AC3E}">
        <p14:creationId xmlns:p14="http://schemas.microsoft.com/office/powerpoint/2010/main" val="194233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a:noFill/>
          <a:ln>
            <a:noFill/>
          </a:ln>
        </p:spPr>
        <p:txBody>
          <a:bodyPr>
            <a:normAutofit/>
          </a:bodyPr>
          <a:lstStyle/>
          <a:p>
            <a:pPr algn="ctr"/>
            <a:r>
              <a:rPr lang="en-US" sz="4400" b="1" dirty="0" smtClean="0"/>
              <a:t>FIRO Project Participants</a:t>
            </a:r>
            <a:endParaRPr lang="en-US" sz="4400" b="1" dirty="0"/>
          </a:p>
        </p:txBody>
      </p:sp>
      <p:sp>
        <p:nvSpPr>
          <p:cNvPr id="3" name="TextBox 2"/>
          <p:cNvSpPr txBox="1"/>
          <p:nvPr/>
        </p:nvSpPr>
        <p:spPr>
          <a:xfrm>
            <a:off x="381000" y="1296412"/>
            <a:ext cx="8437569" cy="3046988"/>
          </a:xfrm>
          <a:prstGeom prst="rect">
            <a:avLst/>
          </a:prstGeom>
          <a:noFill/>
        </p:spPr>
        <p:txBody>
          <a:bodyPr wrap="square" rtlCol="0">
            <a:spAutoFit/>
          </a:bodyPr>
          <a:lstStyle/>
          <a:p>
            <a:r>
              <a:rPr lang="en-US" sz="2400" dirty="0"/>
              <a:t>C</a:t>
            </a:r>
            <a:r>
              <a:rPr lang="en-US" sz="2400" dirty="0" smtClean="0"/>
              <a:t>oalition of federal, state, &amp; regional agencies comprised of scientists &amp; water managers</a:t>
            </a:r>
          </a:p>
          <a:p>
            <a:endParaRPr lang="en-US" sz="600" dirty="0" smtClean="0"/>
          </a:p>
          <a:p>
            <a:r>
              <a:rPr lang="en-US" sz="2000" u="sng" dirty="0" smtClean="0"/>
              <a:t>Steering Committee</a:t>
            </a:r>
          </a:p>
          <a:p>
            <a:r>
              <a:rPr lang="en-US" sz="1800" dirty="0" smtClean="0"/>
              <a:t>Federal:   	NOAA (OAR, NWS, NMFS), USGS, USACE &amp; USBOR</a:t>
            </a:r>
          </a:p>
          <a:p>
            <a:pPr marL="1828800" indent="-1828800"/>
            <a:r>
              <a:rPr lang="en-US" sz="1800" dirty="0" smtClean="0"/>
              <a:t>State:	CA Dept. of Water Resources &amp; Scripps Center for Western Weather &amp; Water Extremes</a:t>
            </a:r>
          </a:p>
          <a:p>
            <a:r>
              <a:rPr lang="en-US" sz="1800" dirty="0" smtClean="0"/>
              <a:t>Regional:	Sonoma County Water Agency</a:t>
            </a:r>
          </a:p>
          <a:p>
            <a:endParaRPr lang="en-US" sz="800" dirty="0"/>
          </a:p>
          <a:p>
            <a:r>
              <a:rPr lang="en-US" sz="1800" dirty="0" smtClean="0"/>
              <a:t>Partnerships:  	NOAA Habitat Blueprint, IWRSS </a:t>
            </a:r>
            <a:endParaRPr lang="en-US" sz="2000" dirty="0" smtClean="0"/>
          </a:p>
          <a:p>
            <a:r>
              <a:rPr lang="en-US" sz="2000" dirty="0"/>
              <a:t>	</a:t>
            </a:r>
            <a:r>
              <a:rPr lang="en-US" sz="2000" dirty="0" smtClean="0"/>
              <a:t>			</a:t>
            </a:r>
            <a:endParaRPr lang="en-US" sz="2000" dirty="0"/>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840" y="4229100"/>
            <a:ext cx="8934938" cy="1943100"/>
          </a:xfrm>
          <a:prstGeom prst="rect">
            <a:avLst/>
          </a:prstGeom>
          <a:noFill/>
          <a:ln>
            <a:noFill/>
          </a:ln>
        </p:spPr>
      </p:pic>
    </p:spTree>
    <p:extLst>
      <p:ext uri="{BB962C8B-B14F-4D97-AF65-F5344CB8AC3E}">
        <p14:creationId xmlns:p14="http://schemas.microsoft.com/office/powerpoint/2010/main" val="14296019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FIRO Project Scope</a:t>
            </a:r>
            <a:endParaRPr lang="en-US" sz="4400" dirty="0"/>
          </a:p>
        </p:txBody>
      </p:sp>
      <p:sp>
        <p:nvSpPr>
          <p:cNvPr id="3" name="Content Placeholder 2"/>
          <p:cNvSpPr>
            <a:spLocks noGrp="1"/>
          </p:cNvSpPr>
          <p:nvPr>
            <p:ph idx="1"/>
          </p:nvPr>
        </p:nvSpPr>
        <p:spPr>
          <a:xfrm>
            <a:off x="228600" y="1219200"/>
            <a:ext cx="8686800" cy="3886200"/>
          </a:xfrm>
        </p:spPr>
        <p:txBody>
          <a:bodyPr>
            <a:noAutofit/>
          </a:bodyPr>
          <a:lstStyle/>
          <a:p>
            <a:r>
              <a:rPr lang="en-US" dirty="0" smtClean="0"/>
              <a:t>Use </a:t>
            </a:r>
            <a:r>
              <a:rPr lang="en-US" dirty="0" smtClean="0"/>
              <a:t>data </a:t>
            </a:r>
            <a:r>
              <a:rPr lang="en-US" dirty="0" smtClean="0"/>
              <a:t>from watershed monitoring and improved weather and water forecasting skill to inform water management decisions to selectively retain or release water from reservoirs in a manner reflecting current and forecasted conditions</a:t>
            </a:r>
          </a:p>
          <a:p>
            <a:pPr lvl="1"/>
            <a:r>
              <a:rPr lang="en-US" dirty="0" smtClean="0"/>
              <a:t>Research </a:t>
            </a:r>
            <a:r>
              <a:rPr lang="en-US" dirty="0"/>
              <a:t>effort </a:t>
            </a:r>
            <a:r>
              <a:rPr lang="en-US" dirty="0" smtClean="0"/>
              <a:t>is in year two of an expected 5-year proof</a:t>
            </a:r>
            <a:r>
              <a:rPr lang="en-US" dirty="0"/>
              <a:t>-of-concept </a:t>
            </a:r>
            <a:r>
              <a:rPr lang="en-US" dirty="0" smtClean="0"/>
              <a:t>project </a:t>
            </a:r>
            <a:r>
              <a:rPr lang="en-US" dirty="0"/>
              <a:t>using Lake Mendocino as a </a:t>
            </a:r>
            <a:r>
              <a:rPr lang="en-US" dirty="0" smtClean="0"/>
              <a:t>model</a:t>
            </a:r>
          </a:p>
          <a:p>
            <a:pPr lvl="1"/>
            <a:r>
              <a:rPr lang="en-US" dirty="0" smtClean="0"/>
              <a:t>If proven viable, effort will develop </a:t>
            </a:r>
            <a:r>
              <a:rPr lang="en-US" dirty="0"/>
              <a:t>a process that can be used to test FIRO at other reservoirs in areas affected by AR events</a:t>
            </a:r>
          </a:p>
          <a:p>
            <a:pPr marL="0" indent="0">
              <a:buNone/>
            </a:pPr>
            <a:endParaRPr lang="en-US" b="1" dirty="0" smtClean="0"/>
          </a:p>
        </p:txBody>
      </p:sp>
    </p:spTree>
    <p:extLst>
      <p:ext uri="{BB962C8B-B14F-4D97-AF65-F5344CB8AC3E}">
        <p14:creationId xmlns:p14="http://schemas.microsoft.com/office/powerpoint/2010/main" val="38543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FIRO Expected Outcomes</a:t>
            </a:r>
            <a:endParaRPr lang="en-US" dirty="0"/>
          </a:p>
        </p:txBody>
      </p:sp>
      <p:sp>
        <p:nvSpPr>
          <p:cNvPr id="3" name="Content Placeholder 2"/>
          <p:cNvSpPr>
            <a:spLocks noGrp="1"/>
          </p:cNvSpPr>
          <p:nvPr>
            <p:ph idx="1"/>
          </p:nvPr>
        </p:nvSpPr>
        <p:spPr>
          <a:xfrm>
            <a:off x="457200" y="868362"/>
            <a:ext cx="8229600" cy="3886200"/>
          </a:xfrm>
        </p:spPr>
        <p:txBody>
          <a:bodyPr/>
          <a:lstStyle/>
          <a:p>
            <a:pPr marL="0" indent="0">
              <a:buNone/>
            </a:pPr>
            <a:r>
              <a:rPr lang="en-US" sz="2000" b="1" dirty="0"/>
              <a:t>Goal of initial phase is to answer the following question:</a:t>
            </a:r>
          </a:p>
          <a:p>
            <a:pPr marL="0" indent="0">
              <a:buNone/>
            </a:pPr>
            <a:r>
              <a:rPr lang="en-US" sz="2000" dirty="0"/>
              <a:t>Is FIRO </a:t>
            </a:r>
            <a:r>
              <a:rPr lang="en-US" sz="2000" dirty="0" smtClean="0"/>
              <a:t>potentially viable </a:t>
            </a:r>
            <a:r>
              <a:rPr lang="en-US" sz="2000" dirty="0"/>
              <a:t>as an operational strategy to improve water supply and environmental conditions without impairing flood protection?</a:t>
            </a:r>
          </a:p>
          <a:p>
            <a:pPr marL="0" indent="0">
              <a:buNone/>
            </a:pPr>
            <a:endParaRPr lang="en-US" sz="1050" dirty="0"/>
          </a:p>
          <a:p>
            <a:pPr marL="0" indent="0">
              <a:buNone/>
            </a:pPr>
            <a:r>
              <a:rPr lang="en-US" sz="2000" b="1" dirty="0"/>
              <a:t>If answer is yes, then next step is to answer the following:</a:t>
            </a:r>
          </a:p>
          <a:p>
            <a:pPr marL="0" indent="0">
              <a:buNone/>
            </a:pPr>
            <a:r>
              <a:rPr lang="en-US" sz="2000" dirty="0"/>
              <a:t>What decision support system &amp; tools </a:t>
            </a:r>
            <a:r>
              <a:rPr lang="en-US" sz="2000" dirty="0" smtClean="0"/>
              <a:t>are needed </a:t>
            </a:r>
            <a:r>
              <a:rPr lang="en-US" sz="2000" dirty="0"/>
              <a:t>to </a:t>
            </a:r>
            <a:r>
              <a:rPr lang="en-US" sz="2000" dirty="0" smtClean="0"/>
              <a:t>deploy and operationalize </a:t>
            </a:r>
            <a:r>
              <a:rPr lang="en-US" sz="2000" dirty="0"/>
              <a:t>FIRO? </a:t>
            </a:r>
          </a:p>
          <a:p>
            <a:pPr marL="0" indent="0">
              <a:buNone/>
            </a:pPr>
            <a:endParaRPr lang="en-US" sz="1050" dirty="0"/>
          </a:p>
          <a:p>
            <a:pPr marL="0" indent="0">
              <a:buNone/>
            </a:pPr>
            <a:r>
              <a:rPr lang="en-US" sz="2000" b="1" dirty="0"/>
              <a:t>If answer is no, then next step is to address the following:</a:t>
            </a:r>
          </a:p>
          <a:p>
            <a:pPr marL="0" indent="0">
              <a:buNone/>
            </a:pPr>
            <a:r>
              <a:rPr lang="en-US" sz="2000" dirty="0"/>
              <a:t>What research needs to be conducted to improve science &amp; technology to meet the needs of water managers? </a:t>
            </a:r>
            <a:endParaRPr lang="en-US" sz="1600" dirty="0"/>
          </a:p>
          <a:p>
            <a:pPr marL="0" indent="0">
              <a:buNone/>
            </a:pPr>
            <a:r>
              <a:rPr lang="en-US" sz="1100" b="1" i="1" dirty="0" smtClean="0"/>
              <a:t> </a:t>
            </a:r>
          </a:p>
          <a:p>
            <a:pPr marL="0" indent="0">
              <a:buNone/>
            </a:pPr>
            <a:r>
              <a:rPr lang="en-US" sz="2000" b="1" dirty="0" smtClean="0"/>
              <a:t>Potential </a:t>
            </a:r>
            <a:r>
              <a:rPr lang="en-US" sz="2000" b="1" dirty="0"/>
              <a:t>tangible benefits include:</a:t>
            </a:r>
          </a:p>
          <a:p>
            <a:pPr marL="0" indent="0">
              <a:buNone/>
            </a:pPr>
            <a:r>
              <a:rPr lang="en-US" sz="2000" dirty="0" smtClean="0"/>
              <a:t>Improved </a:t>
            </a:r>
            <a:r>
              <a:rPr lang="en-US" sz="2000" dirty="0"/>
              <a:t>water supply reliability for downstream </a:t>
            </a:r>
            <a:r>
              <a:rPr lang="en-US" sz="2000" dirty="0" smtClean="0"/>
              <a:t>uses, enhanced </a:t>
            </a:r>
            <a:r>
              <a:rPr lang="en-US" sz="2000" dirty="0"/>
              <a:t>flood risk </a:t>
            </a:r>
            <a:r>
              <a:rPr lang="en-US" sz="2000" dirty="0" smtClean="0"/>
              <a:t>reduction and ecological benefits</a:t>
            </a:r>
            <a:endParaRPr lang="en-US" sz="2000" dirty="0"/>
          </a:p>
          <a:p>
            <a:endParaRPr lang="en-US" sz="2000" dirty="0"/>
          </a:p>
        </p:txBody>
      </p:sp>
    </p:spTree>
    <p:extLst>
      <p:ext uri="{BB962C8B-B14F-4D97-AF65-F5344CB8AC3E}">
        <p14:creationId xmlns:p14="http://schemas.microsoft.com/office/powerpoint/2010/main" val="4067564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plate-ERDC_PowerPoint">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A9CD499D938747B736DC64F19D7B59" ma:contentTypeVersion="5" ma:contentTypeDescription="Create a new document." ma:contentTypeScope="" ma:versionID="e7e778b36c58d03737b247d53b3c57fb">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350F64-642B-42B3-B7AD-7FB735299928}">
  <ds:schemaRefs>
    <ds:schemaRef ds:uri="http://schemas.microsoft.com/sharepoint/v3/contenttype/forms"/>
  </ds:schemaRefs>
</ds:datastoreItem>
</file>

<file path=customXml/itemProps2.xml><?xml version="1.0" encoding="utf-8"?>
<ds:datastoreItem xmlns:ds="http://schemas.openxmlformats.org/officeDocument/2006/customXml" ds:itemID="{E8111903-88B2-4055-824A-249352DB2C7D}">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D42F7296-CE66-44FE-8C7C-4EAB6D2226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Template-ERDC_PowerPoint.potx</Template>
  <TotalTime>8172</TotalTime>
  <Words>883</Words>
  <Application>Microsoft Macintosh PowerPoint</Application>
  <PresentationFormat>On-screen Show (4:3)</PresentationFormat>
  <Paragraphs>51</Paragraphs>
  <Slides>5</Slides>
  <Notes>4</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Template-ERDC_PowerPoint</vt:lpstr>
      <vt:lpstr>Custom Design</vt:lpstr>
      <vt:lpstr>Forecast-Informed Reservoir Operations: USACE R&amp;D to Inform Water Management Policy</vt:lpstr>
      <vt:lpstr>Purpose of Research Effort</vt:lpstr>
      <vt:lpstr>FIRO Project Participants</vt:lpstr>
      <vt:lpstr>FIRO Project Scope</vt:lpstr>
      <vt:lpstr>FIRO Expected Outcomes</vt:lpstr>
    </vt:vector>
  </TitlesOfParts>
  <Company>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Cary Talbot</cp:lastModifiedBy>
  <cp:revision>154</cp:revision>
  <dcterms:created xsi:type="dcterms:W3CDTF">2009-05-21T17:19:18Z</dcterms:created>
  <dcterms:modified xsi:type="dcterms:W3CDTF">2016-07-06T21:39:10Z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C3F847D0-7A03-4F3B-B9C4-73E1E885AE44</vt:lpwstr>
  </property>
  <property fmtid="{D5CDD505-2E9C-101B-9397-08002B2CF9AE}" pid="3" name="ArticulatePath">
    <vt:lpwstr>ERDC-PPT_Template</vt:lpwstr>
  </property>
  <property fmtid="{D5CDD505-2E9C-101B-9397-08002B2CF9AE}" pid="4" name="ContentTypeId">
    <vt:lpwstr>0x010100E1A9CD499D938747B736DC64F19D7B59</vt:lpwstr>
  </property>
</Properties>
</file>