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4"/>
  </p:handout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69" r:id="rId9"/>
    <p:sldId id="271" r:id="rId10"/>
    <p:sldId id="265" r:id="rId11"/>
    <p:sldId id="261" r:id="rId12"/>
    <p:sldId id="262" r:id="rId13"/>
    <p:sldId id="268" r:id="rId14"/>
    <p:sldId id="277" r:id="rId15"/>
    <p:sldId id="275" r:id="rId16"/>
    <p:sldId id="276" r:id="rId17"/>
    <p:sldId id="264" r:id="rId18"/>
    <p:sldId id="279" r:id="rId19"/>
    <p:sldId id="278" r:id="rId20"/>
    <p:sldId id="266" r:id="rId21"/>
    <p:sldId id="267" r:id="rId22"/>
    <p:sldId id="27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dpla\siwm_users4\temesgen\data\CIMIS\RegisteredUse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Registered CIMIS Data Users</a:t>
            </a:r>
          </a:p>
        </c:rich>
      </c:tx>
      <c:layout>
        <c:manualLayout>
          <c:xMode val="edge"/>
          <c:yMode val="edge"/>
          <c:x val="0.31877073618224905"/>
          <c:y val="3.14136125654450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77692148456697"/>
          <c:y val="0.18586411192136362"/>
          <c:w val="0.83495277570156956"/>
          <c:h val="0.607330619236005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Sheet1!$C$3:$C$30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62</c:v>
                </c:pt>
                <c:pt idx="3">
                  <c:v>359</c:v>
                </c:pt>
                <c:pt idx="4">
                  <c:v>632</c:v>
                </c:pt>
                <c:pt idx="5">
                  <c:v>954</c:v>
                </c:pt>
                <c:pt idx="6">
                  <c:v>1189</c:v>
                </c:pt>
                <c:pt idx="7">
                  <c:v>1554</c:v>
                </c:pt>
                <c:pt idx="8">
                  <c:v>1849</c:v>
                </c:pt>
                <c:pt idx="9">
                  <c:v>2094</c:v>
                </c:pt>
                <c:pt idx="10">
                  <c:v>2354</c:v>
                </c:pt>
                <c:pt idx="11">
                  <c:v>2573</c:v>
                </c:pt>
                <c:pt idx="12">
                  <c:v>3379</c:v>
                </c:pt>
                <c:pt idx="13">
                  <c:v>3907</c:v>
                </c:pt>
                <c:pt idx="14">
                  <c:v>6852</c:v>
                </c:pt>
                <c:pt idx="15">
                  <c:v>9683</c:v>
                </c:pt>
                <c:pt idx="16">
                  <c:v>12797</c:v>
                </c:pt>
                <c:pt idx="17">
                  <c:v>16370</c:v>
                </c:pt>
                <c:pt idx="18">
                  <c:v>19805</c:v>
                </c:pt>
                <c:pt idx="19">
                  <c:v>22111</c:v>
                </c:pt>
                <c:pt idx="20">
                  <c:v>26038</c:v>
                </c:pt>
                <c:pt idx="21">
                  <c:v>30336</c:v>
                </c:pt>
                <c:pt idx="22">
                  <c:v>34525</c:v>
                </c:pt>
                <c:pt idx="23">
                  <c:v>38682</c:v>
                </c:pt>
                <c:pt idx="24">
                  <c:v>42575</c:v>
                </c:pt>
                <c:pt idx="25">
                  <c:v>45392</c:v>
                </c:pt>
                <c:pt idx="26">
                  <c:v>51501</c:v>
                </c:pt>
                <c:pt idx="27">
                  <c:v>54088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32224"/>
        <c:axId val="141587968"/>
      </c:barChart>
      <c:catAx>
        <c:axId val="20893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23633089553127"/>
              <c:y val="0.897906858501326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58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5879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Total Users</a:t>
                </a:r>
              </a:p>
            </c:rich>
          </c:tx>
          <c:layout>
            <c:manualLayout>
              <c:xMode val="edge"/>
              <c:yMode val="edge"/>
              <c:x val="2.7508090614886731E-2"/>
              <c:y val="0.39267070673757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93222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B38EA-436C-4530-B666-9F214443FCB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394715-7E75-4F75-8347-60DA44D0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92AAAF-C58B-4AC3-A995-EB747B6F7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7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3DF388-4694-42D0-BFAA-0C50BEE758A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56D9B5-D740-48D3-9392-0A29C96CE8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17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6" y="8382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California Irrigation Management Information System (CIMIS)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7315200" cy="1473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at the</a:t>
            </a:r>
          </a:p>
          <a:p>
            <a:r>
              <a:rPr lang="en-US" sz="2400" dirty="0" smtClean="0"/>
              <a:t>Irrigation Management Information Systems Workshop</a:t>
            </a:r>
          </a:p>
          <a:p>
            <a:r>
              <a:rPr lang="en-US" sz="2400" dirty="0" smtClean="0"/>
              <a:t>San Diego, CA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1"/>
                </a:solidFill>
              </a:rPr>
              <a:t>August 25, 2016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3622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Bekele Temesgen</a:t>
            </a:r>
          </a:p>
          <a:p>
            <a:r>
              <a:rPr lang="en-US" sz="2800" dirty="0" smtClean="0"/>
              <a:t>Senior Land and Water Use Scientist</a:t>
            </a:r>
          </a:p>
          <a:p>
            <a:r>
              <a:rPr lang="en-US" sz="2800" dirty="0" smtClean="0"/>
              <a:t>California Department of Water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1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ETo Equations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2590800"/>
            <a:ext cx="3980006" cy="7921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CIMIS Penman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590800" y="4495800"/>
            <a:ext cx="3886200" cy="63976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Penman-Monteith</a:t>
            </a:r>
            <a:endParaRPr lang="en-US" dirty="0"/>
          </a:p>
        </p:txBody>
      </p:sp>
      <p:pic>
        <p:nvPicPr>
          <p:cNvPr id="410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62939"/>
            <a:ext cx="3900488" cy="7704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411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69" y="3397898"/>
            <a:ext cx="4007497" cy="578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22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CIMIS Data?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1752600"/>
            <a:ext cx="3965447" cy="445008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Growers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Consultants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Water agencies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Public agencies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Home owners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Researchers 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Firefighters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Schools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Investigators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54336282"/>
              </p:ext>
            </p:extLst>
          </p:nvPr>
        </p:nvGraphicFramePr>
        <p:xfrm>
          <a:off x="3733800" y="24384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8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CIMIS Data 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544612" y="2679192"/>
            <a:ext cx="1690487" cy="3447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1905000"/>
            <a:ext cx="5334000" cy="4724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Irrigation scheduling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Air quality monitoring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Firefighting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Energy generation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Engineering designs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Weather forecasting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Pest </a:t>
            </a:r>
            <a:r>
              <a:rPr lang="en-US" sz="2800" dirty="0" smtClean="0"/>
              <a:t>management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Chilling hours and degree days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Research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endParaRPr lang="en-US" sz="2800" dirty="0" smtClean="0"/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324601" y="2514600"/>
            <a:ext cx="2183976" cy="3981858"/>
            <a:chOff x="1608" y="17904"/>
            <a:chExt cx="1944" cy="9182"/>
          </a:xfrm>
        </p:grpSpPr>
        <p:pic>
          <p:nvPicPr>
            <p:cNvPr id="7" name="Picture 76" descr="awcfun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8" y="17904"/>
              <a:ext cx="1818" cy="1541"/>
            </a:xfrm>
            <a:prstGeom prst="rect">
              <a:avLst/>
            </a:prstGeom>
            <a:noFill/>
          </p:spPr>
        </p:pic>
        <p:pic>
          <p:nvPicPr>
            <p:cNvPr id="8" name="Picture 77" descr="in0110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2" y="18675"/>
              <a:ext cx="1824" cy="2187"/>
            </a:xfrm>
            <a:prstGeom prst="rect">
              <a:avLst/>
            </a:prstGeom>
            <a:noFill/>
          </p:spPr>
        </p:pic>
        <p:pic>
          <p:nvPicPr>
            <p:cNvPr id="9" name="Picture 78" descr="Composite picture - ball park, row crop and tre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4" y="20976"/>
              <a:ext cx="1938" cy="1650"/>
            </a:xfrm>
            <a:prstGeom prst="rect">
              <a:avLst/>
            </a:prstGeom>
            <a:noFill/>
          </p:spPr>
        </p:pic>
        <p:pic>
          <p:nvPicPr>
            <p:cNvPr id="10" name="Picture 80" descr="Fi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8" y="25584"/>
              <a:ext cx="1920" cy="1502"/>
            </a:xfrm>
            <a:prstGeom prst="rect">
              <a:avLst/>
            </a:prstGeom>
            <a:noFill/>
          </p:spPr>
        </p:pic>
        <p:pic>
          <p:nvPicPr>
            <p:cNvPr id="11" name="Picture 81" descr="groundwaterima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20" y="22704"/>
              <a:ext cx="1920" cy="1404"/>
            </a:xfrm>
            <a:prstGeom prst="rect">
              <a:avLst/>
            </a:prstGeom>
            <a:noFill/>
          </p:spPr>
        </p:pic>
        <p:pic>
          <p:nvPicPr>
            <p:cNvPr id="12" name="Picture 82" descr="sprinkler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2" y="24144"/>
              <a:ext cx="1872" cy="13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96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CIMIS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438400"/>
            <a:ext cx="5105400" cy="3733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The following are some of the benefits of using CIMIS data:</a:t>
            </a:r>
            <a:endParaRPr lang="en-US" sz="2800" dirty="0" smtClean="0"/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dirty="0"/>
              <a:t>Save water and </a:t>
            </a:r>
            <a:r>
              <a:rPr lang="en-US" dirty="0" smtClean="0"/>
              <a:t>energy</a:t>
            </a:r>
            <a:endParaRPr lang="en-US" dirty="0"/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dirty="0" smtClean="0"/>
              <a:t>Mitigate the impacts of drought and climate change</a:t>
            </a:r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dirty="0" smtClean="0"/>
              <a:t>Improve the environment</a:t>
            </a:r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dirty="0" smtClean="0"/>
              <a:t>Produce high quality yield and better looking land scape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084559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Spatial Data Gaps</a:t>
            </a: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19400" y="1828800"/>
            <a:ext cx="37338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6" descr="CIMIS_Stnd_D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3733800" cy="4267200"/>
          </a:xfrm>
        </p:spPr>
      </p:pic>
      <p:pic>
        <p:nvPicPr>
          <p:cNvPr id="6" name="Content Placeholder 6" descr="CIMIS_Stnd_D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1"/>
            <a:ext cx="4333009" cy="4267200"/>
          </a:xfrm>
        </p:spPr>
      </p:pic>
      <p:pic>
        <p:nvPicPr>
          <p:cNvPr id="9" name="Content Placeholder 6" descr="CIMIS_Stnd_DE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5000" y="1586638"/>
            <a:ext cx="4866409" cy="515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22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Spatial CIMIS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2057400"/>
            <a:ext cx="4800600" cy="41148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Couples remotely sensed data from GOES </a:t>
            </a:r>
            <a:r>
              <a:rPr lang="en-US" sz="2800" dirty="0"/>
              <a:t>satellite with </a:t>
            </a:r>
            <a:r>
              <a:rPr lang="en-US" sz="2800" dirty="0" smtClean="0"/>
              <a:t>point measurements from CIMIS stations to estimate ETo.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Provides daily maps of ETo at 2-km </a:t>
            </a:r>
            <a:r>
              <a:rPr lang="en-US" sz="2800" dirty="0" smtClean="0"/>
              <a:t>grid.</a:t>
            </a:r>
            <a:endParaRPr lang="en-US" sz="2800" dirty="0" smtClean="0"/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sz="2800" dirty="0" smtClean="0"/>
              <a:t>Released to the public in September 2009.</a:t>
            </a:r>
          </a:p>
        </p:txBody>
      </p:sp>
      <p:pic>
        <p:nvPicPr>
          <p:cNvPr id="19460" name="Picture 5" descr="goes_no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8950"/>
            <a:ext cx="17526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 descr="C:\Users\temesgen\AppData\Local\Microsoft\Windows\Temporary Internet Files\Content.Word\CIMIS%20Satellite%20Dish%20041[1]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99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Spatial ETo Estimation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362200"/>
            <a:ext cx="6705600" cy="40386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Rs is derived from the GOES data using Heliosat-II model.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Ta, RH, and U2 are interpolated between CIMIS stations using the Spline interpolation method.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The </a:t>
            </a:r>
            <a:r>
              <a:rPr lang="en-US" sz="2800" dirty="0"/>
              <a:t>ASCE version of the </a:t>
            </a:r>
            <a:r>
              <a:rPr lang="en-US" sz="2800" dirty="0" smtClean="0"/>
              <a:t>Penman-Monteith equation </a:t>
            </a:r>
            <a:r>
              <a:rPr lang="en-US" sz="2800" dirty="0"/>
              <a:t>is </a:t>
            </a:r>
            <a:r>
              <a:rPr lang="en-US" sz="2800" dirty="0" smtClean="0"/>
              <a:t>used to calculate ETo.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2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CIMIS (cont.) 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85800" y="2649557"/>
            <a:ext cx="7978775" cy="3381375"/>
            <a:chOff x="685800" y="2286000"/>
            <a:chExt cx="7978775" cy="3381375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3733800" y="2971800"/>
              <a:ext cx="2362200" cy="24653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4038600" y="3581400"/>
              <a:ext cx="16763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ETo  Equation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85800" y="2286000"/>
              <a:ext cx="7978775" cy="3381375"/>
              <a:chOff x="685800" y="2286000"/>
              <a:chExt cx="7978775" cy="3381375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685800" y="2286000"/>
                <a:ext cx="2819400" cy="3381375"/>
                <a:chOff x="192" y="240"/>
                <a:chExt cx="2844" cy="3618"/>
              </a:xfrm>
            </p:grpSpPr>
            <p:pic>
              <p:nvPicPr>
                <p:cNvPr id="33" name="Picture 5" descr="rh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36" y="240"/>
                  <a:ext cx="1500" cy="1649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4" name="Picture 6" descr="rlw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95" y="529"/>
                  <a:ext cx="1528" cy="168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5" name="Picture 7" descr="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105" y="816"/>
                  <a:ext cx="1526" cy="168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6" name="Picture 8" descr="ws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13" y="1152"/>
                  <a:ext cx="1528" cy="168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7" name="Picture 9" descr="dewp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2" y="1488"/>
                  <a:ext cx="1526" cy="168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8" name="Picture 10" descr="maxa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2" y="1825"/>
                  <a:ext cx="1544" cy="16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9" name="Picture 11" descr="minat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92" y="2159"/>
                  <a:ext cx="1544" cy="1699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</p:grp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3200400" y="4383566"/>
                <a:ext cx="5334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5943600" y="4361795"/>
                <a:ext cx="381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8467336"/>
                  </p:ext>
                </p:extLst>
              </p:nvPr>
            </p:nvGraphicFramePr>
            <p:xfrm>
              <a:off x="3733800" y="4038600"/>
              <a:ext cx="2362200" cy="56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4" name="Equation" r:id="rId10" imgW="2844720" imgH="609480" progId="Equation.3">
                      <p:embed/>
                    </p:oleObj>
                  </mc:Choice>
                  <mc:Fallback>
                    <p:oleObj name="Equation" r:id="rId10" imgW="2844720" imgH="609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3800" y="4038600"/>
                            <a:ext cx="2362200" cy="56673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635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2" name="Picture 14" descr="et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324600" y="2819400"/>
                <a:ext cx="2339975" cy="2489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</p:grp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413657"/>
            <a:ext cx="16754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Maps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Rs (04/07/2016)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ETo (04/07/2016)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29000"/>
            <a:ext cx="2734234" cy="303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637602" cy="2997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Spatial Reports</a:t>
            </a:r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4878"/>
            <a:ext cx="7620000" cy="43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 I - CIMIS</a:t>
            </a:r>
          </a:p>
          <a:p>
            <a:pPr lvl="1"/>
            <a:r>
              <a:rPr lang="en-US" dirty="0" smtClean="0"/>
              <a:t>Introduction and History</a:t>
            </a:r>
          </a:p>
          <a:p>
            <a:pPr lvl="1"/>
            <a:r>
              <a:rPr lang="en-US" dirty="0" smtClean="0"/>
              <a:t>Stations and data</a:t>
            </a:r>
          </a:p>
          <a:p>
            <a:pPr lvl="1"/>
            <a:r>
              <a:rPr lang="en-US" dirty="0" smtClean="0"/>
              <a:t>Users and uses</a:t>
            </a:r>
          </a:p>
          <a:p>
            <a:pPr lvl="1"/>
            <a:r>
              <a:rPr lang="en-US" dirty="0" smtClean="0"/>
              <a:t>Data gaps</a:t>
            </a:r>
          </a:p>
          <a:p>
            <a:r>
              <a:rPr lang="en-US" dirty="0" smtClean="0"/>
              <a:t>Part II – Spatial CIMIS</a:t>
            </a:r>
          </a:p>
          <a:p>
            <a:pPr lvl="1"/>
            <a:r>
              <a:rPr lang="en-US" dirty="0" smtClean="0"/>
              <a:t>Data collection and processing</a:t>
            </a:r>
          </a:p>
          <a:p>
            <a:pPr lvl="1"/>
            <a:r>
              <a:rPr lang="en-US" dirty="0" smtClean="0"/>
              <a:t>Spatial ETo estimation</a:t>
            </a:r>
          </a:p>
          <a:p>
            <a:pPr lvl="1"/>
            <a:r>
              <a:rPr lang="en-US" dirty="0" smtClean="0"/>
              <a:t>Daily ETo maps</a:t>
            </a:r>
          </a:p>
          <a:p>
            <a:r>
              <a:rPr lang="en-US" dirty="0" smtClean="0"/>
              <a:t>Part III – Challenges and future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4" y="2209800"/>
            <a:ext cx="4200145" cy="391668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Resource limitations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Station maintenance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Sensor failures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Station siting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 Public outreach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1"/>
            <a:ext cx="1094347" cy="117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085975" cy="172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438400"/>
            <a:ext cx="7560733" cy="3907896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Improve station density and data </a:t>
            </a:r>
            <a:r>
              <a:rPr lang="en-US" dirty="0" smtClean="0"/>
              <a:t>quality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Update ETo Zones map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Develop CIMIS smartphone app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Refine the Spatial CIMIS model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Develop crop-coefficient (Kc) </a:t>
            </a:r>
            <a:r>
              <a:rPr lang="en-US" dirty="0" smtClean="0"/>
              <a:t>maps – TOPS SIMS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Provide estimates of evaporation from water surfaces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Provide </a:t>
            </a:r>
            <a:r>
              <a:rPr lang="en-US" dirty="0"/>
              <a:t>ETo </a:t>
            </a:r>
            <a:r>
              <a:rPr lang="en-US" dirty="0" smtClean="0"/>
              <a:t>forecast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Interactive data delivery with improved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148" name="Picture 4" descr="C:\Users\temesgen\AppData\Local\Microsoft\Windows\Temporary Internet Files\Content.IE5\JLLV833K\question_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56" y="2674938"/>
            <a:ext cx="34512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CIMIS is a network </a:t>
            </a:r>
            <a:r>
              <a:rPr lang="en-US" sz="2800" dirty="0"/>
              <a:t>of over 150 fully automated weather stations that collect weather data throughout California and provide </a:t>
            </a:r>
            <a:r>
              <a:rPr lang="en-US" sz="2800" dirty="0" smtClean="0"/>
              <a:t>weather data and estimates </a:t>
            </a:r>
            <a:r>
              <a:rPr lang="en-US" sz="2800" dirty="0"/>
              <a:t>of reference evapotranspiration </a:t>
            </a:r>
            <a:r>
              <a:rPr lang="en-US" sz="2800" dirty="0" smtClean="0"/>
              <a:t>(ETo</a:t>
            </a:r>
            <a:r>
              <a:rPr lang="en-US" sz="2800" dirty="0"/>
              <a:t>) </a:t>
            </a:r>
            <a:r>
              <a:rPr lang="en-US" sz="2800" dirty="0" smtClean="0"/>
              <a:t>to </a:t>
            </a:r>
            <a:r>
              <a:rPr lang="en-US" sz="2800" dirty="0"/>
              <a:t>users</a:t>
            </a:r>
            <a:r>
              <a:rPr lang="en-US" sz="2800" dirty="0" smtClean="0"/>
              <a:t>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Archived data is also available from 96 inactive stations.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CIMIS?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ETo?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133600"/>
            <a:ext cx="41148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ETo is evaporation plus transpiration from a standardized </a:t>
            </a:r>
            <a:r>
              <a:rPr lang="en-US" sz="2800" b="1" dirty="0">
                <a:solidFill>
                  <a:schemeClr val="accent3"/>
                </a:solidFill>
              </a:rPr>
              <a:t>grass</a:t>
            </a:r>
            <a:r>
              <a:rPr lang="en-US" sz="2800" dirty="0"/>
              <a:t> surface over which the weather stations </a:t>
            </a:r>
            <a:r>
              <a:rPr lang="en-US" sz="2800" dirty="0" smtClean="0"/>
              <a:t>stand.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Crop coefficients (Kc) are used to estimate actual </a:t>
            </a:r>
            <a:r>
              <a:rPr lang="en-US" sz="2800" dirty="0" smtClean="0"/>
              <a:t>ET from specific crops.</a:t>
            </a:r>
            <a:endParaRPr lang="en-US" sz="2800" dirty="0"/>
          </a:p>
        </p:txBody>
      </p:sp>
      <p:pic>
        <p:nvPicPr>
          <p:cNvPr id="63493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438400"/>
            <a:ext cx="3352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514600"/>
            <a:ext cx="7442200" cy="36115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1982 - developed by DWR and </a:t>
            </a:r>
            <a:r>
              <a:rPr lang="en-US" sz="2800" dirty="0" smtClean="0"/>
              <a:t>UCD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1985 - DWR assumed </a:t>
            </a:r>
            <a:r>
              <a:rPr lang="en-US" sz="2800" dirty="0" smtClean="0"/>
              <a:t>full </a:t>
            </a:r>
            <a:r>
              <a:rPr lang="en-US" sz="2800" dirty="0" smtClean="0"/>
              <a:t>control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2002 – data access via web and </a:t>
            </a:r>
            <a:r>
              <a:rPr lang="en-US" sz="2800" dirty="0" smtClean="0"/>
              <a:t>FTP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2009 – Spatial CIMIS was </a:t>
            </a:r>
            <a:r>
              <a:rPr lang="en-US" sz="2800" dirty="0" smtClean="0"/>
              <a:t>released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Current data access:</a:t>
            </a:r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sz="2000" dirty="0" smtClean="0"/>
              <a:t>Web </a:t>
            </a:r>
            <a:r>
              <a:rPr lang="en-US" sz="2000" dirty="0"/>
              <a:t>- http://wwwcimis.water.ca.gov</a:t>
            </a:r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sz="2000" dirty="0"/>
              <a:t>FTP - ftpcimis.water.ca.gov</a:t>
            </a:r>
          </a:p>
          <a:p>
            <a:pPr marL="731520" lvl="1">
              <a:buFont typeface="Wingdings" panose="05000000000000000000" pitchFamily="2" charset="2"/>
              <a:buChar char="Ø"/>
            </a:pPr>
            <a:r>
              <a:rPr lang="en-US" sz="2000" dirty="0"/>
              <a:t>CIMIS WEB API (web service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CIMIS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Typical CIMIS station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1905000"/>
            <a:ext cx="4495800" cy="4060825"/>
            <a:chOff x="1200" y="1200"/>
            <a:chExt cx="2832" cy="2558"/>
          </a:xfrm>
        </p:grpSpPr>
        <p:pic>
          <p:nvPicPr>
            <p:cNvPr id="191492" name="Picture 4" descr="pic_station2"/>
            <p:cNvPicPr>
              <a:picLocks noChangeAspect="1" noChangeArrowheads="1"/>
            </p:cNvPicPr>
            <p:nvPr/>
          </p:nvPicPr>
          <p:blipFill>
            <a:blip r:embed="rId2" cstate="print"/>
            <a:srcRect l="16364" r="14545"/>
            <a:stretch>
              <a:fillRect/>
            </a:stretch>
          </p:blipFill>
          <p:spPr bwMode="auto">
            <a:xfrm>
              <a:off x="1584" y="1200"/>
              <a:ext cx="1824" cy="255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>
              <a:off x="2535" y="1615"/>
              <a:ext cx="14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494" name="Line 6"/>
            <p:cNvSpPr>
              <a:spLocks noChangeShapeType="1"/>
            </p:cNvSpPr>
            <p:nvPr/>
          </p:nvSpPr>
          <p:spPr bwMode="auto">
            <a:xfrm>
              <a:off x="2880" y="2016"/>
              <a:ext cx="1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495" name="Line 7"/>
            <p:cNvSpPr>
              <a:spLocks noChangeShapeType="1"/>
            </p:cNvSpPr>
            <p:nvPr/>
          </p:nvSpPr>
          <p:spPr bwMode="auto">
            <a:xfrm>
              <a:off x="3050" y="2330"/>
              <a:ext cx="9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>
              <a:off x="2832" y="2784"/>
              <a:ext cx="1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>
              <a:off x="1248" y="1776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498" name="Line 10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>
              <a:off x="1200" y="2400"/>
              <a:ext cx="1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308725" y="239395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Lightning Rod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6324600" y="3048000"/>
            <a:ext cx="141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Wind Vane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6324600" y="35052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Temperature/RH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324600" y="4191000"/>
            <a:ext cx="147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Solar Panel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667139" y="3648269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Datalogger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534956" y="3098053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Pyranometer</a:t>
            </a:r>
            <a:endParaRPr lang="en-US" dirty="0"/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536511" y="2636043"/>
            <a:ext cx="166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Anemometer</a:t>
            </a:r>
          </a:p>
        </p:txBody>
      </p:sp>
    </p:spTree>
    <p:extLst>
      <p:ext uri="{BB962C8B-B14F-4D97-AF65-F5344CB8AC3E}">
        <p14:creationId xmlns:p14="http://schemas.microsoft.com/office/powerpoint/2010/main" val="42665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CIMIS stations?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09800"/>
            <a:ext cx="6096000" cy="44958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000" dirty="0">
                <a:cs typeface="Arial" charset="0"/>
              </a:rPr>
              <a:t>Some </a:t>
            </a:r>
            <a:r>
              <a:rPr lang="en-US" sz="3000" dirty="0" smtClean="0">
                <a:cs typeface="Arial" charset="0"/>
              </a:rPr>
              <a:t>stations </a:t>
            </a:r>
            <a:r>
              <a:rPr lang="en-US" sz="3000" dirty="0">
                <a:cs typeface="Arial" charset="0"/>
              </a:rPr>
              <a:t>are owned by DWR.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000" dirty="0">
                <a:cs typeface="Arial" charset="0"/>
              </a:rPr>
              <a:t>Others are owned by cooperators, such as:</a:t>
            </a: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Arial" charset="0"/>
              </a:rPr>
              <a:t>Local water agencies</a:t>
            </a: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Arial" charset="0"/>
              </a:rPr>
              <a:t>Universities</a:t>
            </a: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Arial" charset="0"/>
              </a:rPr>
              <a:t>Cities </a:t>
            </a: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cs typeface="Arial" charset="0"/>
              </a:rPr>
              <a:t>USDA</a:t>
            </a:r>
            <a:endParaRPr lang="en-US" sz="2400" dirty="0">
              <a:cs typeface="Arial" charset="0"/>
            </a:endParaRP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cs typeface="Arial" charset="0"/>
              </a:rPr>
              <a:t>USBR</a:t>
            </a:r>
            <a:endParaRPr lang="en-US" sz="2400" dirty="0">
              <a:cs typeface="Arial" charset="0"/>
            </a:endParaRP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Arial" charset="0"/>
              </a:rPr>
              <a:t>Conservation Districts (CD)</a:t>
            </a:r>
          </a:p>
          <a:p>
            <a:pPr marL="73152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Arial" charset="0"/>
              </a:rPr>
              <a:t>Private industries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49150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8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286000"/>
            <a:ext cx="7924801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following weather data are measured at the CIMIS stations: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Air </a:t>
            </a:r>
            <a:r>
              <a:rPr lang="en-US" sz="2000" dirty="0"/>
              <a:t>temperature (Ta)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Relative humidity (RH)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Solar radiation (Rs)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Wind speed (U2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Wind direction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Precipitation (P)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temperature (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362200"/>
            <a:ext cx="7662333" cy="39163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Dataloggers </a:t>
            </a:r>
            <a:r>
              <a:rPr lang="en-US" dirty="0"/>
              <a:t>poll the sensors every </a:t>
            </a:r>
            <a:r>
              <a:rPr lang="en-US" dirty="0" smtClean="0"/>
              <a:t>minute.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Sixty minute-by-minute readings are </a:t>
            </a:r>
            <a:r>
              <a:rPr lang="en-US" dirty="0" smtClean="0"/>
              <a:t>averaged/totaled.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Daily maximum, minimum, average, and total values are calculated by the end of each </a:t>
            </a:r>
            <a:r>
              <a:rPr lang="en-US" dirty="0" smtClean="0"/>
              <a:t>day.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Hourly and daily values are stored in the </a:t>
            </a:r>
            <a:r>
              <a:rPr lang="en-US" dirty="0" smtClean="0"/>
              <a:t>dataloggers.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CIMIS servers call </a:t>
            </a:r>
            <a:r>
              <a:rPr lang="en-US" dirty="0"/>
              <a:t>stations every </a:t>
            </a:r>
            <a:r>
              <a:rPr lang="en-US" dirty="0" smtClean="0"/>
              <a:t>hour and retrieve </a:t>
            </a:r>
            <a:r>
              <a:rPr lang="en-US" dirty="0" smtClean="0"/>
              <a:t>data in CSV format.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Data goes through QC and ETo </a:t>
            </a:r>
            <a:r>
              <a:rPr lang="en-US" dirty="0" smtClean="0"/>
              <a:t>is calculated</a:t>
            </a:r>
            <a:r>
              <a:rPr lang="en-US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Hourly ETo is aggregated to produce daily ETo.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CIMIS Data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2146</TotalTime>
  <Words>632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Waveform</vt:lpstr>
      <vt:lpstr>Equation</vt:lpstr>
      <vt:lpstr>California Irrigation Management Information System (CIMIS)</vt:lpstr>
      <vt:lpstr>Outline</vt:lpstr>
      <vt:lpstr>What is CIMIS?</vt:lpstr>
      <vt:lpstr>What is ETo?</vt:lpstr>
      <vt:lpstr>Brief History of CIMIS</vt:lpstr>
      <vt:lpstr>Typical CIMIS station</vt:lpstr>
      <vt:lpstr>Who owns CIMIS stations?</vt:lpstr>
      <vt:lpstr>CIMIS Data</vt:lpstr>
      <vt:lpstr>CIMIS Data (cont.)</vt:lpstr>
      <vt:lpstr>ETo Equations</vt:lpstr>
      <vt:lpstr>Who Uses CIMIS Data?</vt:lpstr>
      <vt:lpstr>CIMIS Data Uses</vt:lpstr>
      <vt:lpstr>Benefits of Using CIMIS Data</vt:lpstr>
      <vt:lpstr>Spatial Data Gaps</vt:lpstr>
      <vt:lpstr>Spatial CIMIS</vt:lpstr>
      <vt:lpstr>Spatial ETo Estimation</vt:lpstr>
      <vt:lpstr>Spatial CIMIS (cont.)  </vt:lpstr>
      <vt:lpstr>Spatial Maps</vt:lpstr>
      <vt:lpstr>Spatial Reports</vt:lpstr>
      <vt:lpstr>Challenges</vt:lpstr>
      <vt:lpstr>Future Plans</vt:lpstr>
      <vt:lpstr>Questions?</vt:lpstr>
    </vt:vector>
  </TitlesOfParts>
  <Company>CA Department of Water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California Irrigation Management Information System (CIMIS): Opportunities and Challenges</dc:title>
  <dc:creator>temesgen</dc:creator>
  <cp:lastModifiedBy>temesgen</cp:lastModifiedBy>
  <cp:revision>103</cp:revision>
  <cp:lastPrinted>2016-08-24T22:26:09Z</cp:lastPrinted>
  <dcterms:created xsi:type="dcterms:W3CDTF">2016-02-05T16:15:37Z</dcterms:created>
  <dcterms:modified xsi:type="dcterms:W3CDTF">2016-08-24T23:00:53Z</dcterms:modified>
</cp:coreProperties>
</file>