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60" r:id="rId5"/>
    <p:sldId id="261" r:id="rId6"/>
    <p:sldId id="262" r:id="rId7"/>
    <p:sldId id="283" r:id="rId8"/>
    <p:sldId id="286" r:id="rId9"/>
    <p:sldId id="263" r:id="rId10"/>
    <p:sldId id="281" r:id="rId11"/>
    <p:sldId id="282" r:id="rId12"/>
    <p:sldId id="264" r:id="rId13"/>
    <p:sldId id="265" r:id="rId14"/>
    <p:sldId id="266" r:id="rId15"/>
    <p:sldId id="267" r:id="rId16"/>
    <p:sldId id="268" r:id="rId17"/>
    <p:sldId id="269" r:id="rId18"/>
    <p:sldId id="272" r:id="rId19"/>
    <p:sldId id="273" r:id="rId20"/>
    <p:sldId id="274" r:id="rId21"/>
    <p:sldId id="275" r:id="rId22"/>
    <p:sldId id="276" r:id="rId23"/>
    <p:sldId id="277" r:id="rId24"/>
    <p:sldId id="285" r:id="rId25"/>
    <p:sldId id="278" r:id="rId26"/>
    <p:sldId id="279" r:id="rId27"/>
    <p:sldId id="28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39"/>
    <p:restoredTop sz="88426"/>
  </p:normalViewPr>
  <p:slideViewPr>
    <p:cSldViewPr>
      <p:cViewPr varScale="1">
        <p:scale>
          <a:sx n="98" d="100"/>
          <a:sy n="98" d="100"/>
        </p:scale>
        <p:origin x="1648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F236AF-DBD7-43A0-9BBE-102BDC6649F4}" type="datetimeFigureOut">
              <a:rPr lang="en-US" smtClean="0"/>
              <a:t>8/25/16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1D38D-C2C8-46CF-9C19-98932983F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878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01D38D-C2C8-46CF-9C19-98932983F4F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04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AB111-2AAB-453F-8DE2-BED5DD8A9C8A}" type="datetimeFigureOut">
              <a:rPr lang="en-US" smtClean="0"/>
              <a:t>8/25/16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7F365-4130-4CF0-A7D6-9CA06C7E5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03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AB111-2AAB-453F-8DE2-BED5DD8A9C8A}" type="datetimeFigureOut">
              <a:rPr lang="en-US" smtClean="0"/>
              <a:t>8/25/16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7F365-4130-4CF0-A7D6-9CA06C7E5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786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AB111-2AAB-453F-8DE2-BED5DD8A9C8A}" type="datetimeFigureOut">
              <a:rPr lang="en-US" smtClean="0"/>
              <a:t>8/25/16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7F365-4130-4CF0-A7D6-9CA06C7E5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57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r>
              <a:rPr lang="en-US"/>
              <a:t>EEFlux </a:t>
            </a:r>
            <a:r>
              <a:rPr lang="en-US" smtClean="0"/>
              <a:t>AMS Annual Meeting, Austin, TX Jan. 8, 2013</a:t>
            </a: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90410-CBCB-45D3-9498-39FEB40C1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962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AB111-2AAB-453F-8DE2-BED5DD8A9C8A}" type="datetimeFigureOut">
              <a:rPr lang="en-US" smtClean="0"/>
              <a:t>8/25/16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7F365-4130-4CF0-A7D6-9CA06C7E5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743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AB111-2AAB-453F-8DE2-BED5DD8A9C8A}" type="datetimeFigureOut">
              <a:rPr lang="en-US" smtClean="0"/>
              <a:t>8/25/16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7F365-4130-4CF0-A7D6-9CA06C7E5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23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AB111-2AAB-453F-8DE2-BED5DD8A9C8A}" type="datetimeFigureOut">
              <a:rPr lang="en-US" smtClean="0"/>
              <a:t>8/25/16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7F365-4130-4CF0-A7D6-9CA06C7E5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58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AB111-2AAB-453F-8DE2-BED5DD8A9C8A}" type="datetimeFigureOut">
              <a:rPr lang="en-US" smtClean="0"/>
              <a:t>8/25/16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7F365-4130-4CF0-A7D6-9CA06C7E5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0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AB111-2AAB-453F-8DE2-BED5DD8A9C8A}" type="datetimeFigureOut">
              <a:rPr lang="en-US" smtClean="0"/>
              <a:t>8/25/16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7F365-4130-4CF0-A7D6-9CA06C7E5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01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AB111-2AAB-453F-8DE2-BED5DD8A9C8A}" type="datetimeFigureOut">
              <a:rPr lang="en-US" smtClean="0"/>
              <a:t>8/25/16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7F365-4130-4CF0-A7D6-9CA06C7E5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0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AB111-2AAB-453F-8DE2-BED5DD8A9C8A}" type="datetimeFigureOut">
              <a:rPr lang="en-US" smtClean="0"/>
              <a:t>8/25/16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7F365-4130-4CF0-A7D6-9CA06C7E5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88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AB111-2AAB-453F-8DE2-BED5DD8A9C8A}" type="datetimeFigureOut">
              <a:rPr lang="en-US" smtClean="0"/>
              <a:t>8/25/16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7F365-4130-4CF0-A7D6-9CA06C7E5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143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AB111-2AAB-453F-8DE2-BED5DD8A9C8A}" type="datetimeFigureOut">
              <a:rPr lang="en-US" smtClean="0"/>
              <a:t>8/25/16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7F365-4130-4CF0-A7D6-9CA06C7E5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78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.png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climateengine.org/" TargetMode="External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clim-engine.appspot.com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ftp://ftp.cdc.noaa.gov/pub/Public/mhobbins/EDDI/USDM/" TargetMode="External"/><Relationship Id="rId4" Type="http://schemas.openxmlformats.org/officeDocument/2006/relationships/hyperlink" Target="ftp://ftp.cdc.noaa.gov/pub/Public/mhobbins/EDDI/CN_DEWS/" TargetMode="External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mydrive.dri.edu/index.php/s/XgGuJ2CKJ3sa3L6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gif"/><Relationship Id="rId3" Type="http://schemas.openxmlformats.org/officeDocument/2006/relationships/hyperlink" Target="https://eddi-dri.appspot.com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www.dri.edu/images/stories/divisions/das/dasfaculty/McEvoy_et_al-2016-Geophysical_Research_Letters.pdf" TargetMode="External"/><Relationship Id="rId3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Dan.McEvoy@dri.edu" TargetMode="External"/><Relationship Id="rId4" Type="http://schemas.openxmlformats.org/officeDocument/2006/relationships/hyperlink" Target="mailto:Justin.Huntington@dri.edu" TargetMode="External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hyperlink" Target="http://nicenet.dri.edu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br.gov/pn/agrimet/agrimetmap/agrimap.html" TargetMode="External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nicenet.dri.edu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hyperlink" Target="http://nicenet.dri.edu/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52401"/>
            <a:ext cx="9144000" cy="914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cs typeface="Arial" panose="020B0604020202020204" pitchFamily="34" charset="0"/>
              </a:rPr>
              <a:t>NICE Net and Reference Evapotranspiration in Nevada</a:t>
            </a:r>
            <a:endParaRPr lang="en-US" sz="2800" b="1" dirty="0">
              <a:cs typeface="Arial" panose="020B0604020202020204" pitchFamily="34" charset="0"/>
            </a:endParaRPr>
          </a:p>
        </p:txBody>
      </p:sp>
      <p:pic>
        <p:nvPicPr>
          <p:cNvPr id="1026" name="Picture 2" descr="http://www.wrcc.dri.edu/wraws/pictures/nsna/201410/nsna.N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1062183"/>
            <a:ext cx="4470399" cy="335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4925291" y="1066801"/>
            <a:ext cx="3962400" cy="3352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Justin Huntington, </a:t>
            </a:r>
            <a:r>
              <a:rPr lang="en-US" sz="1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Dan McEvoy</a:t>
            </a:r>
            <a:r>
              <a:rPr lang="en-US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, Greg McCurdy, and Brad Lyles: </a:t>
            </a:r>
          </a:p>
          <a:p>
            <a:pPr algn="l"/>
            <a:r>
              <a:rPr lang="en-US" sz="1800" dirty="0" smtClean="0">
                <a:solidFill>
                  <a:schemeClr val="tx1"/>
                </a:solidFill>
                <a:cs typeface="Arial" panose="020B0604020202020204" pitchFamily="34" charset="0"/>
              </a:rPr>
              <a:t>Desert Research Institute and Western Regional Climate Center</a:t>
            </a:r>
          </a:p>
          <a:p>
            <a:pPr algn="l"/>
            <a:endParaRPr lang="en-US" sz="18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l"/>
            <a:endParaRPr lang="en-US" sz="18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l"/>
            <a:endParaRPr lang="en-US" sz="18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48777" y="5897702"/>
            <a:ext cx="47294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cs typeface="Arial" panose="020B0604020202020204" pitchFamily="34" charset="0"/>
              </a:rPr>
              <a:t>Irrigation Management Information Systems’ Workshop</a:t>
            </a:r>
          </a:p>
          <a:p>
            <a:pPr algn="ctr"/>
            <a:r>
              <a:rPr lang="en-US" dirty="0" smtClean="0">
                <a:cs typeface="Arial" panose="020B0604020202020204" pitchFamily="34" charset="0"/>
              </a:rPr>
              <a:t>August 25-26, San Diego CA</a:t>
            </a: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1028" name="Picture 4" descr="http://www.wrcc.dri.edu/wraws/pictures/cbva/201502/cbva.NE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200400"/>
            <a:ext cx="4749800" cy="267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clim-engine.appspot.com/images/team/dr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82" y="5923071"/>
            <a:ext cx="1343326" cy="79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calclim.dri.edu/img/WRCC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565" y="6040779"/>
            <a:ext cx="1962785" cy="63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greenchips.org/gc/wp-content/uploads/2013/12/4ffe6b7fdad20-Nevada-Department-of-Conservation-and-Natural-Resourc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4724400"/>
            <a:ext cx="1666876" cy="95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pbs.twimg.com/profile_images/459070769717186560/XhmuKAef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717" y="4554995"/>
            <a:ext cx="1304984" cy="130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62774" y="3244788"/>
            <a:ext cx="15846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Bridgeport, CA</a:t>
            </a:r>
          </a:p>
          <a:p>
            <a:r>
              <a:rPr lang="en-US" dirty="0" smtClean="0">
                <a:cs typeface="Arial" panose="020B0604020202020204" pitchFamily="34" charset="0"/>
              </a:rPr>
              <a:t>February, 2015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601" y="1066801"/>
            <a:ext cx="17157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Snake Valley, NV</a:t>
            </a:r>
          </a:p>
          <a:p>
            <a:r>
              <a:rPr lang="en-US" dirty="0" smtClean="0">
                <a:cs typeface="Arial" panose="020B0604020202020204" pitchFamily="34" charset="0"/>
              </a:rPr>
              <a:t>October, 2014</a:t>
            </a:r>
            <a:endParaRPr 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41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52401"/>
            <a:ext cx="9144000" cy="914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cs typeface="Arial" panose="020B0604020202020204" pitchFamily="34" charset="0"/>
              </a:rPr>
              <a:t>Weather Data QA/QC</a:t>
            </a:r>
            <a:endParaRPr lang="en-US" sz="2800" b="1" dirty="0">
              <a:cs typeface="Arial" panose="020B0604020202020204" pitchFamily="34" charset="0"/>
            </a:endParaRPr>
          </a:p>
        </p:txBody>
      </p:sp>
      <p:pic>
        <p:nvPicPr>
          <p:cNvPr id="5" name="Picture 1" descr="C:\USBR\Conferences\CWEMF\2012\Tansey\solar.jpg"/>
          <p:cNvPicPr>
            <a:picLocks noChangeAspect="1" noChangeArrowheads="1"/>
          </p:cNvPicPr>
          <p:nvPr/>
        </p:nvPicPr>
        <p:blipFill rotWithShape="1">
          <a:blip r:embed="rId2" cstate="print"/>
          <a:srcRect l="7158" t="2898" r="6631" b="6523"/>
          <a:stretch/>
        </p:blipFill>
        <p:spPr bwMode="auto">
          <a:xfrm>
            <a:off x="2590800" y="1828800"/>
            <a:ext cx="6338887" cy="4837369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09600" y="887558"/>
            <a:ext cx="807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/>
              <a:t>QAQC of solar radiation, temperature, humidity, and </a:t>
            </a:r>
            <a:r>
              <a:rPr lang="en-US" altLang="en-US" dirty="0" err="1"/>
              <a:t>windspeed</a:t>
            </a:r>
            <a:r>
              <a:rPr lang="en-US" altLang="en-US" dirty="0"/>
              <a:t> is </a:t>
            </a:r>
            <a:r>
              <a:rPr lang="en-US" altLang="en-US" b="1" i="1" u="sng" dirty="0"/>
              <a:t>REQUIRED</a:t>
            </a:r>
            <a:r>
              <a:rPr lang="en-US" altLang="en-US" dirty="0"/>
              <a:t> prior to comparing estimated ET</a:t>
            </a:r>
            <a:r>
              <a:rPr lang="en-US" altLang="en-US" baseline="-25000" dirty="0"/>
              <a:t>o</a:t>
            </a:r>
            <a:r>
              <a:rPr lang="en-US" altLang="en-US" dirty="0"/>
              <a:t> to measured ET</a:t>
            </a:r>
            <a:r>
              <a:rPr lang="en-US" altLang="en-US" baseline="-25000" dirty="0"/>
              <a:t>o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2057399"/>
            <a:ext cx="2590800" cy="4144963"/>
          </a:xfrm>
          <a:prstGeom prst="rect">
            <a:avLst/>
          </a:prstGeom>
        </p:spPr>
        <p:txBody>
          <a:bodyPr/>
          <a:lstStyle>
            <a:lvl1pPr marL="292100" indent="-2921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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chemeClr val="accent2"/>
              </a:buClr>
              <a:buSzPct val="9000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325" indent="-1905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itchFamily="18" charset="2"/>
              <a:buChar char="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82563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8CDD7"/>
              </a:buClr>
              <a:buSzPct val="100000"/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85750" indent="-285750" eaLnBrk="1" hangingPunct="1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 smtClean="0"/>
              <a:t>Example </a:t>
            </a:r>
            <a:r>
              <a:rPr lang="en-US" sz="1800" dirty="0"/>
              <a:t>of QAQC process of </a:t>
            </a:r>
            <a:r>
              <a:rPr lang="en-US" sz="1800" dirty="0" smtClean="0"/>
              <a:t>solar radiation</a:t>
            </a:r>
            <a:endParaRPr lang="en-US" sz="1800" dirty="0"/>
          </a:p>
          <a:p>
            <a:pPr marL="285750" indent="-285750" eaLnBrk="1" hangingPunct="1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285750" indent="-285750" eaLnBrk="1" hangingPunct="1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 smtClean="0"/>
              <a:t>Based </a:t>
            </a:r>
            <a:r>
              <a:rPr lang="en-US" sz="1800" dirty="0"/>
              <a:t>adjustments on ratios between theoretical clear sky solar radiation and top percentiles of measured data</a:t>
            </a:r>
          </a:p>
        </p:txBody>
      </p:sp>
      <p:sp>
        <p:nvSpPr>
          <p:cNvPr id="9" name="Rectangle 8"/>
          <p:cNvSpPr/>
          <p:nvPr/>
        </p:nvSpPr>
        <p:spPr>
          <a:xfrm>
            <a:off x="4237251" y="1855694"/>
            <a:ext cx="28956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4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52401"/>
            <a:ext cx="9144000" cy="914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cs typeface="Arial" panose="020B0604020202020204" pitchFamily="34" charset="0"/>
              </a:rPr>
              <a:t>Weather Data QA/QC</a:t>
            </a:r>
            <a:endParaRPr lang="en-US" sz="2800" b="1" dirty="0">
              <a:cs typeface="Arial" panose="020B0604020202020204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587044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2" t="28138" r="8145" b="56421"/>
          <a:stretch/>
        </p:blipFill>
        <p:spPr bwMode="auto">
          <a:xfrm>
            <a:off x="3657358" y="5181600"/>
            <a:ext cx="5231065" cy="160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5334000" y="2590800"/>
            <a:ext cx="2057400" cy="259080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6210883" y="829236"/>
            <a:ext cx="2937599" cy="3693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 smtClean="0"/>
              <a:t>Snake Valley NICE 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Matlab</a:t>
            </a:r>
            <a:r>
              <a:rPr lang="en-US" dirty="0" smtClean="0"/>
              <a:t> QA/QC 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Currently, only raw NICE </a:t>
            </a:r>
          </a:p>
          <a:p>
            <a:r>
              <a:rPr lang="en-US" dirty="0"/>
              <a:t> </a:t>
            </a:r>
            <a:r>
              <a:rPr lang="en-US" dirty="0" smtClean="0"/>
              <a:t>     Net data available on web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Need to develop </a:t>
            </a:r>
          </a:p>
          <a:p>
            <a:r>
              <a:rPr lang="en-US" dirty="0"/>
              <a:t> </a:t>
            </a:r>
            <a:r>
              <a:rPr lang="en-US" dirty="0" smtClean="0"/>
              <a:t>     automated process to put</a:t>
            </a:r>
          </a:p>
          <a:p>
            <a:r>
              <a:rPr lang="en-US" dirty="0"/>
              <a:t> </a:t>
            </a:r>
            <a:r>
              <a:rPr lang="en-US" dirty="0" smtClean="0"/>
              <a:t>     QA/QC data back on web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Use ASCE RSO</a:t>
            </a:r>
            <a:r>
              <a:rPr lang="en-US" baseline="-25000" dirty="0" smtClean="0"/>
              <a:t>b</a:t>
            </a:r>
            <a:r>
              <a:rPr lang="en-US" dirty="0" smtClean="0"/>
              <a:t> to </a:t>
            </a:r>
          </a:p>
          <a:p>
            <a:r>
              <a:rPr lang="en-US" dirty="0"/>
              <a:t> </a:t>
            </a:r>
            <a:r>
              <a:rPr lang="en-US" dirty="0" smtClean="0"/>
              <a:t>     compute  clear sky curve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8600" y="5791200"/>
            <a:ext cx="3276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 smtClean="0"/>
              <a:t>Solar bias exists in most censors, </a:t>
            </a:r>
            <a:r>
              <a:rPr lang="en-US" altLang="en-US" b="1" i="1" dirty="0" smtClean="0"/>
              <a:t>and needs some adjustment before computing ET</a:t>
            </a:r>
            <a:r>
              <a:rPr lang="en-US" altLang="en-US" b="1" i="1" baseline="-25000" dirty="0" smtClean="0"/>
              <a:t>o</a:t>
            </a:r>
            <a:endParaRPr lang="en-US" b="1" i="1" baseline="-25000" dirty="0"/>
          </a:p>
        </p:txBody>
      </p:sp>
    </p:spTree>
    <p:extLst>
      <p:ext uri="{BB962C8B-B14F-4D97-AF65-F5344CB8AC3E}">
        <p14:creationId xmlns:p14="http://schemas.microsoft.com/office/powerpoint/2010/main" val="381524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52401"/>
            <a:ext cx="9144000" cy="914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cs typeface="Arial" panose="020B0604020202020204" pitchFamily="34" charset="0"/>
              </a:rPr>
              <a:t>Arid bias is ET</a:t>
            </a:r>
            <a:r>
              <a:rPr lang="en-US" sz="2800" b="1" baseline="-25000" dirty="0" smtClean="0">
                <a:cs typeface="Arial" panose="020B0604020202020204" pitchFamily="34" charset="0"/>
              </a:rPr>
              <a:t>o</a:t>
            </a:r>
            <a:r>
              <a:rPr lang="en-US" sz="2800" b="1" dirty="0" smtClean="0">
                <a:cs typeface="Arial" panose="020B0604020202020204" pitchFamily="34" charset="0"/>
              </a:rPr>
              <a:t> estimates, NICE Net case study</a:t>
            </a:r>
            <a:endParaRPr lang="en-US" sz="2800" b="1" dirty="0">
              <a:cs typeface="Arial" panose="020B0604020202020204" pitchFamily="34" charset="0"/>
            </a:endParaRPr>
          </a:p>
        </p:txBody>
      </p:sp>
      <p:pic>
        <p:nvPicPr>
          <p:cNvPr id="10" name="Picture 50"/>
          <p:cNvPicPr>
            <a:picLocks noChangeAspect="1" noChangeArrowheads="1"/>
          </p:cNvPicPr>
          <p:nvPr/>
        </p:nvPicPr>
        <p:blipFill>
          <a:blip r:embed="rId3" cstate="print"/>
          <a:srcRect l="17292" t="14334" r="56875" b="8000"/>
          <a:stretch>
            <a:fillRect/>
          </a:stretch>
        </p:blipFill>
        <p:spPr bwMode="auto">
          <a:xfrm>
            <a:off x="152400" y="838200"/>
            <a:ext cx="4267200" cy="41535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429000" y="2438400"/>
            <a:ext cx="3810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3429000" y="2743200"/>
            <a:ext cx="1103178" cy="408223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810000" y="2438400"/>
            <a:ext cx="5290078" cy="3048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724400" y="838200"/>
            <a:ext cx="40798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Snake Valley NICE 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Salt Desert Shrub Nevada Climate-</a:t>
            </a:r>
            <a:r>
              <a:rPr lang="en-US" dirty="0" err="1" smtClean="0"/>
              <a:t>ecohydrological</a:t>
            </a:r>
            <a:r>
              <a:rPr lang="en-US" dirty="0" smtClean="0"/>
              <a:t> Assessment Network (</a:t>
            </a:r>
            <a:r>
              <a:rPr lang="en-US" dirty="0" err="1" smtClean="0"/>
              <a:t>NevCAN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-4527" y="5380672"/>
            <a:ext cx="40798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3.5 km apart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5 m elevation difference</a:t>
            </a:r>
          </a:p>
        </p:txBody>
      </p:sp>
      <p:pic>
        <p:nvPicPr>
          <p:cNvPr id="20482" name="Picture 2" descr="V:\presentations\WSWC_2016\arid_irrigated_map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178" y="2743200"/>
            <a:ext cx="4567900" cy="408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19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52401"/>
            <a:ext cx="9144000" cy="914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cs typeface="Arial" panose="020B0604020202020204" pitchFamily="34" charset="0"/>
              </a:rPr>
              <a:t>Arid bias is ET</a:t>
            </a:r>
            <a:r>
              <a:rPr lang="en-US" sz="2800" b="1" baseline="-25000" dirty="0" smtClean="0">
                <a:cs typeface="Arial" panose="020B0604020202020204" pitchFamily="34" charset="0"/>
              </a:rPr>
              <a:t>o</a:t>
            </a:r>
            <a:r>
              <a:rPr lang="en-US" sz="2800" b="1" dirty="0" smtClean="0">
                <a:cs typeface="Arial" panose="020B0604020202020204" pitchFamily="34" charset="0"/>
              </a:rPr>
              <a:t> estimates, NICE Net case study</a:t>
            </a:r>
            <a:endParaRPr lang="en-US" sz="2800" b="1" dirty="0">
              <a:cs typeface="Arial" panose="020B0604020202020204" pitchFamily="34" charset="0"/>
            </a:endParaRPr>
          </a:p>
        </p:txBody>
      </p:sp>
      <p:pic>
        <p:nvPicPr>
          <p:cNvPr id="5" name="Picture 27" descr="C:\Users\Christian\Desktop\poster files\nep8.S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8949" r="2840" b="417"/>
          <a:stretch/>
        </p:blipFill>
        <p:spPr bwMode="auto">
          <a:xfrm>
            <a:off x="457200" y="1066801"/>
            <a:ext cx="3657600" cy="2711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6" descr="C:\Users\Christian\Desktop\poster files\nep8.N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4" y="3962400"/>
            <a:ext cx="3621024" cy="2715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8" descr="C:\Users\Christian\Desktop\poster files\nsna.ST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482"/>
          <a:stretch/>
        </p:blipFill>
        <p:spPr bwMode="auto">
          <a:xfrm>
            <a:off x="4492752" y="3962400"/>
            <a:ext cx="3779520" cy="2834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38"/>
          <p:cNvSpPr txBox="1">
            <a:spLocks noChangeArrowheads="1"/>
          </p:cNvSpPr>
          <p:nvPr/>
        </p:nvSpPr>
        <p:spPr bwMode="auto">
          <a:xfrm>
            <a:off x="2052799" y="1219200"/>
            <a:ext cx="957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NevCAN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38"/>
          <p:cNvSpPr txBox="1">
            <a:spLocks noChangeArrowheads="1"/>
          </p:cNvSpPr>
          <p:nvPr/>
        </p:nvSpPr>
        <p:spPr bwMode="auto">
          <a:xfrm>
            <a:off x="1066800" y="4126520"/>
            <a:ext cx="26389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Area surrounding </a:t>
            </a:r>
            <a:r>
              <a:rPr lang="en-US" dirty="0" err="1" smtClean="0">
                <a:solidFill>
                  <a:schemeClr val="bg1"/>
                </a:solidFill>
              </a:rPr>
              <a:t>NevCAN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38"/>
          <p:cNvSpPr txBox="1">
            <a:spLocks noChangeArrowheads="1"/>
          </p:cNvSpPr>
          <p:nvPr/>
        </p:nvSpPr>
        <p:spPr bwMode="auto">
          <a:xfrm>
            <a:off x="4527276" y="4419600"/>
            <a:ext cx="27014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Area surrounding NICE Net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2" descr="http://www.wrcc.dri.edu/wraws/pictures/nsna/201410/nsna.NE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276" y="1062201"/>
            <a:ext cx="3696898" cy="277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38"/>
          <p:cNvSpPr txBox="1">
            <a:spLocks noChangeArrowheads="1"/>
          </p:cNvSpPr>
          <p:nvPr/>
        </p:nvSpPr>
        <p:spPr bwMode="auto">
          <a:xfrm>
            <a:off x="5029200" y="1388499"/>
            <a:ext cx="10202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NICE Net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16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1" descr="C:\Users\Christian\Desktop\poster files\RH_graphv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5" r="5210"/>
          <a:stretch/>
        </p:blipFill>
        <p:spPr bwMode="auto">
          <a:xfrm>
            <a:off x="582617" y="1944986"/>
            <a:ext cx="7978766" cy="4876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52401"/>
            <a:ext cx="9144000" cy="914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cs typeface="Arial" panose="020B0604020202020204" pitchFamily="34" charset="0"/>
              </a:rPr>
              <a:t>Arid bias is ET</a:t>
            </a:r>
            <a:r>
              <a:rPr lang="en-US" sz="2800" b="1" baseline="-25000" dirty="0" smtClean="0">
                <a:cs typeface="Arial" panose="020B0604020202020204" pitchFamily="34" charset="0"/>
              </a:rPr>
              <a:t>o</a:t>
            </a:r>
            <a:r>
              <a:rPr lang="en-US" sz="2800" b="1" dirty="0" smtClean="0">
                <a:cs typeface="Arial" panose="020B0604020202020204" pitchFamily="34" charset="0"/>
              </a:rPr>
              <a:t> estimates, NICE Net case study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5737" y="914400"/>
            <a:ext cx="805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Arid site: larger dew point depression, lower humidity, higher temperatures, higher wind speed</a:t>
            </a:r>
          </a:p>
        </p:txBody>
      </p:sp>
      <p:sp>
        <p:nvSpPr>
          <p:cNvPr id="7" name="Rectangle 6"/>
          <p:cNvSpPr/>
          <p:nvPr/>
        </p:nvSpPr>
        <p:spPr>
          <a:xfrm>
            <a:off x="7034362" y="6581001"/>
            <a:ext cx="15270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cs typeface="Arial" panose="020B0604020202020204" pitchFamily="34" charset="0"/>
              </a:rPr>
              <a:t>[</a:t>
            </a:r>
            <a:r>
              <a:rPr lang="en-US" sz="1200" dirty="0" err="1" smtClean="0">
                <a:cs typeface="Arial" panose="020B0604020202020204" pitchFamily="34" charset="0"/>
              </a:rPr>
              <a:t>Dunkerly</a:t>
            </a:r>
            <a:r>
              <a:rPr lang="en-US" sz="1200" dirty="0" smtClean="0">
                <a:cs typeface="Arial" panose="020B0604020202020204" pitchFamily="34" charset="0"/>
              </a:rPr>
              <a:t> et al. 2014]</a:t>
            </a:r>
          </a:p>
        </p:txBody>
      </p:sp>
    </p:spTree>
    <p:extLst>
      <p:ext uri="{BB962C8B-B14F-4D97-AF65-F5344CB8AC3E}">
        <p14:creationId xmlns:p14="http://schemas.microsoft.com/office/powerpoint/2010/main" val="416112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2401"/>
            <a:ext cx="9144000" cy="914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cs typeface="Arial" panose="020B0604020202020204" pitchFamily="34" charset="0"/>
              </a:rPr>
              <a:t>Arid bias is ET</a:t>
            </a:r>
            <a:r>
              <a:rPr lang="en-US" sz="2800" b="1" baseline="-25000" dirty="0" smtClean="0">
                <a:cs typeface="Arial" panose="020B0604020202020204" pitchFamily="34" charset="0"/>
              </a:rPr>
              <a:t>o</a:t>
            </a:r>
            <a:r>
              <a:rPr lang="en-US" sz="2800" b="1" dirty="0" smtClean="0">
                <a:cs typeface="Arial" panose="020B0604020202020204" pitchFamily="34" charset="0"/>
              </a:rPr>
              <a:t> estimates, NICE Net case study</a:t>
            </a:r>
            <a:endParaRPr lang="en-US" sz="2800" b="1" dirty="0">
              <a:cs typeface="Arial" panose="020B0604020202020204" pitchFamily="34" charset="0"/>
            </a:endParaRPr>
          </a:p>
        </p:txBody>
      </p:sp>
      <p:pic>
        <p:nvPicPr>
          <p:cNvPr id="6" name="Picture 42" descr="C:\Users\Christian\Desktop\poster files\ETr MM v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4" r="6223"/>
          <a:stretch/>
        </p:blipFill>
        <p:spPr bwMode="auto">
          <a:xfrm>
            <a:off x="381000" y="1840502"/>
            <a:ext cx="8382000" cy="5051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05737" y="762000"/>
            <a:ext cx="80556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Annual average ET</a:t>
            </a:r>
            <a:r>
              <a:rPr lang="en-US" baseline="-25000" dirty="0" smtClean="0"/>
              <a:t>r</a:t>
            </a:r>
            <a:r>
              <a:rPr lang="en-US" dirty="0" smtClean="0"/>
              <a:t> 31% higher at arid station!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These biases must be considered in spatial ET</a:t>
            </a:r>
            <a:r>
              <a:rPr lang="en-US" baseline="-25000" dirty="0" smtClean="0"/>
              <a:t>o</a:t>
            </a:r>
            <a:r>
              <a:rPr lang="en-US" dirty="0" smtClean="0"/>
              <a:t>/ET</a:t>
            </a:r>
            <a:r>
              <a:rPr lang="en-US" baseline="-25000" dirty="0" smtClean="0"/>
              <a:t>r</a:t>
            </a:r>
            <a:r>
              <a:rPr lang="en-US" dirty="0" smtClean="0"/>
              <a:t> estimates from gridded weather data and remote sensing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7034362" y="6581001"/>
            <a:ext cx="15270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cs typeface="Arial" panose="020B0604020202020204" pitchFamily="34" charset="0"/>
              </a:rPr>
              <a:t>[</a:t>
            </a:r>
            <a:r>
              <a:rPr lang="en-US" sz="1200" dirty="0" err="1" smtClean="0">
                <a:cs typeface="Arial" panose="020B0604020202020204" pitchFamily="34" charset="0"/>
              </a:rPr>
              <a:t>Dunkerly</a:t>
            </a:r>
            <a:r>
              <a:rPr lang="en-US" sz="1200" dirty="0" smtClean="0">
                <a:cs typeface="Arial" panose="020B0604020202020204" pitchFamily="34" charset="0"/>
              </a:rPr>
              <a:t> et al. 2014]</a:t>
            </a:r>
          </a:p>
        </p:txBody>
      </p:sp>
    </p:spTree>
    <p:extLst>
      <p:ext uri="{BB962C8B-B14F-4D97-AF65-F5344CB8AC3E}">
        <p14:creationId xmlns:p14="http://schemas.microsoft.com/office/powerpoint/2010/main" val="261700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2401"/>
            <a:ext cx="9144000" cy="914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cs typeface="Arial" panose="020B0604020202020204" pitchFamily="34" charset="0"/>
              </a:rPr>
              <a:t>ET</a:t>
            </a:r>
            <a:r>
              <a:rPr lang="en-US" sz="2800" b="1" baseline="-25000" dirty="0" smtClean="0">
                <a:cs typeface="Arial" panose="020B0604020202020204" pitchFamily="34" charset="0"/>
              </a:rPr>
              <a:t>o</a:t>
            </a:r>
            <a:r>
              <a:rPr lang="en-US" sz="2800" b="1" dirty="0" smtClean="0">
                <a:cs typeface="Arial" panose="020B0604020202020204" pitchFamily="34" charset="0"/>
              </a:rPr>
              <a:t> gridded weather data bias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5737" y="838200"/>
            <a:ext cx="80556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Carson Valley NICE Net (blue line) and </a:t>
            </a:r>
            <a:r>
              <a:rPr lang="en-US" dirty="0" err="1" smtClean="0"/>
              <a:t>gridMET</a:t>
            </a:r>
            <a:r>
              <a:rPr lang="en-US" dirty="0" smtClean="0"/>
              <a:t> 4-km cell (red line)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Consistent high bias in </a:t>
            </a:r>
            <a:r>
              <a:rPr lang="en-US" dirty="0" err="1" smtClean="0"/>
              <a:t>gridMET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gridMET</a:t>
            </a:r>
            <a:r>
              <a:rPr lang="en-US" dirty="0" smtClean="0"/>
              <a:t> knows nothing about irrigation, similar to arid </a:t>
            </a:r>
            <a:r>
              <a:rPr lang="en-US" dirty="0" err="1" smtClean="0"/>
              <a:t>NevCAN</a:t>
            </a:r>
            <a:r>
              <a:rPr lang="en-US" dirty="0" smtClean="0"/>
              <a:t> station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37066" y="1940859"/>
            <a:ext cx="8669867" cy="4876800"/>
            <a:chOff x="152400" y="1905000"/>
            <a:chExt cx="8669867" cy="4876800"/>
          </a:xfrm>
        </p:grpSpPr>
        <p:pic>
          <p:nvPicPr>
            <p:cNvPr id="21510" name="Picture 6" descr="Z:\USBR_Ag_Demands_Project\ETo_NLDAS_comps\old_projects\Dunkerly_NICE_Net_Station_Comps\NICE_Net\PLOTS_NLDAS4_compare\Carson_Valley_ETo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905000"/>
              <a:ext cx="8669867" cy="487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3733800" y="2106706"/>
              <a:ext cx="1752600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767418" y="4379259"/>
              <a:ext cx="2709582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2485" y="1940859"/>
            <a:ext cx="8664448" cy="4873752"/>
            <a:chOff x="242485" y="1940859"/>
            <a:chExt cx="8664448" cy="4873752"/>
          </a:xfrm>
        </p:grpSpPr>
        <p:pic>
          <p:nvPicPr>
            <p:cNvPr id="21511" name="Picture 7" descr="Z:\USBR_Ag_Demands_Project\ETo_NLDAS_comps\old_projects\Dunkerly_NICE_Net_Station_Comps\NICE_Net\PLOTS_NLDAS4_compare\Carson_Valley_Tmax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485" y="1940859"/>
              <a:ext cx="8664448" cy="4873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3818466" y="2142565"/>
              <a:ext cx="1820334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870013" y="4433048"/>
              <a:ext cx="2709582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42485" y="1940859"/>
            <a:ext cx="8664448" cy="4873752"/>
            <a:chOff x="242485" y="1940859"/>
            <a:chExt cx="8664448" cy="4873752"/>
          </a:xfrm>
        </p:grpSpPr>
        <p:pic>
          <p:nvPicPr>
            <p:cNvPr id="21512" name="Picture 8" descr="Z:\USBR_Ag_Demands_Project\ETo_NLDAS_comps\old_projects\Dunkerly_NICE_Net_Station_Comps\NICE_Net\PLOTS_NLDAS4_compare\Carson_Valley_RHmax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485" y="1940859"/>
              <a:ext cx="8664448" cy="4873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3818466" y="2142565"/>
              <a:ext cx="1820334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870012" y="4450977"/>
              <a:ext cx="2691653" cy="1165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42485" y="1940859"/>
            <a:ext cx="8664448" cy="4873752"/>
            <a:chOff x="242485" y="1940859"/>
            <a:chExt cx="8664448" cy="4873752"/>
          </a:xfrm>
        </p:grpSpPr>
        <p:pic>
          <p:nvPicPr>
            <p:cNvPr id="21513" name="Picture 9" descr="Z:\USBR_Ag_Demands_Project\ETo_NLDAS_comps\old_projects\Dunkerly_NICE_Net_Station_Comps\NICE_Net\PLOTS_NLDAS4_compare\Carson_Valley_SRad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485" y="1940859"/>
              <a:ext cx="8664448" cy="4873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3818466" y="2142565"/>
              <a:ext cx="1896534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865531" y="4415118"/>
              <a:ext cx="2696134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42485" y="1940859"/>
            <a:ext cx="8664448" cy="4873752"/>
            <a:chOff x="242485" y="1940859"/>
            <a:chExt cx="8664448" cy="4873752"/>
          </a:xfrm>
        </p:grpSpPr>
        <p:pic>
          <p:nvPicPr>
            <p:cNvPr id="21514" name="Picture 10" descr="Z:\USBR_Ag_Demands_Project\ETo_NLDAS_comps\old_projects\Dunkerly_NICE_Net_Station_Comps\NICE_Net\PLOTS_NLDAS4_compare\Carson_Valley_WindSpeed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485" y="1940859"/>
              <a:ext cx="8664448" cy="4873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/>
          </p:nvSpPr>
          <p:spPr>
            <a:xfrm>
              <a:off x="3818466" y="2142565"/>
              <a:ext cx="1820334" cy="152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894665" y="4415118"/>
              <a:ext cx="2666999" cy="170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069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2401"/>
            <a:ext cx="9144000" cy="914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cs typeface="Arial" panose="020B0604020202020204" pitchFamily="34" charset="0"/>
              </a:rPr>
              <a:t>ET</a:t>
            </a:r>
            <a:r>
              <a:rPr lang="en-US" sz="2800" b="1" baseline="-25000" dirty="0" smtClean="0">
                <a:cs typeface="Arial" panose="020B0604020202020204" pitchFamily="34" charset="0"/>
              </a:rPr>
              <a:t>o</a:t>
            </a:r>
            <a:r>
              <a:rPr lang="en-US" sz="2800" b="1" dirty="0" smtClean="0">
                <a:cs typeface="Arial" panose="020B0604020202020204" pitchFamily="34" charset="0"/>
              </a:rPr>
              <a:t> gridded weather data bias correction</a:t>
            </a:r>
            <a:endParaRPr lang="en-US" sz="2800" b="1" dirty="0">
              <a:cs typeface="Arial" panose="020B0604020202020204" pitchFamily="34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" r="7658"/>
          <a:stretch/>
        </p:blipFill>
        <p:spPr bwMode="auto">
          <a:xfrm>
            <a:off x="811789" y="838200"/>
            <a:ext cx="2962275" cy="27336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79912"/>
            <a:ext cx="3328035" cy="2733675"/>
          </a:xfrm>
          <a:prstGeom prst="rect">
            <a:avLst/>
          </a:prstGeom>
          <a:noFill/>
        </p:spPr>
      </p:pic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459" y="3513587"/>
            <a:ext cx="3587115" cy="294005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44262" y="3581400"/>
            <a:ext cx="42810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Boulder Valley weather station, northern NV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Make mean monthly ratios: observed/estimated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Adjust gridded data by month using ratios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Rick Allen and others working on boundary layer conditioning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5838730" y="609601"/>
            <a:ext cx="16758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cs typeface="Arial" panose="020B0604020202020204" pitchFamily="34" charset="0"/>
              </a:rPr>
              <a:t>[Huntington et al. 2014]</a:t>
            </a:r>
          </a:p>
        </p:txBody>
      </p:sp>
    </p:spTree>
    <p:extLst>
      <p:ext uri="{BB962C8B-B14F-4D97-AF65-F5344CB8AC3E}">
        <p14:creationId xmlns:p14="http://schemas.microsoft.com/office/powerpoint/2010/main" val="243726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2401"/>
            <a:ext cx="9144000" cy="914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cs typeface="Arial" panose="020B0604020202020204" pitchFamily="34" charset="0"/>
              </a:rPr>
              <a:t>ET</a:t>
            </a:r>
            <a:r>
              <a:rPr lang="en-US" sz="2800" b="1" baseline="-25000" dirty="0" smtClean="0">
                <a:cs typeface="Arial" panose="020B0604020202020204" pitchFamily="34" charset="0"/>
              </a:rPr>
              <a:t>o</a:t>
            </a:r>
            <a:r>
              <a:rPr lang="en-US" sz="2800" b="1" dirty="0" smtClean="0">
                <a:cs typeface="Arial" panose="020B0604020202020204" pitchFamily="34" charset="0"/>
              </a:rPr>
              <a:t> tools: Climate Engine</a:t>
            </a:r>
            <a:endParaRPr lang="en-US" sz="2800" b="1" dirty="0">
              <a:cs typeface="Arial" panose="020B060402020202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" t="10428" r="3199" b="17543"/>
          <a:stretch/>
        </p:blipFill>
        <p:spPr bwMode="auto">
          <a:xfrm>
            <a:off x="362138" y="838200"/>
            <a:ext cx="8311081" cy="5033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http://static1.squarespace.com/static/56df0fad746fb9352d1fc4de/56ec60cb746fb97c330dc391/56ec6d3f3c44d88f01360514/1458703206576/?format=300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93" y="6179260"/>
            <a:ext cx="2857500" cy="50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clim-engine.appspot.com/images/team/dr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337" y="6033932"/>
            <a:ext cx="1343326" cy="79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www.uidaho.edu/~/media/UIdaho-Responsive/Images/ucm/brand-resource-center/Visual/Logos/ui_logos/jpg/Stacked%20logos/ID_STACKED_BLACK.ash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219" y="6033932"/>
            <a:ext cx="1651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82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2401"/>
            <a:ext cx="9144000" cy="914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cs typeface="Arial" panose="020B0604020202020204" pitchFamily="34" charset="0"/>
              </a:rPr>
              <a:t>ET</a:t>
            </a:r>
            <a:r>
              <a:rPr lang="en-US" sz="2800" b="1" baseline="-25000" dirty="0" smtClean="0">
                <a:cs typeface="Arial" panose="020B0604020202020204" pitchFamily="34" charset="0"/>
              </a:rPr>
              <a:t>o</a:t>
            </a:r>
            <a:r>
              <a:rPr lang="en-US" sz="2800" b="1" dirty="0" smtClean="0">
                <a:cs typeface="Arial" panose="020B0604020202020204" pitchFamily="34" charset="0"/>
              </a:rPr>
              <a:t> tools: Climate Engine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914400"/>
            <a:ext cx="8458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Climate Engine: easily accessible real-time gridded ET</a:t>
            </a:r>
            <a:r>
              <a:rPr lang="en-US" baseline="-25000" dirty="0" smtClean="0"/>
              <a:t>o</a:t>
            </a:r>
            <a:r>
              <a:rPr lang="en-US" dirty="0" smtClean="0"/>
              <a:t> and ET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Application: </a:t>
            </a:r>
            <a:r>
              <a:rPr lang="en-US" dirty="0" smtClean="0">
                <a:hlinkClick r:id="rId2"/>
              </a:rPr>
              <a:t>http://clim-engine.appspot.com/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Landing page: </a:t>
            </a:r>
            <a:r>
              <a:rPr lang="en-US" dirty="0" smtClean="0">
                <a:hlinkClick r:id="rId3"/>
              </a:rPr>
              <a:t>http://climateengine.org/</a:t>
            </a:r>
            <a:r>
              <a:rPr lang="en-US" dirty="0" smtClean="0"/>
              <a:t>   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1" t="30501" r="3479" b="8600"/>
          <a:stretch/>
        </p:blipFill>
        <p:spPr bwMode="auto">
          <a:xfrm>
            <a:off x="152400" y="2550981"/>
            <a:ext cx="6477000" cy="429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7" t="23399" r="10770" b="71212"/>
          <a:stretch/>
        </p:blipFill>
        <p:spPr bwMode="auto">
          <a:xfrm>
            <a:off x="1720272" y="1940451"/>
            <a:ext cx="3341255" cy="61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643254" y="2550981"/>
            <a:ext cx="2362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Average annual ET</a:t>
            </a:r>
            <a:r>
              <a:rPr lang="en-US" baseline="-25000" dirty="0" smtClean="0"/>
              <a:t>o</a:t>
            </a:r>
            <a:r>
              <a:rPr lang="en-US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gridMET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1981-2010 climatology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8" t="29923" r="3218" b="8379"/>
          <a:stretch/>
        </p:blipFill>
        <p:spPr bwMode="auto">
          <a:xfrm>
            <a:off x="161365" y="2550981"/>
            <a:ext cx="6481482" cy="4325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76" t="23536" r="11068" b="70928"/>
          <a:stretch/>
        </p:blipFill>
        <p:spPr bwMode="auto">
          <a:xfrm>
            <a:off x="1831810" y="1953813"/>
            <a:ext cx="3199385" cy="61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670148" y="4572000"/>
            <a:ext cx="2362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90-day ET</a:t>
            </a:r>
            <a:r>
              <a:rPr lang="en-US" baseline="-25000" dirty="0" smtClean="0"/>
              <a:t>o</a:t>
            </a:r>
            <a:r>
              <a:rPr lang="en-US" dirty="0" smtClean="0"/>
              <a:t> anomaly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gridMET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5-21-2016 to 8-18-2016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70148" y="2550981"/>
            <a:ext cx="2245252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05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52401"/>
            <a:ext cx="9144000" cy="914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cs typeface="Arial" panose="020B0604020202020204" pitchFamily="34" charset="0"/>
              </a:rPr>
              <a:t>General need for Reference ET (ET</a:t>
            </a:r>
            <a:r>
              <a:rPr lang="en-US" sz="2800" b="1" baseline="-25000" dirty="0" smtClean="0">
                <a:cs typeface="Arial" panose="020B0604020202020204" pitchFamily="34" charset="0"/>
              </a:rPr>
              <a:t>o</a:t>
            </a:r>
            <a:r>
              <a:rPr lang="en-US" sz="2800" b="1" dirty="0" smtClean="0">
                <a:cs typeface="Arial" panose="020B0604020202020204" pitchFamily="34" charset="0"/>
              </a:rPr>
              <a:t>) in NV and elsewhere</a:t>
            </a:r>
            <a:endParaRPr lang="en-US" sz="2800" b="1" dirty="0"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914400"/>
            <a:ext cx="4038600" cy="574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2400" y="1066801"/>
            <a:ext cx="47244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Important for estimating ag. consumptive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Successful application of traditional ET</a:t>
            </a:r>
            <a:r>
              <a:rPr lang="en-US" baseline="-25000" dirty="0" smtClean="0">
                <a:cs typeface="Arial" panose="020B0604020202020204" pitchFamily="34" charset="0"/>
              </a:rPr>
              <a:t>o</a:t>
            </a:r>
            <a:r>
              <a:rPr lang="en-US" dirty="0" smtClean="0">
                <a:cs typeface="Arial" panose="020B0604020202020204" pitchFamily="34" charset="0"/>
              </a:rPr>
              <a:t> * K</a:t>
            </a:r>
            <a:r>
              <a:rPr lang="en-US" baseline="-25000" dirty="0" smtClean="0">
                <a:cs typeface="Arial" panose="020B0604020202020204" pitchFamily="34" charset="0"/>
              </a:rPr>
              <a:t>c</a:t>
            </a:r>
            <a:r>
              <a:rPr lang="en-US" dirty="0" smtClean="0">
                <a:cs typeface="Arial" panose="020B0604020202020204" pitchFamily="34" charset="0"/>
              </a:rPr>
              <a:t> approach relies on well watered ET</a:t>
            </a:r>
            <a:r>
              <a:rPr lang="en-US" baseline="-25000" dirty="0" smtClean="0">
                <a:cs typeface="Arial" panose="020B0604020202020204" pitchFamily="34" charset="0"/>
              </a:rPr>
              <a:t>o</a:t>
            </a:r>
            <a:r>
              <a:rPr lang="en-US" dirty="0" smtClean="0">
                <a:cs typeface="Arial" panose="020B0604020202020204" pitchFamily="34" charset="0"/>
              </a:rPr>
              <a:t> estimates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METRIC and other remote sensing approaches rely on well watered reference </a:t>
            </a:r>
            <a:r>
              <a:rPr lang="en-US" dirty="0" smtClean="0">
                <a:cs typeface="Arial" panose="020B0604020202020204" pitchFamily="34" charset="0"/>
              </a:rPr>
              <a:t>ET</a:t>
            </a:r>
            <a:r>
              <a:rPr lang="en-US" baseline="-25000" dirty="0" smtClean="0">
                <a:cs typeface="Arial" panose="020B0604020202020204" pitchFamily="34" charset="0"/>
              </a:rPr>
              <a:t>o</a:t>
            </a:r>
            <a:r>
              <a:rPr lang="en-US" dirty="0" smtClean="0"/>
              <a:t> estimates too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NV specific: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Huge spatial variability in weather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Each valley has unique weather and deserves own monitoring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Most groundwater basins are fully or over appropriated due to water rights for irrigation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 smtClean="0"/>
              <a:t>Need reliable </a:t>
            </a:r>
            <a:r>
              <a:rPr lang="en-US" dirty="0" smtClean="0">
                <a:cs typeface="Arial" panose="020B0604020202020204" pitchFamily="34" charset="0"/>
              </a:rPr>
              <a:t>ET</a:t>
            </a:r>
            <a:r>
              <a:rPr lang="en-US" baseline="-25000" dirty="0" smtClean="0">
                <a:cs typeface="Arial" panose="020B0604020202020204" pitchFamily="34" charset="0"/>
              </a:rPr>
              <a:t>o</a:t>
            </a:r>
            <a:r>
              <a:rPr lang="en-US" dirty="0" smtClean="0"/>
              <a:t> estimates to calculate crop consumptive use using traditional and remote sensing methods!!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5495" y="6581001"/>
            <a:ext cx="12899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cs typeface="Arial" panose="020B0604020202020204" pitchFamily="34" charset="0"/>
              </a:rPr>
              <a:t>[Allen et al. 1998]</a:t>
            </a:r>
          </a:p>
        </p:txBody>
      </p:sp>
    </p:spTree>
    <p:extLst>
      <p:ext uri="{BB962C8B-B14F-4D97-AF65-F5344CB8AC3E}">
        <p14:creationId xmlns:p14="http://schemas.microsoft.com/office/powerpoint/2010/main" val="49978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2401"/>
            <a:ext cx="9144000" cy="914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cs typeface="Arial" panose="020B0604020202020204" pitchFamily="34" charset="0"/>
              </a:rPr>
              <a:t>ET</a:t>
            </a:r>
            <a:r>
              <a:rPr lang="en-US" sz="2800" b="1" baseline="-25000" dirty="0" smtClean="0">
                <a:cs typeface="Arial" panose="020B0604020202020204" pitchFamily="34" charset="0"/>
              </a:rPr>
              <a:t>o</a:t>
            </a:r>
            <a:r>
              <a:rPr lang="en-US" sz="2800" b="1" dirty="0" smtClean="0">
                <a:cs typeface="Arial" panose="020B0604020202020204" pitchFamily="34" charset="0"/>
              </a:rPr>
              <a:t> tools: Climate Engine</a:t>
            </a:r>
            <a:endParaRPr lang="en-US" sz="2800" b="1" dirty="0">
              <a:cs typeface="Arial" panose="020B0604020202020204" pitchFamily="34" charset="0"/>
            </a:endParaRPr>
          </a:p>
        </p:txBody>
      </p:sp>
      <p:pic>
        <p:nvPicPr>
          <p:cNvPr id="18434" name="Picture 2" descr="V:\presentations\WSWC_2016\gridmet_et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38886"/>
            <a:ext cx="4953000" cy="577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334000" y="1524000"/>
            <a:ext cx="3733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Near real-time ET</a:t>
            </a:r>
            <a:r>
              <a:rPr lang="en-US" baseline="-25000" dirty="0" smtClean="0"/>
              <a:t>o</a:t>
            </a:r>
            <a:r>
              <a:rPr lang="en-US" dirty="0" smtClean="0"/>
              <a:t> </a:t>
            </a:r>
            <a:r>
              <a:rPr lang="en-US" dirty="0" err="1" smtClean="0"/>
              <a:t>timeseries</a:t>
            </a:r>
            <a:r>
              <a:rPr lang="en-US" dirty="0" smtClean="0"/>
              <a:t> near Fallon, NV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May 21 though August 18,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Recall high ET</a:t>
            </a:r>
            <a:r>
              <a:rPr lang="en-US" baseline="-25000" dirty="0" smtClean="0"/>
              <a:t>o</a:t>
            </a:r>
            <a:r>
              <a:rPr lang="en-US" dirty="0" smtClean="0"/>
              <a:t> biases, not representative of actual ag conditions!</a:t>
            </a:r>
            <a:endParaRPr lang="en-US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3" t="24124" r="3408" b="14089"/>
          <a:stretch/>
        </p:blipFill>
        <p:spPr bwMode="auto">
          <a:xfrm>
            <a:off x="5410200" y="4419600"/>
            <a:ext cx="341159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469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2401"/>
            <a:ext cx="9144000" cy="914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cs typeface="Arial" panose="020B0604020202020204" pitchFamily="34" charset="0"/>
              </a:rPr>
              <a:t>ET</a:t>
            </a:r>
            <a:r>
              <a:rPr lang="en-US" sz="2800" b="1" baseline="-25000" dirty="0" smtClean="0">
                <a:cs typeface="Arial" panose="020B0604020202020204" pitchFamily="34" charset="0"/>
              </a:rPr>
              <a:t>o</a:t>
            </a:r>
            <a:r>
              <a:rPr lang="en-US" sz="2800" b="1" dirty="0" smtClean="0">
                <a:cs typeface="Arial" panose="020B0604020202020204" pitchFamily="34" charset="0"/>
              </a:rPr>
              <a:t> as a drought metric</a:t>
            </a:r>
            <a:endParaRPr lang="en-US" sz="2800" b="1" dirty="0">
              <a:cs typeface="Arial" panose="020B060402020202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18479"/>
            <a:ext cx="5562600" cy="4872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" y="5633686"/>
            <a:ext cx="5562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Figure 1 from </a:t>
            </a:r>
            <a:r>
              <a:rPr lang="en-US" i="1" dirty="0" smtClean="0"/>
              <a:t>Hobbins et al. 2016</a:t>
            </a:r>
            <a:r>
              <a:rPr lang="en-US" dirty="0" smtClean="0"/>
              <a:t>: </a:t>
            </a:r>
            <a:r>
              <a:rPr lang="en-US" dirty="0"/>
              <a:t>Idealized parallel and complementary responses of ET and ET</a:t>
            </a:r>
            <a:r>
              <a:rPr lang="en-US" baseline="-25000" dirty="0"/>
              <a:t>o</a:t>
            </a:r>
            <a:r>
              <a:rPr lang="en-US" dirty="0" smtClean="0"/>
              <a:t> </a:t>
            </a:r>
            <a:r>
              <a:rPr lang="en-US" dirty="0"/>
              <a:t>to varying moisture and energy conditions shown within the </a:t>
            </a:r>
            <a:r>
              <a:rPr lang="en-US" dirty="0" err="1"/>
              <a:t>Budyko</a:t>
            </a:r>
            <a:r>
              <a:rPr lang="en-US" dirty="0"/>
              <a:t> </a:t>
            </a:r>
            <a:r>
              <a:rPr lang="en-US" dirty="0" smtClean="0"/>
              <a:t>framework.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419600" y="106680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Flash drought</a:t>
            </a:r>
            <a:r>
              <a:rPr lang="en-US" dirty="0" smtClean="0"/>
              <a:t>, moisture changes lag behind changes in meteorological drivers. Both </a:t>
            </a:r>
            <a:r>
              <a:rPr lang="en-US" dirty="0"/>
              <a:t>ET</a:t>
            </a:r>
            <a:r>
              <a:rPr lang="en-US" baseline="-25000" dirty="0"/>
              <a:t>o</a:t>
            </a:r>
            <a:r>
              <a:rPr lang="en-US" dirty="0" smtClean="0"/>
              <a:t> and ET will increase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29000" y="2362200"/>
            <a:ext cx="2209800" cy="1219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733800" y="1389966"/>
            <a:ext cx="685800" cy="97223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324600" y="3590213"/>
            <a:ext cx="2667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Sustained </a:t>
            </a:r>
            <a:r>
              <a:rPr lang="en-US" dirty="0">
                <a:solidFill>
                  <a:srgbClr val="FF0000"/>
                </a:solidFill>
              </a:rPr>
              <a:t>drought</a:t>
            </a:r>
            <a:r>
              <a:rPr lang="en-US" dirty="0"/>
              <a:t>, </a:t>
            </a:r>
            <a:r>
              <a:rPr lang="en-US" dirty="0" smtClean="0"/>
              <a:t>ET declines and </a:t>
            </a:r>
            <a:r>
              <a:rPr lang="en-US" dirty="0"/>
              <a:t>ET</a:t>
            </a:r>
            <a:r>
              <a:rPr lang="en-US" baseline="-25000" dirty="0"/>
              <a:t>o</a:t>
            </a:r>
            <a:r>
              <a:rPr lang="en-US" dirty="0" smtClean="0"/>
              <a:t> increases in response to an increasingly limited moisture supply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57200" y="918866"/>
            <a:ext cx="2743200" cy="3576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200400" y="3962400"/>
            <a:ext cx="3124200" cy="36647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324600" y="5629444"/>
            <a:ext cx="266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ET</a:t>
            </a:r>
            <a:r>
              <a:rPr lang="en-US" baseline="-25000" dirty="0"/>
              <a:t>o</a:t>
            </a:r>
            <a:r>
              <a:rPr lang="en-US" dirty="0" smtClean="0"/>
              <a:t> will increase under both drought types!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34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/>
      <p:bldP spid="14" grpId="0" animBg="1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2400"/>
            <a:ext cx="9144000" cy="914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cs typeface="Arial" panose="020B0604020202020204" pitchFamily="34" charset="0"/>
              </a:rPr>
              <a:t>The Evaporative Demand Drought Index (EDDI)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68554" y="948770"/>
            <a:ext cx="469924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Pair of papers in Journal of Hydrometeorology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Hobbins et al. 2016: EDDI theory and formulation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McEvoy et al. 2016: EDDI assessment against other drought indices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EDDI represents standardized anomalies in ET</a:t>
            </a:r>
            <a:r>
              <a:rPr lang="en-US" baseline="-25000" dirty="0" smtClean="0"/>
              <a:t>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Based on </a:t>
            </a:r>
            <a:r>
              <a:rPr lang="en-US" dirty="0" err="1" smtClean="0"/>
              <a:t>gridMET</a:t>
            </a:r>
            <a:r>
              <a:rPr lang="en-US" dirty="0" smtClean="0"/>
              <a:t> 4-km daily data, 1979-present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+ EDDI = drought or drought development likely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- EDDI = cool and moist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6200" y="6117935"/>
            <a:ext cx="48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48-month EDDI shows excessive accumulated </a:t>
            </a:r>
            <a:r>
              <a:rPr lang="en-US" dirty="0"/>
              <a:t>ET</a:t>
            </a:r>
            <a:r>
              <a:rPr lang="en-US" baseline="-25000" dirty="0"/>
              <a:t>o</a:t>
            </a:r>
          </a:p>
          <a:p>
            <a:r>
              <a:rPr lang="en-US" dirty="0" smtClean="0"/>
              <a:t>over the first 4 water years of CA drought</a:t>
            </a:r>
            <a:endParaRPr lang="en-US" dirty="0"/>
          </a:p>
        </p:txBody>
      </p:sp>
      <p:pic>
        <p:nvPicPr>
          <p:cNvPr id="12291" name="Picture 3" descr="V:\EDDI\projects\eto_for_mike\eddi_48month_sep_20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3" y="784934"/>
            <a:ext cx="4272604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8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2401"/>
            <a:ext cx="9144000" cy="914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cs typeface="Arial" panose="020B0604020202020204" pitchFamily="34" charset="0"/>
              </a:rPr>
              <a:t>The Evaporative Demand Drought Index (EDDI)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743635"/>
            <a:ext cx="8763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Experimental </a:t>
            </a:r>
            <a:r>
              <a:rPr lang="en-US" dirty="0" smtClean="0"/>
              <a:t>EDDI maps:</a:t>
            </a:r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mydrive.dri.edu/index.php/s/XgGuJ2CKJ3sa3L6</a:t>
            </a:r>
            <a:r>
              <a:rPr lang="en-US" dirty="0" smtClean="0"/>
              <a:t> (4-km </a:t>
            </a:r>
            <a:r>
              <a:rPr lang="en-US" dirty="0" err="1" smtClean="0"/>
              <a:t>gridMET</a:t>
            </a:r>
            <a:r>
              <a:rPr lang="en-US" dirty="0" smtClean="0"/>
              <a:t>)</a:t>
            </a:r>
          </a:p>
          <a:p>
            <a:r>
              <a:rPr lang="en-US" dirty="0">
                <a:hlinkClick r:id="rId3"/>
              </a:rPr>
              <a:t>ftp://ftp.cdc.noaa.gov/pub/Public/mhobbins/EDDI/USDM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(12-km NLDAS)</a:t>
            </a:r>
          </a:p>
          <a:p>
            <a:r>
              <a:rPr lang="en-US" dirty="0">
                <a:hlinkClick r:id="rId4"/>
              </a:rPr>
              <a:t>ftp://ftp.cdc.noaa.gov/pub/Public/mhobbins/EDDI/CN_DEWS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(CA/NV region)</a:t>
            </a:r>
            <a:endParaRPr lang="en-US" dirty="0"/>
          </a:p>
        </p:txBody>
      </p:sp>
      <p:pic>
        <p:nvPicPr>
          <p:cNvPr id="13314" name="Picture 2" descr="C:\Users\mcevoyd\ownCloud\EDDI\figures\EDDI_14_day\eddiusdm14day_2016-08-1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022122"/>
            <a:ext cx="270489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mcevoyd\ownCloud\EDDI\figures\EDDI_30_day\eddiusdm30day_2016-08-1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019094"/>
            <a:ext cx="270489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mcevoyd\ownCloud\EDDI\figures\EDDI_180_day\eddiusdm180day_2016-08-1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308703"/>
            <a:ext cx="270489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mcevoyd\ownCloud\EDDI\figures\EDDI_365_day\eddiusdm365day_2016-08-1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918" y="4308122"/>
            <a:ext cx="270489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177" y="2590800"/>
            <a:ext cx="13826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14-day EDDI </a:t>
            </a:r>
          </a:p>
          <a:p>
            <a:r>
              <a:rPr lang="en-US" dirty="0" smtClean="0"/>
              <a:t>8-17-2016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086600" y="2619473"/>
            <a:ext cx="13297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30-day EDDI</a:t>
            </a:r>
          </a:p>
          <a:p>
            <a:r>
              <a:rPr lang="en-US" dirty="0" smtClean="0"/>
              <a:t>8-17-2016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5177" y="5081790"/>
            <a:ext cx="14467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180-day EDDI</a:t>
            </a:r>
          </a:p>
          <a:p>
            <a:r>
              <a:rPr lang="en-US" dirty="0" smtClean="0"/>
              <a:t>(6-month) </a:t>
            </a:r>
          </a:p>
          <a:p>
            <a:r>
              <a:rPr lang="en-US" dirty="0"/>
              <a:t>8-17-2016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62800" y="5029200"/>
            <a:ext cx="14467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365-day EDDI</a:t>
            </a:r>
          </a:p>
          <a:p>
            <a:r>
              <a:rPr lang="en-US" dirty="0" smtClean="0"/>
              <a:t>(12-month) </a:t>
            </a:r>
          </a:p>
          <a:p>
            <a:r>
              <a:rPr lang="en-US" dirty="0"/>
              <a:t>8-17-2016</a:t>
            </a:r>
          </a:p>
        </p:txBody>
      </p:sp>
    </p:spTree>
    <p:extLst>
      <p:ext uri="{BB962C8B-B14F-4D97-AF65-F5344CB8AC3E}">
        <p14:creationId xmlns:p14="http://schemas.microsoft.com/office/powerpoint/2010/main" val="352000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2401"/>
            <a:ext cx="9144000" cy="914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cs typeface="Arial" panose="020B0604020202020204" pitchFamily="34" charset="0"/>
              </a:rPr>
              <a:t>The Evaporative Demand Drought Index (EDDI)</a:t>
            </a:r>
            <a:endParaRPr lang="en-US" sz="2800" b="1" dirty="0"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11" y="1470212"/>
            <a:ext cx="7401577" cy="525123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71211" y="743634"/>
            <a:ext cx="594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EDDI animation slider </a:t>
            </a:r>
            <a:r>
              <a:rPr lang="en-US" dirty="0"/>
              <a:t>tool: </a:t>
            </a:r>
            <a:r>
              <a:rPr lang="en-US" dirty="0">
                <a:hlinkClick r:id="rId3"/>
              </a:rPr>
              <a:t>https://eddi-dri.appspot.com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8895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2401"/>
            <a:ext cx="9144000" cy="914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cs typeface="Arial" panose="020B0604020202020204" pitchFamily="34" charset="0"/>
              </a:rPr>
              <a:t>Seasonal drought forecasts using ET</a:t>
            </a:r>
            <a:r>
              <a:rPr lang="en-US" sz="2800" b="1" baseline="-25000" dirty="0" smtClean="0">
                <a:cs typeface="Arial" panose="020B0604020202020204" pitchFamily="34" charset="0"/>
              </a:rPr>
              <a:t>o</a:t>
            </a:r>
            <a:endParaRPr lang="en-US" sz="2800" b="1" baseline="-25000" dirty="0"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882135"/>
            <a:ext cx="838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McEvoy et al. 2016, GRL: Improved seasonal drought forecasts using reference </a:t>
            </a:r>
            <a:r>
              <a:rPr lang="en-US" dirty="0"/>
              <a:t>evapotranspiration anomalies: 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www.dri.edu/images/stories/divisions/das/dasfaculty/McEvoy_et_al-2016-Geophysical_Research_Letters.pdf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5607424" cy="4229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944340" y="2370040"/>
            <a:ext cx="31242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Retrospective skill analysis using Climate Forecast System Version 2 (CFSv2) seasonal forecast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ET</a:t>
            </a:r>
            <a:r>
              <a:rPr lang="en-US" baseline="-25000" dirty="0" smtClean="0"/>
              <a:t>o</a:t>
            </a:r>
            <a:r>
              <a:rPr lang="en-US" dirty="0" smtClean="0"/>
              <a:t> forecast skill superior to precipitation during droughts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Major improvement in central and northeast US during growing season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Minor improvement in west (CA/NV)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600200" y="4800600"/>
            <a:ext cx="914400" cy="5334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28800" y="5638800"/>
            <a:ext cx="685800" cy="5334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95800" y="4799120"/>
            <a:ext cx="914400" cy="5334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200400" y="3978053"/>
            <a:ext cx="914400" cy="5334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200400" y="3124200"/>
            <a:ext cx="1066800" cy="5334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181600" y="2438400"/>
            <a:ext cx="457200" cy="5334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762957" y="3200400"/>
            <a:ext cx="523043" cy="5334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95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52401"/>
            <a:ext cx="9144000" cy="914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cs typeface="Arial" panose="020B0604020202020204" pitchFamily="34" charset="0"/>
              </a:rPr>
              <a:t>Future directions</a:t>
            </a:r>
            <a:endParaRPr lang="en-US" sz="2800" b="1" baseline="-25000" dirty="0"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598" y="762000"/>
            <a:ext cx="8575645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Continue to seek out funding opportunities to maintain NICE Net (funding ran out December 2015)! DRI and NV Division of Water Resources are seeking state funding/legislative approval for NICE 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$2000-$3000 per station/per year (~$54K per year total)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Look forward to collaborating with Reclamation on ingesting NICE Net data for calculating well irrigated </a:t>
            </a:r>
            <a:r>
              <a:rPr lang="en-US" dirty="0"/>
              <a:t>crop ET (</a:t>
            </a:r>
            <a:r>
              <a:rPr lang="en-US" dirty="0" smtClean="0"/>
              <a:t>ET</a:t>
            </a:r>
            <a:r>
              <a:rPr lang="en-US" baseline="-25000" dirty="0" smtClean="0"/>
              <a:t>o </a:t>
            </a:r>
            <a:r>
              <a:rPr lang="en-US" dirty="0" smtClean="0"/>
              <a:t> * K</a:t>
            </a:r>
            <a:r>
              <a:rPr lang="en-US" baseline="-25000" dirty="0" smtClean="0"/>
              <a:t>c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Integration of NICE Net into an irrigation scheduler (i.e., WA State University, Troy Peters)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Host raw and QA/</a:t>
            </a:r>
            <a:r>
              <a:rPr lang="en-US" dirty="0" err="1" smtClean="0"/>
              <a:t>QCed</a:t>
            </a:r>
            <a:r>
              <a:rPr lang="en-US" dirty="0" smtClean="0"/>
              <a:t> data on NICE Net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Develop a CONUS-wide benchmark dataset of ag stations with good, long-term records that measure </a:t>
            </a:r>
            <a:r>
              <a:rPr lang="en-US" dirty="0"/>
              <a:t>ET</a:t>
            </a:r>
            <a:r>
              <a:rPr lang="en-US" baseline="-25000" dirty="0"/>
              <a:t>o</a:t>
            </a:r>
            <a:r>
              <a:rPr lang="en-US" dirty="0" smtClean="0"/>
              <a:t> variables to validate gridded </a:t>
            </a:r>
            <a:r>
              <a:rPr lang="en-US" dirty="0"/>
              <a:t>ET</a:t>
            </a:r>
            <a:r>
              <a:rPr lang="en-US" baseline="-25000" dirty="0"/>
              <a:t>o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Further develop bias correction methodology for </a:t>
            </a:r>
            <a:r>
              <a:rPr lang="en-US" dirty="0"/>
              <a:t>ET</a:t>
            </a:r>
            <a:r>
              <a:rPr lang="en-US" baseline="-25000" dirty="0"/>
              <a:t>o</a:t>
            </a:r>
            <a:r>
              <a:rPr lang="en-US" dirty="0" smtClean="0"/>
              <a:t> from gridded weather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Operationalize EDDI, 3-year NOAA funded project that just began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Produce operational bias corrected and downscaled seasonal </a:t>
            </a:r>
            <a:r>
              <a:rPr lang="en-US" dirty="0"/>
              <a:t>ET</a:t>
            </a:r>
            <a:r>
              <a:rPr lang="en-US" baseline="-25000" dirty="0"/>
              <a:t>o</a:t>
            </a:r>
            <a:r>
              <a:rPr lang="en-US" dirty="0" smtClean="0"/>
              <a:t> forecasts</a:t>
            </a:r>
          </a:p>
        </p:txBody>
      </p:sp>
    </p:spTree>
    <p:extLst>
      <p:ext uri="{BB962C8B-B14F-4D97-AF65-F5344CB8AC3E}">
        <p14:creationId xmlns:p14="http://schemas.microsoft.com/office/powerpoint/2010/main" val="261642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wrcc.dri.edu/wraws/pictures/nnsv/201503/nnsv.N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31376"/>
            <a:ext cx="12462934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8600" y="452735"/>
            <a:ext cx="271664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Thank you!</a:t>
            </a:r>
          </a:p>
          <a:p>
            <a:endParaRPr lang="en-US" dirty="0" smtClean="0"/>
          </a:p>
          <a:p>
            <a:r>
              <a:rPr lang="en-US" dirty="0" smtClean="0">
                <a:hlinkClick r:id="rId3"/>
              </a:rPr>
              <a:t>Dan.McEvoy@dri.edu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Justin.Huntington@dri.edu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019800" y="115669"/>
            <a:ext cx="28734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North Spring Valley NICE Net</a:t>
            </a:r>
          </a:p>
          <a:p>
            <a:r>
              <a:rPr lang="en-US" dirty="0" smtClean="0"/>
              <a:t>March,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24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52401"/>
            <a:ext cx="9144000" cy="914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cs typeface="Arial" panose="020B0604020202020204" pitchFamily="34" charset="0"/>
              </a:rPr>
              <a:t>NICE Net Motivation</a:t>
            </a:r>
            <a:endParaRPr lang="en-US" sz="2800" b="1" dirty="0"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72083" t="12000" r="8958" b="5333"/>
          <a:stretch>
            <a:fillRect/>
          </a:stretch>
        </p:blipFill>
        <p:spPr bwMode="auto">
          <a:xfrm>
            <a:off x="5029200" y="953465"/>
            <a:ext cx="3810000" cy="519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5-Point Star 11"/>
          <p:cNvSpPr/>
          <p:nvPr/>
        </p:nvSpPr>
        <p:spPr>
          <a:xfrm>
            <a:off x="5819115" y="2743200"/>
            <a:ext cx="152400" cy="1524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7391400" y="2590800"/>
            <a:ext cx="152400" cy="1524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67936" y="910441"/>
            <a:ext cx="4724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Prior to the Nevada Integrated Climate and Evapotranspiration Network (NICE Net) only two NV ag 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Most NV stations located in dry, non-irrigated environments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Funded by a federal initiative and state of NV to improve estimates of consumptive use in NV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Project started 2010, most stations installed 2010-2012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cs typeface="Arial" panose="020B0604020202020204" pitchFamily="34" charset="0"/>
            </a:endParaRPr>
          </a:p>
        </p:txBody>
      </p:sp>
      <p:pic>
        <p:nvPicPr>
          <p:cNvPr id="15" name="Picture 5" descr="H:\Weather\Agrimet\fal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668" y="4826524"/>
            <a:ext cx="1771650" cy="141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Documents and Settings\justinh\Desktop\eur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6232" y="4841764"/>
            <a:ext cx="1752600" cy="1402080"/>
          </a:xfrm>
          <a:prstGeom prst="rect">
            <a:avLst/>
          </a:prstGeom>
          <a:noFill/>
        </p:spPr>
      </p:pic>
      <p:sp>
        <p:nvSpPr>
          <p:cNvPr id="17" name="TextBox 37"/>
          <p:cNvSpPr txBox="1">
            <a:spLocks noChangeArrowheads="1"/>
          </p:cNvSpPr>
          <p:nvPr/>
        </p:nvSpPr>
        <p:spPr bwMode="auto">
          <a:xfrm>
            <a:off x="445183" y="6210553"/>
            <a:ext cx="15606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Fallon</a:t>
            </a:r>
            <a:r>
              <a:rPr lang="en-US" dirty="0" smtClean="0"/>
              <a:t> </a:t>
            </a:r>
            <a:r>
              <a:rPr lang="en-US" dirty="0" err="1" smtClean="0"/>
              <a:t>AgriMet</a:t>
            </a:r>
            <a:endParaRPr lang="en-US" dirty="0"/>
          </a:p>
        </p:txBody>
      </p:sp>
      <p:sp>
        <p:nvSpPr>
          <p:cNvPr id="18" name="TextBox 37"/>
          <p:cNvSpPr txBox="1">
            <a:spLocks noChangeArrowheads="1"/>
          </p:cNvSpPr>
          <p:nvPr/>
        </p:nvSpPr>
        <p:spPr bwMode="auto">
          <a:xfrm>
            <a:off x="2362200" y="6157288"/>
            <a:ext cx="16383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Eureka </a:t>
            </a:r>
            <a:r>
              <a:rPr lang="en-US" dirty="0" err="1" smtClean="0"/>
              <a:t>AgriMet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52401"/>
            <a:ext cx="9144000" cy="914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cs typeface="Arial" panose="020B0604020202020204" pitchFamily="34" charset="0"/>
              </a:rPr>
              <a:t>NICE Net stations</a:t>
            </a:r>
            <a:endParaRPr lang="en-US" sz="2800" b="1" dirty="0"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" t="16659" r="8669" b="16128"/>
          <a:stretch/>
        </p:blipFill>
        <p:spPr bwMode="auto">
          <a:xfrm>
            <a:off x="762000" y="1066801"/>
            <a:ext cx="7620000" cy="463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0" y="5791200"/>
            <a:ext cx="762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3"/>
              </a:rPr>
              <a:t>http://nicenet.dri.edu/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Currently 18 NICE Net stations</a:t>
            </a:r>
          </a:p>
        </p:txBody>
      </p:sp>
    </p:spTree>
    <p:extLst>
      <p:ext uri="{BB962C8B-B14F-4D97-AF65-F5344CB8AC3E}">
        <p14:creationId xmlns:p14="http://schemas.microsoft.com/office/powerpoint/2010/main" val="16163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52401"/>
            <a:ext cx="9144000" cy="914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cs typeface="Arial" panose="020B0604020202020204" pitchFamily="34" charset="0"/>
              </a:rPr>
              <a:t>NICE Net stations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01281" y="2303663"/>
            <a:ext cx="3048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hlinkClick r:id="rId2"/>
              </a:rPr>
              <a:t>http://nicenet.dri.edu/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Also hosted on USBR </a:t>
            </a:r>
            <a:r>
              <a:rPr lang="en-US" dirty="0" err="1" smtClean="0">
                <a:cs typeface="Arial" panose="020B0604020202020204" pitchFamily="34" charset="0"/>
              </a:rPr>
              <a:t>AgriMet</a:t>
            </a:r>
            <a:r>
              <a:rPr lang="en-US" dirty="0" smtClean="0">
                <a:cs typeface="Arial" panose="020B0604020202020204" pitchFamily="34" charset="0"/>
              </a:rPr>
              <a:t> page: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dirty="0" smtClean="0">
                <a:cs typeface="Arial" panose="020B0604020202020204" pitchFamily="34" charset="0"/>
                <a:hlinkClick r:id="rId3"/>
              </a:rPr>
              <a:t>http://www.usbr.gov/pn/agrimet/agrimetmap/agrimap.html</a:t>
            </a:r>
            <a:endParaRPr lang="en-US" dirty="0" smtClean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cs typeface="Arial" panose="020B0604020202020204" pitchFamily="34" charset="0"/>
              </a:rPr>
              <a:t>Big thanks to </a:t>
            </a:r>
            <a:r>
              <a:rPr lang="en-US" dirty="0" err="1" smtClean="0">
                <a:cs typeface="Arial" panose="020B0604020202020204" pitchFamily="34" charset="0"/>
              </a:rPr>
              <a:t>Jama</a:t>
            </a:r>
            <a:r>
              <a:rPr lang="en-US" dirty="0" smtClean="0">
                <a:cs typeface="Arial" panose="020B0604020202020204" pitchFamily="34" charset="0"/>
              </a:rPr>
              <a:t> Hamel!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7" t="20619" r="40308" b="19483"/>
          <a:stretch/>
        </p:blipFill>
        <p:spPr bwMode="auto">
          <a:xfrm>
            <a:off x="152400" y="685800"/>
            <a:ext cx="5791200" cy="582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951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52401"/>
            <a:ext cx="9144000" cy="914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cs typeface="Arial" panose="020B0604020202020204" pitchFamily="34" charset="0"/>
              </a:rPr>
              <a:t>NICE Net stations</a:t>
            </a:r>
            <a:endParaRPr lang="en-US" sz="2800" b="1" dirty="0">
              <a:cs typeface="Arial" panose="020B0604020202020204" pitchFamily="34" charset="0"/>
            </a:endParaRPr>
          </a:p>
        </p:txBody>
      </p:sp>
      <p:pic>
        <p:nvPicPr>
          <p:cNvPr id="5" name="Picture 4" descr="http://www.wrcc.dri.edu/wraws/pictures/ncva/201009/ncva.W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060034"/>
            <a:ext cx="3581400" cy="2686050"/>
          </a:xfrm>
          <a:prstGeom prst="rect">
            <a:avLst/>
          </a:prstGeom>
          <a:noFill/>
        </p:spPr>
      </p:pic>
      <p:pic>
        <p:nvPicPr>
          <p:cNvPr id="6" name="Picture 48" descr="C:\Documents and Settings\justinh\Desktop\nmas.ST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2606" y="1066047"/>
            <a:ext cx="3584448" cy="2688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7" descr="C:\Documents and Settings\justinh\Desktop\npwl.ST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2606" y="3887709"/>
            <a:ext cx="3584448" cy="2688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www.wrcc.dri.edu/wraws/pictures/npva/201011/npva.NE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6044" y="3886199"/>
            <a:ext cx="3584447" cy="2688336"/>
          </a:xfrm>
          <a:prstGeom prst="rect">
            <a:avLst/>
          </a:prstGeom>
          <a:noFill/>
        </p:spPr>
      </p:pic>
      <p:sp>
        <p:nvSpPr>
          <p:cNvPr id="9" name="TextBox 38"/>
          <p:cNvSpPr txBox="1">
            <a:spLocks noChangeArrowheads="1"/>
          </p:cNvSpPr>
          <p:nvPr/>
        </p:nvSpPr>
        <p:spPr bwMode="auto">
          <a:xfrm>
            <a:off x="2064116" y="3200400"/>
            <a:ext cx="14343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Carson Valley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38"/>
          <p:cNvSpPr txBox="1">
            <a:spLocks noChangeArrowheads="1"/>
          </p:cNvSpPr>
          <p:nvPr/>
        </p:nvSpPr>
        <p:spPr bwMode="auto">
          <a:xfrm>
            <a:off x="5757646" y="3276600"/>
            <a:ext cx="14319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Mason Valley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38"/>
          <p:cNvSpPr txBox="1">
            <a:spLocks noChangeArrowheads="1"/>
          </p:cNvSpPr>
          <p:nvPr/>
        </p:nvSpPr>
        <p:spPr bwMode="auto">
          <a:xfrm>
            <a:off x="2061083" y="6019800"/>
            <a:ext cx="15809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Paradise Valley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38"/>
          <p:cNvSpPr txBox="1">
            <a:spLocks noChangeArrowheads="1"/>
          </p:cNvSpPr>
          <p:nvPr/>
        </p:nvSpPr>
        <p:spPr bwMode="auto">
          <a:xfrm>
            <a:off x="5775753" y="6019800"/>
            <a:ext cx="18454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Pahranagat</a:t>
            </a:r>
            <a:r>
              <a:rPr lang="en-US" dirty="0" smtClean="0">
                <a:solidFill>
                  <a:schemeClr val="bg1"/>
                </a:solidFill>
              </a:rPr>
              <a:t> Valley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66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52401"/>
            <a:ext cx="9144000" cy="914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cs typeface="Arial" panose="020B0604020202020204" pitchFamily="34" charset="0"/>
              </a:rPr>
              <a:t>NICE Net stations</a:t>
            </a:r>
            <a:endParaRPr lang="en-US" sz="2800" b="1" dirty="0">
              <a:cs typeface="Arial" panose="020B0604020202020204" pitchFamily="34" charset="0"/>
            </a:endParaRPr>
          </a:p>
        </p:txBody>
      </p:sp>
      <p:pic>
        <p:nvPicPr>
          <p:cNvPr id="18436" name="Picture 4" descr="http://www.wrcc.dri.edu/wraws/pictures/nsmv/201502/nsmv.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0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914400" y="2438400"/>
            <a:ext cx="17071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Smith Valley, NV</a:t>
            </a:r>
          </a:p>
          <a:p>
            <a:r>
              <a:rPr lang="en-US" dirty="0" smtClean="0">
                <a:cs typeface="Arial" panose="020B0604020202020204" pitchFamily="34" charset="0"/>
              </a:rPr>
              <a:t>February, 2015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05735" y="838200"/>
            <a:ext cx="85620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Precipitation measurements are just as important as ET</a:t>
            </a:r>
            <a:r>
              <a:rPr lang="en-US" baseline="-25000" dirty="0" smtClean="0"/>
              <a:t>o</a:t>
            </a:r>
            <a:r>
              <a:rPr lang="en-US" dirty="0" smtClean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Needed for net irrigation water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All NICE Net stations now have tipping bucket and weighing type rain gauges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Weighing type gauges are essential for accurate measurement of frozen precipitation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791200" y="3259014"/>
            <a:ext cx="1559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Tipping bucket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724400" y="3459286"/>
            <a:ext cx="1066800" cy="50311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276600" y="2514600"/>
            <a:ext cx="24029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cs typeface="Arial" panose="020B0604020202020204" pitchFamily="34" charset="0"/>
              </a:rPr>
              <a:t>Geonor</a:t>
            </a:r>
            <a:r>
              <a:rPr lang="en-US" dirty="0" smtClean="0">
                <a:cs typeface="Arial" panose="020B0604020202020204" pitchFamily="34" charset="0"/>
              </a:rPr>
              <a:t> weighing gauge</a:t>
            </a:r>
          </a:p>
          <a:p>
            <a:r>
              <a:rPr lang="en-US" dirty="0">
                <a:cs typeface="Arial" panose="020B0604020202020204" pitchFamily="34" charset="0"/>
              </a:rPr>
              <a:t>w</a:t>
            </a:r>
            <a:r>
              <a:rPr lang="en-US" dirty="0" smtClean="0">
                <a:cs typeface="Arial" panose="020B0604020202020204" pitchFamily="34" charset="0"/>
              </a:rPr>
              <a:t>ith Alter shield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21" idx="2"/>
          </p:cNvCxnSpPr>
          <p:nvPr/>
        </p:nvCxnSpPr>
        <p:spPr>
          <a:xfrm flipH="1">
            <a:off x="3657600" y="3160931"/>
            <a:ext cx="820483" cy="126819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124200" y="5638800"/>
            <a:ext cx="24768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Storage gauge to collect </a:t>
            </a:r>
          </a:p>
          <a:p>
            <a:r>
              <a:rPr lang="en-US" dirty="0" err="1" smtClean="0">
                <a:cs typeface="Arial" panose="020B0604020202020204" pitchFamily="34" charset="0"/>
              </a:rPr>
              <a:t>precip</a:t>
            </a:r>
            <a:r>
              <a:rPr lang="en-US" dirty="0" smtClean="0">
                <a:cs typeface="Arial" panose="020B0604020202020204" pitchFamily="34" charset="0"/>
              </a:rPr>
              <a:t> isotopes </a:t>
            </a:r>
            <a:endParaRPr lang="en-US" dirty="0"/>
          </a:p>
        </p:txBody>
      </p:sp>
      <p:cxnSp>
        <p:nvCxnSpPr>
          <p:cNvPr id="25" name="Straight Arrow Connector 24"/>
          <p:cNvCxnSpPr>
            <a:stCxn id="24" idx="0"/>
          </p:cNvCxnSpPr>
          <p:nvPr/>
        </p:nvCxnSpPr>
        <p:spPr>
          <a:xfrm flipH="1" flipV="1">
            <a:off x="3124200" y="5105400"/>
            <a:ext cx="1238449" cy="5334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080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52401"/>
            <a:ext cx="9144000" cy="914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cs typeface="Arial" panose="020B0604020202020204" pitchFamily="34" charset="0"/>
              </a:rPr>
              <a:t>NICE Net stations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5735" y="838200"/>
            <a:ext cx="856206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Sensor list:</a:t>
            </a:r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CR 1000 data loggers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Campbell HMP45C temperature and humidity sensors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Campbell CS106 barometric pressure sensors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Apogee CS300 </a:t>
            </a:r>
            <a:r>
              <a:rPr lang="en-US" dirty="0" err="1" smtClean="0"/>
              <a:t>pyranometer</a:t>
            </a: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R.M. Young 05103 wind speed and direction sensors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Modified Universal precipitation gauge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Texas Electronics TE525 tipping bucket precipitation gauge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Thermocouple soil temperature sensors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Campbell CS650 soil moisture probes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4517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52401"/>
            <a:ext cx="9144000" cy="914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cs typeface="Arial" panose="020B0604020202020204" pitchFamily="34" charset="0"/>
              </a:rPr>
              <a:t>NICE Net webpage</a:t>
            </a:r>
            <a:endParaRPr lang="en-US" sz="2800" b="1" dirty="0">
              <a:cs typeface="Arial" panose="020B0604020202020204" pitchFamily="34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7" t="2541" r="31032" b="6878"/>
          <a:stretch/>
        </p:blipFill>
        <p:spPr bwMode="auto">
          <a:xfrm>
            <a:off x="228599" y="2133600"/>
            <a:ext cx="4227387" cy="4321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 descr="C:\Users\justinh\Dropbox\Screenshots\Screenshot 2015-01-22 06.23.4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2" t="2575" r="30873" b="6970"/>
          <a:stretch/>
        </p:blipFill>
        <p:spPr bwMode="auto">
          <a:xfrm>
            <a:off x="4587844" y="2158389"/>
            <a:ext cx="4216400" cy="429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599" y="6502033"/>
            <a:ext cx="241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http://nicenet.dri.edu/</a:t>
            </a:r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228598" y="685800"/>
            <a:ext cx="85756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Data available in the standard WRCC format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10-minute, hourly, daily, and monthly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All Ref ET variables: temperature, wind, humidity, solar radiation, and pre-computed ASCE grass Ref ET</a:t>
            </a:r>
          </a:p>
        </p:txBody>
      </p:sp>
    </p:spTree>
    <p:extLst>
      <p:ext uri="{BB962C8B-B14F-4D97-AF65-F5344CB8AC3E}">
        <p14:creationId xmlns:p14="http://schemas.microsoft.com/office/powerpoint/2010/main" val="201287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1223</TotalTime>
  <Words>1262</Words>
  <Application>Microsoft Macintosh PowerPoint</Application>
  <PresentationFormat>On-screen Show (4:3)</PresentationFormat>
  <Paragraphs>230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Calibri</vt:lpstr>
      <vt:lpstr>Courier New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mcevoyd</dc:creator>
  <cp:lastModifiedBy>Microsoft Office User</cp:lastModifiedBy>
  <cp:revision>67</cp:revision>
  <dcterms:created xsi:type="dcterms:W3CDTF">2016-08-22T17:34:16Z</dcterms:created>
  <dcterms:modified xsi:type="dcterms:W3CDTF">2016-08-25T19:55:22Z</dcterms:modified>
</cp:coreProperties>
</file>