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1" r:id="rId2"/>
    <p:sldId id="281" r:id="rId3"/>
    <p:sldId id="280" r:id="rId4"/>
    <p:sldId id="263" r:id="rId5"/>
    <p:sldId id="264" r:id="rId6"/>
    <p:sldId id="265" r:id="rId7"/>
    <p:sldId id="266" r:id="rId8"/>
    <p:sldId id="282" r:id="rId9"/>
    <p:sldId id="268" r:id="rId10"/>
    <p:sldId id="283" r:id="rId11"/>
    <p:sldId id="267" r:id="rId12"/>
    <p:sldId id="269" r:id="rId13"/>
    <p:sldId id="284" r:id="rId14"/>
    <p:sldId id="270" r:id="rId15"/>
    <p:sldId id="271" r:id="rId16"/>
    <p:sldId id="272" r:id="rId17"/>
    <p:sldId id="286" r:id="rId18"/>
    <p:sldId id="285" r:id="rId19"/>
    <p:sldId id="287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7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Template_02.jpg                                                0028C3F5Macintosh HD                   B75E1595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5626" y="1473671"/>
            <a:ext cx="5826719" cy="256323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NM Climate Center </a:t>
            </a:r>
            <a:r>
              <a:rPr lang="en-US" dirty="0" err="1" smtClean="0">
                <a:latin typeface="Calibri" panose="020F0502020204030204" pitchFamily="34" charset="0"/>
              </a:rPr>
              <a:t>AgMet</a:t>
            </a:r>
            <a:r>
              <a:rPr lang="en-US" dirty="0" smtClean="0">
                <a:latin typeface="Calibri" panose="020F0502020204030204" pitchFamily="34" charset="0"/>
              </a:rPr>
              <a:t> Network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5998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Dave DuBois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NM State Climatologist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Las Cruces, NM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 descr="newlogo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988" y="1487606"/>
            <a:ext cx="19812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0960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Presented at the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Irrigation Management Information Systems’ Workshop </a:t>
            </a:r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San Diego, CA, August 26, 2016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427"/>
            <a:ext cx="9144000" cy="50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251" y="232012"/>
            <a:ext cx="2470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John T. Harrington Forestry Research Center at </a:t>
            </a:r>
            <a:r>
              <a:rPr lang="en-US" sz="2000" dirty="0" err="1" smtClean="0">
                <a:latin typeface="Calibri" panose="020F0502020204030204" pitchFamily="34" charset="0"/>
              </a:rPr>
              <a:t>Mora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 err="1" smtClean="0">
                <a:latin typeface="Calibri" panose="020F0502020204030204" pitchFamily="34" charset="0"/>
              </a:rPr>
              <a:t>Silviculture</a:t>
            </a:r>
            <a:r>
              <a:rPr lang="en-US" sz="2000" dirty="0" smtClean="0">
                <a:latin typeface="Calibri" panose="020F0502020204030204" pitchFamily="34" charset="0"/>
              </a:rPr>
              <a:t>, reforestation, etc.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2" b="2840"/>
          <a:stretch/>
        </p:blipFill>
        <p:spPr>
          <a:xfrm>
            <a:off x="1425991" y="152400"/>
            <a:ext cx="6039333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613737"/>
            <a:ext cx="4381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Fabian Garcia Science Center, Las Cruces</a:t>
            </a:r>
          </a:p>
          <a:p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Chile, algae, onion, viticulture, </a:t>
            </a:r>
            <a:r>
              <a:rPr lang="en-US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turfgrass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427"/>
            <a:ext cx="9144000" cy="50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Basic Description: Equipment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71600"/>
            <a:ext cx="8382002" cy="484495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Temperature/RH: </a:t>
            </a:r>
            <a:r>
              <a:rPr lang="en-US" sz="2800" dirty="0" err="1" smtClean="0">
                <a:latin typeface="Calibri" panose="020F0502020204030204" pitchFamily="34" charset="0"/>
              </a:rPr>
              <a:t>Vaisala</a:t>
            </a:r>
            <a:r>
              <a:rPr lang="en-US" sz="2800" dirty="0" smtClean="0">
                <a:latin typeface="Calibri" panose="020F0502020204030204" pitchFamily="34" charset="0"/>
              </a:rPr>
              <a:t> HMP60/50 at 2 m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Precipitation: Texas Electronics TE-525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Soil temperature: CS-107 at 10 cm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winds: Mostly </a:t>
            </a:r>
            <a:r>
              <a:rPr lang="en-US" sz="2800" dirty="0" err="1" smtClean="0">
                <a:latin typeface="Calibri" panose="020F0502020204030204" pitchFamily="34" charset="0"/>
              </a:rPr>
              <a:t>MetOne</a:t>
            </a:r>
            <a:r>
              <a:rPr lang="en-US" sz="2800" dirty="0" smtClean="0">
                <a:latin typeface="Calibri" panose="020F0502020204030204" pitchFamily="34" charset="0"/>
              </a:rPr>
              <a:t> 034B at 3 m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Solar radiation: Li-COR LI200X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Data loggers: mostly CR10X, few with CR1000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Telemetry: mix of 400MHz RF and telephone, one on Ethernet line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powered with 10W panel, &amp; deep cycle battery</a:t>
            </a:r>
          </a:p>
        </p:txBody>
      </p:sp>
    </p:spTree>
    <p:extLst>
      <p:ext uri="{BB962C8B-B14F-4D97-AF65-F5344CB8AC3E}">
        <p14:creationId xmlns:p14="http://schemas.microsoft.com/office/powerpoint/2010/main" val="691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Maintenance Schedule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990600"/>
            <a:ext cx="8229602" cy="5010458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Since 2010 we started collecting maintenance logs, equipment replacement logs &amp; photos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Starting in 2010 replaced most soil temperature probes, verified sensor heights and depths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Starting in 2013 agreements with local operators assisting in maintenance and operation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Current maintenance 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Annual site visit by NMCC staff (Stan Engle, student or me)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No calibrations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Sensor replacements (mainly T/RH) every 3 to 4 years</a:t>
            </a:r>
          </a:p>
          <a:p>
            <a:pPr lvl="1"/>
            <a:r>
              <a:rPr lang="en-US" sz="2000" dirty="0" err="1" smtClean="0">
                <a:latin typeface="Calibri" panose="020F0502020204030204" pitchFamily="34" charset="0"/>
              </a:rPr>
              <a:t>Windsets</a:t>
            </a:r>
            <a:r>
              <a:rPr lang="en-US" sz="2000" dirty="0" smtClean="0">
                <a:latin typeface="Calibri" panose="020F0502020204030204" pitchFamily="34" charset="0"/>
              </a:rPr>
              <a:t> are repaired and used again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QA/QC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55845"/>
            <a:ext cx="8077201" cy="491319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Daily automated ingest goes through hourly value QC checks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Looks for out of range values, missing data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Assigns a flag if data passes this level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I look at data each day using our website to look for missing and data that looks odd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Plot hourly data for all parameters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I relay odd behavior to Stan and local operator for next steps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Every year the NM State Engineer’s Office performs a QC on physical state of sites and checks data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Path Forward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Upgrade QC </a:t>
            </a:r>
            <a:r>
              <a:rPr lang="en-US" dirty="0">
                <a:latin typeface="Calibri" panose="020F0502020204030204" pitchFamily="34" charset="0"/>
              </a:rPr>
              <a:t>and </a:t>
            </a:r>
            <a:r>
              <a:rPr lang="en-US" dirty="0" smtClean="0">
                <a:latin typeface="Calibri" panose="020F0502020204030204" pitchFamily="34" charset="0"/>
              </a:rPr>
              <a:t>maintenance methodology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Station metadata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Funding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Partnerships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Growers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Across agencies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NM USRCRN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r="29167"/>
          <a:stretch/>
        </p:blipFill>
        <p:spPr>
          <a:xfrm>
            <a:off x="609600" y="1066800"/>
            <a:ext cx="5867400" cy="5429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1371600"/>
            <a:ext cx="1905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Joint effort between NMSU and Park Service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Handover ownerships in </a:t>
            </a:r>
            <a:r>
              <a:rPr lang="en-US" dirty="0" smtClean="0">
                <a:latin typeface="Calibri" panose="020F0502020204030204" pitchFamily="34" charset="0"/>
              </a:rPr>
              <a:t>2014-2015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16 total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5 NPS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76771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4196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2016 Elephant Butte (southern NM) Irrigation District allotment 13 acre-inches, 28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percent of what EBID considers to be a full allotment</a:t>
            </a:r>
            <a:endParaRPr lang="en-U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This reservoir at about 7.5% capacity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Recent efforts in et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National Weather Service FRET product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Started in Albuquerque office providing us ET at Ag Science Centers in their CWA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235408"/>
            <a:ext cx="5511522" cy="33177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66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44" y="152400"/>
            <a:ext cx="7435255" cy="61335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14600" y="6243935"/>
            <a:ext cx="4267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Uses P-M from ASCE-EWRI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, 2004</a:t>
            </a:r>
          </a:p>
        </p:txBody>
      </p:sp>
    </p:spTree>
    <p:extLst>
      <p:ext uri="{BB962C8B-B14F-4D97-AF65-F5344CB8AC3E}">
        <p14:creationId xmlns:p14="http://schemas.microsoft.com/office/powerpoint/2010/main" val="1369365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8872538" cy="34637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Some quick FRET comparisons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138535"/>
            <a:ext cx="5101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Los Lunas Ag Science Center 2013-2014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52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11"/>
          <a:stretch/>
        </p:blipFill>
        <p:spPr>
          <a:xfrm>
            <a:off x="304800" y="228600"/>
            <a:ext cx="8613272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6172200"/>
            <a:ext cx="350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http://digital.weather.gov/</a:t>
            </a:r>
          </a:p>
        </p:txBody>
      </p:sp>
    </p:spTree>
    <p:extLst>
      <p:ext uri="{BB962C8B-B14F-4D97-AF65-F5344CB8AC3E}">
        <p14:creationId xmlns:p14="http://schemas.microsoft.com/office/powerpoint/2010/main" val="202338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661" t="12417" r="15700" b="2959"/>
          <a:stretch/>
        </p:blipFill>
        <p:spPr>
          <a:xfrm>
            <a:off x="914400" y="228600"/>
            <a:ext cx="70104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172200"/>
            <a:ext cx="4867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nmclimate.nmsu.edu/evapotr/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70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65" t="12101" r="6165" b="1849"/>
          <a:stretch/>
        </p:blipFill>
        <p:spPr>
          <a:xfrm>
            <a:off x="990600" y="304800"/>
            <a:ext cx="7010400" cy="59822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14600" y="6276581"/>
            <a:ext cx="3703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http://www.xericenter.com/</a:t>
            </a:r>
          </a:p>
        </p:txBody>
      </p:sp>
    </p:spTree>
    <p:extLst>
      <p:ext uri="{BB962C8B-B14F-4D97-AF65-F5344CB8AC3E}">
        <p14:creationId xmlns:p14="http://schemas.microsoft.com/office/powerpoint/2010/main" val="191259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3"/>
          <a:stretch/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682" y="152400"/>
            <a:ext cx="4294698" cy="1752600"/>
          </a:xfrm>
        </p:spPr>
        <p:txBody>
          <a:bodyPr/>
          <a:lstStyle/>
          <a:p>
            <a:r>
              <a:rPr lang="en-US" sz="320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Dr. Dave DuBois</a:t>
            </a:r>
            <a:br>
              <a:rPr lang="en-US" sz="320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State Climatologist</a:t>
            </a:r>
            <a:br>
              <a:rPr lang="en-US" sz="320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New Mexico State Univ.</a:t>
            </a:r>
            <a:br>
              <a:rPr lang="en-US" sz="320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en-US" sz="3200" cap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24400" y="4876800"/>
            <a:ext cx="4122420" cy="1752600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9pPr>
          </a:lstStyle>
          <a:p>
            <a:pPr algn="r"/>
            <a:r>
              <a:rPr lang="en-US" sz="3200" kern="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dwdubois@nmsu.edu</a:t>
            </a:r>
            <a:br>
              <a:rPr lang="en-US" sz="3200" kern="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kern="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weather.nmsu.edu</a:t>
            </a:r>
            <a:br>
              <a:rPr lang="en-US" sz="3200" kern="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kern="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@</a:t>
            </a:r>
            <a:r>
              <a:rPr lang="en-US" sz="3200" kern="0" cap="none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nmclimate</a:t>
            </a:r>
            <a:endParaRPr lang="en-US" sz="3200" kern="0" cap="none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panose="020F0502020204030204" pitchFamily="34" charset="0"/>
              </a:rPr>
              <a:t>AgMet</a:t>
            </a:r>
            <a:r>
              <a:rPr lang="en-US" dirty="0" smtClean="0">
                <a:latin typeface="Calibri" panose="020F0502020204030204" pitchFamily="34" charset="0"/>
              </a:rPr>
              <a:t> Network History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6663"/>
            <a:ext cx="8153401" cy="498143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Started by Ken Kunkel, the first NM state climatologist in late 1980s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Installed at NMSU Agricultural Science Centers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Currently 12 centers state-wide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Most collocated with NWS cooperative stations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In mid-1990s Ted </a:t>
            </a:r>
            <a:r>
              <a:rPr lang="en-US" sz="2400" dirty="0" err="1" smtClean="0">
                <a:latin typeface="Calibri" panose="020F0502020204030204" pitchFamily="34" charset="0"/>
              </a:rPr>
              <a:t>Sammis</a:t>
            </a:r>
            <a:r>
              <a:rPr lang="en-US" sz="2400" dirty="0" smtClean="0">
                <a:latin typeface="Calibri" panose="020F0502020204030204" pitchFamily="34" charset="0"/>
              </a:rPr>
              <a:t> created the NM Climate Center and housed hourly data at his lab for &gt;15 years</a:t>
            </a:r>
          </a:p>
          <a:p>
            <a:r>
              <a:rPr lang="en-US" sz="2400" dirty="0" err="1" smtClean="0">
                <a:latin typeface="Calibri" panose="020F0502020204030204" pitchFamily="34" charset="0"/>
              </a:rPr>
              <a:t>Sammis</a:t>
            </a:r>
            <a:r>
              <a:rPr lang="en-US" sz="2400" dirty="0" smtClean="0">
                <a:latin typeface="Calibri" panose="020F0502020204030204" pitchFamily="34" charset="0"/>
              </a:rPr>
              <a:t>’ network all connected through phone lines and </a:t>
            </a:r>
            <a:r>
              <a:rPr lang="en-US" sz="2400" dirty="0" err="1" smtClean="0">
                <a:latin typeface="Calibri" panose="020F0502020204030204" pitchFamily="34" charset="0"/>
              </a:rPr>
              <a:t>Loggernet</a:t>
            </a:r>
            <a:r>
              <a:rPr lang="en-US" sz="2400" dirty="0" smtClean="0">
                <a:latin typeface="Calibri" panose="020F0502020204030204" pitchFamily="34" charset="0"/>
              </a:rPr>
              <a:t> - dialed in after midnight each day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924801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NM Climate Center Now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24000"/>
            <a:ext cx="8077202" cy="482524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Data ingested daily/hourly into MySQL database from </a:t>
            </a:r>
            <a:r>
              <a:rPr lang="en-US" sz="2400" dirty="0" err="1">
                <a:latin typeface="Calibri" panose="020F0502020204030204" pitchFamily="34" charset="0"/>
              </a:rPr>
              <a:t>Loggernet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Data </a:t>
            </a:r>
            <a:r>
              <a:rPr lang="en-US" sz="2400" dirty="0">
                <a:latin typeface="Calibri" panose="020F0502020204030204" pitchFamily="34" charset="0"/>
              </a:rPr>
              <a:t>system: Dedicated PCs on Ubuntu </a:t>
            </a:r>
            <a:r>
              <a:rPr lang="en-US" sz="2400" dirty="0" err="1">
                <a:latin typeface="Calibri" panose="020F0502020204030204" pitchFamily="34" charset="0"/>
              </a:rPr>
              <a:t>linux</a:t>
            </a:r>
            <a:r>
              <a:rPr lang="en-US" sz="2400" dirty="0">
                <a:latin typeface="Calibri" panose="020F0502020204030204" pitchFamily="34" charset="0"/>
              </a:rPr>
              <a:t> using </a:t>
            </a:r>
            <a:r>
              <a:rPr lang="en-US" sz="2400" dirty="0" smtClean="0">
                <a:latin typeface="Calibri" panose="020F0502020204030204" pitchFamily="34" charset="0"/>
              </a:rPr>
              <a:t>python scripts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Public access on weather.nmsu.edu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Annual operating funds from NM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Funds from grants and contracts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Funds come from National </a:t>
            </a:r>
            <a:r>
              <a:rPr lang="en-US" sz="2400" dirty="0" err="1" smtClean="0">
                <a:latin typeface="Calibri" panose="020F0502020204030204" pitchFamily="34" charset="0"/>
              </a:rPr>
              <a:t>Mesonet</a:t>
            </a:r>
            <a:r>
              <a:rPr lang="en-US" sz="2400" dirty="0" smtClean="0">
                <a:latin typeface="Calibri" panose="020F0502020204030204" pitchFamily="34" charset="0"/>
              </a:rPr>
              <a:t> contract</a:t>
            </a: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4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panose="020F0502020204030204" pitchFamily="34" charset="0"/>
              </a:rPr>
              <a:t>AgMet</a:t>
            </a:r>
            <a:r>
              <a:rPr lang="en-US" dirty="0" smtClean="0">
                <a:latin typeface="Calibri" panose="020F0502020204030204" pitchFamily="34" charset="0"/>
              </a:rPr>
              <a:t> Station Map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1524000"/>
            <a:ext cx="44232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10 </a:t>
            </a:r>
            <a:r>
              <a:rPr lang="en-US" sz="2000" dirty="0">
                <a:latin typeface="Calibri" panose="020F0502020204030204" pitchFamily="34" charset="0"/>
              </a:rPr>
              <a:t>active </a:t>
            </a:r>
            <a:r>
              <a:rPr lang="en-US" sz="2000" dirty="0" smtClean="0">
                <a:latin typeface="Calibri" panose="020F0502020204030204" pitchFamily="34" charset="0"/>
              </a:rPr>
              <a:t>(4 </a:t>
            </a:r>
            <a:r>
              <a:rPr lang="en-US" sz="2000" dirty="0">
                <a:latin typeface="Calibri" panose="020F0502020204030204" pitchFamily="34" charset="0"/>
              </a:rPr>
              <a:t>in Las Cruces area)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3 permanently closed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Intend </a:t>
            </a:r>
            <a:r>
              <a:rPr lang="en-US" sz="2000" dirty="0">
                <a:latin typeface="Calibri" panose="020F0502020204030204" pitchFamily="34" charset="0"/>
              </a:rPr>
              <a:t>to bring </a:t>
            </a:r>
            <a:r>
              <a:rPr lang="en-US" sz="2000" dirty="0" smtClean="0">
                <a:latin typeface="Calibri" panose="020F0502020204030204" pitchFamily="34" charset="0"/>
              </a:rPr>
              <a:t>4 back </a:t>
            </a:r>
            <a:r>
              <a:rPr lang="en-US" sz="2000" dirty="0">
                <a:latin typeface="Calibri" panose="020F0502020204030204" pitchFamily="34" charset="0"/>
              </a:rPr>
              <a:t>online (no telemetry, being moved)</a:t>
            </a: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3962400" cy="3773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3410857"/>
            <a:ext cx="12854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Carlsbad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Clayton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Corona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Derry area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615" y="327547"/>
            <a:ext cx="55391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alibri" panose="020F0502020204030204" pitchFamily="34" charset="0"/>
              </a:rPr>
              <a:t>Leyendecker</a:t>
            </a:r>
            <a:r>
              <a:rPr lang="en-US" sz="2000" dirty="0" smtClean="0">
                <a:latin typeface="Calibri" panose="020F0502020204030204" pitchFamily="34" charset="0"/>
              </a:rPr>
              <a:t> Plant Science Research Center, Mesilla</a:t>
            </a: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Pecans, </a:t>
            </a:r>
            <a:r>
              <a:rPr lang="en-US" sz="2000" dirty="0" err="1" smtClean="0">
                <a:latin typeface="Calibri" panose="020F0502020204030204" pitchFamily="34" charset="0"/>
              </a:rPr>
              <a:t>chile</a:t>
            </a:r>
            <a:r>
              <a:rPr lang="en-US" sz="2000" dirty="0" smtClean="0">
                <a:latin typeface="Calibri" panose="020F0502020204030204" pitchFamily="34" charset="0"/>
              </a:rPr>
              <a:t>, cover crops, alfalfa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427"/>
            <a:ext cx="9144000" cy="50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389" y="354842"/>
            <a:ext cx="55906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Farmington Ag Science Center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 alfalfa, corn, dry beans, potatoes, onions, </a:t>
            </a:r>
            <a:r>
              <a:rPr lang="en-US" sz="2000" dirty="0" err="1" smtClean="0">
                <a:latin typeface="Calibri" panose="020F0502020204030204" pitchFamily="34" charset="0"/>
              </a:rPr>
              <a:t>chile</a:t>
            </a:r>
            <a:r>
              <a:rPr lang="en-US" sz="2000" dirty="0" smtClean="0">
                <a:latin typeface="Calibri" panose="020F0502020204030204" pitchFamily="34" charset="0"/>
              </a:rPr>
              <a:t>, etc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23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MSU branding 0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NMSU branding 02</Template>
  <TotalTime>3965</TotalTime>
  <Words>586</Words>
  <Application>Microsoft Office PowerPoint</Application>
  <PresentationFormat>On-screen Show (4:3)</PresentationFormat>
  <Paragraphs>97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Calibri</vt:lpstr>
      <vt:lpstr>Times</vt:lpstr>
      <vt:lpstr>NMSU branding 02</vt:lpstr>
      <vt:lpstr>NM Climate Center AgMet Network</vt:lpstr>
      <vt:lpstr>PowerPoint Presentation</vt:lpstr>
      <vt:lpstr>PowerPoint Presentation</vt:lpstr>
      <vt:lpstr>AgMet Network History</vt:lpstr>
      <vt:lpstr>NM Climate Center Now</vt:lpstr>
      <vt:lpstr>AgMet Station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Description: Equipment</vt:lpstr>
      <vt:lpstr>Maintenance Schedule</vt:lpstr>
      <vt:lpstr>QA/QC</vt:lpstr>
      <vt:lpstr>Path Forward</vt:lpstr>
      <vt:lpstr>NM USRCRN</vt:lpstr>
      <vt:lpstr>PowerPoint Presentation</vt:lpstr>
      <vt:lpstr>Recent efforts in et</vt:lpstr>
      <vt:lpstr>PowerPoint Presentation</vt:lpstr>
      <vt:lpstr>Some quick FRET comparisons</vt:lpstr>
      <vt:lpstr>PowerPoint Presentation</vt:lpstr>
      <vt:lpstr>PowerPoint Presentation</vt:lpstr>
      <vt:lpstr>PowerPoint Presentation</vt:lpstr>
      <vt:lpstr>Dr. Dave DuBois State Climatologist New Mexico State Univ.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2011 Wildfire Support from the NM State Climate Office</dc:title>
  <dc:creator>Dave</dc:creator>
  <cp:lastModifiedBy>Dave's Lenovo</cp:lastModifiedBy>
  <cp:revision>154</cp:revision>
  <dcterms:created xsi:type="dcterms:W3CDTF">2012-02-21T05:21:12Z</dcterms:created>
  <dcterms:modified xsi:type="dcterms:W3CDTF">2016-08-26T15:00:52Z</dcterms:modified>
</cp:coreProperties>
</file>