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5" r:id="rId3"/>
    <p:sldMasterId id="2147483687" r:id="rId4"/>
    <p:sldMasterId id="2147483699" r:id="rId5"/>
    <p:sldMasterId id="2147483713" r:id="rId6"/>
  </p:sldMasterIdLst>
  <p:notesMasterIdLst>
    <p:notesMasterId r:id="rId41"/>
  </p:notesMasterIdLst>
  <p:handoutMasterIdLst>
    <p:handoutMasterId r:id="rId42"/>
  </p:handoutMasterIdLst>
  <p:sldIdLst>
    <p:sldId id="264" r:id="rId7"/>
    <p:sldId id="353" r:id="rId8"/>
    <p:sldId id="347" r:id="rId9"/>
    <p:sldId id="266" r:id="rId10"/>
    <p:sldId id="268" r:id="rId11"/>
    <p:sldId id="354" r:id="rId12"/>
    <p:sldId id="272" r:id="rId13"/>
    <p:sldId id="274" r:id="rId14"/>
    <p:sldId id="293" r:id="rId15"/>
    <p:sldId id="279" r:id="rId16"/>
    <p:sldId id="302" r:id="rId17"/>
    <p:sldId id="356" r:id="rId18"/>
    <p:sldId id="358" r:id="rId19"/>
    <p:sldId id="359" r:id="rId20"/>
    <p:sldId id="360" r:id="rId21"/>
    <p:sldId id="361" r:id="rId22"/>
    <p:sldId id="362" r:id="rId23"/>
    <p:sldId id="363" r:id="rId24"/>
    <p:sldId id="364" r:id="rId25"/>
    <p:sldId id="365" r:id="rId26"/>
    <p:sldId id="366" r:id="rId27"/>
    <p:sldId id="367" r:id="rId28"/>
    <p:sldId id="368" r:id="rId29"/>
    <p:sldId id="382" r:id="rId30"/>
    <p:sldId id="381" r:id="rId31"/>
    <p:sldId id="375" r:id="rId32"/>
    <p:sldId id="377" r:id="rId33"/>
    <p:sldId id="379" r:id="rId34"/>
    <p:sldId id="369" r:id="rId35"/>
    <p:sldId id="370" r:id="rId36"/>
    <p:sldId id="378" r:id="rId37"/>
    <p:sldId id="371" r:id="rId38"/>
    <p:sldId id="372" r:id="rId39"/>
    <p:sldId id="383" r:id="rId40"/>
  </p:sldIdLst>
  <p:sldSz cx="9144000" cy="6858000" type="screen4x3"/>
  <p:notesSz cx="7004050" cy="9290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996633"/>
    <a:srgbClr val="FFFF00"/>
    <a:srgbClr val="0066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8" autoAdjust="0"/>
    <p:restoredTop sz="94660"/>
  </p:normalViewPr>
  <p:slideViewPr>
    <p:cSldViewPr>
      <p:cViewPr>
        <p:scale>
          <a:sx n="75" d="100"/>
          <a:sy n="75" d="100"/>
        </p:scale>
        <p:origin x="1824" y="5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59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2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>
            <a:lvl1pPr defTabSz="930275">
              <a:defRPr sz="1200"/>
            </a:lvl1pPr>
          </a:lstStyle>
          <a:p>
            <a:endParaRPr lang="en-US" altLang="en-US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7163" y="0"/>
            <a:ext cx="30353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endParaRPr lang="en-US" altLang="en-US"/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3325"/>
            <a:ext cx="30353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04" tIns="46552" rIns="93104" bIns="46552" numCol="1" anchor="b" anchorCtr="0" compatLnSpc="1">
            <a:prstTxWarp prst="textNoShape">
              <a:avLst/>
            </a:prstTxWarp>
          </a:bodyPr>
          <a:lstStyle>
            <a:lvl1pPr defTabSz="930275">
              <a:defRPr sz="1200"/>
            </a:lvl1pPr>
          </a:lstStyle>
          <a:p>
            <a:endParaRPr lang="en-US" altLang="en-US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7163" y="8823325"/>
            <a:ext cx="30353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04" tIns="46552" rIns="93104" bIns="46552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fld id="{91A63CB0-9A5C-46D8-B9C8-386283BFCB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2626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06E1D-F3CF-46C9-9E71-C5CD89FF2B50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1288" y="1162050"/>
            <a:ext cx="4181475" cy="31353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088" y="4470400"/>
            <a:ext cx="5603875" cy="36591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AD118-D3F4-4DD3-9BFF-E9BEBBBE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05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0A9174-A6F8-4731-8D1E-EE12BCFF32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024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9D4DE-3C58-4E8B-AB8D-CFD3B240DC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9144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1D73-717C-4BF8-A9CD-A73DA51BF7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243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F98DD91-2A2C-47A4-B38E-AAFC75E714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3117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3DEB6AB-128E-409B-BC45-6A5D25D243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717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D912BC2-8E9F-4FEC-87C0-25FE894D59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1997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EDC5988-6082-4F9F-82BE-DBEFA15798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02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SAMPLE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344319"/>
          </a:xfrm>
        </p:spPr>
        <p:txBody>
          <a:bodyPr/>
          <a:lstStyle>
            <a:lvl1pPr marL="0" indent="0" algn="ctr">
              <a:buNone/>
              <a:defRPr>
                <a:solidFill>
                  <a:srgbClr val="6F868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Sample text or subtitle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6812" y="5729514"/>
            <a:ext cx="2256972" cy="1128486"/>
          </a:xfrm>
          <a:prstGeom prst="rect">
            <a:avLst/>
          </a:prstGeom>
        </p:spPr>
      </p:pic>
      <p:pic>
        <p:nvPicPr>
          <p:cNvPr id="8" name="Picture 7" descr="triangles_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23" y="1977326"/>
            <a:ext cx="606552" cy="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73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65443" y="2240801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3"/>
          </p:nvPr>
        </p:nvSpPr>
        <p:spPr>
          <a:xfrm>
            <a:off x="4723271" y="2240801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137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rgbClr val="0C234B"/>
                </a:solidFill>
              </a:rPr>
              <a:t>SAMPLE HEADER</a:t>
            </a:r>
            <a:endParaRPr lang="en-US" dirty="0">
              <a:solidFill>
                <a:srgbClr val="0C234B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930172" y="2696278"/>
            <a:ext cx="3845859" cy="1418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1" hasCustomPrompt="1"/>
          </p:nvPr>
        </p:nvSpPr>
        <p:spPr>
          <a:xfrm>
            <a:off x="909957" y="2355445"/>
            <a:ext cx="3845859" cy="35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AB052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PARAGRAPH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282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rgbClr val="0C234B"/>
                </a:solidFill>
              </a:rPr>
              <a:t>SAMPLE HEADER</a:t>
            </a:r>
            <a:endParaRPr lang="en-US" dirty="0">
              <a:solidFill>
                <a:srgbClr val="0C234B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idx="1" hasCustomPrompt="1"/>
          </p:nvPr>
        </p:nvSpPr>
        <p:spPr>
          <a:xfrm>
            <a:off x="987377" y="2003330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idx="13" hasCustomPrompt="1"/>
          </p:nvPr>
        </p:nvSpPr>
        <p:spPr>
          <a:xfrm>
            <a:off x="4772589" y="2003330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401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7B17F-9C2A-4BD9-812D-A0CF6ACB12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710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rgbClr val="0C234B"/>
                </a:solidFill>
              </a:rPr>
              <a:t>SAMPLE HEADER</a:t>
            </a:r>
            <a:endParaRPr lang="en-US" dirty="0">
              <a:solidFill>
                <a:srgbClr val="0C234B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209963" y="2875352"/>
            <a:ext cx="6467763" cy="1314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354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rgbClr val="0C234B"/>
                </a:solidFill>
              </a:rPr>
              <a:t>SAMPLE HEADER</a:t>
            </a:r>
            <a:endParaRPr lang="en-US" dirty="0">
              <a:solidFill>
                <a:srgbClr val="0C234B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82944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938724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6F86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166343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Align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679135" y="1843553"/>
            <a:ext cx="2255330" cy="2219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3049915" y="192167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9915" y="5030957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6F86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24496029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11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2AEA5121-5684-45EE-8BA2-D4FFD8C9D1EA}" type="datetimeFigureOut">
              <a:rPr lang="en-US">
                <a:solidFill>
                  <a:prstClr val="black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8/24/2016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46154-8249-4EFD-AFE1-05687C989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97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2AEA5121-5684-45EE-8BA2-D4FFD8C9D1EA}" type="datetimeFigureOut">
              <a:rPr lang="en-US">
                <a:solidFill>
                  <a:prstClr val="black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8/24/2016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46154-8249-4EFD-AFE1-05687C989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03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3273-909F-4314-A0AC-967D999A1A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29C1-B35A-4547-8C81-258B98802C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676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3273-909F-4314-A0AC-967D999A1A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29C1-B35A-4547-8C81-258B98802C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49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3273-909F-4314-A0AC-967D999A1A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29C1-B35A-4547-8C81-258B98802C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306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3273-909F-4314-A0AC-967D999A1A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29C1-B35A-4547-8C81-258B98802C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23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BD1A80-F510-4F14-AAA9-6A20F734B4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93521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3273-909F-4314-A0AC-967D999A1A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29C1-B35A-4547-8C81-258B98802C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9596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3273-909F-4314-A0AC-967D999A1A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29C1-B35A-4547-8C81-258B98802C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378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3273-909F-4314-A0AC-967D999A1A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29C1-B35A-4547-8C81-258B98802C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6118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3273-909F-4314-A0AC-967D999A1A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29C1-B35A-4547-8C81-258B98802C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552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3273-909F-4314-A0AC-967D999A1A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29C1-B35A-4547-8C81-258B98802C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52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3273-909F-4314-A0AC-967D999A1A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29C1-B35A-4547-8C81-258B98802C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1811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3273-909F-4314-A0AC-967D999A1A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29C1-B35A-4547-8C81-258B98802C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53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C5A4-C243-4594-8104-CE428D60CC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6A8C-CF5E-4969-9F78-5B15A710A0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6330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C5A4-C243-4594-8104-CE428D60CC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6A8C-CF5E-4969-9F78-5B15A710A0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281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C5A4-C243-4594-8104-CE428D60CC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6A8C-CF5E-4969-9F78-5B15A710A0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945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6B126-5BE1-4334-9B6B-C0BFFFDD3F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9677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C5A4-C243-4594-8104-CE428D60CC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6A8C-CF5E-4969-9F78-5B15A710A0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415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C5A4-C243-4594-8104-CE428D60CC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6A8C-CF5E-4969-9F78-5B15A710A0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764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C5A4-C243-4594-8104-CE428D60CC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6A8C-CF5E-4969-9F78-5B15A710A0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268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C5A4-C243-4594-8104-CE428D60CC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6A8C-CF5E-4969-9F78-5B15A710A0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165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C5A4-C243-4594-8104-CE428D60CC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6A8C-CF5E-4969-9F78-5B15A710A0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1657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C5A4-C243-4594-8104-CE428D60CC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6A8C-CF5E-4969-9F78-5B15A710A0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817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C5A4-C243-4594-8104-CE428D60CC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6A8C-CF5E-4969-9F78-5B15A710A0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785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C5A4-C243-4594-8104-CE428D60CC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6A8C-CF5E-4969-9F78-5B15A710A0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786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19D97B-43CB-4955-AD6A-FD8E6FB09FF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64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9EA0A2-5036-408F-A87C-54E07A93B1C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90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DCD0D-1559-480B-A66C-CE9B9BE0E2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917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2B63D6-C5AC-478E-A753-2D5CDCB13FF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914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9CAEA9-BAEA-497D-81C6-71CA3B7C0597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242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7349A8-EC60-4EBF-920E-8EE245E4705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3882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C38B22-F410-4D62-902D-EE56D091677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3527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37FF90-3D33-4079-9B46-4CD100BE2FA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852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3CE2FC-0478-4778-BA5E-2E2CEEDD82C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2365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0F1516-70D5-4557-8CF7-B1B6C0BC1E4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300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9FB295-F6E3-45A8-845F-58D63528720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1492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B343EB-97BE-4CEF-88A9-FF351B71718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107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7BB0A3-471F-408F-95BA-C367146192B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34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899BF-0921-40C0-97BF-75243FC982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3845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27EE06-9E24-498A-A306-FD7CB957C0A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761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0DCCDD-0D19-40C3-8C68-A130DEA92C17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934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F8B2C9-AF99-4FBE-A2E4-3FDAB316222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0052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61838-6952-48C0-9D37-AB7CCFF62E4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2924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4A35D-E11A-4D1D-8592-381ACB4C251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1577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F17DD6-1D65-4BB7-9017-BCDF0ACFBAE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120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D9D7B4-3571-4ED3-8FC9-BC7D5337991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4192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B80C2-F86B-4976-85A3-2740148B135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1345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EBFAB-1970-4FFF-8E78-5304BF36204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828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1AA4CE-1086-4EE0-A20F-5B65DE9199C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933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29993C-6B0A-45E2-8A1F-D449C19402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7772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604E7-A8D2-44AD-9206-182FF3BE56F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148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396EB-B59A-4F86-8A75-71B597D6C52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4314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2C67AA-0951-418D-8A10-30BA6FEE8D97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68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2010B5-5853-4762-A699-00D33F6334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38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E8B7A-97E0-4158-A9EC-AB554BB37A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8946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9EA6DEC-5312-40EF-84E1-718B7BB6710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riangle_page#.pn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619893"/>
            <a:ext cx="435864" cy="24079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5123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163" y="3885257"/>
            <a:ext cx="6946430" cy="1441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1576" y="6558724"/>
            <a:ext cx="3988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1214C19-7B70-E548-A608-340680BFD9AE}" type="slidenum">
              <a:rPr lang="en-US" smtClean="0"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2664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rgbClr val="0C234B"/>
          </a:solidFill>
          <a:latin typeface="Verdana"/>
          <a:ea typeface="+mj-ea"/>
          <a:cs typeface="Verdana"/>
        </a:defRPr>
      </a:lvl1pPr>
    </p:titleStyle>
    <p:bodyStyle>
      <a:lvl1pPr marL="342900" indent="-3429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2000" kern="1200">
          <a:solidFill>
            <a:srgbClr val="6F868D"/>
          </a:solidFill>
          <a:latin typeface="Verdana"/>
          <a:ea typeface="+mn-ea"/>
          <a:cs typeface="Verdana"/>
        </a:defRPr>
      </a:lvl1pPr>
      <a:lvl2pPr marL="742950" indent="-28575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600" kern="1200">
          <a:solidFill>
            <a:srgbClr val="6F868D"/>
          </a:solidFill>
          <a:latin typeface="Verdana"/>
          <a:ea typeface="+mn-ea"/>
          <a:cs typeface="Verdana"/>
        </a:defRPr>
      </a:lvl2pPr>
      <a:lvl3pPr marL="11430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6F868D"/>
          </a:solidFill>
          <a:latin typeface="Verdana"/>
          <a:ea typeface="+mn-ea"/>
          <a:cs typeface="Verdana"/>
        </a:defRPr>
      </a:lvl3pPr>
      <a:lvl4pPr marL="16002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6F868D"/>
          </a:solidFill>
          <a:latin typeface="Verdana"/>
          <a:ea typeface="+mn-ea"/>
          <a:cs typeface="Verdana"/>
        </a:defRPr>
      </a:lvl4pPr>
      <a:lvl5pPr marL="20574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6F868D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73B3273-909F-4314-A0AC-967D999A1A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8/24/2016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8D329C1-B35A-4547-8C81-258B98802C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4887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35CC5A4-C243-4594-8104-CE428D60CC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8/24/2016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3536A8C-CF5E-4969-9F78-5B15A710A0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880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28CB92D9-3B0B-4503-A981-32B4E89C744B}" type="slidenum">
              <a:rPr lang="en-US" alt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 alt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35134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A2CB0440-E3EE-4C93-AD4A-DE5265632190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56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0.m4a"/><Relationship Id="rId7" Type="http://schemas.openxmlformats.org/officeDocument/2006/relationships/oleObject" Target="../embeddings/oleObject5.bin"/><Relationship Id="rId2" Type="http://schemas.openxmlformats.org/officeDocument/2006/relationships/tags" Target="../tags/tag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7.png"/><Relationship Id="rId4" Type="http://schemas.openxmlformats.org/officeDocument/2006/relationships/audio" Target="../media/media10.m4a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3.m4a"/><Relationship Id="rId7" Type="http://schemas.openxmlformats.org/officeDocument/2006/relationships/image" Target="../media/image15.png"/><Relationship Id="rId2" Type="http://schemas.microsoft.com/office/2007/relationships/media" Target="../media/media13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7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4.png"/><Relationship Id="rId3" Type="http://schemas.microsoft.com/office/2007/relationships/media" Target="../media/media26.m4a"/><Relationship Id="rId7" Type="http://schemas.openxmlformats.org/officeDocument/2006/relationships/image" Target="../media/image29.png"/><Relationship Id="rId12" Type="http://schemas.openxmlformats.org/officeDocument/2006/relationships/image" Target="../media/image7.png"/><Relationship Id="rId2" Type="http://schemas.openxmlformats.org/officeDocument/2006/relationships/tags" Target="../tags/tag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31.tif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5.png"/><Relationship Id="rId4" Type="http://schemas.openxmlformats.org/officeDocument/2006/relationships/audio" Target="../media/media26.m4a"/><Relationship Id="rId9" Type="http://schemas.openxmlformats.org/officeDocument/2006/relationships/oleObject" Target="../embeddings/oleObject8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28.m4a"/><Relationship Id="rId7" Type="http://schemas.openxmlformats.org/officeDocument/2006/relationships/image" Target="../media/image10.png"/><Relationship Id="rId12" Type="http://schemas.openxmlformats.org/officeDocument/2006/relationships/image" Target="../media/image7.png"/><Relationship Id="rId2" Type="http://schemas.microsoft.com/office/2007/relationships/media" Target="../media/media28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31.tif"/><Relationship Id="rId11" Type="http://schemas.openxmlformats.org/officeDocument/2006/relationships/image" Target="../media/image4.png"/><Relationship Id="rId5" Type="http://schemas.openxmlformats.org/officeDocument/2006/relationships/image" Target="../media/image33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7.xml"/><Relationship Id="rId9" Type="http://schemas.openxmlformats.org/officeDocument/2006/relationships/oleObject" Target="../embeddings/oleObject9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29.m4a"/><Relationship Id="rId7" Type="http://schemas.openxmlformats.org/officeDocument/2006/relationships/image" Target="../media/image37.png"/><Relationship Id="rId2" Type="http://schemas.microsoft.com/office/2007/relationships/media" Target="../media/media29.m4a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audio" Target="../media/media3.m4a"/><Relationship Id="rId7" Type="http://schemas.openxmlformats.org/officeDocument/2006/relationships/oleObject" Target="../embeddings/oleObject1.bin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11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6.wmf"/><Relationship Id="rId4" Type="http://schemas.openxmlformats.org/officeDocument/2006/relationships/slideLayout" Target="../slideLayouts/slideLayout17.xml"/><Relationship Id="rId9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7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7.png"/><Relationship Id="rId5" Type="http://schemas.openxmlformats.org/officeDocument/2006/relationships/image" Target="../media/image44.wmf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4.png"/><Relationship Id="rId3" Type="http://schemas.microsoft.com/office/2007/relationships/media" Target="../media/media6.m4a"/><Relationship Id="rId7" Type="http://schemas.openxmlformats.org/officeDocument/2006/relationships/image" Target="../media/image8.jpeg"/><Relationship Id="rId12" Type="http://schemas.openxmlformats.org/officeDocument/2006/relationships/image" Target="../media/image9.png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11" Type="http://schemas.openxmlformats.org/officeDocument/2006/relationships/image" Target="../media/image6.wmf"/><Relationship Id="rId5" Type="http://schemas.openxmlformats.org/officeDocument/2006/relationships/slideLayout" Target="../slideLayouts/slideLayout17.xml"/><Relationship Id="rId10" Type="http://schemas.openxmlformats.org/officeDocument/2006/relationships/oleObject" Target="../embeddings/oleObject4.bin"/><Relationship Id="rId4" Type="http://schemas.openxmlformats.org/officeDocument/2006/relationships/audio" Target="../media/media6.m4a"/><Relationship Id="rId9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838200"/>
            <a:ext cx="9144000" cy="2362200"/>
          </a:xfrm>
        </p:spPr>
        <p:txBody>
          <a:bodyPr anchor="ctr"/>
          <a:lstStyle/>
          <a:p>
            <a:r>
              <a:rPr lang="en-US" altLang="en-US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ARIZONA METEOROLOGICAL NETWORK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04900" y="3886200"/>
            <a:ext cx="6934200" cy="1371600"/>
          </a:xfrm>
        </p:spPr>
        <p:txBody>
          <a:bodyPr/>
          <a:lstStyle/>
          <a:p>
            <a:r>
              <a:rPr lang="en-US" altLang="en-US" sz="2000" b="1" dirty="0"/>
              <a:t>Paul W. </a:t>
            </a:r>
            <a:r>
              <a:rPr lang="en-US" altLang="en-US" sz="2000" b="1" dirty="0" smtClean="0"/>
              <a:t>Brown, Bruce Russell &amp; Ethan Smith</a:t>
            </a:r>
            <a:endParaRPr lang="en-US" altLang="en-US" sz="2000" b="1" dirty="0"/>
          </a:p>
          <a:p>
            <a:r>
              <a:rPr lang="en-US" altLang="en-US" sz="1600" b="1" dirty="0" smtClean="0"/>
              <a:t>Arizona Cooperative Extension &amp; Dept</a:t>
            </a:r>
            <a:r>
              <a:rPr lang="en-US" altLang="en-US" sz="1600" b="1" dirty="0"/>
              <a:t>. of Soil, Water &amp; </a:t>
            </a:r>
            <a:r>
              <a:rPr lang="en-US" altLang="en-US" sz="1600" b="1" dirty="0" err="1"/>
              <a:t>Env</a:t>
            </a:r>
            <a:r>
              <a:rPr lang="en-US" altLang="en-US" sz="1600" b="1" dirty="0"/>
              <a:t>. Science</a:t>
            </a:r>
          </a:p>
          <a:p>
            <a:r>
              <a:rPr lang="en-US" altLang="en-US" sz="1600" b="1" dirty="0"/>
              <a:t>University of Arizona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56"/>
    </mc:Choice>
    <mc:Fallback xmlns="">
      <p:transition spd="slow" advTm="38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algn="l"/>
            <a:r>
              <a:rPr lang="en-US" altLang="en-US" b="1" dirty="0" smtClean="0">
                <a:solidFill>
                  <a:schemeClr val="tx1"/>
                </a:solidFill>
              </a:rPr>
              <a:t>Quality Control</a:t>
            </a:r>
            <a:endParaRPr lang="en-US" altLang="en-US" b="1" dirty="0">
              <a:solidFill>
                <a:schemeClr val="tx1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81200"/>
            <a:ext cx="4495800" cy="4114800"/>
          </a:xfrm>
        </p:spPr>
        <p:txBody>
          <a:bodyPr/>
          <a:lstStyle/>
          <a:p>
            <a:r>
              <a:rPr lang="en-US" altLang="en-US" sz="2400" b="1" dirty="0"/>
              <a:t>Automated Data Checks</a:t>
            </a:r>
          </a:p>
          <a:p>
            <a:pPr lvl="1"/>
            <a:r>
              <a:rPr lang="en-US" altLang="en-US" sz="2000" b="1" dirty="0"/>
              <a:t>Data Format</a:t>
            </a:r>
          </a:p>
          <a:p>
            <a:pPr lvl="1"/>
            <a:r>
              <a:rPr lang="en-US" altLang="en-US" sz="2000" b="1" dirty="0"/>
              <a:t>Physical/Record Extremes</a:t>
            </a:r>
          </a:p>
          <a:p>
            <a:pPr lvl="1">
              <a:buFontTx/>
              <a:buNone/>
            </a:pPr>
            <a:endParaRPr lang="en-US" altLang="en-US" sz="2000" b="1" dirty="0"/>
          </a:p>
          <a:p>
            <a:r>
              <a:rPr lang="en-US" altLang="en-US" sz="2400" b="1" dirty="0"/>
              <a:t>Manual Data Checks</a:t>
            </a:r>
          </a:p>
          <a:p>
            <a:pPr lvl="1"/>
            <a:r>
              <a:rPr lang="en-US" altLang="en-US" sz="2000" b="1" dirty="0"/>
              <a:t>Graphical &amp; Numerical</a:t>
            </a:r>
          </a:p>
          <a:p>
            <a:pPr lvl="2"/>
            <a:r>
              <a:rPr lang="en-US" altLang="en-US" sz="1800" b="1" dirty="0"/>
              <a:t>“Nearest Neighbors”</a:t>
            </a:r>
          </a:p>
          <a:p>
            <a:pPr lvl="2"/>
            <a:r>
              <a:rPr lang="en-US" altLang="en-US" sz="1800" b="1" dirty="0"/>
              <a:t>Non-AZMET Data </a:t>
            </a:r>
            <a:r>
              <a:rPr lang="en-US" altLang="en-US" sz="1800" b="1" dirty="0" smtClean="0"/>
              <a:t>Sets</a:t>
            </a:r>
          </a:p>
          <a:p>
            <a:pPr lvl="2"/>
            <a:endParaRPr lang="en-US" altLang="en-US" sz="1800" b="1" dirty="0"/>
          </a:p>
          <a:p>
            <a:pPr lvl="1"/>
            <a:r>
              <a:rPr lang="en-US" altLang="en-US" sz="2000" b="1" dirty="0"/>
              <a:t>Referrals From Automated Checks</a:t>
            </a:r>
          </a:p>
          <a:p>
            <a:pPr lvl="2">
              <a:buFontTx/>
              <a:buNone/>
            </a:pPr>
            <a:endParaRPr lang="en-US" altLang="en-US" sz="1800" b="1" dirty="0">
              <a:solidFill>
                <a:srgbClr val="FFFF00"/>
              </a:solidFill>
            </a:endParaRPr>
          </a:p>
          <a:p>
            <a:pPr lvl="2">
              <a:buFontTx/>
              <a:buNone/>
            </a:pPr>
            <a:endParaRPr lang="en-US" altLang="en-US" sz="1800" b="1" dirty="0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4572000" y="5440778"/>
            <a:ext cx="4191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 smtClean="0"/>
              <a:t>Solar Radiation: Comparison With Clear Sky Estimates</a:t>
            </a:r>
            <a:endParaRPr lang="en-US" altLang="en-US" sz="1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167783"/>
            <a:ext cx="4937760" cy="3171773"/>
          </a:xfrm>
          <a:prstGeom prst="rect">
            <a:avLst/>
          </a:prstGeom>
        </p:spPr>
      </p:pic>
      <p:graphicFrame>
        <p:nvGraphicFramePr>
          <p:cNvPr id="25604" name="Object 4"/>
          <p:cNvGraphicFramePr>
            <a:graphicFrameLocks noGrp="1" noChangeAspect="1"/>
          </p:cNvGraphicFramePr>
          <p:nvPr>
            <p:ph type="clipArt" sz="half" idx="2"/>
            <p:extLst>
              <p:ext uri="{D42A27DB-BD31-4B8C-83A1-F6EECF244321}">
                <p14:modId xmlns:p14="http://schemas.microsoft.com/office/powerpoint/2010/main" val="3362920804"/>
              </p:ext>
            </p:extLst>
          </p:nvPr>
        </p:nvGraphicFramePr>
        <p:xfrm>
          <a:off x="4191000" y="2140743"/>
          <a:ext cx="4953000" cy="319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5" name="Drawing" r:id="rId7" imgW="7316068" imgH="4724584" progId="Presentations.Drawing.17">
                  <p:embed/>
                </p:oleObj>
              </mc:Choice>
              <mc:Fallback>
                <p:oleObj name="Drawing" r:id="rId7" imgW="7316068" imgH="4724584" progId="Presentations.Drawing.1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2140743"/>
                        <a:ext cx="4953000" cy="319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48200" y="5440778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Precipitation: Comparison with Radar Estimates</a:t>
            </a:r>
            <a:endParaRPr lang="en-US" sz="1200" b="1" dirty="0"/>
          </a:p>
        </p:txBody>
      </p:sp>
      <p:sp>
        <p:nvSpPr>
          <p:cNvPr id="8" name="Isosceles Triangle 7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0642" y="6492208"/>
            <a:ext cx="1652159" cy="36579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22"/>
    </mc:Choice>
    <mc:Fallback xmlns="">
      <p:transition spd="slow" advTm="63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5605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Internet Dissemination</a:t>
            </a:r>
            <a:r>
              <a:rPr lang="en-US" altLang="en-US" sz="48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en-US" sz="48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en-US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(http</a:t>
            </a:r>
            <a:r>
              <a:rPr lang="en-US" alt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://ag.arizona.edu/azmet)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360" y="1600200"/>
            <a:ext cx="6583680" cy="49595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ight Brace 2"/>
          <p:cNvSpPr/>
          <p:nvPr/>
        </p:nvSpPr>
        <p:spPr>
          <a:xfrm>
            <a:off x="6934200" y="3611880"/>
            <a:ext cx="152400" cy="7620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162800" y="3392715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Dust/PM10/2.5</a:t>
            </a:r>
          </a:p>
          <a:p>
            <a:r>
              <a:rPr lang="en-US" sz="1200" b="1" dirty="0" smtClean="0"/>
              <a:t>Spraying</a:t>
            </a:r>
          </a:p>
          <a:p>
            <a:r>
              <a:rPr lang="en-US" sz="1200" b="1" dirty="0" smtClean="0"/>
              <a:t>Precipitation Events</a:t>
            </a:r>
          </a:p>
          <a:p>
            <a:r>
              <a:rPr lang="en-US" sz="1200" b="1" dirty="0" smtClean="0"/>
              <a:t>Frost</a:t>
            </a:r>
          </a:p>
          <a:p>
            <a:r>
              <a:rPr lang="en-US" sz="1200" b="1" dirty="0" smtClean="0"/>
              <a:t>Planting (Soil Temp)</a:t>
            </a:r>
          </a:p>
          <a:p>
            <a:r>
              <a:rPr lang="en-US" sz="1200" b="1" dirty="0" smtClean="0"/>
              <a:t>ET for Urban</a:t>
            </a:r>
            <a:endParaRPr lang="en-US" sz="1200" b="1" dirty="0"/>
          </a:p>
        </p:txBody>
      </p:sp>
      <p:sp>
        <p:nvSpPr>
          <p:cNvPr id="6" name="Isosceles Triangle 5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7434" y="-3869"/>
            <a:ext cx="1652159" cy="365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96"/>
    </mc:Choice>
    <mc:Fallback xmlns="">
      <p:transition spd="slow" advTm="93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Funding Strategy</a:t>
            </a:r>
            <a:endParaRPr lang="en-US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04800" y="2133600"/>
            <a:ext cx="3999308" cy="3684588"/>
          </a:xfrm>
        </p:spPr>
        <p:txBody>
          <a:bodyPr>
            <a:normAutofit fontScale="92500"/>
          </a:bodyPr>
          <a:lstStyle/>
          <a:p>
            <a:r>
              <a:rPr lang="en-US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Station Sponsorship</a:t>
            </a:r>
          </a:p>
          <a:p>
            <a:pPr lvl="2"/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 Sponsors</a:t>
            </a:r>
          </a:p>
          <a:p>
            <a:pPr lvl="2"/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Non-Labor Costs</a:t>
            </a:r>
          </a:p>
          <a:p>
            <a:pPr lvl="2"/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25% of Labor</a:t>
            </a:r>
          </a:p>
          <a:p>
            <a:r>
              <a:rPr lang="en-US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 Assistance Grants</a:t>
            </a:r>
          </a:p>
          <a:p>
            <a:pPr lvl="2"/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50% of Labor</a:t>
            </a:r>
          </a:p>
          <a:p>
            <a:pPr lvl="2"/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Interested Entities</a:t>
            </a:r>
          </a:p>
          <a:p>
            <a:r>
              <a:rPr lang="en-US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University of Arizona</a:t>
            </a:r>
          </a:p>
          <a:p>
            <a:pPr lvl="2"/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25% of Labor</a:t>
            </a:r>
          </a:p>
          <a:p>
            <a:pPr lvl="2"/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Variable/Shrinking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9" name="Content Placeholder 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4704609"/>
              </p:ext>
            </p:extLst>
          </p:nvPr>
        </p:nvGraphicFramePr>
        <p:xfrm>
          <a:off x="4506420" y="2093119"/>
          <a:ext cx="4485180" cy="3657600"/>
        </p:xfrm>
        <a:graphic>
          <a:graphicData uri="http://schemas.openxmlformats.org/drawingml/2006/table">
            <a:tbl>
              <a:tblPr bandRow="1">
                <a:tableStyleId>{ED083AE6-46FA-4A59-8FB0-9F97EB10719F}</a:tableStyleId>
              </a:tblPr>
              <a:tblGrid>
                <a:gridCol w="2242590"/>
                <a:gridCol w="224259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/>
                        <a:t>A &amp; P Growers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err="1" smtClean="0"/>
                        <a:t>Harquahala</a:t>
                      </a:r>
                      <a:r>
                        <a:rPr lang="en-US" sz="1000" b="1" dirty="0" smtClean="0"/>
                        <a:t> Valley Irrigation District</a:t>
                      </a:r>
                      <a:endParaRPr lang="en-US" sz="10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1" dirty="0" err="1" smtClean="0"/>
                        <a:t>Aguila</a:t>
                      </a:r>
                      <a:r>
                        <a:rPr lang="en-US" sz="1000" b="1" dirty="0" smtClean="0"/>
                        <a:t> Irrigation District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Hohokam Irrigation District</a:t>
                      </a:r>
                      <a:endParaRPr lang="en-US" sz="10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Arizona Apple Growers</a:t>
                      </a:r>
                      <a:r>
                        <a:rPr lang="en-US" sz="1000" b="1" baseline="0" dirty="0" smtClean="0"/>
                        <a:t> Assn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Mesa Community College</a:t>
                      </a:r>
                      <a:endParaRPr lang="en-US" sz="10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AZ</a:t>
                      </a:r>
                      <a:r>
                        <a:rPr lang="en-US" sz="1000" b="1" baseline="0" dirty="0" smtClean="0"/>
                        <a:t> Cotton Research &amp; Protect. Counsel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Mike Harvey Ag.</a:t>
                      </a:r>
                      <a:endParaRPr lang="en-US" sz="10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AZ Cotton Growers Assn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/>
                        <a:t>National Pecan Corp.</a:t>
                      </a:r>
                      <a:endParaRPr lang="en-US" sz="10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Bureau of Reclamation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New Magma Irrigation District</a:t>
                      </a:r>
                      <a:endParaRPr lang="en-US" sz="10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Chiquita/Fresh Express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Paloma Irrigation District</a:t>
                      </a:r>
                      <a:endParaRPr lang="en-US" sz="10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City of Phoenix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Queen Creek Irrigation District</a:t>
                      </a:r>
                      <a:endParaRPr lang="en-US" sz="10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City of Prescott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Roosevelt Irrigation District</a:t>
                      </a:r>
                      <a:endParaRPr lang="en-US" sz="10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Cochise &amp; Graham Co. Growers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San Carlos Irrigation District</a:t>
                      </a:r>
                      <a:endParaRPr lang="en-US" sz="10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Colorado River Indian Tribes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Town of Payson</a:t>
                      </a:r>
                      <a:endParaRPr lang="en-US" sz="10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Electrical District 2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University</a:t>
                      </a:r>
                      <a:r>
                        <a:rPr lang="en-US" sz="1000" b="1" baseline="0" dirty="0" smtClean="0"/>
                        <a:t> of Arizona</a:t>
                      </a:r>
                      <a:endParaRPr lang="en-US" sz="10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Farmers Investment</a:t>
                      </a:r>
                      <a:r>
                        <a:rPr lang="en-US" sz="1000" b="1" baseline="0" dirty="0" smtClean="0"/>
                        <a:t> Corp.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USDA</a:t>
                      </a:r>
                      <a:endParaRPr lang="en-US" sz="10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Gila Water Commissioner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/>
                        <a:t>Wellton/Mohawk NRCD</a:t>
                      </a:r>
                      <a:endParaRPr lang="en-US" sz="10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Fort Mohave</a:t>
                      </a:r>
                      <a:r>
                        <a:rPr lang="en-US" sz="1000" b="1" baseline="0" dirty="0" smtClean="0"/>
                        <a:t> Indian </a:t>
                      </a:r>
                      <a:r>
                        <a:rPr lang="en-US" sz="1000" b="1" dirty="0" smtClean="0"/>
                        <a:t>Tribal Farm</a:t>
                      </a:r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err="1" smtClean="0"/>
                        <a:t>Willcox</a:t>
                      </a:r>
                      <a:r>
                        <a:rPr lang="en-US" sz="1000" b="1" baseline="0" dirty="0" smtClean="0"/>
                        <a:t> Bench Growers</a:t>
                      </a:r>
                      <a:endParaRPr lang="en-US" sz="1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Isosceles Triangle 5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642" y="6492208"/>
            <a:ext cx="1652159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3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95"/>
    </mc:Choice>
    <mc:Fallback xmlns="">
      <p:transition spd="slow" advTm="69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SCN14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739" y="2292824"/>
            <a:ext cx="3171825" cy="242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l"/>
            <a:r>
              <a:rPr lang="en-US" altLang="en-US" sz="5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Reference </a:t>
            </a:r>
            <a:r>
              <a:rPr lang="en-US" altLang="en-US" sz="5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4964" y="5181600"/>
            <a:ext cx="8229600" cy="1559874"/>
          </a:xfrm>
        </p:spPr>
        <p:txBody>
          <a:bodyPr/>
          <a:lstStyle/>
          <a:p>
            <a:r>
              <a:rPr lang="en-US" alt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Computation Procedure</a:t>
            </a:r>
          </a:p>
          <a:p>
            <a:r>
              <a:rPr lang="en-US" alt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Station Siting</a:t>
            </a:r>
            <a:endParaRPr lang="en-US" alt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alt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Station Maintenance</a:t>
            </a:r>
            <a:endParaRPr lang="en-US" alt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/>
          </p:nvPr>
        </p:nvGraphicFramePr>
        <p:xfrm>
          <a:off x="609600" y="1570512"/>
          <a:ext cx="2892425" cy="352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7" name="Drawing" r:id="rId6" imgW="2914557" imgH="3828979" progId="WPDraw30.Drawing">
                  <p:embed/>
                </p:oleObj>
              </mc:Choice>
              <mc:Fallback>
                <p:oleObj name="Drawing" r:id="rId6" imgW="2914557" imgH="3828979" progId="WPDraw30.Drawing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570512"/>
                        <a:ext cx="2892425" cy="352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3278909" y="2588893"/>
            <a:ext cx="2590800" cy="1828800"/>
          </a:xfrm>
          <a:prstGeom prst="rightArrow">
            <a:avLst>
              <a:gd name="adj1" fmla="val 50000"/>
              <a:gd name="adj2" fmla="val 3541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270539" y="3332637"/>
            <a:ext cx="2362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 dirty="0" smtClean="0">
                <a:solidFill>
                  <a:srgbClr val="000000"/>
                </a:solidFill>
              </a:rPr>
              <a:t>Penman </a:t>
            </a:r>
            <a:r>
              <a:rPr lang="en-US" altLang="en-US" sz="1400" b="1" dirty="0" err="1">
                <a:solidFill>
                  <a:srgbClr val="000000"/>
                </a:solidFill>
              </a:rPr>
              <a:t>Monteith</a:t>
            </a:r>
            <a:r>
              <a:rPr lang="en-US" altLang="en-US" sz="1400" b="1" dirty="0">
                <a:solidFill>
                  <a:srgbClr val="000000"/>
                </a:solidFill>
              </a:rPr>
              <a:t> </a:t>
            </a:r>
            <a:r>
              <a:rPr lang="en-US" altLang="en-US" sz="1400" b="1" dirty="0" err="1">
                <a:solidFill>
                  <a:srgbClr val="000000"/>
                </a:solidFill>
              </a:rPr>
              <a:t>Eqn</a:t>
            </a:r>
            <a:endParaRPr lang="en-US" altLang="en-US" sz="1400" b="1" dirty="0">
              <a:solidFill>
                <a:srgbClr val="000000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135708" y="2983287"/>
            <a:ext cx="2209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6000" b="1" dirty="0" err="1" smtClean="0">
                <a:solidFill>
                  <a:srgbClr val="FFFFFF"/>
                </a:solidFill>
              </a:rPr>
              <a:t>ETos</a:t>
            </a:r>
            <a:endParaRPr lang="en-US" altLang="en-US" sz="2200" b="1" dirty="0">
              <a:solidFill>
                <a:srgbClr val="FFFFFF"/>
              </a:solidFill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0642" y="6492208"/>
            <a:ext cx="1652159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5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72"/>
    </mc:Choice>
    <mc:Fallback xmlns="">
      <p:transition spd="slow" advTm="34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87824"/>
            <a:ext cx="8229600" cy="1029813"/>
          </a:xfrm>
        </p:spPr>
        <p:txBody>
          <a:bodyPr/>
          <a:lstStyle/>
          <a:p>
            <a:r>
              <a:rPr lang="en-US" altLang="en-US" sz="4000" b="1" dirty="0" smtClean="0">
                <a:solidFill>
                  <a:schemeClr val="tx1"/>
                </a:solidFill>
              </a:rPr>
              <a:t>Standardized Computation</a:t>
            </a:r>
            <a:r>
              <a:rPr lang="en-US" altLang="en-US" sz="4000" b="1" dirty="0">
                <a:solidFill>
                  <a:schemeClr val="tx1"/>
                </a:solidFill>
              </a:rPr>
              <a:t/>
            </a:r>
            <a:br>
              <a:rPr lang="en-US" altLang="en-US" sz="4000" b="1" dirty="0">
                <a:solidFill>
                  <a:schemeClr val="tx1"/>
                </a:solidFill>
              </a:rPr>
            </a:br>
            <a:r>
              <a:rPr lang="en-US" altLang="en-US" sz="3600" b="1" dirty="0">
                <a:solidFill>
                  <a:schemeClr val="tx1"/>
                </a:solidFill>
              </a:rPr>
              <a:t>Penman </a:t>
            </a:r>
            <a:r>
              <a:rPr lang="en-US" altLang="en-US" sz="3600" b="1" dirty="0" err="1">
                <a:solidFill>
                  <a:schemeClr val="tx1"/>
                </a:solidFill>
              </a:rPr>
              <a:t>Monteith</a:t>
            </a:r>
            <a:r>
              <a:rPr lang="en-US" altLang="en-US" sz="3600" b="1" dirty="0">
                <a:solidFill>
                  <a:schemeClr val="tx1"/>
                </a:solidFill>
              </a:rPr>
              <a:t> Eqn.</a:t>
            </a:r>
          </a:p>
        </p:txBody>
      </p:sp>
      <p:pic>
        <p:nvPicPr>
          <p:cNvPr id="2052" name="Picture 4" descr="FAO_56_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3271838" cy="459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sc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00200"/>
            <a:ext cx="3519488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838200" y="6324600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000000"/>
                </a:solidFill>
              </a:rPr>
              <a:t>FAO 56: 1998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5257800" y="6324600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000000"/>
                </a:solidFill>
              </a:rPr>
              <a:t>ASCE: 2005</a:t>
            </a:r>
          </a:p>
        </p:txBody>
      </p:sp>
      <p:sp>
        <p:nvSpPr>
          <p:cNvPr id="7" name="Isosceles Triangle 6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8394" y="22033"/>
            <a:ext cx="1652159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4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02"/>
    </mc:Choice>
    <mc:Fallback xmlns="">
      <p:transition spd="slow" advTm="22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382000" cy="1143000"/>
          </a:xfrm>
        </p:spPr>
        <p:txBody>
          <a:bodyPr/>
          <a:lstStyle/>
          <a:p>
            <a:pPr algn="l"/>
            <a:r>
              <a:rPr lang="en-US" altLang="en-US" b="1" dirty="0" smtClean="0"/>
              <a:t>Siting Weather Stations</a:t>
            </a:r>
            <a:endParaRPr lang="en-US" altLang="en-US" b="1" dirty="0"/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228600" y="5334000"/>
            <a:ext cx="8763000" cy="64633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00"/>
                </a:solidFill>
              </a:rPr>
              <a:t>Stations should located in open, relatively level areas away from shade.  The station should surrounded by green, well-watered vegetation (turf/alfalfa</a:t>
            </a:r>
            <a:r>
              <a:rPr lang="en-US" altLang="en-US" b="1" dirty="0" smtClean="0">
                <a:solidFill>
                  <a:srgbClr val="000000"/>
                </a:solidFill>
              </a:rPr>
              <a:t>).</a:t>
            </a:r>
            <a:endParaRPr lang="en-US" altLang="en-US" b="1" dirty="0">
              <a:solidFill>
                <a:srgbClr val="000000"/>
              </a:solidFill>
            </a:endParaRPr>
          </a:p>
        </p:txBody>
      </p:sp>
      <p:sp>
        <p:nvSpPr>
          <p:cNvPr id="81924" name="Freeform 4"/>
          <p:cNvSpPr>
            <a:spLocks/>
          </p:cNvSpPr>
          <p:nvPr/>
        </p:nvSpPr>
        <p:spPr bwMode="auto">
          <a:xfrm>
            <a:off x="762000" y="3810000"/>
            <a:ext cx="7924800" cy="76200"/>
          </a:xfrm>
          <a:custGeom>
            <a:avLst/>
            <a:gdLst>
              <a:gd name="T0" fmla="*/ 0 w 4992"/>
              <a:gd name="T1" fmla="*/ 144 h 160"/>
              <a:gd name="T2" fmla="*/ 720 w 4992"/>
              <a:gd name="T3" fmla="*/ 96 h 160"/>
              <a:gd name="T4" fmla="*/ 1392 w 4992"/>
              <a:gd name="T5" fmla="*/ 144 h 160"/>
              <a:gd name="T6" fmla="*/ 1872 w 4992"/>
              <a:gd name="T7" fmla="*/ 0 h 160"/>
              <a:gd name="T8" fmla="*/ 2688 w 4992"/>
              <a:gd name="T9" fmla="*/ 144 h 160"/>
              <a:gd name="T10" fmla="*/ 3456 w 4992"/>
              <a:gd name="T11" fmla="*/ 96 h 160"/>
              <a:gd name="T12" fmla="*/ 3936 w 4992"/>
              <a:gd name="T13" fmla="*/ 144 h 160"/>
              <a:gd name="T14" fmla="*/ 4416 w 4992"/>
              <a:gd name="T15" fmla="*/ 48 h 160"/>
              <a:gd name="T16" fmla="*/ 4992 w 4992"/>
              <a:gd name="T17" fmla="*/ 14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992" h="160">
                <a:moveTo>
                  <a:pt x="0" y="144"/>
                </a:moveTo>
                <a:cubicBezTo>
                  <a:pt x="244" y="120"/>
                  <a:pt x="488" y="96"/>
                  <a:pt x="720" y="96"/>
                </a:cubicBezTo>
                <a:cubicBezTo>
                  <a:pt x="952" y="96"/>
                  <a:pt x="1200" y="160"/>
                  <a:pt x="1392" y="144"/>
                </a:cubicBezTo>
                <a:cubicBezTo>
                  <a:pt x="1584" y="128"/>
                  <a:pt x="1656" y="0"/>
                  <a:pt x="1872" y="0"/>
                </a:cubicBezTo>
                <a:cubicBezTo>
                  <a:pt x="2088" y="0"/>
                  <a:pt x="2424" y="128"/>
                  <a:pt x="2688" y="144"/>
                </a:cubicBezTo>
                <a:cubicBezTo>
                  <a:pt x="2952" y="160"/>
                  <a:pt x="3248" y="96"/>
                  <a:pt x="3456" y="96"/>
                </a:cubicBezTo>
                <a:cubicBezTo>
                  <a:pt x="3664" y="96"/>
                  <a:pt x="3776" y="152"/>
                  <a:pt x="3936" y="144"/>
                </a:cubicBezTo>
                <a:cubicBezTo>
                  <a:pt x="4096" y="136"/>
                  <a:pt x="4240" y="48"/>
                  <a:pt x="4416" y="48"/>
                </a:cubicBezTo>
                <a:cubicBezTo>
                  <a:pt x="4592" y="48"/>
                  <a:pt x="4792" y="96"/>
                  <a:pt x="4992" y="144"/>
                </a:cubicBezTo>
              </a:path>
            </a:pathLst>
          </a:custGeom>
          <a:solidFill>
            <a:srgbClr val="00FF00"/>
          </a:solidFill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5867400" y="2743200"/>
            <a:ext cx="1524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 flipV="1">
            <a:off x="5410200" y="2743200"/>
            <a:ext cx="10668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27" name="Line 7"/>
          <p:cNvSpPr>
            <a:spLocks noChangeShapeType="1"/>
          </p:cNvSpPr>
          <p:nvPr/>
        </p:nvSpPr>
        <p:spPr bwMode="auto">
          <a:xfrm flipV="1">
            <a:off x="6400800" y="2590800"/>
            <a:ext cx="0" cy="152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1928" name="AutoShape 8"/>
          <p:cNvCxnSpPr>
            <a:cxnSpLocks noChangeShapeType="1"/>
          </p:cNvCxnSpPr>
          <p:nvPr/>
        </p:nvCxnSpPr>
        <p:spPr bwMode="auto">
          <a:xfrm>
            <a:off x="6324600" y="2590800"/>
            <a:ext cx="152400" cy="1588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929" name="Rectangle 9" descr="Dark horizontal"/>
          <p:cNvSpPr>
            <a:spLocks noChangeArrowheads="1"/>
          </p:cNvSpPr>
          <p:nvPr/>
        </p:nvSpPr>
        <p:spPr bwMode="auto">
          <a:xfrm>
            <a:off x="6248400" y="2819400"/>
            <a:ext cx="76200" cy="152400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folHlink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30" name="Rectangle 10"/>
          <p:cNvSpPr>
            <a:spLocks noChangeArrowheads="1"/>
          </p:cNvSpPr>
          <p:nvPr/>
        </p:nvSpPr>
        <p:spPr bwMode="auto">
          <a:xfrm>
            <a:off x="5715000" y="2590800"/>
            <a:ext cx="1524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31" name="Rectangle 11"/>
          <p:cNvSpPr>
            <a:spLocks noChangeArrowheads="1"/>
          </p:cNvSpPr>
          <p:nvPr/>
        </p:nvSpPr>
        <p:spPr bwMode="auto">
          <a:xfrm>
            <a:off x="5410200" y="2667000"/>
            <a:ext cx="1524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32" name="Rectangle 12"/>
          <p:cNvSpPr>
            <a:spLocks noChangeArrowheads="1"/>
          </p:cNvSpPr>
          <p:nvPr/>
        </p:nvSpPr>
        <p:spPr bwMode="auto">
          <a:xfrm>
            <a:off x="5410200" y="2590800"/>
            <a:ext cx="36513" cy="76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33" name="Freeform 13"/>
          <p:cNvSpPr>
            <a:spLocks/>
          </p:cNvSpPr>
          <p:nvPr/>
        </p:nvSpPr>
        <p:spPr bwMode="auto">
          <a:xfrm>
            <a:off x="762000" y="2133600"/>
            <a:ext cx="8229600" cy="1752600"/>
          </a:xfrm>
          <a:custGeom>
            <a:avLst/>
            <a:gdLst>
              <a:gd name="T0" fmla="*/ 0 w 5184"/>
              <a:gd name="T1" fmla="*/ 1104 h 1104"/>
              <a:gd name="T2" fmla="*/ 1008 w 5184"/>
              <a:gd name="T3" fmla="*/ 576 h 1104"/>
              <a:gd name="T4" fmla="*/ 3072 w 5184"/>
              <a:gd name="T5" fmla="*/ 192 h 1104"/>
              <a:gd name="T6" fmla="*/ 5184 w 5184"/>
              <a:gd name="T7" fmla="*/ 0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84" h="1104">
                <a:moveTo>
                  <a:pt x="0" y="1104"/>
                </a:moveTo>
                <a:cubicBezTo>
                  <a:pt x="248" y="916"/>
                  <a:pt x="496" y="728"/>
                  <a:pt x="1008" y="576"/>
                </a:cubicBezTo>
                <a:cubicBezTo>
                  <a:pt x="1520" y="424"/>
                  <a:pt x="2376" y="288"/>
                  <a:pt x="3072" y="192"/>
                </a:cubicBezTo>
                <a:cubicBezTo>
                  <a:pt x="3768" y="96"/>
                  <a:pt x="4476" y="48"/>
                  <a:pt x="51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34" name="AutoShape 14"/>
          <p:cNvSpPr>
            <a:spLocks noChangeArrowheads="1"/>
          </p:cNvSpPr>
          <p:nvPr/>
        </p:nvSpPr>
        <p:spPr bwMode="auto">
          <a:xfrm>
            <a:off x="838200" y="2286000"/>
            <a:ext cx="1676400" cy="762000"/>
          </a:xfrm>
          <a:prstGeom prst="rightArrow">
            <a:avLst>
              <a:gd name="adj1" fmla="val 50000"/>
              <a:gd name="adj2" fmla="val 5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35" name="Text Box 15"/>
          <p:cNvSpPr txBox="1">
            <a:spLocks noChangeArrowheads="1"/>
          </p:cNvSpPr>
          <p:nvPr/>
        </p:nvSpPr>
        <p:spPr bwMode="auto">
          <a:xfrm>
            <a:off x="914400" y="25146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Wind</a:t>
            </a:r>
          </a:p>
        </p:txBody>
      </p:sp>
      <p:sp>
        <p:nvSpPr>
          <p:cNvPr id="16" name="Isosceles Triangle 15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642" y="6492208"/>
            <a:ext cx="1652159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5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23"/>
    </mc:Choice>
    <mc:Fallback xmlns="">
      <p:transition spd="slow" advTm="49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0225" y="107157"/>
            <a:ext cx="8229600" cy="1143000"/>
          </a:xfrm>
        </p:spPr>
        <p:txBody>
          <a:bodyPr/>
          <a:lstStyle/>
          <a:p>
            <a:pPr algn="l"/>
            <a:r>
              <a:rPr lang="en-US" altLang="en-US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Station Siting Studies</a:t>
            </a:r>
            <a:endParaRPr lang="en-US" alt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9636" name="Picture 4" descr="DSCN016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828800"/>
            <a:ext cx="6242050" cy="46815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1524000" y="1250157"/>
            <a:ext cx="6096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000000"/>
                </a:solidFill>
              </a:rPr>
              <a:t>Ft. Mohave Indian Reservation, North of Needles, CA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3912" y="-3559"/>
            <a:ext cx="1652159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26"/>
    </mc:Choice>
    <mc:Fallback xmlns="">
      <p:transition spd="slow" advTm="35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0225" y="107157"/>
            <a:ext cx="8229600" cy="1143000"/>
          </a:xfrm>
        </p:spPr>
        <p:txBody>
          <a:bodyPr/>
          <a:lstStyle/>
          <a:p>
            <a:pPr algn="l"/>
            <a:r>
              <a:rPr lang="en-US" altLang="en-US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Station Siting Studies</a:t>
            </a:r>
            <a:endParaRPr lang="en-US" alt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1524000" y="1250157"/>
            <a:ext cx="6096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000000"/>
                </a:solidFill>
              </a:rPr>
              <a:t>Ft. Mohave Indian Reservation, North of Needles, CA</a:t>
            </a:r>
          </a:p>
        </p:txBody>
      </p:sp>
      <p:sp>
        <p:nvSpPr>
          <p:cNvPr id="2" name="Rectangle 1"/>
          <p:cNvSpPr/>
          <p:nvPr/>
        </p:nvSpPr>
        <p:spPr>
          <a:xfrm>
            <a:off x="193423" y="1797912"/>
            <a:ext cx="2809861" cy="4709971"/>
          </a:xfrm>
          <a:prstGeom prst="rect">
            <a:avLst/>
          </a:prstGeom>
          <a:pattFill prst="lgConfetti">
            <a:fgClr>
              <a:srgbClr val="FFC000"/>
            </a:fgClr>
            <a:bgClr>
              <a:srgbClr val="CC6600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81555" y="1797912"/>
            <a:ext cx="6010043" cy="470997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892808" y="4754880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172968" y="4754880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114800" y="4754880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577840" y="4754880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321040" y="4754880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20440" y="4754880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9841" y="4951979"/>
            <a:ext cx="869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Fallow</a:t>
            </a:r>
            <a:endParaRPr lang="en-US" sz="1600" b="1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962262" y="4846320"/>
            <a:ext cx="5486400" cy="0"/>
          </a:xfrm>
          <a:prstGeom prst="line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31782" y="4935418"/>
            <a:ext cx="688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12.5m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66084" y="4432208"/>
            <a:ext cx="688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25m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72431" y="4935418"/>
            <a:ext cx="688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50m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52124" y="4432208"/>
            <a:ext cx="688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100m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04505" y="4935418"/>
            <a:ext cx="688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200m</a:t>
            </a:r>
            <a:endParaRPr lang="en-US" sz="1400" b="1" dirty="0">
              <a:solidFill>
                <a:srgbClr val="00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85800" y="4267200"/>
            <a:ext cx="1905000" cy="0"/>
          </a:xfrm>
          <a:prstGeom prst="straightConnector1">
            <a:avLst/>
          </a:prstGeom>
          <a:ln w="539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85800" y="3886200"/>
            <a:ext cx="175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Wind Flow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60720" y="1989942"/>
            <a:ext cx="284988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Temperature @ 2m</a:t>
            </a:r>
          </a:p>
          <a:p>
            <a:r>
              <a:rPr lang="en-US" sz="1600" b="1" dirty="0" smtClean="0">
                <a:solidFill>
                  <a:srgbClr val="000000"/>
                </a:solidFill>
              </a:rPr>
              <a:t>Humidity @ 2m</a:t>
            </a:r>
          </a:p>
          <a:p>
            <a:r>
              <a:rPr lang="en-US" sz="1600" b="1" dirty="0" smtClean="0">
                <a:solidFill>
                  <a:srgbClr val="000000"/>
                </a:solidFill>
              </a:rPr>
              <a:t>Wind Speed @ 2m</a:t>
            </a:r>
          </a:p>
          <a:p>
            <a:r>
              <a:rPr lang="en-US" sz="1600" b="1" dirty="0" smtClean="0">
                <a:solidFill>
                  <a:srgbClr val="000000"/>
                </a:solidFill>
              </a:rPr>
              <a:t>Solar Radiation (Common)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27" name="Isosceles Triangle 26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0" y="5638800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Alfalfa</a:t>
            </a:r>
            <a:endParaRPr lang="en-US" b="1" dirty="0"/>
          </a:p>
        </p:txBody>
      </p:sp>
      <p:pic>
        <p:nvPicPr>
          <p:cNvPr id="29" name="Audio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603" y="15718"/>
            <a:ext cx="1652159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9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38"/>
    </mc:Choice>
    <mc:Fallback xmlns="">
      <p:transition spd="slow" advTm="45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48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Good Site Until…</a:t>
            </a:r>
            <a:endParaRPr lang="en-US" alt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3493" name="Picture 5" descr="DSCN016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4506913" cy="3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0" name="Picture 12" descr="DSCN017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2362200"/>
            <a:ext cx="4533900" cy="339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01" name="Text Box 13"/>
          <p:cNvSpPr txBox="1">
            <a:spLocks noChangeArrowheads="1"/>
          </p:cNvSpPr>
          <p:nvPr/>
        </p:nvSpPr>
        <p:spPr bwMode="auto">
          <a:xfrm>
            <a:off x="4419600" y="6019800"/>
            <a:ext cx="472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FFFFFF"/>
                </a:solidFill>
              </a:rPr>
              <a:t>Harvest: 5-7 Days Until Irrigation </a:t>
            </a:r>
          </a:p>
        </p:txBody>
      </p:sp>
      <p:sp>
        <p:nvSpPr>
          <p:cNvPr id="6" name="Isosceles Triangle 5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0642" y="6492208"/>
            <a:ext cx="1652159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0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91"/>
    </mc:Choice>
    <mc:Fallback xmlns="">
      <p:transition spd="slow" advTm="36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Siting Results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362200"/>
            <a:ext cx="4297680" cy="2578608"/>
          </a:xfrm>
          <a:prstGeom prst="rect">
            <a:avLst/>
          </a:prstGeom>
          <a:ln w="15875">
            <a:solidFill>
              <a:schemeClr val="tx1"/>
            </a:solidFill>
            <a:prstDash val="solid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2362200"/>
            <a:ext cx="4297680" cy="257860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90600" y="1905000"/>
            <a:ext cx="2819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10 Days Prior to Cut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3540" y="1900451"/>
            <a:ext cx="2819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7 Days After Cut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51816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--Fallow Sites: 15-20% Higher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--Ongoing Adjustment at 200 m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400" y="51816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--Little Change With Distance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--All Locations Within 3%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Isosceles Triangle 9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22960" y="3017520"/>
            <a:ext cx="2776251" cy="1046602"/>
          </a:xfrm>
          <a:custGeom>
            <a:avLst/>
            <a:gdLst>
              <a:gd name="connsiteX0" fmla="*/ 0 w 2776251"/>
              <a:gd name="connsiteY0" fmla="*/ 0 h 1046602"/>
              <a:gd name="connsiteX1" fmla="*/ 264405 w 2776251"/>
              <a:gd name="connsiteY1" fmla="*/ 363556 h 1046602"/>
              <a:gd name="connsiteX2" fmla="*/ 583894 w 2776251"/>
              <a:gd name="connsiteY2" fmla="*/ 638978 h 1046602"/>
              <a:gd name="connsiteX3" fmla="*/ 1443210 w 2776251"/>
              <a:gd name="connsiteY3" fmla="*/ 870332 h 1046602"/>
              <a:gd name="connsiteX4" fmla="*/ 2126256 w 2776251"/>
              <a:gd name="connsiteY4" fmla="*/ 969484 h 1046602"/>
              <a:gd name="connsiteX5" fmla="*/ 2776251 w 2776251"/>
              <a:gd name="connsiteY5" fmla="*/ 1046602 h 1046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6251" h="1046602">
                <a:moveTo>
                  <a:pt x="0" y="0"/>
                </a:moveTo>
                <a:cubicBezTo>
                  <a:pt x="83544" y="128530"/>
                  <a:pt x="167089" y="257060"/>
                  <a:pt x="264405" y="363556"/>
                </a:cubicBezTo>
                <a:cubicBezTo>
                  <a:pt x="361721" y="470052"/>
                  <a:pt x="387427" y="554515"/>
                  <a:pt x="583894" y="638978"/>
                </a:cubicBezTo>
                <a:cubicBezTo>
                  <a:pt x="780361" y="723441"/>
                  <a:pt x="1186150" y="815248"/>
                  <a:pt x="1443210" y="870332"/>
                </a:cubicBezTo>
                <a:cubicBezTo>
                  <a:pt x="1700270" y="925416"/>
                  <a:pt x="1904083" y="940106"/>
                  <a:pt x="2126256" y="969484"/>
                </a:cubicBezTo>
                <a:cubicBezTo>
                  <a:pt x="2348429" y="998862"/>
                  <a:pt x="2562340" y="1022732"/>
                  <a:pt x="2776251" y="1046602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387248" y="3602516"/>
            <a:ext cx="2831335" cy="165253"/>
          </a:xfrm>
          <a:custGeom>
            <a:avLst/>
            <a:gdLst>
              <a:gd name="connsiteX0" fmla="*/ 0 w 2831335"/>
              <a:gd name="connsiteY0" fmla="*/ 0 h 165253"/>
              <a:gd name="connsiteX1" fmla="*/ 253388 w 2831335"/>
              <a:gd name="connsiteY1" fmla="*/ 110168 h 165253"/>
              <a:gd name="connsiteX2" fmla="*/ 1487277 w 2831335"/>
              <a:gd name="connsiteY2" fmla="*/ 121185 h 165253"/>
              <a:gd name="connsiteX3" fmla="*/ 2831335 w 2831335"/>
              <a:gd name="connsiteY3" fmla="*/ 165253 h 165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1335" h="165253">
                <a:moveTo>
                  <a:pt x="0" y="0"/>
                </a:moveTo>
                <a:cubicBezTo>
                  <a:pt x="2754" y="44985"/>
                  <a:pt x="5509" y="89971"/>
                  <a:pt x="253388" y="110168"/>
                </a:cubicBezTo>
                <a:cubicBezTo>
                  <a:pt x="501267" y="130365"/>
                  <a:pt x="1057619" y="112004"/>
                  <a:pt x="1487277" y="121185"/>
                </a:cubicBezTo>
                <a:cubicBezTo>
                  <a:pt x="1916935" y="130366"/>
                  <a:pt x="2374135" y="147809"/>
                  <a:pt x="2831335" y="165253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0642" y="6492208"/>
            <a:ext cx="1652159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9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27"/>
    </mc:Choice>
    <mc:Fallback xmlns="">
      <p:transition spd="slow" advTm="71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857" y="533400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Topics for Discussion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857" y="2209800"/>
            <a:ext cx="8229600" cy="3200400"/>
          </a:xfrm>
        </p:spPr>
        <p:txBody>
          <a:bodyPr/>
          <a:lstStyle/>
          <a:p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Brief Review of AZMET</a:t>
            </a:r>
          </a:p>
          <a:p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Challenges in Providing </a:t>
            </a:r>
            <a:r>
              <a:rPr lang="en-US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ETos</a:t>
            </a:r>
            <a:endParaRPr lang="en-US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Arizona ET Activities/Outreach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4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22"/>
    </mc:Choice>
    <mc:Fallback xmlns="">
      <p:transition spd="slow" advTm="26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6705600" y="1752600"/>
            <a:ext cx="1952625" cy="3656013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4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Preferred Siting Options</a:t>
            </a:r>
            <a:endParaRPr lang="en-US" altLang="en-US" sz="4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762000" y="1752600"/>
            <a:ext cx="3810000" cy="3656013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7590" name="Oval 6"/>
          <p:cNvSpPr>
            <a:spLocks noChangeAspect="1" noChangeArrowheads="1"/>
          </p:cNvSpPr>
          <p:nvPr/>
        </p:nvSpPr>
        <p:spPr bwMode="auto">
          <a:xfrm>
            <a:off x="2590800" y="3505200"/>
            <a:ext cx="136525" cy="1365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7592" name="Line 8"/>
          <p:cNvSpPr>
            <a:spLocks noChangeShapeType="1"/>
          </p:cNvSpPr>
          <p:nvPr/>
        </p:nvSpPr>
        <p:spPr bwMode="auto">
          <a:xfrm>
            <a:off x="6705600" y="35052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7593" name="Text Box 9"/>
          <p:cNvSpPr txBox="1">
            <a:spLocks noChangeArrowheads="1"/>
          </p:cNvSpPr>
          <p:nvPr/>
        </p:nvSpPr>
        <p:spPr bwMode="auto">
          <a:xfrm>
            <a:off x="7010400" y="36576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</a:rPr>
              <a:t>100 -200 m</a:t>
            </a:r>
          </a:p>
        </p:txBody>
      </p:sp>
      <p:sp>
        <p:nvSpPr>
          <p:cNvPr id="67594" name="Line 10"/>
          <p:cNvSpPr>
            <a:spLocks noChangeShapeType="1"/>
          </p:cNvSpPr>
          <p:nvPr/>
        </p:nvSpPr>
        <p:spPr bwMode="auto">
          <a:xfrm>
            <a:off x="762000" y="35814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7595" name="Text Box 11"/>
          <p:cNvSpPr txBox="1">
            <a:spLocks noChangeArrowheads="1"/>
          </p:cNvSpPr>
          <p:nvPr/>
        </p:nvSpPr>
        <p:spPr bwMode="auto">
          <a:xfrm>
            <a:off x="1066800" y="36576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</a:rPr>
              <a:t>100 -200 m</a:t>
            </a:r>
          </a:p>
        </p:txBody>
      </p:sp>
      <p:sp>
        <p:nvSpPr>
          <p:cNvPr id="67596" name="Text Box 12"/>
          <p:cNvSpPr txBox="1">
            <a:spLocks noChangeArrowheads="1"/>
          </p:cNvSpPr>
          <p:nvPr/>
        </p:nvSpPr>
        <p:spPr bwMode="auto">
          <a:xfrm>
            <a:off x="1905000" y="55626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000000"/>
                </a:solidFill>
              </a:rPr>
              <a:t>4 – 16 ha</a:t>
            </a:r>
          </a:p>
        </p:txBody>
      </p:sp>
      <p:sp>
        <p:nvSpPr>
          <p:cNvPr id="67598" name="Oval 14"/>
          <p:cNvSpPr>
            <a:spLocks noChangeAspect="1" noChangeArrowheads="1"/>
          </p:cNvSpPr>
          <p:nvPr/>
        </p:nvSpPr>
        <p:spPr bwMode="auto">
          <a:xfrm>
            <a:off x="8534400" y="3429000"/>
            <a:ext cx="136525" cy="1365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7599" name="Text Box 15"/>
          <p:cNvSpPr txBox="1">
            <a:spLocks noChangeArrowheads="1"/>
          </p:cNvSpPr>
          <p:nvPr/>
        </p:nvSpPr>
        <p:spPr bwMode="auto">
          <a:xfrm>
            <a:off x="2971800" y="36576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</a:rPr>
              <a:t>100 -200 m</a:t>
            </a:r>
          </a:p>
        </p:txBody>
      </p:sp>
      <p:sp>
        <p:nvSpPr>
          <p:cNvPr id="67600" name="Line 16"/>
          <p:cNvSpPr>
            <a:spLocks noChangeShapeType="1"/>
          </p:cNvSpPr>
          <p:nvPr/>
        </p:nvSpPr>
        <p:spPr bwMode="auto">
          <a:xfrm>
            <a:off x="2743200" y="35814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7601" name="Text Box 17"/>
          <p:cNvSpPr txBox="1">
            <a:spLocks noChangeArrowheads="1"/>
          </p:cNvSpPr>
          <p:nvPr/>
        </p:nvSpPr>
        <p:spPr bwMode="auto">
          <a:xfrm>
            <a:off x="6934200" y="55626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000000"/>
                </a:solidFill>
              </a:rPr>
              <a:t>2 – 8 ha</a:t>
            </a:r>
          </a:p>
        </p:txBody>
      </p:sp>
      <p:sp>
        <p:nvSpPr>
          <p:cNvPr id="67602" name="Text Box 18"/>
          <p:cNvSpPr txBox="1">
            <a:spLocks noChangeArrowheads="1"/>
          </p:cNvSpPr>
          <p:nvPr/>
        </p:nvSpPr>
        <p:spPr bwMode="auto">
          <a:xfrm>
            <a:off x="762000" y="6019800"/>
            <a:ext cx="792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000000"/>
                </a:solidFill>
              </a:rPr>
              <a:t>Short, Full Cover </a:t>
            </a:r>
            <a:r>
              <a:rPr lang="en-US" altLang="en-US" b="1" dirty="0" smtClean="0">
                <a:solidFill>
                  <a:srgbClr val="000000"/>
                </a:solidFill>
              </a:rPr>
              <a:t>Crop: Turf, Alfalfa, Wheat/Barely (Winter)</a:t>
            </a:r>
            <a:endParaRPr lang="en-US" altLang="en-US" b="1" dirty="0">
              <a:solidFill>
                <a:srgbClr val="000000"/>
              </a:solidFill>
            </a:endParaRPr>
          </a:p>
        </p:txBody>
      </p:sp>
      <p:sp>
        <p:nvSpPr>
          <p:cNvPr id="67603" name="AutoShape 19"/>
          <p:cNvSpPr>
            <a:spLocks noChangeArrowheads="1"/>
          </p:cNvSpPr>
          <p:nvPr/>
        </p:nvSpPr>
        <p:spPr bwMode="auto">
          <a:xfrm>
            <a:off x="5638800" y="2514600"/>
            <a:ext cx="2667000" cy="7620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7604" name="Text Box 20"/>
          <p:cNvSpPr txBox="1">
            <a:spLocks noChangeArrowheads="1"/>
          </p:cNvSpPr>
          <p:nvPr/>
        </p:nvSpPr>
        <p:spPr bwMode="auto">
          <a:xfrm>
            <a:off x="5791200" y="27432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Daytime Winds</a:t>
            </a:r>
          </a:p>
        </p:txBody>
      </p:sp>
      <p:sp>
        <p:nvSpPr>
          <p:cNvPr id="18" name="Isosceles Triangle 17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642" y="6492208"/>
            <a:ext cx="1652159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5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38"/>
    </mc:Choice>
    <mc:Fallback xmlns="">
      <p:transition spd="slow" advTm="36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4800" b="1" dirty="0" smtClean="0">
                <a:solidFill>
                  <a:schemeClr val="tx1"/>
                </a:solidFill>
              </a:rPr>
              <a:t>Station Siting</a:t>
            </a:r>
            <a:endParaRPr lang="en-US" altLang="en-US" sz="4800" b="1" dirty="0">
              <a:solidFill>
                <a:schemeClr val="tx1"/>
              </a:solidFill>
            </a:endParaRPr>
          </a:p>
        </p:txBody>
      </p:sp>
      <p:pic>
        <p:nvPicPr>
          <p:cNvPr id="84997" name="Picture 5" descr="DSCN016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4506913" cy="3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4572000" y="36576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/>
              <a:t>VS</a:t>
            </a:r>
          </a:p>
        </p:txBody>
      </p:sp>
      <p:sp>
        <p:nvSpPr>
          <p:cNvPr id="84999" name="Rectangle 7" descr="Dark horizontal"/>
          <p:cNvSpPr>
            <a:spLocks noChangeArrowheads="1"/>
          </p:cNvSpPr>
          <p:nvPr/>
        </p:nvSpPr>
        <p:spPr bwMode="auto">
          <a:xfrm>
            <a:off x="5410200" y="2209800"/>
            <a:ext cx="1952625" cy="3656013"/>
          </a:xfrm>
          <a:prstGeom prst="rect">
            <a:avLst/>
          </a:prstGeom>
          <a:pattFill prst="dkHorz">
            <a:fgClr>
              <a:schemeClr val="folHlink"/>
            </a:fgClr>
            <a:bgClr>
              <a:srgbClr val="996633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5001" name="Oval 9"/>
          <p:cNvSpPr>
            <a:spLocks noChangeAspect="1" noChangeArrowheads="1"/>
          </p:cNvSpPr>
          <p:nvPr/>
        </p:nvSpPr>
        <p:spPr bwMode="auto">
          <a:xfrm>
            <a:off x="7239000" y="3810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7467600" y="3733800"/>
            <a:ext cx="838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1" dirty="0"/>
              <a:t>Station</a:t>
            </a: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609600" y="5943600"/>
            <a:ext cx="327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/>
              <a:t>Reference Site</a:t>
            </a: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5014912" y="6031596"/>
            <a:ext cx="2743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/>
              <a:t>Variable Upwind </a:t>
            </a:r>
            <a:r>
              <a:rPr lang="en-US" altLang="en-US" b="1" dirty="0" smtClean="0"/>
              <a:t>Fetch (Row/Field Crop)</a:t>
            </a:r>
            <a:endParaRPr lang="en-US" altLang="en-US" b="1" dirty="0"/>
          </a:p>
        </p:txBody>
      </p:sp>
      <p:sp>
        <p:nvSpPr>
          <p:cNvPr id="10" name="Isosceles Triangle 9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9441" y="91742"/>
            <a:ext cx="1652159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21"/>
    </mc:Choice>
    <mc:Fallback xmlns="">
      <p:transition spd="slow" advTm="31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Station Siting</a:t>
            </a:r>
            <a:r>
              <a:rPr lang="en-US" alt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en-US" sz="2800" b="1" dirty="0">
                <a:solidFill>
                  <a:schemeClr val="tx1"/>
                </a:solidFill>
              </a:rPr>
              <a:t>Parker Valley, AZ</a:t>
            </a:r>
          </a:p>
        </p:txBody>
      </p:sp>
      <p:pic>
        <p:nvPicPr>
          <p:cNvPr id="8704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4414838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5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2362200"/>
            <a:ext cx="4616450" cy="313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51" name="Text Box 11"/>
          <p:cNvSpPr txBox="1">
            <a:spLocks noChangeArrowheads="1"/>
          </p:cNvSpPr>
          <p:nvPr/>
        </p:nvSpPr>
        <p:spPr bwMode="auto">
          <a:xfrm>
            <a:off x="1371600" y="5715000"/>
            <a:ext cx="20574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/>
              <a:t>Wheat</a:t>
            </a:r>
          </a:p>
          <a:p>
            <a:pPr algn="ctr">
              <a:spcBef>
                <a:spcPct val="50000"/>
              </a:spcBef>
            </a:pPr>
            <a:r>
              <a:rPr lang="en-US" altLang="en-US" b="1" dirty="0"/>
              <a:t>Jan. – Apr.: 4.3%</a:t>
            </a:r>
          </a:p>
        </p:txBody>
      </p: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5715000" y="5638800"/>
            <a:ext cx="24384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/>
              <a:t>Cotton</a:t>
            </a:r>
          </a:p>
          <a:p>
            <a:pPr algn="ctr">
              <a:spcBef>
                <a:spcPct val="50000"/>
              </a:spcBef>
            </a:pPr>
            <a:r>
              <a:rPr lang="en-US" altLang="en-US" b="1" dirty="0"/>
              <a:t>July – Sept.: &lt;2%</a:t>
            </a:r>
          </a:p>
        </p:txBody>
      </p:sp>
      <p:sp>
        <p:nvSpPr>
          <p:cNvPr id="87053" name="Oval 13"/>
          <p:cNvSpPr>
            <a:spLocks noChangeArrowheads="1"/>
          </p:cNvSpPr>
          <p:nvPr/>
        </p:nvSpPr>
        <p:spPr bwMode="auto">
          <a:xfrm rot="-1402608">
            <a:off x="1143000" y="3505200"/>
            <a:ext cx="2654300" cy="6048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54" name="Oval 14"/>
          <p:cNvSpPr>
            <a:spLocks noChangeArrowheads="1"/>
          </p:cNvSpPr>
          <p:nvPr/>
        </p:nvSpPr>
        <p:spPr bwMode="auto">
          <a:xfrm rot="1170462">
            <a:off x="6259513" y="2911475"/>
            <a:ext cx="1766887" cy="6048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7320" y="91742"/>
            <a:ext cx="1652159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3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68"/>
    </mc:Choice>
    <mc:Fallback xmlns="">
      <p:transition spd="slow" advTm="69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b="1" dirty="0" smtClean="0">
                <a:solidFill>
                  <a:schemeClr val="tx1"/>
                </a:solidFill>
              </a:rPr>
              <a:t>Best Ground-Based Solution</a:t>
            </a:r>
            <a:endParaRPr lang="en-US" altLang="en-US" b="1" dirty="0">
              <a:solidFill>
                <a:schemeClr val="tx1"/>
              </a:solidFill>
            </a:endParaRPr>
          </a:p>
        </p:txBody>
      </p:sp>
      <p:pic>
        <p:nvPicPr>
          <p:cNvPr id="110595" name="Picture 3" descr="DSCN016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5119688" cy="384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857250" y="5638800"/>
            <a:ext cx="74295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 smtClean="0"/>
              <a:t>Smaller, portable stations that can be moved when sites degrade.</a:t>
            </a:r>
            <a:endParaRPr lang="en-US" altLang="en-US" b="1" dirty="0"/>
          </a:p>
        </p:txBody>
      </p:sp>
      <p:sp>
        <p:nvSpPr>
          <p:cNvPr id="5" name="Isosceles Triangle 4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0642" y="6492208"/>
            <a:ext cx="1652159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2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23"/>
    </mc:Choice>
    <mc:Fallback xmlns="">
      <p:transition spd="slow" advTm="63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b="1" dirty="0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Aridity Adjustment</a:t>
            </a:r>
            <a:r>
              <a:rPr lang="en-US" altLang="en-US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en-US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en-US" sz="28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Non-Reference Stations</a:t>
            </a:r>
          </a:p>
        </p:txBody>
      </p:sp>
      <p:pic>
        <p:nvPicPr>
          <p:cNvPr id="95235" name="Picture 3"/>
          <p:cNvPicPr>
            <a:picLocks noGrp="1" noChangeArrowheads="1"/>
          </p:cNvPicPr>
          <p:nvPr>
            <p:ph type="body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377440"/>
            <a:ext cx="4114800" cy="2743200"/>
          </a:xfrm>
          <a:noFill/>
        </p:spPr>
      </p:pic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" y="2222998"/>
            <a:ext cx="4341813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533400" y="5410200"/>
            <a:ext cx="815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chemeClr val="bg2"/>
                </a:solidFill>
              </a:rPr>
              <a:t>Setting </a:t>
            </a:r>
            <a:r>
              <a:rPr lang="en-US" altLang="en-US" b="1" dirty="0" err="1">
                <a:solidFill>
                  <a:schemeClr val="bg2"/>
                </a:solidFill>
              </a:rPr>
              <a:t>Tdew</a:t>
            </a:r>
            <a:r>
              <a:rPr lang="en-US" altLang="en-US" b="1" dirty="0">
                <a:solidFill>
                  <a:schemeClr val="bg2"/>
                </a:solidFill>
              </a:rPr>
              <a:t> = </a:t>
            </a:r>
            <a:r>
              <a:rPr lang="en-US" altLang="en-US" b="1" dirty="0" err="1">
                <a:solidFill>
                  <a:schemeClr val="bg2"/>
                </a:solidFill>
              </a:rPr>
              <a:t>Tmin</a:t>
            </a:r>
            <a:r>
              <a:rPr lang="en-US" altLang="en-US" b="1" dirty="0">
                <a:solidFill>
                  <a:schemeClr val="bg2"/>
                </a:solidFill>
              </a:rPr>
              <a:t> – 2 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19800" y="2362926"/>
            <a:ext cx="1828800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bg2"/>
                </a:solidFill>
              </a:rPr>
              <a:t>Adjusted</a:t>
            </a:r>
            <a:endParaRPr lang="en-US" sz="2200" b="1" dirty="0">
              <a:solidFill>
                <a:schemeClr val="bg2"/>
              </a:solidFill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0642" y="6492208"/>
            <a:ext cx="1652159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8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42"/>
    </mc:Choice>
    <mc:Fallback xmlns="">
      <p:transition spd="slow" advTm="74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pPr algn="l"/>
            <a:r>
              <a:rPr lang="en-US" altLang="en-US" sz="4000" b="1" dirty="0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Poor Station Maintenance </a:t>
            </a:r>
            <a:r>
              <a:rPr lang="en-US" altLang="en-US" sz="4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en-US" sz="4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en-US" sz="2800" b="1" dirty="0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 </a:t>
            </a:r>
            <a:r>
              <a:rPr lang="en-US" altLang="en-US" sz="2800" b="1" dirty="0" err="1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ETos</a:t>
            </a:r>
            <a:r>
              <a:rPr lang="en-US" altLang="en-US" sz="2800" b="1" dirty="0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Estimates</a:t>
            </a:r>
            <a:endParaRPr lang="en-US" altLang="en-US" sz="2800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312323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584265"/>
              </p:ext>
            </p:extLst>
          </p:nvPr>
        </p:nvGraphicFramePr>
        <p:xfrm>
          <a:off x="304800" y="1905000"/>
          <a:ext cx="8534400" cy="4270248"/>
        </p:xfrm>
        <a:graphic>
          <a:graphicData uri="http://schemas.openxmlformats.org/drawingml/2006/table">
            <a:tbl>
              <a:tblPr>
                <a:effectLst/>
                <a:tableStyleId>{2D5ABB26-0587-4C30-8999-92F81FD0307C}</a:tableStyleId>
              </a:tblPr>
              <a:tblGrid>
                <a:gridCol w="4267200"/>
                <a:gridCol w="4267200"/>
              </a:tblGrid>
              <a:tr h="685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</a:rPr>
                        <a:t>Sensor</a:t>
                      </a:r>
                      <a:endParaRPr kumimoji="0" lang="en-U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</a:rPr>
                        <a:t>Impact on </a:t>
                      </a:r>
                      <a:r>
                        <a:rPr kumimoji="0" lang="en-US" altLang="en-US" sz="3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</a:rPr>
                        <a:t>ETos</a:t>
                      </a:r>
                      <a:endParaRPr kumimoji="0" lang="en-U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</a:rPr>
                        <a:t>Solar Radiation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</a:rPr>
                        <a:t>          </a:t>
                      </a:r>
                      <a:r>
                        <a:rPr kumimoji="0" lang="en-US" alt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Contamination</a:t>
                      </a:r>
                      <a:endParaRPr kumimoji="0" lang="en-US" alt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</a:rPr>
                        <a:t>Reduction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7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</a:rPr>
                        <a:t>Wind Speed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</a:rPr>
                        <a:t>          </a:t>
                      </a:r>
                      <a:r>
                        <a:rPr kumimoji="0" lang="en-US" alt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Bearing Degradation</a:t>
                      </a:r>
                      <a:endParaRPr kumimoji="0" lang="en-US" alt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</a:rPr>
                        <a:t>Reduction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</a:rPr>
                        <a:t>Temperature/Humidity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</a:rPr>
                        <a:t>          </a:t>
                      </a:r>
                      <a:r>
                        <a:rPr kumimoji="0" lang="en-US" alt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Humidity Drifts Higher</a:t>
                      </a:r>
                      <a:endParaRPr kumimoji="0" lang="en-US" alt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</a:rPr>
                        <a:t>Reduction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</a:rPr>
                        <a:t>Rain Gauge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</a:rPr>
                        <a:t>          </a:t>
                      </a:r>
                      <a:r>
                        <a:rPr kumimoji="0" lang="en-US" alt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Funnel Plugging</a:t>
                      </a:r>
                      <a:endParaRPr kumimoji="0" lang="en-US" alt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</a:rPr>
                        <a:t>None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</a:rPr>
                        <a:t>Inaccurate Precipitation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642" y="6492208"/>
            <a:ext cx="1652159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9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13"/>
    </mc:Choice>
    <mc:Fallback xmlns="">
      <p:transition spd="slow" advTm="61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029" y="460170"/>
            <a:ext cx="8517357" cy="866287"/>
          </a:xfrm>
        </p:spPr>
        <p:txBody>
          <a:bodyPr>
            <a:normAutofit/>
          </a:bodyPr>
          <a:lstStyle/>
          <a:p>
            <a:r>
              <a:rPr lang="en-US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Use of Fairway Quality Desert </a:t>
            </a:r>
            <a:r>
              <a:rPr lang="en-US" sz="25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Turfgrass</a:t>
            </a:r>
            <a:r>
              <a:rPr lang="en-US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~29000 Acres of Golf Turf in Arizona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/>
          </p:nvPr>
        </p:nvGraphicFramePr>
        <p:xfrm>
          <a:off x="380258" y="2109554"/>
          <a:ext cx="4023360" cy="3315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94" name="Drawing" r:id="rId6" imgW="4115100" imgH="3391029" progId="Presentations.Drawing.17">
                  <p:embed/>
                </p:oleObj>
              </mc:Choice>
              <mc:Fallback>
                <p:oleObj name="Drawing" r:id="rId6" imgW="4115100" imgH="3391029" progId="Presentations.Drawing.1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258" y="2109554"/>
                        <a:ext cx="4023360" cy="33155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5517463"/>
            <a:ext cx="3551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Measuring Water Use</a:t>
            </a:r>
            <a:endParaRPr lang="en-US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2748" y="5328960"/>
            <a:ext cx="2672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Estimating Water Use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(Using Reference ET)</a:t>
            </a:r>
          </a:p>
        </p:txBody>
      </p:sp>
      <p:pic>
        <p:nvPicPr>
          <p:cNvPr id="9" name="Picture 2" descr="DSCN1403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806" y="2887484"/>
            <a:ext cx="2286000" cy="181461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934200" y="3291551"/>
            <a:ext cx="2209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dirty="0" smtClean="0">
                <a:solidFill>
                  <a:srgbClr val="FFFFFF"/>
                </a:solidFill>
              </a:rPr>
              <a:t>ET</a:t>
            </a:r>
            <a:endParaRPr lang="en-US" altLang="en-US" sz="2200" dirty="0">
              <a:solidFill>
                <a:srgbClr val="FFFFFF"/>
              </a:solidFill>
            </a:endParaRPr>
          </a:p>
        </p:txBody>
      </p:sp>
      <p:graphicFrame>
        <p:nvGraphicFramePr>
          <p:cNvPr id="12" name="Object 4"/>
          <p:cNvGraphicFramePr>
            <a:graphicFrameLocks noChangeAspect="1"/>
          </p:cNvGraphicFramePr>
          <p:nvPr>
            <p:extLst/>
          </p:nvPr>
        </p:nvGraphicFramePr>
        <p:xfrm>
          <a:off x="4670689" y="2680646"/>
          <a:ext cx="1828800" cy="222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95" name="Drawing" r:id="rId9" imgW="2914557" imgH="3828979" progId="Presentations.Drawing.13">
                  <p:embed/>
                </p:oleObj>
              </mc:Choice>
              <mc:Fallback>
                <p:oleObj name="Drawing" r:id="rId9" imgW="2914557" imgH="3828979" progId="Presentations.Drawing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0689" y="2680646"/>
                        <a:ext cx="1828800" cy="22282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ight Arrow 12"/>
          <p:cNvSpPr/>
          <p:nvPr/>
        </p:nvSpPr>
        <p:spPr>
          <a:xfrm>
            <a:off x="5967713" y="3510677"/>
            <a:ext cx="1403797" cy="73776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37384" y="3617950"/>
            <a:ext cx="1081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white"/>
                </a:solidFill>
                <a:latin typeface="Calibri" panose="020F0502020204030204"/>
              </a:rPr>
              <a:t>Crop Coefficients</a:t>
            </a:r>
            <a:endParaRPr lang="en-US" sz="1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3386" y="1647860"/>
            <a:ext cx="2088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Lysimeters</a:t>
            </a:r>
            <a:endParaRPr lang="en-US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5999"/>
            <a:ext cx="2377440" cy="482001"/>
          </a:xfrm>
          <a:prstGeom prst="rect">
            <a:avLst/>
          </a:prstGeom>
        </p:spPr>
      </p:pic>
      <p:sp>
        <p:nvSpPr>
          <p:cNvPr id="17" name="Isosceles Triangle 16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90642" y="6492208"/>
            <a:ext cx="1652159" cy="365792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67236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78"/>
    </mc:Choice>
    <mc:Fallback xmlns="">
      <p:transition spd="slow" advTm="33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3600" b="1" dirty="0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CROP COEFFICIENTS</a:t>
            </a:r>
            <a:r>
              <a:rPr lang="en-US" altLang="en-US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altLang="en-US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en-US" sz="2800" b="1" dirty="0" smtClean="0">
                <a:solidFill>
                  <a:schemeClr val="hlin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Desert Turf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419100" y="1734014"/>
          <a:ext cx="8305800" cy="14827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15971"/>
                <a:gridCol w="1306349"/>
                <a:gridCol w="1661160"/>
                <a:gridCol w="1661160"/>
                <a:gridCol w="1661160"/>
              </a:tblGrid>
              <a:tr h="370681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Turf </a:t>
                      </a:r>
                      <a:endParaRPr lang="en-US" sz="1800" dirty="0">
                        <a:solidFill>
                          <a:schemeClr val="bg2"/>
                        </a:solidFill>
                      </a:endParaRPr>
                    </a:p>
                  </a:txBody>
                  <a:tcPr marT="45700" marB="45700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Turf Quality</a:t>
                      </a:r>
                      <a:endParaRPr lang="en-US" sz="1800" dirty="0">
                        <a:solidFill>
                          <a:schemeClr val="bg2"/>
                        </a:solidFill>
                      </a:endParaRPr>
                    </a:p>
                  </a:txBody>
                  <a:tcPr marT="45700" marB="45700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681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Maximum</a:t>
                      </a:r>
                      <a:endParaRPr lang="en-US" sz="1800" dirty="0">
                        <a:solidFill>
                          <a:schemeClr val="bg2"/>
                        </a:solidFill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Good</a:t>
                      </a:r>
                      <a:endParaRPr lang="en-US" sz="1800" dirty="0">
                        <a:solidFill>
                          <a:schemeClr val="bg2"/>
                        </a:solidFill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Acceptable</a:t>
                      </a:r>
                      <a:endParaRPr lang="en-US" sz="1800" dirty="0">
                        <a:solidFill>
                          <a:schemeClr val="bg2"/>
                        </a:solidFill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Minimum</a:t>
                      </a:r>
                      <a:endParaRPr lang="en-US" sz="1800" dirty="0">
                        <a:solidFill>
                          <a:schemeClr val="bg2"/>
                        </a:solidFill>
                      </a:endParaRPr>
                    </a:p>
                  </a:txBody>
                  <a:tcPr marT="45700" marB="45700"/>
                </a:tc>
              </a:tr>
              <a:tr h="370681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Overseeded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0.83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0.75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0.68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0.60</a:t>
                      </a:r>
                      <a:endParaRPr lang="en-US" sz="1800" dirty="0"/>
                    </a:p>
                  </a:txBody>
                  <a:tcPr marT="45700" marB="45700"/>
                </a:tc>
              </a:tr>
              <a:tr h="37068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Bermudagrass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0.80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0.70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0.60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0.50</a:t>
                      </a:r>
                      <a:endParaRPr lang="en-US" sz="1800" dirty="0"/>
                    </a:p>
                  </a:txBody>
                  <a:tcPr marT="45700" marB="45700"/>
                </a:tc>
              </a:tr>
            </a:tbl>
          </a:graphicData>
        </a:graphic>
      </p:graphicFrame>
      <p:sp>
        <p:nvSpPr>
          <p:cNvPr id="33826" name="TextBox 3"/>
          <p:cNvSpPr txBox="1">
            <a:spLocks noChangeArrowheads="1"/>
          </p:cNvSpPr>
          <p:nvPr/>
        </p:nvSpPr>
        <p:spPr bwMode="auto">
          <a:xfrm>
            <a:off x="1220810" y="3650887"/>
            <a:ext cx="6934200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400" b="1" u="sng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Maximum</a:t>
            </a:r>
            <a:r>
              <a:rPr lang="en-US" altLang="en-US" sz="14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highest quality golf &amp; sports turf, irrigated daily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400" b="1" u="sng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Good</a:t>
            </a:r>
            <a:r>
              <a:rPr lang="en-US" altLang="en-US" sz="14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high quality golf &amp; sports turf, irrigated every 2-3 days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400" b="1" u="sng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Acceptable</a:t>
            </a:r>
            <a:r>
              <a:rPr lang="en-US" altLang="en-US" sz="14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parks &amp; schools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400" b="1" u="sng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Minimum</a:t>
            </a:r>
            <a:r>
              <a:rPr lang="en-US" altLang="en-US" sz="14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marginal to acceptable quality turf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760" y="4834913"/>
            <a:ext cx="6126480" cy="165925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8" name="Isosceles Triangle 7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97002" y="3174747"/>
            <a:ext cx="41807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Source: Brown et al., 2001. Crop Sci. 41:1197-1206.</a:t>
            </a:r>
            <a:endParaRPr lang="en-US" sz="10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8930" y="15208"/>
            <a:ext cx="1652159" cy="365792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5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27"/>
    </mc:Choice>
    <mc:Fallback xmlns="">
      <p:transition spd="slow" advTm="28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68880" y="5866187"/>
            <a:ext cx="466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Updated daily &amp; free of charge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Available by internet or delivery via email listserv</a:t>
            </a:r>
            <a:endParaRPr lang="en-US" sz="12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" y="1365988"/>
            <a:ext cx="3383280" cy="7163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5999"/>
            <a:ext cx="2377440" cy="4820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" y="2043038"/>
            <a:ext cx="3383280" cy="3750302"/>
          </a:xfrm>
          <a:prstGeom prst="rect">
            <a:avLst/>
          </a:prstGeom>
        </p:spPr>
      </p:pic>
      <p:sp>
        <p:nvSpPr>
          <p:cNvPr id="12" name="Isosceles Triangle 11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04051" y="399673"/>
            <a:ext cx="8328802" cy="90363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6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Distribution of Turf Water Use Information</a:t>
            </a:r>
            <a:endParaRPr lang="en-US" sz="26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4074795" y="2310938"/>
            <a:ext cx="4663440" cy="31821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ight Arrow 8"/>
          <p:cNvSpPr/>
          <p:nvPr/>
        </p:nvSpPr>
        <p:spPr>
          <a:xfrm>
            <a:off x="3374265" y="3660100"/>
            <a:ext cx="822192" cy="6823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59863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/>
          </p:nvPr>
        </p:nvGraphicFramePr>
        <p:xfrm>
          <a:off x="3054225" y="2270640"/>
          <a:ext cx="640080" cy="714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98" name="Drawing" r:id="rId9" imgW="2914557" imgH="3828979" progId="Presentations.Drawing.17">
                  <p:embed/>
                </p:oleObj>
              </mc:Choice>
              <mc:Fallback>
                <p:oleObj name="Drawing" r:id="rId9" imgW="2914557" imgH="3828979" progId="Presentations.Drawing.1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4225" y="2270640"/>
                        <a:ext cx="640080" cy="714879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90642" y="6492208"/>
            <a:ext cx="1652159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8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17"/>
    </mc:Choice>
    <mc:Fallback xmlns="">
      <p:transition spd="slow" advTm="33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624012" y="60918"/>
            <a:ext cx="5867400" cy="1371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600200"/>
            <a:ext cx="4391025" cy="2686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4418122"/>
            <a:ext cx="6477000" cy="22193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2587" y="2232862"/>
            <a:ext cx="5838825" cy="28670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ight Brace 7"/>
          <p:cNvSpPr/>
          <p:nvPr/>
        </p:nvSpPr>
        <p:spPr>
          <a:xfrm>
            <a:off x="4848225" y="1614675"/>
            <a:ext cx="381000" cy="2657095"/>
          </a:xfrm>
          <a:prstGeom prst="rightBrac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6715" y="2712389"/>
            <a:ext cx="1229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</a:rPr>
              <a:t>Reference ET vs Normal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6995046" y="4403620"/>
            <a:ext cx="381000" cy="2219325"/>
          </a:xfrm>
          <a:prstGeom prst="rightBrac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03743" y="5282449"/>
            <a:ext cx="2034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</a:rPr>
              <a:t>Crop Water Use: Last Week &amp; This Week</a:t>
            </a:r>
            <a:endParaRPr lang="en-US" sz="1200" b="1" dirty="0">
              <a:solidFill>
                <a:srgbClr val="000000"/>
              </a:solidFill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413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21"/>
    </mc:Choice>
    <mc:Fallback xmlns="">
      <p:transition spd="slow" advTm="93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1022" y="441547"/>
            <a:ext cx="8130448" cy="777721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en-US" sz="3200" dirty="0" smtClean="0">
                <a:solidFill>
                  <a:schemeClr val="tx1"/>
                </a:solidFill>
              </a:rPr>
              <a:t>Arizona Meteorological Network</a:t>
            </a:r>
            <a:br>
              <a:rPr lang="en-US" sz="3200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642" y="6492208"/>
            <a:ext cx="1652159" cy="36579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15" descr="PRESCOT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3" r="21973"/>
          <a:stretch>
            <a:fillRect/>
          </a:stretch>
        </p:blipFill>
        <p:spPr bwMode="auto">
          <a:xfrm>
            <a:off x="571022" y="1808077"/>
            <a:ext cx="2879725" cy="36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71022" y="55626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Data Collection</a:t>
            </a: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3352800" y="36576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886200" y="3276600"/>
            <a:ext cx="2590800" cy="1216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/>
              <a:t>DATA PROCESSING CENTER</a:t>
            </a:r>
          </a:p>
        </p:txBody>
      </p:sp>
      <p:graphicFrame>
        <p:nvGraphicFramePr>
          <p:cNvPr id="12" name="Object 3"/>
          <p:cNvGraphicFramePr>
            <a:graphicFrameLocks noChangeAspect="1"/>
          </p:cNvGraphicFramePr>
          <p:nvPr/>
        </p:nvGraphicFramePr>
        <p:xfrm>
          <a:off x="6705600" y="2971800"/>
          <a:ext cx="2438400" cy="212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64" name="Drawing" r:id="rId7" imgW="2724120" imgH="2371680" progId="WPDraw30.Drawing">
                  <p:embed/>
                </p:oleObj>
              </mc:Choice>
              <mc:Fallback>
                <p:oleObj name="Drawing" r:id="rId7" imgW="2724120" imgH="2371680" progId="WPDraw30.Drawing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2971800"/>
                        <a:ext cx="2438400" cy="212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"/>
          <p:cNvGraphicFramePr>
            <a:graphicFrameLocks noChangeAspect="1"/>
          </p:cNvGraphicFramePr>
          <p:nvPr/>
        </p:nvGraphicFramePr>
        <p:xfrm>
          <a:off x="7467600" y="3200400"/>
          <a:ext cx="83820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65" name="Drawing" r:id="rId9" imgW="914400" imgH="743040" progId="WPDraw30.Drawing">
                  <p:embed/>
                </p:oleObj>
              </mc:Choice>
              <mc:Fallback>
                <p:oleObj name="Drawing" r:id="rId9" imgW="914400" imgH="743040" progId="WPDraw30.Drawing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3200400"/>
                        <a:ext cx="838200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6705600" y="5257800"/>
            <a:ext cx="2438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smtClean="0"/>
              <a:t>Dissemination</a:t>
            </a:r>
            <a:endParaRPr lang="en-US" alt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71022" y="1219268"/>
            <a:ext cx="8130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Weather-related information for producers of agricultural &amp; horticultural crops</a:t>
            </a:r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6379053" y="36576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0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99"/>
    </mc:Choice>
    <mc:Fallback xmlns="">
      <p:transition spd="slow" advTm="23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SMALL GRAINS ADVISORY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64" y="1752600"/>
            <a:ext cx="6534150" cy="3695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81200" y="1219200"/>
            <a:ext cx="533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Developed By Mike </a:t>
            </a:r>
            <a:r>
              <a:rPr lang="en-US" b="1" dirty="0" err="1" smtClean="0">
                <a:solidFill>
                  <a:prstClr val="black"/>
                </a:solidFill>
                <a:latin typeface="Calibri"/>
              </a:rPr>
              <a:t>Ottman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 Using AZMET Data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4584" y="5638800"/>
            <a:ext cx="653415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- Grows Crop Using Thermal Time (Degree-Days)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- Estimates ET Using </a:t>
            </a:r>
            <a:r>
              <a:rPr lang="en-US" b="1" dirty="0" err="1" smtClean="0">
                <a:solidFill>
                  <a:prstClr val="black"/>
                </a:solidFill>
                <a:latin typeface="Calibri"/>
              </a:rPr>
              <a:t>ETo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 and </a:t>
            </a:r>
            <a:r>
              <a:rPr lang="en-US" b="1" dirty="0" err="1" smtClean="0">
                <a:solidFill>
                  <a:prstClr val="black"/>
                </a:solidFill>
                <a:latin typeface="Calibri"/>
              </a:rPr>
              <a:t>Kcs</a:t>
            </a:r>
            <a:endParaRPr lang="en-US" b="1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- Accumulates ET and Provides Estimated Times for Irrigations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9429" y="15542"/>
            <a:ext cx="1652159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6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57"/>
    </mc:Choice>
    <mc:Fallback xmlns="">
      <p:transition spd="slow" advTm="52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775" y="582304"/>
            <a:ext cx="5886450" cy="537210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6" name="Rectangle 5"/>
          <p:cNvSpPr/>
          <p:nvPr/>
        </p:nvSpPr>
        <p:spPr bwMode="auto">
          <a:xfrm>
            <a:off x="1752600" y="5334000"/>
            <a:ext cx="4572000" cy="62040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800" b="1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400" y="6111208"/>
            <a:ext cx="502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Generated Weekly for 14 Locations</a:t>
            </a:r>
            <a:endParaRPr lang="en-US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642" y="6492208"/>
            <a:ext cx="1652159" cy="365792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18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98"/>
    </mc:Choice>
    <mc:Fallback>
      <p:transition spd="slow" advTm="27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4568"/>
            <a:ext cx="8229600" cy="902232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Updated/New Crop Water Use Data</a:t>
            </a:r>
            <a:endParaRPr lang="en-US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209800"/>
            <a:ext cx="4480560" cy="33604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6493" y="1993369"/>
            <a:ext cx="5486400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5800" y="5791200"/>
            <a:ext cx="4328160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Eddy Covariance Towers</a:t>
            </a:r>
            <a:endParaRPr lang="en-US" sz="16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4400" y="1217009"/>
            <a:ext cx="4251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Irrigation Management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Water Supply Concerns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Location of Orchards</a:t>
            </a:r>
            <a:endParaRPr lang="en-US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0642" y="6492208"/>
            <a:ext cx="1652159" cy="365792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7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24"/>
    </mc:Choice>
    <mc:Fallback xmlns="">
      <p:transition spd="slow" advTm="43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6548" y="1951352"/>
            <a:ext cx="8121202" cy="38100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23" y="66005"/>
            <a:ext cx="5368954" cy="1554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521049" y="5873307"/>
            <a:ext cx="6172200" cy="6309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Windows Based Irrigation Scheduling Software (Windows NT, 98, XP)</a:t>
            </a:r>
          </a:p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prstClr val="black"/>
                </a:solidFill>
              </a:rPr>
              <a:t>http</a:t>
            </a:r>
            <a:r>
              <a:rPr lang="en-US" sz="1400" b="1" dirty="0">
                <a:solidFill>
                  <a:prstClr val="black"/>
                </a:solidFill>
              </a:rPr>
              <a:t>://ag.arizona.edu/crop/irrigation/azsched/azsched.html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927510" y="2247701"/>
            <a:ext cx="3740240" cy="3462408"/>
          </a:xfrm>
          <a:prstGeom prst="rect">
            <a:avLst/>
          </a:prstGeom>
          <a:solidFill>
            <a:srgbClr val="FFFF99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800" b="1" dirty="0" smtClean="0">
                <a:solidFill>
                  <a:prstClr val="black"/>
                </a:solidFill>
              </a:rPr>
              <a:t>Inputs (Paychecks)</a:t>
            </a:r>
          </a:p>
          <a:p>
            <a:pPr lvl="1">
              <a:lnSpc>
                <a:spcPct val="80000"/>
              </a:lnSpc>
            </a:pPr>
            <a:r>
              <a:rPr lang="en-US" sz="1800" b="1" dirty="0" smtClean="0">
                <a:solidFill>
                  <a:prstClr val="black"/>
                </a:solidFill>
              </a:rPr>
              <a:t>Irrigation</a:t>
            </a:r>
          </a:p>
          <a:p>
            <a:pPr lvl="1">
              <a:lnSpc>
                <a:spcPct val="80000"/>
              </a:lnSpc>
            </a:pPr>
            <a:r>
              <a:rPr lang="en-US" sz="1800" b="1" dirty="0" smtClean="0">
                <a:solidFill>
                  <a:prstClr val="black"/>
                </a:solidFill>
              </a:rPr>
              <a:t>Precipitation</a:t>
            </a:r>
          </a:p>
          <a:p>
            <a:pPr lvl="2">
              <a:lnSpc>
                <a:spcPct val="80000"/>
              </a:lnSpc>
              <a:buFontTx/>
              <a:buNone/>
            </a:pPr>
            <a:endParaRPr lang="en-US" sz="1800" b="1" dirty="0" smtClean="0">
              <a:solidFill>
                <a:prstClr val="black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800" b="1" dirty="0" smtClean="0">
                <a:solidFill>
                  <a:prstClr val="black"/>
                </a:solidFill>
              </a:rPr>
              <a:t>Outputs (Expenditures)</a:t>
            </a:r>
          </a:p>
          <a:p>
            <a:pPr lvl="1">
              <a:lnSpc>
                <a:spcPct val="80000"/>
              </a:lnSpc>
            </a:pPr>
            <a:r>
              <a:rPr lang="en-US" sz="1800" b="1" dirty="0" smtClean="0">
                <a:solidFill>
                  <a:prstClr val="black"/>
                </a:solidFill>
              </a:rPr>
              <a:t>ET or Consumptive Use</a:t>
            </a:r>
          </a:p>
          <a:p>
            <a:pPr lvl="1">
              <a:lnSpc>
                <a:spcPct val="80000"/>
              </a:lnSpc>
            </a:pPr>
            <a:r>
              <a:rPr lang="en-US" sz="1800" b="1" dirty="0" smtClean="0">
                <a:solidFill>
                  <a:prstClr val="black"/>
                </a:solidFill>
              </a:rPr>
              <a:t>Drainage</a:t>
            </a:r>
          </a:p>
          <a:p>
            <a:pPr lvl="1">
              <a:lnSpc>
                <a:spcPct val="80000"/>
              </a:lnSpc>
            </a:pPr>
            <a:r>
              <a:rPr lang="en-US" sz="1800" b="1" dirty="0" smtClean="0">
                <a:solidFill>
                  <a:prstClr val="black"/>
                </a:solidFill>
              </a:rPr>
              <a:t>Runoff</a:t>
            </a:r>
          </a:p>
          <a:p>
            <a:pPr lvl="2">
              <a:lnSpc>
                <a:spcPct val="80000"/>
              </a:lnSpc>
              <a:buFontTx/>
              <a:buNone/>
            </a:pPr>
            <a:endParaRPr lang="en-US" sz="1800" b="1" dirty="0" smtClean="0">
              <a:solidFill>
                <a:prstClr val="black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800" b="1" dirty="0" smtClean="0">
                <a:solidFill>
                  <a:prstClr val="black"/>
                </a:solidFill>
              </a:rPr>
              <a:t>Goal (Avoid Overdraft)</a:t>
            </a:r>
          </a:p>
          <a:p>
            <a:pPr lvl="1">
              <a:lnSpc>
                <a:spcPct val="80000"/>
              </a:lnSpc>
            </a:pPr>
            <a:r>
              <a:rPr lang="en-US" sz="1800" b="1" dirty="0" smtClean="0">
                <a:solidFill>
                  <a:prstClr val="black"/>
                </a:solidFill>
              </a:rPr>
              <a:t>Positive Soil Water Reservoir</a:t>
            </a:r>
          </a:p>
          <a:p>
            <a:pPr lvl="1">
              <a:lnSpc>
                <a:spcPct val="80000"/>
              </a:lnSpc>
            </a:pPr>
            <a:r>
              <a:rPr lang="en-US" sz="1800" b="1" dirty="0" smtClean="0">
                <a:solidFill>
                  <a:prstClr val="black"/>
                </a:solidFill>
              </a:rPr>
              <a:t>Avoid Plant Stress</a:t>
            </a:r>
            <a:endParaRPr lang="en-US" sz="1800" b="1" dirty="0">
              <a:solidFill>
                <a:prstClr val="black"/>
              </a:solidFill>
            </a:endParaRPr>
          </a:p>
        </p:txBody>
      </p:sp>
      <p:pic>
        <p:nvPicPr>
          <p:cNvPr id="9" name="Picture 5" descr="MCBS00690_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80" y="2237103"/>
            <a:ext cx="3035300" cy="2343150"/>
          </a:xfrm>
          <a:prstGeom prst="rect">
            <a:avLst/>
          </a:prstGeom>
          <a:solidFill>
            <a:srgbClr val="FFFF99"/>
          </a:solidFill>
        </p:spPr>
      </p:pic>
      <p:sp>
        <p:nvSpPr>
          <p:cNvPr id="10" name="TextBox 9"/>
          <p:cNvSpPr txBox="1"/>
          <p:nvPr/>
        </p:nvSpPr>
        <p:spPr>
          <a:xfrm>
            <a:off x="1157355" y="4743451"/>
            <a:ext cx="3352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Checkbook Irrigation Scheduling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8271" y="6551825"/>
            <a:ext cx="1371600" cy="303676"/>
          </a:xfrm>
          <a:prstGeom prst="rect">
            <a:avLst/>
          </a:prstGeom>
        </p:spPr>
      </p:pic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4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449"/>
    </mc:Choice>
    <mc:Fallback xmlns="">
      <p:transition spd="slow" advTm="104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You!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271" y="6551825"/>
            <a:ext cx="1371600" cy="303676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6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03"/>
    </mc:Choice>
    <mc:Fallback xmlns="">
      <p:transition spd="slow" advTm="81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75904" y="152400"/>
            <a:ext cx="7772400" cy="1143000"/>
          </a:xfrm>
        </p:spPr>
        <p:txBody>
          <a:bodyPr/>
          <a:lstStyle/>
          <a:p>
            <a:pPr algn="l"/>
            <a:r>
              <a:rPr lang="en-US" altLang="en-US" sz="48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Brief History</a:t>
            </a:r>
            <a:endParaRPr lang="en-US" alt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5904" y="1524000"/>
            <a:ext cx="7772400" cy="4114800"/>
          </a:xfrm>
        </p:spPr>
        <p:txBody>
          <a:bodyPr/>
          <a:lstStyle/>
          <a:p>
            <a:r>
              <a:rPr lang="en-US" altLang="en-US" sz="2800" b="1" dirty="0" smtClean="0"/>
              <a:t>1984-85 </a:t>
            </a:r>
            <a:endParaRPr lang="en-US" altLang="en-US" sz="2800" b="1" dirty="0"/>
          </a:p>
          <a:p>
            <a:pPr lvl="2"/>
            <a:r>
              <a:rPr lang="en-US" altLang="en-US" sz="2000" b="1" dirty="0"/>
              <a:t>AZ Legislative Decision Package Funded…</a:t>
            </a:r>
          </a:p>
          <a:p>
            <a:pPr lvl="3"/>
            <a:r>
              <a:rPr lang="en-US" altLang="en-US" sz="1600" b="1" dirty="0"/>
              <a:t>10 Weather </a:t>
            </a:r>
            <a:r>
              <a:rPr lang="en-US" altLang="en-US" sz="1600" b="1" dirty="0" smtClean="0"/>
              <a:t>Stations + Computer </a:t>
            </a:r>
            <a:r>
              <a:rPr lang="en-US" altLang="en-US" sz="1600" b="1" dirty="0"/>
              <a:t>System</a:t>
            </a:r>
          </a:p>
          <a:p>
            <a:pPr lvl="3"/>
            <a:r>
              <a:rPr lang="en-US" altLang="en-US" sz="1600" b="1" dirty="0"/>
              <a:t>Extension Specialist</a:t>
            </a:r>
          </a:p>
          <a:p>
            <a:pPr lvl="3"/>
            <a:r>
              <a:rPr lang="en-US" altLang="en-US" sz="1600" b="1" dirty="0" smtClean="0"/>
              <a:t>No Operating Funds!</a:t>
            </a:r>
            <a:endParaRPr lang="en-US" altLang="en-US" sz="1600" b="1" dirty="0"/>
          </a:p>
          <a:p>
            <a:pPr lvl="2"/>
            <a:r>
              <a:rPr lang="en-US" altLang="en-US" sz="2000" b="1" dirty="0" smtClean="0"/>
              <a:t>Equipment Purchased &amp; Specialist Hired</a:t>
            </a:r>
          </a:p>
          <a:p>
            <a:r>
              <a:rPr lang="en-US" altLang="en-US" sz="2800" b="1" dirty="0" smtClean="0"/>
              <a:t>1986-87</a:t>
            </a:r>
          </a:p>
          <a:p>
            <a:pPr lvl="2"/>
            <a:r>
              <a:rPr lang="en-US" altLang="en-US" sz="2000" b="1" dirty="0" smtClean="0"/>
              <a:t>Permanent Staff Hired</a:t>
            </a:r>
          </a:p>
          <a:p>
            <a:pPr lvl="2"/>
            <a:r>
              <a:rPr lang="en-US" altLang="en-US" sz="2000" b="1" dirty="0" smtClean="0"/>
              <a:t>Operational: March 1987</a:t>
            </a:r>
          </a:p>
          <a:p>
            <a:pPr lvl="3"/>
            <a:r>
              <a:rPr lang="en-US" altLang="en-US" sz="1600" b="1" dirty="0" smtClean="0"/>
              <a:t>Computer Bulletin Board</a:t>
            </a:r>
          </a:p>
          <a:p>
            <a:pPr lvl="2"/>
            <a:r>
              <a:rPr lang="en-US" altLang="en-US" sz="2000" b="1" dirty="0" smtClean="0"/>
              <a:t>Installed First Urban Station</a:t>
            </a:r>
          </a:p>
          <a:p>
            <a:pPr marL="457200" lvl="1" indent="0">
              <a:buNone/>
            </a:pPr>
            <a:endParaRPr lang="en-US" altLang="en-US" sz="2400" b="1" dirty="0"/>
          </a:p>
          <a:p>
            <a:pPr lvl="1"/>
            <a:endParaRPr lang="en-US" alt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642" y="6492208"/>
            <a:ext cx="1652159" cy="365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71"/>
    </mc:Choice>
    <mc:Fallback xmlns="">
      <p:transition spd="slow" advTm="59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algn="l"/>
            <a:r>
              <a:rPr lang="en-US" altLang="en-US" sz="48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Years Later</a:t>
            </a:r>
            <a:endParaRPr lang="en-US" alt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7772400" cy="3657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b="1" dirty="0"/>
              <a:t>Personnel</a:t>
            </a:r>
          </a:p>
          <a:p>
            <a:pPr lvl="1">
              <a:lnSpc>
                <a:spcPct val="90000"/>
              </a:lnSpc>
            </a:pPr>
            <a:r>
              <a:rPr lang="en-US" altLang="en-US" sz="2000" b="1" dirty="0"/>
              <a:t>Paul Brown, Extension Specialist</a:t>
            </a:r>
          </a:p>
          <a:p>
            <a:pPr lvl="1">
              <a:lnSpc>
                <a:spcPct val="90000"/>
              </a:lnSpc>
            </a:pPr>
            <a:r>
              <a:rPr lang="en-US" altLang="en-US" sz="2000" b="1" dirty="0"/>
              <a:t>Bruce Russell, Program Coordinator</a:t>
            </a:r>
          </a:p>
          <a:p>
            <a:pPr lvl="1">
              <a:lnSpc>
                <a:spcPct val="90000"/>
              </a:lnSpc>
            </a:pPr>
            <a:r>
              <a:rPr lang="en-US" altLang="en-US" sz="2000" b="1" dirty="0" smtClean="0"/>
              <a:t>Ethan Smith, </a:t>
            </a:r>
            <a:r>
              <a:rPr lang="en-US" altLang="en-US" sz="2000" b="1" dirty="0"/>
              <a:t>Maintenance &amp; Calibration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altLang="en-US" sz="2000" b="1" dirty="0"/>
          </a:p>
          <a:p>
            <a:pPr>
              <a:lnSpc>
                <a:spcPct val="90000"/>
              </a:lnSpc>
            </a:pPr>
            <a:r>
              <a:rPr lang="en-US" altLang="en-US" sz="2800" b="1" dirty="0" smtClean="0"/>
              <a:t>28 </a:t>
            </a:r>
            <a:r>
              <a:rPr lang="en-US" altLang="en-US" sz="2800" b="1" dirty="0"/>
              <a:t>Weather Stations </a:t>
            </a:r>
          </a:p>
          <a:p>
            <a:pPr lvl="1">
              <a:lnSpc>
                <a:spcPct val="90000"/>
              </a:lnSpc>
            </a:pPr>
            <a:r>
              <a:rPr lang="en-US" altLang="en-US" sz="2000" b="1" dirty="0"/>
              <a:t>21 Rural &amp; </a:t>
            </a:r>
            <a:r>
              <a:rPr lang="en-US" altLang="en-US" sz="2000" b="1" dirty="0" smtClean="0"/>
              <a:t>7 </a:t>
            </a:r>
            <a:r>
              <a:rPr lang="en-US" altLang="en-US" sz="2000" b="1" dirty="0"/>
              <a:t>Urban </a:t>
            </a:r>
          </a:p>
          <a:p>
            <a:pPr lvl="1">
              <a:lnSpc>
                <a:spcPct val="90000"/>
              </a:lnSpc>
            </a:pPr>
            <a:r>
              <a:rPr lang="en-US" altLang="en-US" sz="2000" b="1" dirty="0" smtClean="0"/>
              <a:t>2 </a:t>
            </a:r>
            <a:r>
              <a:rPr lang="en-US" altLang="en-US" sz="2000" b="1" dirty="0"/>
              <a:t>In Northern AZ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altLang="en-US" sz="2400" b="1" dirty="0"/>
          </a:p>
          <a:p>
            <a:pPr>
              <a:lnSpc>
                <a:spcPct val="90000"/>
              </a:lnSpc>
            </a:pPr>
            <a:r>
              <a:rPr lang="en-US" altLang="en-US" sz="2800" b="1" dirty="0"/>
              <a:t>Dissemination</a:t>
            </a:r>
          </a:p>
          <a:p>
            <a:pPr lvl="1">
              <a:lnSpc>
                <a:spcPct val="90000"/>
              </a:lnSpc>
            </a:pPr>
            <a:r>
              <a:rPr lang="en-US" altLang="en-US" sz="2000" b="1" dirty="0" smtClean="0"/>
              <a:t>Internet/Email </a:t>
            </a:r>
            <a:endParaRPr lang="en-US" altLang="en-US" sz="2000" b="1" dirty="0"/>
          </a:p>
        </p:txBody>
      </p:sp>
      <p:sp>
        <p:nvSpPr>
          <p:cNvPr id="4" name="Isosceles Triangle 3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642" y="6492208"/>
            <a:ext cx="1652159" cy="365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86"/>
    </mc:Choice>
    <mc:Fallback xmlns="">
      <p:transition spd="slow" advTm="29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1860" y="385591"/>
            <a:ext cx="8130448" cy="1103313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tx1"/>
                </a:solidFill>
              </a:rPr>
              <a:t>Simple Network Schematic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0642" y="6492208"/>
            <a:ext cx="1652159" cy="36579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15" descr="PRESCOT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3" r="21973"/>
          <a:stretch>
            <a:fillRect/>
          </a:stretch>
        </p:blipFill>
        <p:spPr bwMode="auto">
          <a:xfrm>
            <a:off x="571022" y="1808077"/>
            <a:ext cx="2879725" cy="36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71022" y="55626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400" b="1" kern="0" dirty="0" smtClean="0">
                <a:solidFill>
                  <a:prstClr val="black"/>
                </a:solidFill>
              </a:rPr>
              <a:t>Data Collection</a:t>
            </a: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3352800" y="36576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886200" y="3276600"/>
            <a:ext cx="2590800" cy="1216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prstClr val="black"/>
                </a:solidFill>
              </a:rPr>
              <a:t>DATA PROCESSING CENTER</a:t>
            </a:r>
          </a:p>
        </p:txBody>
      </p:sp>
      <p:graphicFrame>
        <p:nvGraphicFramePr>
          <p:cNvPr id="12" name="Object 3"/>
          <p:cNvGraphicFramePr>
            <a:graphicFrameLocks noChangeAspect="1"/>
          </p:cNvGraphicFramePr>
          <p:nvPr/>
        </p:nvGraphicFramePr>
        <p:xfrm>
          <a:off x="6705600" y="2971800"/>
          <a:ext cx="2438400" cy="212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04" name="Drawing" r:id="rId8" imgW="2724120" imgH="2371680" progId="WPDraw30.Drawing">
                  <p:embed/>
                </p:oleObj>
              </mc:Choice>
              <mc:Fallback>
                <p:oleObj name="Drawing" r:id="rId8" imgW="2724120" imgH="2371680" progId="WPDraw30.Drawing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2971800"/>
                        <a:ext cx="2438400" cy="212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"/>
          <p:cNvGraphicFramePr>
            <a:graphicFrameLocks noChangeAspect="1"/>
          </p:cNvGraphicFramePr>
          <p:nvPr/>
        </p:nvGraphicFramePr>
        <p:xfrm>
          <a:off x="7467600" y="3200400"/>
          <a:ext cx="83820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05" name="Drawing" r:id="rId10" imgW="914400" imgH="743040" progId="WPDraw30.Drawing">
                  <p:embed/>
                </p:oleObj>
              </mc:Choice>
              <mc:Fallback>
                <p:oleObj name="Drawing" r:id="rId10" imgW="914400" imgH="743040" progId="WPDraw30.Drawing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3200400"/>
                        <a:ext cx="838200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6705600" y="5257800"/>
            <a:ext cx="2438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smtClean="0">
                <a:solidFill>
                  <a:prstClr val="black"/>
                </a:solidFill>
              </a:rPr>
              <a:t>Dissemination</a:t>
            </a:r>
            <a:endParaRPr lang="en-US" altLang="en-US" sz="2400" b="1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1247" y="76200"/>
            <a:ext cx="8869680" cy="634417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71422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01"/>
    </mc:Choice>
    <mc:Fallback xmlns="">
      <p:transition spd="slow" advTm="50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pPr algn="l"/>
            <a:r>
              <a:rPr lang="en-US" altLang="en-US" sz="4000" b="1" dirty="0" smtClean="0">
                <a:solidFill>
                  <a:schemeClr val="tx1"/>
                </a:solidFill>
              </a:rPr>
              <a:t>Station Locations</a:t>
            </a:r>
            <a:endParaRPr lang="en-US" altLang="en-US" sz="40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280" y="996731"/>
            <a:ext cx="4663440" cy="5169338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3733800" y="4038600"/>
            <a:ext cx="6096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5800" y="6224284"/>
            <a:ext cx="807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 Permanent Stations plus 3 to 7 Temporary Stations (Not Shown)</a:t>
            </a:r>
            <a:endParaRPr lang="en-US" sz="1600" b="1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4343400" y="6621054"/>
            <a:ext cx="457200" cy="234447"/>
          </a:xfrm>
          <a:prstGeom prst="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0866" y="102928"/>
            <a:ext cx="1652159" cy="365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48"/>
    </mc:Choice>
    <mc:Fallback xmlns="">
      <p:transition spd="slow" advTm="32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RESCOT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3" r="21973"/>
          <a:stretch>
            <a:fillRect/>
          </a:stretch>
        </p:blipFill>
        <p:spPr bwMode="auto">
          <a:xfrm>
            <a:off x="304800" y="1371600"/>
            <a:ext cx="44196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algn="l"/>
            <a:r>
              <a:rPr lang="en-US" altLang="en-US" sz="4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Acquisition</a:t>
            </a:r>
            <a:endParaRPr lang="en-US" altLang="en-US" sz="4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29175" y="1752600"/>
            <a:ext cx="4194629" cy="4114800"/>
          </a:xfrm>
        </p:spPr>
        <p:txBody>
          <a:bodyPr/>
          <a:lstStyle/>
          <a:p>
            <a:r>
              <a:rPr lang="en-US" alt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Campbell </a:t>
            </a:r>
            <a:r>
              <a:rPr lang="en-US" altLang="en-US" sz="18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</a:t>
            </a:r>
            <a:r>
              <a:rPr lang="en-US" alt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Equipment</a:t>
            </a:r>
          </a:p>
          <a:p>
            <a:endParaRPr lang="en-US" altLang="en-US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alt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Logger Sampling </a:t>
            </a:r>
            <a:r>
              <a:rPr lang="en-US" alt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Frequency</a:t>
            </a:r>
          </a:p>
          <a:p>
            <a:pPr lvl="1"/>
            <a:r>
              <a:rPr lang="en-US" alt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</a:t>
            </a:r>
            <a:r>
              <a:rPr lang="en-US" alt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Seconds</a:t>
            </a:r>
          </a:p>
          <a:p>
            <a:pPr marL="457200" lvl="1" indent="0">
              <a:buNone/>
            </a:pPr>
            <a:endParaRPr lang="en-US" altLang="en-US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alt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Summary Periods</a:t>
            </a:r>
          </a:p>
          <a:p>
            <a:pPr lvl="1"/>
            <a:r>
              <a:rPr lang="en-US" alt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Hourly</a:t>
            </a:r>
            <a:endParaRPr lang="en-US" altLang="en-US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/>
            <a:r>
              <a:rPr lang="en-US" alt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Means, </a:t>
            </a:r>
            <a:r>
              <a:rPr lang="en-US" alt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Totals</a:t>
            </a:r>
          </a:p>
          <a:p>
            <a:pPr lvl="1"/>
            <a:r>
              <a:rPr lang="en-US" alt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 </a:t>
            </a:r>
            <a:r>
              <a:rPr lang="en-US" altLang="en-US" sz="16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Hrs</a:t>
            </a:r>
            <a:r>
              <a:rPr lang="en-US" alt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@ Midnight</a:t>
            </a:r>
          </a:p>
          <a:p>
            <a:pPr lvl="2"/>
            <a:r>
              <a:rPr lang="en-US" alt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Means, Totals, Extremes</a:t>
            </a:r>
          </a:p>
          <a:p>
            <a:pPr marL="914400" lvl="2" indent="0">
              <a:buNone/>
            </a:pPr>
            <a:endParaRPr lang="en-US" altLang="en-US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alt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Retrieval</a:t>
            </a:r>
          </a:p>
          <a:p>
            <a:pPr lvl="1"/>
            <a:r>
              <a:rPr lang="en-US" alt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Daily @ </a:t>
            </a:r>
            <a:r>
              <a:rPr lang="en-US" alt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Midnight</a:t>
            </a:r>
          </a:p>
          <a:p>
            <a:pPr lvl="1"/>
            <a:r>
              <a:rPr lang="en-US" alt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Every 15 Minutes</a:t>
            </a:r>
          </a:p>
          <a:p>
            <a:pPr lvl="2"/>
            <a:r>
              <a:rPr lang="en-US" alt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Real Time Outputs</a:t>
            </a:r>
          </a:p>
          <a:p>
            <a:endParaRPr lang="en-US" altLang="en-US" sz="2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>
              <a:buFontTx/>
              <a:buNone/>
            </a:pPr>
            <a:endParaRPr lang="en-US" altLang="en-US" sz="2000" b="1" dirty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n-US" altLang="en-US" sz="2800" b="1" dirty="0">
              <a:solidFill>
                <a:srgbClr val="FFFF00"/>
              </a:solidFill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828800" y="2286000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 dirty="0"/>
              <a:t>Precipitation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28600" y="1905000"/>
            <a:ext cx="167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en-US" sz="1600" b="1" dirty="0"/>
              <a:t>Wind Direction 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304800" y="3124200"/>
            <a:ext cx="16748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en-US" sz="1600" b="1" dirty="0"/>
              <a:t>Solar Radiation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2590800" y="3733800"/>
            <a:ext cx="1414463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en-US" sz="1600" b="1" dirty="0">
                <a:solidFill>
                  <a:srgbClr val="FFFF00"/>
                </a:solidFill>
              </a:rPr>
              <a:t>Temperature</a:t>
            </a:r>
          </a:p>
          <a:p>
            <a:pPr algn="ctr">
              <a:spcBef>
                <a:spcPct val="20000"/>
              </a:spcBef>
            </a:pPr>
            <a:r>
              <a:rPr lang="en-US" altLang="en-US" sz="1600" b="1" dirty="0">
                <a:solidFill>
                  <a:srgbClr val="FFFF00"/>
                </a:solidFill>
              </a:rPr>
              <a:t>&amp; Humidity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2819400" y="5410200"/>
            <a:ext cx="1844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en-US" sz="1600" b="1" dirty="0">
                <a:solidFill>
                  <a:srgbClr val="FFFF00"/>
                </a:solidFill>
              </a:rPr>
              <a:t>Soil Temperature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352800" y="2362200"/>
            <a:ext cx="1403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en-US" sz="1600" b="1" dirty="0"/>
              <a:t>Wind Speed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0642" y="6492208"/>
            <a:ext cx="1652159" cy="365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82"/>
    </mc:Choice>
    <mc:Fallback xmlns="">
      <p:transition spd="slow" advTm="31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algn="l"/>
            <a:r>
              <a:rPr lang="en-US" altLang="en-US" b="1" dirty="0" smtClean="0">
                <a:solidFill>
                  <a:schemeClr val="tx1"/>
                </a:solidFill>
              </a:rPr>
              <a:t>Station Maintenance</a:t>
            </a:r>
            <a:endParaRPr lang="en-US" altLang="en-US" sz="3200" b="1" dirty="0">
              <a:solidFill>
                <a:schemeClr val="tx1"/>
              </a:solidFill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4419599" y="1461571"/>
            <a:ext cx="458311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buFontTx/>
              <a:buChar char="•"/>
            </a:pPr>
            <a:r>
              <a:rPr lang="en-US" altLang="en-US" sz="2000" b="1" dirty="0"/>
              <a:t>Quarterly </a:t>
            </a:r>
            <a:r>
              <a:rPr lang="en-US" altLang="en-US" sz="2000" b="1" dirty="0" smtClean="0"/>
              <a:t>Maintenance (4/</a:t>
            </a:r>
            <a:r>
              <a:rPr lang="en-US" altLang="en-US" sz="2000" b="1" dirty="0" err="1" smtClean="0"/>
              <a:t>Yr</a:t>
            </a:r>
            <a:r>
              <a:rPr lang="en-US" altLang="en-US" sz="2000" b="1" dirty="0" smtClean="0"/>
              <a:t>)</a:t>
            </a:r>
            <a:endParaRPr lang="en-US" altLang="en-US" sz="2000" b="1" dirty="0"/>
          </a:p>
          <a:p>
            <a:pPr lvl="2"/>
            <a:r>
              <a:rPr lang="en-US" altLang="en-US" sz="1800" b="1" dirty="0"/>
              <a:t>Calibration vs. Travel </a:t>
            </a:r>
            <a:r>
              <a:rPr lang="en-US" altLang="en-US" sz="1800" b="1" dirty="0" err="1"/>
              <a:t>Stds</a:t>
            </a:r>
            <a:endParaRPr lang="en-US" altLang="en-US" sz="1800" b="1" dirty="0"/>
          </a:p>
          <a:p>
            <a:pPr lvl="2"/>
            <a:r>
              <a:rPr lang="en-US" altLang="en-US" sz="1800" b="1" dirty="0"/>
              <a:t>Check Power Supply </a:t>
            </a:r>
          </a:p>
          <a:p>
            <a:pPr lvl="2"/>
            <a:r>
              <a:rPr lang="en-US" altLang="en-US" sz="1800" b="1" dirty="0" smtClean="0"/>
              <a:t>Cleaning</a:t>
            </a:r>
          </a:p>
          <a:p>
            <a:pPr lvl="2"/>
            <a:r>
              <a:rPr lang="en-US" altLang="en-US" sz="1800" b="1" dirty="0" smtClean="0"/>
              <a:t>Sensor Rotation/Replacement</a:t>
            </a:r>
          </a:p>
          <a:p>
            <a:pPr lvl="3"/>
            <a:r>
              <a:rPr lang="en-US" altLang="en-US" sz="1600" b="1" dirty="0" smtClean="0"/>
              <a:t>Refurbished/Calibrated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200" b="1" dirty="0" smtClean="0"/>
              <a:t>Quick Checks (4-6/</a:t>
            </a:r>
            <a:r>
              <a:rPr lang="en-US" altLang="en-US" sz="2200" b="1" dirty="0" err="1" smtClean="0"/>
              <a:t>Yr</a:t>
            </a:r>
            <a:r>
              <a:rPr lang="en-US" altLang="en-US" sz="2200" b="1" dirty="0" smtClean="0"/>
              <a:t>)</a:t>
            </a:r>
          </a:p>
          <a:p>
            <a:pPr lvl="2"/>
            <a:r>
              <a:rPr lang="en-US" altLang="en-US" sz="1800" b="1" dirty="0" smtClean="0"/>
              <a:t>Visual Inspection</a:t>
            </a:r>
          </a:p>
          <a:p>
            <a:pPr lvl="2"/>
            <a:r>
              <a:rPr lang="en-US" altLang="en-US" sz="1800" b="1" dirty="0" smtClean="0"/>
              <a:t>Cleaning/Level Checks</a:t>
            </a:r>
          </a:p>
          <a:p>
            <a:pPr marL="914400" lvl="2" indent="0">
              <a:buNone/>
            </a:pPr>
            <a:endParaRPr lang="en-US" altLang="en-US" sz="1800" b="1" dirty="0" smtClean="0"/>
          </a:p>
          <a:p>
            <a:pPr marL="457200" lvl="1" indent="0">
              <a:buNone/>
            </a:pPr>
            <a:endParaRPr lang="en-US" altLang="en-US" sz="2200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altLang="en-US" sz="2600" b="1" dirty="0">
              <a:solidFill>
                <a:srgbClr val="FFFF00"/>
              </a:solidFill>
            </a:endParaRP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533400" y="6120657"/>
            <a:ext cx="4038600" cy="5937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/>
              <a:t>Mean Travel Distance: Tucson to Weather Station: 168 Miles</a:t>
            </a: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4432041" y="4572000"/>
            <a:ext cx="471889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buFontTx/>
              <a:buChar char="•"/>
            </a:pPr>
            <a:r>
              <a:rPr lang="en-US" altLang="en-US" sz="2000" b="1" dirty="0"/>
              <a:t>Emergency </a:t>
            </a:r>
            <a:r>
              <a:rPr lang="en-US" altLang="en-US" sz="2000" b="1" dirty="0" smtClean="0"/>
              <a:t>Maintenance</a:t>
            </a:r>
            <a:endParaRPr lang="en-US" altLang="en-US" sz="2000" b="1" dirty="0"/>
          </a:p>
          <a:p>
            <a:pPr lvl="2"/>
            <a:r>
              <a:rPr lang="en-US" altLang="en-US" sz="1800" b="1" dirty="0"/>
              <a:t>Equipment Failure</a:t>
            </a:r>
          </a:p>
          <a:p>
            <a:pPr lvl="2"/>
            <a:r>
              <a:rPr lang="en-US" altLang="en-US" sz="1800" b="1" dirty="0"/>
              <a:t>Vandalism</a:t>
            </a:r>
          </a:p>
          <a:p>
            <a:pPr lvl="2"/>
            <a:r>
              <a:rPr lang="en-US" altLang="en-US" sz="1800" b="1" dirty="0" smtClean="0"/>
              <a:t>Weather, Animals, Birds</a:t>
            </a:r>
            <a:endParaRPr lang="en-US" altLang="en-US" sz="1800" b="1" dirty="0"/>
          </a:p>
          <a:p>
            <a:pPr lvl="2">
              <a:buFontTx/>
              <a:buNone/>
            </a:pPr>
            <a:endParaRPr lang="en-US" altLang="en-US" sz="1800" b="1" dirty="0"/>
          </a:p>
          <a:p>
            <a:pPr marL="914400" lvl="2" indent="0">
              <a:buNone/>
            </a:pPr>
            <a:endParaRPr lang="en-US" altLang="en-US" sz="1800" b="1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461571"/>
            <a:ext cx="4114800" cy="4561178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0642" y="6492208"/>
            <a:ext cx="1652159" cy="365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64"/>
    </mc:Choice>
    <mc:Fallback xmlns="">
      <p:transition spd="slow" advTm="95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7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1726</TotalTime>
  <Words>952</Words>
  <Application>Microsoft Office PowerPoint</Application>
  <PresentationFormat>On-screen Show (4:3)</PresentationFormat>
  <Paragraphs>285</Paragraphs>
  <Slides>34</Slides>
  <Notes>0</Notes>
  <HiddenSlides>0</HiddenSlides>
  <MMClips>34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Calibri</vt:lpstr>
      <vt:lpstr>Calibri Light</vt:lpstr>
      <vt:lpstr>Verdana</vt:lpstr>
      <vt:lpstr>Default Design</vt:lpstr>
      <vt:lpstr>Office Theme</vt:lpstr>
      <vt:lpstr>1_Office Theme</vt:lpstr>
      <vt:lpstr>2_Office Theme</vt:lpstr>
      <vt:lpstr>1_Default Design</vt:lpstr>
      <vt:lpstr>2_Default Design</vt:lpstr>
      <vt:lpstr>Drawing</vt:lpstr>
      <vt:lpstr>THE ARIZONA METEOROLOGICAL NETWORK</vt:lpstr>
      <vt:lpstr>Topics for Discussion</vt:lpstr>
      <vt:lpstr>Arizona Meteorological Network </vt:lpstr>
      <vt:lpstr>Brief History</vt:lpstr>
      <vt:lpstr>30 Years Later</vt:lpstr>
      <vt:lpstr>Simple Network Schematic</vt:lpstr>
      <vt:lpstr>Station Locations</vt:lpstr>
      <vt:lpstr>Data Acquisition</vt:lpstr>
      <vt:lpstr>Station Maintenance</vt:lpstr>
      <vt:lpstr>Quality Control</vt:lpstr>
      <vt:lpstr>Internet Dissemination (http://ag.arizona.edu/azmet)</vt:lpstr>
      <vt:lpstr>Funding Strategy</vt:lpstr>
      <vt:lpstr>Reference ET</vt:lpstr>
      <vt:lpstr>Standardized Computation Penman Monteith Eqn.</vt:lpstr>
      <vt:lpstr>Siting Weather Stations</vt:lpstr>
      <vt:lpstr>Station Siting Studies</vt:lpstr>
      <vt:lpstr>Station Siting Studies</vt:lpstr>
      <vt:lpstr>Good Site Until…</vt:lpstr>
      <vt:lpstr>Siting Results</vt:lpstr>
      <vt:lpstr>Preferred Siting Options</vt:lpstr>
      <vt:lpstr>Station Siting</vt:lpstr>
      <vt:lpstr>Station Siting Parker Valley, AZ</vt:lpstr>
      <vt:lpstr>Best Ground-Based Solution</vt:lpstr>
      <vt:lpstr>Aridity Adjustment Non-Reference Stations</vt:lpstr>
      <vt:lpstr>Poor Station Maintenance  Low ETos Estimates</vt:lpstr>
      <vt:lpstr>Water Use of Fairway Quality Desert Turfgrass ~29000 Acres of Golf Turf in Arizona</vt:lpstr>
      <vt:lpstr>CROP COEFFICIENTS  For Desert Turf</vt:lpstr>
      <vt:lpstr>PowerPoint Presentation</vt:lpstr>
      <vt:lpstr>PowerPoint Presentation</vt:lpstr>
      <vt:lpstr>SMALL GRAINS ADVISORY</vt:lpstr>
      <vt:lpstr>PowerPoint Presentation</vt:lpstr>
      <vt:lpstr>Updated/New Crop Water Use Data</vt:lpstr>
      <vt:lpstr>PowerPoint Presentation</vt:lpstr>
      <vt:lpstr>Thank You!</vt:lpstr>
    </vt:vector>
  </TitlesOfParts>
  <Company>University of Arizona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 Brown</dc:creator>
  <cp:lastModifiedBy>pbrown</cp:lastModifiedBy>
  <cp:revision>100</cp:revision>
  <dcterms:created xsi:type="dcterms:W3CDTF">2008-02-07T14:56:23Z</dcterms:created>
  <dcterms:modified xsi:type="dcterms:W3CDTF">2016-08-25T00:18:48Z</dcterms:modified>
</cp:coreProperties>
</file>