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2" r:id="rId5"/>
    <p:sldId id="287" r:id="rId6"/>
    <p:sldId id="288" r:id="rId7"/>
    <p:sldId id="293" r:id="rId8"/>
    <p:sldId id="272" r:id="rId9"/>
    <p:sldId id="273" r:id="rId10"/>
    <p:sldId id="283" r:id="rId11"/>
    <p:sldId id="274" r:id="rId12"/>
    <p:sldId id="289" r:id="rId13"/>
    <p:sldId id="264" r:id="rId14"/>
    <p:sldId id="275" r:id="rId15"/>
    <p:sldId id="291" r:id="rId16"/>
    <p:sldId id="292" r:id="rId17"/>
    <p:sldId id="276" r:id="rId18"/>
    <p:sldId id="267" r:id="rId19"/>
    <p:sldId id="268" r:id="rId20"/>
    <p:sldId id="269" r:id="rId21"/>
    <p:sldId id="280" r:id="rId22"/>
    <p:sldId id="281" r:id="rId23"/>
    <p:sldId id="270" r:id="rId24"/>
    <p:sldId id="285" r:id="rId25"/>
    <p:sldId id="286" r:id="rId26"/>
    <p:sldId id="290" r:id="rId27"/>
    <p:sldId id="284" r:id="rId28"/>
  </p:sldIdLst>
  <p:sldSz cx="16256000" cy="91440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2A8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672" autoAdjust="0"/>
  </p:normalViewPr>
  <p:slideViewPr>
    <p:cSldViewPr snapToGrid="0">
      <p:cViewPr varScale="1">
        <p:scale>
          <a:sx n="52" d="100"/>
          <a:sy n="52" d="100"/>
        </p:scale>
        <p:origin x="-996" y="-96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1.20699922508154E-2"/>
          <c:y val="5.0849137216263302E-2"/>
          <c:w val="0.98267499999999997"/>
          <c:h val="0.868885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UCC Publications</c:v>
                </c:pt>
              </c:strCache>
            </c:strRef>
          </c:tx>
          <c:spPr>
            <a:solidFill>
              <a:srgbClr val="4F8F00"/>
            </a:solidFill>
            <a:ln w="12700" cap="flat">
              <a:noFill/>
              <a:miter lim="400000"/>
            </a:ln>
            <a:effectLst>
              <a:outerShdw blurRad="50800" dist="127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Sheet1!$B$1:$H$1</c:f>
              <c:strCach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FE-498B-B3E5-AFE6AFBC2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47670016"/>
        <c:axId val="50927872"/>
      </c:barChart>
      <c:catAx>
        <c:axId val="47670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Gill Sans"/>
              </a:defRPr>
            </a:pPr>
            <a:endParaRPr lang="en-US"/>
          </a:p>
        </c:txPr>
        <c:crossAx val="50927872"/>
        <c:crosses val="autoZero"/>
        <c:auto val="1"/>
        <c:lblAlgn val="ctr"/>
        <c:lblOffset val="100"/>
        <c:noMultiLvlLbl val="1"/>
      </c:catAx>
      <c:valAx>
        <c:axId val="50927872"/>
        <c:scaling>
          <c:orientation val="minMax"/>
        </c:scaling>
        <c:delete val="0"/>
        <c:axPos val="l"/>
        <c:majorGridlines>
          <c:spPr>
            <a:ln w="12700" cap="flat">
              <a:noFill/>
              <a:miter lim="400000"/>
            </a:ln>
          </c:spPr>
        </c:majorGridlines>
        <c:numFmt formatCode="General" sourceLinked="1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Gill Sans"/>
              </a:defRPr>
            </a:pPr>
            <a:endParaRPr lang="en-US"/>
          </a:p>
        </c:txPr>
        <c:crossAx val="47670016"/>
        <c:crosses val="autoZero"/>
        <c:crossBetween val="between"/>
        <c:majorUnit val="12"/>
        <c:minorUnit val="6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353520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2000">
        <a:latin typeface="Lucida Grande"/>
        <a:ea typeface="Lucida Grande"/>
        <a:cs typeface="Lucida Grande"/>
        <a:sym typeface="Lucida Grande"/>
      </a:defRPr>
    </a:lvl1pPr>
    <a:lvl2pPr indent="228600" defTabSz="546100">
      <a:defRPr sz="2000">
        <a:latin typeface="Lucida Grande"/>
        <a:ea typeface="Lucida Grande"/>
        <a:cs typeface="Lucida Grande"/>
        <a:sym typeface="Lucida Grande"/>
      </a:defRPr>
    </a:lvl2pPr>
    <a:lvl3pPr indent="457200" defTabSz="546100">
      <a:defRPr sz="2000">
        <a:latin typeface="Lucida Grande"/>
        <a:ea typeface="Lucida Grande"/>
        <a:cs typeface="Lucida Grande"/>
        <a:sym typeface="Lucida Grande"/>
      </a:defRPr>
    </a:lvl3pPr>
    <a:lvl4pPr indent="685800" defTabSz="546100">
      <a:defRPr sz="2000">
        <a:latin typeface="Lucida Grande"/>
        <a:ea typeface="Lucida Grande"/>
        <a:cs typeface="Lucida Grande"/>
        <a:sym typeface="Lucida Grande"/>
      </a:defRPr>
    </a:lvl4pPr>
    <a:lvl5pPr indent="914400" defTabSz="546100">
      <a:defRPr sz="2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2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2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2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2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Active researchers + meteorological staff + the odd physicist + statistician</a:t>
            </a:r>
          </a:p>
        </p:txBody>
      </p:sp>
    </p:spTree>
    <p:extLst>
      <p:ext uri="{BB962C8B-B14F-4D97-AF65-F5344CB8AC3E}">
        <p14:creationId xmlns:p14="http://schemas.microsoft.com/office/powerpoint/2010/main" val="284170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155700" y="1435100"/>
            <a:ext cx="8369300" cy="30861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1155700" y="4597400"/>
            <a:ext cx="8369300" cy="3086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155700" y="2603500"/>
            <a:ext cx="6807200" cy="5702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600"/>
              </a:spcBef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155700" y="2603500"/>
            <a:ext cx="6807200" cy="5702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600"/>
              </a:spcBef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8851900" y="2603500"/>
            <a:ext cx="6235700" cy="5702300"/>
          </a:xfrm>
          <a:prstGeom prst="rect">
            <a:avLst/>
          </a:prstGeom>
        </p:spPr>
        <p:txBody>
          <a:bodyPr/>
          <a:lstStyle>
            <a:lvl1pPr marL="685800" indent="-469900">
              <a:spcBef>
                <a:spcPts val="4600"/>
              </a:spcBef>
              <a:defRPr sz="2800"/>
            </a:lvl1pPr>
            <a:lvl2pPr marL="977900" indent="-469900">
              <a:spcBef>
                <a:spcPts val="4600"/>
              </a:spcBef>
              <a:defRPr sz="2800"/>
            </a:lvl2pPr>
            <a:lvl3pPr marL="1270000" indent="-469900">
              <a:spcBef>
                <a:spcPts val="4600"/>
              </a:spcBef>
              <a:defRPr sz="2800"/>
            </a:lvl3pPr>
            <a:lvl4pPr marL="1574800" indent="-469900">
              <a:spcBef>
                <a:spcPts val="4600"/>
              </a:spcBef>
              <a:defRPr sz="2800"/>
            </a:lvl4pPr>
            <a:lvl5pPr marL="1866900" indent="-469900">
              <a:spcBef>
                <a:spcPts val="4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696595" anchor="t"/>
          <a:lstStyle>
            <a:lvl1pPr marL="685800" indent="-469900">
              <a:defRPr sz="2800"/>
            </a:lvl1pPr>
            <a:lvl2pPr marL="977900" indent="-469900">
              <a:defRPr sz="2800"/>
            </a:lvl2pPr>
            <a:lvl3pPr marL="1270000" indent="-469900">
              <a:defRPr sz="2800"/>
            </a:lvl3pPr>
            <a:lvl4pPr marL="1574800" indent="-469900">
              <a:defRPr sz="2800"/>
            </a:lvl4pPr>
            <a:lvl5pPr marL="1866900" indent="-469900"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155700" y="1181100"/>
            <a:ext cx="13931900" cy="6769100"/>
          </a:xfrm>
          <a:prstGeom prst="rect">
            <a:avLst/>
          </a:prstGeom>
        </p:spPr>
        <p:txBody>
          <a:bodyPr/>
          <a:lstStyle>
            <a:lvl1pPr>
              <a:spcBef>
                <a:spcPts val="4900"/>
              </a:spcBef>
            </a:lvl1pPr>
            <a:lvl2pPr>
              <a:spcBef>
                <a:spcPts val="4900"/>
              </a:spcBef>
            </a:lvl2pPr>
            <a:lvl3pPr>
              <a:spcBef>
                <a:spcPts val="4900"/>
              </a:spcBef>
            </a:lvl3pPr>
            <a:lvl4pPr>
              <a:spcBef>
                <a:spcPts val="4900"/>
              </a:spcBef>
            </a:lvl4pPr>
            <a:lvl5pPr>
              <a:spcBef>
                <a:spcPts val="4900"/>
              </a:spcBef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663700" y="241300"/>
            <a:ext cx="12941300" cy="229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155700" y="2781300"/>
            <a:ext cx="13931900" cy="3568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55700" y="6908800"/>
            <a:ext cx="13931900" cy="1587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155700" y="6908800"/>
            <a:ext cx="13931900" cy="1587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155700" y="1435100"/>
            <a:ext cx="8369300" cy="30861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1155700" y="4597400"/>
            <a:ext cx="8369300" cy="3086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55700" y="241300"/>
            <a:ext cx="139319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7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55700" y="2603500"/>
            <a:ext cx="13931900" cy="570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546100">
        <a:defRPr sz="7600">
          <a:latin typeface="+mn-lt"/>
          <a:ea typeface="+mn-ea"/>
          <a:cs typeface="+mn-cs"/>
          <a:sym typeface="Gill Sans"/>
        </a:defRPr>
      </a:lvl1pPr>
      <a:lvl2pPr indent="228600" algn="ctr" defTabSz="546100">
        <a:defRPr sz="7600">
          <a:latin typeface="+mn-lt"/>
          <a:ea typeface="+mn-ea"/>
          <a:cs typeface="+mn-cs"/>
          <a:sym typeface="Gill Sans"/>
        </a:defRPr>
      </a:lvl2pPr>
      <a:lvl3pPr indent="457200" algn="ctr" defTabSz="546100">
        <a:defRPr sz="7600">
          <a:latin typeface="+mn-lt"/>
          <a:ea typeface="+mn-ea"/>
          <a:cs typeface="+mn-cs"/>
          <a:sym typeface="Gill Sans"/>
        </a:defRPr>
      </a:lvl3pPr>
      <a:lvl4pPr indent="685800" algn="ctr" defTabSz="546100">
        <a:defRPr sz="7600">
          <a:latin typeface="+mn-lt"/>
          <a:ea typeface="+mn-ea"/>
          <a:cs typeface="+mn-cs"/>
          <a:sym typeface="Gill Sans"/>
        </a:defRPr>
      </a:lvl4pPr>
      <a:lvl5pPr indent="914400" algn="ctr" defTabSz="546100">
        <a:defRPr sz="7600">
          <a:latin typeface="+mn-lt"/>
          <a:ea typeface="+mn-ea"/>
          <a:cs typeface="+mn-cs"/>
          <a:sym typeface="Gill Sans"/>
        </a:defRPr>
      </a:lvl5pPr>
      <a:lvl6pPr indent="1143000" algn="ctr" defTabSz="546100">
        <a:defRPr sz="7600">
          <a:latin typeface="+mn-lt"/>
          <a:ea typeface="+mn-ea"/>
          <a:cs typeface="+mn-cs"/>
          <a:sym typeface="Gill Sans"/>
        </a:defRPr>
      </a:lvl6pPr>
      <a:lvl7pPr indent="1371600" algn="ctr" defTabSz="546100">
        <a:defRPr sz="7600">
          <a:latin typeface="+mn-lt"/>
          <a:ea typeface="+mn-ea"/>
          <a:cs typeface="+mn-cs"/>
          <a:sym typeface="Gill Sans"/>
        </a:defRPr>
      </a:lvl7pPr>
      <a:lvl8pPr indent="1600200" algn="ctr" defTabSz="546100">
        <a:defRPr sz="7600">
          <a:latin typeface="+mn-lt"/>
          <a:ea typeface="+mn-ea"/>
          <a:cs typeface="+mn-cs"/>
          <a:sym typeface="Gill Sans"/>
        </a:defRPr>
      </a:lvl8pPr>
      <a:lvl9pPr indent="1828800" algn="ctr" defTabSz="546100">
        <a:defRPr sz="7600">
          <a:latin typeface="+mn-lt"/>
          <a:ea typeface="+mn-ea"/>
          <a:cs typeface="+mn-cs"/>
          <a:sym typeface="Gill Sans"/>
        </a:defRPr>
      </a:lvl9pPr>
    </p:titleStyle>
    <p:bodyStyle>
      <a:lvl1pPr marL="7493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1pPr>
      <a:lvl2pPr marL="10414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2pPr>
      <a:lvl3pPr marL="13335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3pPr>
      <a:lvl4pPr marL="16383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4pPr>
      <a:lvl5pPr marL="19304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5pPr>
      <a:lvl6pPr marL="22225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6pPr>
      <a:lvl7pPr marL="25146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7pPr>
      <a:lvl8pPr marL="28067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8pPr>
      <a:lvl9pPr marL="3098800" indent="-533400" defTabSz="546100">
        <a:spcBef>
          <a:spcPts val="3500"/>
        </a:spcBef>
        <a:buSzPct val="171000"/>
        <a:buChar char="•"/>
        <a:defRPr sz="3600">
          <a:latin typeface="+mn-lt"/>
          <a:ea typeface="+mn-ea"/>
          <a:cs typeface="+mn-cs"/>
          <a:sym typeface="Gill Sans"/>
        </a:defRPr>
      </a:lvl9pPr>
    </p:bodyStyle>
    <p:otherStyle>
      <a:lvl1pPr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ringerlink.com/content/x06hk56x223534m8/" TargetMode="External"/><Relationship Id="rId13" Type="http://schemas.openxmlformats.org/officeDocument/2006/relationships/hyperlink" Target="http://cliserv.jql.usu.edu/paper/extreme_rendered_version.pdf" TargetMode="External"/><Relationship Id="rId18" Type="http://schemas.openxmlformats.org/officeDocument/2006/relationships/hyperlink" Target="http://onlinelibrary.wiley.com/doi/10.1002/jgrd.50396/abstract" TargetMode="External"/><Relationship Id="rId26" Type="http://schemas.openxmlformats.org/officeDocument/2006/relationships/hyperlink" Target="http://www.springerlink.com/content/h4n03t3v1564t222/" TargetMode="External"/><Relationship Id="rId39" Type="http://schemas.openxmlformats.org/officeDocument/2006/relationships/hyperlink" Target="http://hol.sagepub.com/content/early/2014/04/29/0959683614530441.abstract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cliserv.jql.usu.edu/paper/JCLI_WNP_ENSO_final.pdf" TargetMode="External"/><Relationship Id="rId34" Type="http://schemas.openxmlformats.org/officeDocument/2006/relationships/hyperlink" Target="https://sites.google.com/site/sysimonwang/home/goog_535591229" TargetMode="External"/><Relationship Id="rId42" Type="http://schemas.openxmlformats.org/officeDocument/2006/relationships/hyperlink" Target="http://onlinelibrary.wiley.com/doi/10.1002/2013GL059042/abstract" TargetMode="External"/><Relationship Id="rId47" Type="http://schemas.openxmlformats.org/officeDocument/2006/relationships/chart" Target="../charts/chart1.xml"/><Relationship Id="rId7" Type="http://schemas.openxmlformats.org/officeDocument/2006/relationships/hyperlink" Target="http://journals.ametsoc.org/doi/abs/10.1175/2010JHM1352.1" TargetMode="External"/><Relationship Id="rId12" Type="http://schemas.openxmlformats.org/officeDocument/2006/relationships/hyperlink" Target="http://onlinelibrary.wiley.com/doi/10.1002/jgrd.50841/abstract" TargetMode="External"/><Relationship Id="rId17" Type="http://schemas.openxmlformats.org/officeDocument/2006/relationships/hyperlink" Target="http://onlinelibrary.wiley.com/store/10.1002/jgrd.50396/asset/jgrd50396.pdf?v=1&amp;t=hhdk2740&amp;s=9120698e5f8466c31d1b7d7d854d1915f8fbe22e" TargetMode="External"/><Relationship Id="rId25" Type="http://schemas.openxmlformats.org/officeDocument/2006/relationships/hyperlink" Target="http://download.springer.com/static/pdf/46/art:10.1007/s00382-012-1376-2.pdf?auth66=1363797806_452e9b91b9a7ce51f47f46901202762d&amp;ext=.pdf" TargetMode="External"/><Relationship Id="rId33" Type="http://schemas.openxmlformats.org/officeDocument/2006/relationships/hyperlink" Target="http://cliserv.jql.usu.edu/paper/Manuscript_Radiation_Monsoon_final_noTrack.pdf" TargetMode="External"/><Relationship Id="rId38" Type="http://schemas.openxmlformats.org/officeDocument/2006/relationships/hyperlink" Target="http://www.sciencedirect.com/science/journal/02773791/95/supp/C" TargetMode="External"/><Relationship Id="rId46" Type="http://schemas.openxmlformats.org/officeDocument/2006/relationships/hyperlink" Target="http://link.springer.com/article/10.1007/s00382-013-1784-y#page-1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cliserv.jql.usu.edu/paper/JCLI-D-12-00800.pdf" TargetMode="External"/><Relationship Id="rId20" Type="http://schemas.openxmlformats.org/officeDocument/2006/relationships/hyperlink" Target="http://journals.ametsoc.org/doi/abs/10.1175/JCLI-D-12-00360.1" TargetMode="External"/><Relationship Id="rId29" Type="http://schemas.openxmlformats.org/officeDocument/2006/relationships/hyperlink" Target="http://cliserv.jql.usu.edu/paper/CLDY-D-14-00040.pdf" TargetMode="External"/><Relationship Id="rId41" Type="http://schemas.openxmlformats.org/officeDocument/2006/relationships/hyperlink" Target="http://onlinelibrary.wiley.com/doi/10.1002/met.1455/abstrac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gu.org/pubs/crossref/2010/2010GL044709.shtml" TargetMode="External"/><Relationship Id="rId11" Type="http://schemas.openxmlformats.org/officeDocument/2006/relationships/hyperlink" Target="http://onlinelibrary.wiley.com/doi/10.1002/2013GL058296/abstract" TargetMode="External"/><Relationship Id="rId24" Type="http://schemas.openxmlformats.org/officeDocument/2006/relationships/hyperlink" Target="http://cliserv.jql.usu.edu/paper/JHM-D-12-0124.pdf" TargetMode="External"/><Relationship Id="rId32" Type="http://schemas.openxmlformats.org/officeDocument/2006/relationships/hyperlink" Target="http://10.1007/s00382-014-2294-2" TargetMode="External"/><Relationship Id="rId37" Type="http://schemas.openxmlformats.org/officeDocument/2006/relationships/hyperlink" Target="http://onlinelibrary.wiley.com/doi/10.1002/2014GL059748/abstract" TargetMode="External"/><Relationship Id="rId40" Type="http://schemas.openxmlformats.org/officeDocument/2006/relationships/hyperlink" Target="http://cliserv.jql.usu.edu/paper/WRF_bow_echo.pdf" TargetMode="External"/><Relationship Id="rId45" Type="http://schemas.openxmlformats.org/officeDocument/2006/relationships/hyperlink" Target="http://cliserv.jql.usu.edu/paper/Inversion_Phase_Delay.pdf" TargetMode="External"/><Relationship Id="rId5" Type="http://schemas.openxmlformats.org/officeDocument/2006/relationships/hyperlink" Target="http://www.agu.org/pubs/crossref/2011/2011JD015760.shtml" TargetMode="External"/><Relationship Id="rId15" Type="http://schemas.openxmlformats.org/officeDocument/2006/relationships/hyperlink" Target="http://journals.ametsoc.org/doi/abs/10.1175/JCLI-D-12-00800.1" TargetMode="External"/><Relationship Id="rId23" Type="http://schemas.openxmlformats.org/officeDocument/2006/relationships/hyperlink" Target="http://journals.ametsoc.org/doi/abs/10.1175/JHM-D-12-0124.1?prevSearch=%5bContrib:+derose%5d&amp;searchHistoryKey=" TargetMode="External"/><Relationship Id="rId28" Type="http://schemas.openxmlformats.org/officeDocument/2006/relationships/hyperlink" Target="http://159.226.119.58/aas/fileup/PDF/2013-4-35.pdf" TargetMode="External"/><Relationship Id="rId36" Type="http://schemas.openxmlformats.org/officeDocument/2006/relationships/hyperlink" Target="http://cliserv.jql.usu.edu/paper/CLDY_BoB.pdf" TargetMode="External"/><Relationship Id="rId10" Type="http://schemas.openxmlformats.org/officeDocument/2006/relationships/hyperlink" Target="http://www.springerlink.com/content/p87q543127177350/" TargetMode="External"/><Relationship Id="rId19" Type="http://schemas.openxmlformats.org/officeDocument/2006/relationships/hyperlink" Target="http://journals.ametsoc.org/doi/abs/10.1175/WAF-D-12-00120.1" TargetMode="External"/><Relationship Id="rId31" Type="http://schemas.openxmlformats.org/officeDocument/2006/relationships/hyperlink" Target="https://sites.google.com/site/sysimonwang/home/goog_535591231" TargetMode="External"/><Relationship Id="rId44" Type="http://schemas.openxmlformats.org/officeDocument/2006/relationships/hyperlink" Target="http://link.springer.com/article/10.1007/s00382-013-2018-z" TargetMode="External"/><Relationship Id="rId4" Type="http://schemas.openxmlformats.org/officeDocument/2006/relationships/hyperlink" Target="http://www.hindawi.com/journals/ijgp/2011/259529/cta/" TargetMode="External"/><Relationship Id="rId9" Type="http://schemas.openxmlformats.org/officeDocument/2006/relationships/hyperlink" Target="http://www.springerlink.com/content/t361654824418u1k/" TargetMode="External"/><Relationship Id="rId14" Type="http://schemas.openxmlformats.org/officeDocument/2006/relationships/hyperlink" Target="http://onlinelibrary.wiley.com/doi/10.1002/asl2.457/abstract" TargetMode="External"/><Relationship Id="rId22" Type="http://schemas.openxmlformats.org/officeDocument/2006/relationships/hyperlink" Target="http://journals.ametsoc.org/doi/full/10.1175/JHM-D-12-0124.1" TargetMode="External"/><Relationship Id="rId27" Type="http://schemas.openxmlformats.org/officeDocument/2006/relationships/hyperlink" Target="http://onlinelibrary.wiley.com/doi/10.1002/joc.3649/abstract" TargetMode="External"/><Relationship Id="rId30" Type="http://schemas.openxmlformats.org/officeDocument/2006/relationships/hyperlink" Target="http://davidpublishing.org/DownLoad/?id=17591" TargetMode="External"/><Relationship Id="rId35" Type="http://schemas.openxmlformats.org/officeDocument/2006/relationships/hyperlink" Target="http://10.1007/s00382-014-2289-z" TargetMode="External"/><Relationship Id="rId43" Type="http://schemas.openxmlformats.org/officeDocument/2006/relationships/hyperlink" Target="http://cliserv.jql.usu.edu/paper/TW_Diurnal_MERRA.pdf" TargetMode="External"/><Relationship Id="rId48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ut_c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4675" y="1945408"/>
            <a:ext cx="5016501" cy="6519467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46" name="image9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1176" y="1945408"/>
            <a:ext cx="9220200" cy="37774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9073748" y="6057705"/>
            <a:ext cx="5311891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Pawel Szafruga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Research Technician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WSWC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IMIS workshop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August 25-26,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0606105" y="2396393"/>
            <a:ext cx="52545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Measurements: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Air temperature (2)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Relative humidity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Wind speed, direction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Solar radiation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Soil temperature (4”, 8”)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Soil moisture (8”)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Precipitation detector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Precipitation</a:t>
            </a:r>
          </a:p>
          <a:p>
            <a:pPr lvl="1" indent="0" algn="l" rtl="0" latinLnBrk="1" hangingPunct="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-Tipping bucket (all)</a:t>
            </a:r>
          </a:p>
          <a:p>
            <a:pPr lvl="1" indent="0" algn="l" rtl="0" latinLnBrk="1" hangingPunct="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-Weighing (25) 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54"/>
          <a:stretch/>
        </p:blipFill>
        <p:spPr>
          <a:xfrm rot="5400000">
            <a:off x="5296800" y="3073847"/>
            <a:ext cx="5695458" cy="4288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29223" y="493409"/>
            <a:ext cx="469359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AgWeather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2664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43088" y="586417"/>
            <a:ext cx="38952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AgriMet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0628" y="6978615"/>
            <a:ext cx="801501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20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stations (BOR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jointly maintained)</a:t>
            </a:r>
            <a:endParaRPr kumimoji="0" lang="en-US" sz="3200" b="0" i="0" u="none" strike="noStrike" cap="none" spc="0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aseline="0" dirty="0" err="1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from Campbell Scientific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ETsz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utility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Assumptions of PM well met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37" y="1807034"/>
            <a:ext cx="4198395" cy="4884781"/>
          </a:xfrm>
          <a:prstGeom prst="rect">
            <a:avLst/>
          </a:prstGeom>
        </p:spPr>
      </p:pic>
      <p:sp>
        <p:nvSpPr>
          <p:cNvPr id="14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r="7908"/>
          <a:stretch/>
        </p:blipFill>
        <p:spPr>
          <a:xfrm>
            <a:off x="5807704" y="1800408"/>
            <a:ext cx="5501094" cy="50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38" y="-15523"/>
            <a:ext cx="16304561" cy="2463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28855" y="403332"/>
            <a:ext cx="463748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AgriMet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 Network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chemeClr val="bg1"/>
                </a:solidFill>
                <a:latin typeface="Gill Sans"/>
              </a:rPr>
              <a:t>Soil Instrumentation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0627" y="6625324"/>
            <a:ext cx="990199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Evanston station equipped with 3 soil arrays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6”, 18”, 36” and 60” depths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Measurement critical due to water regulations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14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04" y="1737030"/>
            <a:ext cx="7243472" cy="482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770" r="35111"/>
          <a:stretch/>
        </p:blipFill>
        <p:spPr>
          <a:xfrm>
            <a:off x="335601" y="403332"/>
            <a:ext cx="5106758" cy="83038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77" y="574933"/>
            <a:ext cx="5094918" cy="58131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03" y="787672"/>
            <a:ext cx="5302223" cy="815558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8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3926" y="498232"/>
            <a:ext cx="723114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Fruit Growers Network (</a:t>
            </a: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FGNet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0424" y="6956614"/>
            <a:ext cx="904173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24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stations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using Campbell Scientific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ETsz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utility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Stations in fruit orchards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493"/>
          <a:stretch/>
        </p:blipFill>
        <p:spPr>
          <a:xfrm>
            <a:off x="5910424" y="1555075"/>
            <a:ext cx="4227004" cy="5239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783" y="1848846"/>
            <a:ext cx="4002123" cy="4833025"/>
          </a:xfrm>
          <a:prstGeom prst="rect">
            <a:avLst/>
          </a:prstGeom>
        </p:spPr>
      </p:pic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76231" y="538590"/>
            <a:ext cx="360836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UCRN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7355" y="6801067"/>
            <a:ext cx="9363066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16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stations 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Formerly USRCRN; sensor suite expanded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 estimates would need to be corrected</a:t>
            </a:r>
          </a:p>
          <a:p>
            <a:pPr marL="457200" lvl="3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Arid; PM assumptions not met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742" y="2010094"/>
            <a:ext cx="4002921" cy="4789820"/>
          </a:xfrm>
          <a:prstGeom prst="rect">
            <a:avLst/>
          </a:prstGeom>
        </p:spPr>
      </p:pic>
      <p:sp>
        <p:nvSpPr>
          <p:cNvPr id="12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4968" r="11211" b="15735"/>
          <a:stretch/>
        </p:blipFill>
        <p:spPr>
          <a:xfrm rot="5400000">
            <a:off x="5605647" y="1782725"/>
            <a:ext cx="5438897" cy="45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9529223" y="493409"/>
            <a:ext cx="63783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Instrumentation Inspections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599" y="2396393"/>
            <a:ext cx="991708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Annually f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ield check: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Air Temp and Relative Humidity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Solar Radiation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Wind Speed and Direction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Leaf wetness, leaf/bud temperature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Load cells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algn="ctr" rtl="0" latinLnBrk="1" hangingPunct="0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Most problems can be predicted from data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algn="l" rtl="0" latinLnBrk="1" hangingPunct="0"/>
            <a:endParaRPr lang="en-US" sz="3200" b="1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algn="l" rtl="0" latinLnBrk="1" hangingPunct="0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Replace/Recalibrate: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Air Temp and Relative Humidity (2 years)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Tipping buckets (annually)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Wind speed (2 years)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036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9529223" y="493409"/>
            <a:ext cx="63783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Instrumentation Inspections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14" name="Picture 13" descr="C:\Users\a01400181\Desktop\UCC\calibrator manua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7307" r="5103" b="49719"/>
          <a:stretch/>
        </p:blipFill>
        <p:spPr bwMode="auto">
          <a:xfrm>
            <a:off x="5852768" y="2508222"/>
            <a:ext cx="9687624" cy="5949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G_2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b="24651"/>
          <a:stretch>
            <a:fillRect/>
          </a:stretch>
        </p:blipFill>
        <p:spPr bwMode="auto">
          <a:xfrm>
            <a:off x="6437376" y="3429000"/>
            <a:ext cx="8814816" cy="404462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a01400181\AppData\Local\Microsoft\Windows\INetCache\Content.Word\IMG_29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0" y="3429000"/>
            <a:ext cx="5381265" cy="40446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90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81416" y="706643"/>
            <a:ext cx="423834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Research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24741" y="7221120"/>
            <a:ext cx="20839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33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stations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19" y="2329755"/>
            <a:ext cx="3783234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718" y="2329755"/>
            <a:ext cx="5013951" cy="4344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92900" y="7829428"/>
            <a:ext cx="468076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(5 eddy covariance systems)</a:t>
            </a:r>
          </a:p>
        </p:txBody>
      </p:sp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70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74" name="Shape 174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75" name="Shape 175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76" name="Shape 176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forecasts &amp; projections</a:t>
            </a:r>
          </a:p>
        </p:txBody>
      </p:sp>
      <p:sp>
        <p:nvSpPr>
          <p:cNvPr id="177" name="Shape 177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pic>
        <p:nvPicPr>
          <p:cNvPr id="178" name="Screen shot 2013-10-16 at 3.21.23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5436" y="2487791"/>
            <a:ext cx="8636000" cy="50447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1" name="index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82" name="Shape 182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83" name="Shape 183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84" name="Shape 184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forecasts &amp; projections</a:t>
            </a:r>
          </a:p>
        </p:txBody>
      </p:sp>
      <p:sp>
        <p:nvSpPr>
          <p:cNvPr id="185" name="Shape 185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pic>
        <p:nvPicPr>
          <p:cNvPr id="186" name="Screen shot 2013-10-16 at 3.26.06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6181" y="2253200"/>
            <a:ext cx="8204200" cy="6136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1" name="index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nde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2463303" y="4128964"/>
            <a:ext cx="40922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785E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85E91"/>
                </a:solidFill>
              </a:rPr>
              <a:t>academic researchers</a:t>
            </a:r>
          </a:p>
        </p:txBody>
      </p:sp>
      <p:sp>
        <p:nvSpPr>
          <p:cNvPr id="52" name="Shape 52"/>
          <p:cNvSpPr/>
          <p:nvPr/>
        </p:nvSpPr>
        <p:spPr>
          <a:xfrm>
            <a:off x="3830903" y="3697973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929292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9292"/>
              </a:solidFill>
            </a:endParaRPr>
          </a:p>
        </p:txBody>
      </p:sp>
      <p:sp>
        <p:nvSpPr>
          <p:cNvPr id="53" name="Shape 53"/>
          <p:cNvSpPr/>
          <p:nvPr/>
        </p:nvSpPr>
        <p:spPr>
          <a:xfrm>
            <a:off x="2852517" y="4821126"/>
            <a:ext cx="387285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A0C78E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A0C78E"/>
                </a:solidFill>
              </a:rPr>
              <a:t>staff </a:t>
            </a:r>
            <a:r>
              <a:rPr lang="en-US" sz="3600" dirty="0" smtClean="0">
                <a:solidFill>
                  <a:srgbClr val="A0C78E"/>
                </a:solidFill>
              </a:rPr>
              <a:t>m</a:t>
            </a:r>
            <a:r>
              <a:rPr sz="3600" dirty="0" smtClean="0">
                <a:solidFill>
                  <a:srgbClr val="A0C78E"/>
                </a:solidFill>
              </a:rPr>
              <a:t>eteorologist</a:t>
            </a:r>
            <a:endParaRPr sz="3600" dirty="0">
              <a:solidFill>
                <a:srgbClr val="A0C78E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3830903" y="4570436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929292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9292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43104" y="5559621"/>
            <a:ext cx="602729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83466A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83466A"/>
                </a:solidFill>
              </a:rPr>
              <a:t>ph</a:t>
            </a:r>
            <a:r>
              <a:rPr sz="3600" dirty="0" smtClean="0">
                <a:solidFill>
                  <a:srgbClr val="83466A"/>
                </a:solidFill>
              </a:rPr>
              <a:t>ysicist</a:t>
            </a:r>
            <a:r>
              <a:rPr lang="en-US" sz="3600" dirty="0" smtClean="0">
                <a:solidFill>
                  <a:srgbClr val="83466A"/>
                </a:solidFill>
              </a:rPr>
              <a:t>/education specialist</a:t>
            </a:r>
            <a:endParaRPr sz="3600" dirty="0">
              <a:solidFill>
                <a:srgbClr val="83466A"/>
              </a:solidFill>
            </a:endParaRPr>
          </a:p>
        </p:txBody>
      </p:sp>
      <p:sp>
        <p:nvSpPr>
          <p:cNvPr id="58" name="Shape 58"/>
          <p:cNvSpPr/>
          <p:nvPr/>
        </p:nvSpPr>
        <p:spPr>
          <a:xfrm>
            <a:off x="3847163" y="5563108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929292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9292"/>
              </a:solidFill>
            </a:endParaRPr>
          </a:p>
        </p:txBody>
      </p:sp>
      <p:sp>
        <p:nvSpPr>
          <p:cNvPr id="59" name="Shape 59"/>
          <p:cNvSpPr/>
          <p:nvPr/>
        </p:nvSpPr>
        <p:spPr>
          <a:xfrm>
            <a:off x="4606145" y="6260099"/>
            <a:ext cx="2042668" cy="622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0096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96FF"/>
                </a:solidFill>
              </a:rPr>
              <a:t>statistician</a:t>
            </a:r>
          </a:p>
        </p:txBody>
      </p:sp>
      <p:sp>
        <p:nvSpPr>
          <p:cNvPr id="61" name="Shape 61"/>
          <p:cNvSpPr/>
          <p:nvPr/>
        </p:nvSpPr>
        <p:spPr>
          <a:xfrm>
            <a:off x="3822088" y="6590192"/>
            <a:ext cx="27316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929292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9292"/>
              </a:solidFill>
            </a:endParaRPr>
          </a:p>
        </p:txBody>
      </p:sp>
      <p:sp>
        <p:nvSpPr>
          <p:cNvPr id="62" name="Shape 62"/>
          <p:cNvSpPr/>
          <p:nvPr/>
        </p:nvSpPr>
        <p:spPr>
          <a:xfrm>
            <a:off x="4492686" y="6918487"/>
            <a:ext cx="2143350" cy="622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46100">
              <a:defRPr sz="3600">
                <a:solidFill>
                  <a:srgbClr val="00477C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477C"/>
                </a:solidFill>
              </a:rPr>
              <a:t>technicians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0323" y="7551298"/>
            <a:ext cx="461664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Gill Sans"/>
              </a:rPr>
              <a:t>c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ontracted IT services</a:t>
            </a:r>
          </a:p>
        </p:txBody>
      </p:sp>
      <p:sp>
        <p:nvSpPr>
          <p:cNvPr id="20" name="Shape 51"/>
          <p:cNvSpPr/>
          <p:nvPr/>
        </p:nvSpPr>
        <p:spPr>
          <a:xfrm>
            <a:off x="1330176" y="3492724"/>
            <a:ext cx="556562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785E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director/state climatologist </a:t>
            </a:r>
            <a:endParaRPr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0418" y="2655047"/>
            <a:ext cx="2644955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Personnel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5059" y="2713237"/>
            <a:ext cx="19752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Budget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8910021" y="3381345"/>
            <a:ext cx="601927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tate allocation ~ $400,000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7881" y="3923825"/>
            <a:ext cx="3217227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upplements: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esearch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grants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returned overhead</a:t>
            </a:r>
            <a:endParaRPr kumimoji="0" lang="en-US" sz="2400" b="0" i="0" u="none" strike="noStrike" cap="none" spc="0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c</a:t>
            </a:r>
            <a:r>
              <a:rPr lang="en-US" sz="2400" baseline="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ontracted services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aseline="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USU Extension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BOR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0021" y="6530039"/>
            <a:ext cx="3080972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xpenditures: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37881" y="7217407"/>
            <a:ext cx="390010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60% salaries</a:t>
            </a:r>
          </a:p>
          <a:p>
            <a:pPr algn="l" rtl="0" latinLnBrk="1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30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% contracted IT services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10%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maintenance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23" name="Shape 67"/>
          <p:cNvSpPr/>
          <p:nvPr/>
        </p:nvSpPr>
        <p:spPr>
          <a:xfrm>
            <a:off x="7661913" y="2879679"/>
            <a:ext cx="63357" cy="5032888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  <p:bldP spid="55" grpId="0"/>
      <p:bldP spid="56" grpId="0"/>
      <p:bldP spid="58" grpId="0"/>
      <p:bldP spid="59" grpId="0"/>
      <p:bldP spid="61" grpId="0"/>
      <p:bldP spid="62" grpId="0"/>
      <p:bldP spid="2" grpId="0"/>
      <p:bldP spid="20" grpId="0" animBg="1"/>
      <p:bldP spid="18" grpId="0"/>
      <p:bldP spid="19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90" name="Shape 19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91" name="Shape 19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92" name="Shape 19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93" name="Shape 19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outreach &amp; education</a:t>
            </a:r>
          </a:p>
        </p:txBody>
      </p:sp>
      <p:pic>
        <p:nvPicPr>
          <p:cNvPr id="194" name="Screen shot 2013-10-16 at 3.36.16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2450" y="2316801"/>
            <a:ext cx="3846959" cy="245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 shot 2013-10-16 at 3.50.20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4924" y="2319346"/>
            <a:ext cx="3777772" cy="224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3-10-16 at 3.44.25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2450" y="5596863"/>
            <a:ext cx="3953072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creen shot 2013-10-16 at 3.47.33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94924" y="5596863"/>
            <a:ext cx="3594100" cy="297902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4" name="index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5" grpId="2" animBg="1" advAuto="0"/>
      <p:bldP spid="196" grpId="3" animBg="1" advAuto="0"/>
      <p:bldP spid="197" grpId="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sldNum" sz="quarter" idx="4294967295"/>
          </p:nvPr>
        </p:nvSpPr>
        <p:spPr>
          <a:xfrm>
            <a:off x="14008100" y="-614086"/>
            <a:ext cx="224743" cy="355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21</a:t>
            </a:fld>
            <a:endParaRPr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10" name="Group 110"/>
          <p:cNvGrpSpPr/>
          <p:nvPr/>
        </p:nvGrpSpPr>
        <p:grpSpPr>
          <a:xfrm>
            <a:off x="2396673" y="2044700"/>
            <a:ext cx="3490857" cy="4864100"/>
            <a:chOff x="364239" y="0"/>
            <a:chExt cx="3490856" cy="4864100"/>
          </a:xfrm>
        </p:grpSpPr>
        <p:sp>
          <p:nvSpPr>
            <p:cNvPr id="103" name="Shape 103"/>
            <p:cNvSpPr/>
            <p:nvPr/>
          </p:nvSpPr>
          <p:spPr>
            <a:xfrm>
              <a:off x="1451396" y="0"/>
              <a:ext cx="2403699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paleoclimate</a:t>
              </a:r>
            </a:p>
          </p:txBody>
        </p:sp>
        <p:sp>
          <p:nvSpPr>
            <p:cNvPr id="104" name="Shape 104"/>
            <p:cNvSpPr/>
            <p:nvPr/>
          </p:nvSpPr>
          <p:spPr>
            <a:xfrm>
              <a:off x="2296318" y="711200"/>
              <a:ext cx="1548459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drought</a:t>
              </a:r>
            </a:p>
          </p:txBody>
        </p:sp>
        <p:sp>
          <p:nvSpPr>
            <p:cNvPr id="105" name="Shape 105"/>
            <p:cNvSpPr/>
            <p:nvPr/>
          </p:nvSpPr>
          <p:spPr>
            <a:xfrm>
              <a:off x="576175" y="1422400"/>
              <a:ext cx="3273674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climate extremes</a:t>
              </a:r>
            </a:p>
          </p:txBody>
        </p:sp>
        <p:sp>
          <p:nvSpPr>
            <p:cNvPr id="106" name="Shape 106"/>
            <p:cNvSpPr/>
            <p:nvPr/>
          </p:nvSpPr>
          <p:spPr>
            <a:xfrm>
              <a:off x="364239" y="2133600"/>
              <a:ext cx="3451265" cy="630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3600" dirty="0" smtClean="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climate prediction</a:t>
              </a:r>
              <a:endParaRPr sz="3600" dirty="0">
                <a:solidFill>
                  <a:srgbClr val="797979"/>
                </a:solidFill>
                <a:uFill>
                  <a:solidFill>
                    <a:srgbClr val="797979"/>
                  </a:solidFill>
                </a:uFill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925896" y="2844800"/>
              <a:ext cx="291961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severe weather</a:t>
              </a:r>
            </a:p>
          </p:txBody>
        </p:sp>
        <p:sp>
          <p:nvSpPr>
            <p:cNvPr id="108" name="Shape 108"/>
            <p:cNvSpPr/>
            <p:nvPr/>
          </p:nvSpPr>
          <p:spPr>
            <a:xfrm>
              <a:off x="663054" y="3556000"/>
              <a:ext cx="3191297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tropical cyclones</a:t>
              </a:r>
            </a:p>
          </p:txBody>
        </p:sp>
        <p:sp>
          <p:nvSpPr>
            <p:cNvPr id="109" name="Shape 109"/>
            <p:cNvSpPr/>
            <p:nvPr/>
          </p:nvSpPr>
          <p:spPr>
            <a:xfrm>
              <a:off x="1138795" y="4267200"/>
              <a:ext cx="2716238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</a:rPr>
                <a:t>climate trends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11435600" y="2235200"/>
            <a:ext cx="2724710" cy="4859739"/>
            <a:chOff x="-68553" y="0"/>
            <a:chExt cx="2724708" cy="4859739"/>
          </a:xfrm>
        </p:grpSpPr>
        <p:sp>
          <p:nvSpPr>
            <p:cNvPr id="111" name="Shape 111"/>
            <p:cNvSpPr/>
            <p:nvPr/>
          </p:nvSpPr>
          <p:spPr>
            <a:xfrm>
              <a:off x="-3884" y="0"/>
              <a:ext cx="893465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 err="1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utah</a:t>
              </a:r>
              <a:endParaRPr sz="3600" dirty="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4750" y="711200"/>
              <a:ext cx="1289051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taiwan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9202" y="1422400"/>
              <a:ext cx="176076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mongolia</a:t>
              </a:r>
            </a:p>
          </p:txBody>
        </p:sp>
        <p:sp>
          <p:nvSpPr>
            <p:cNvPr id="114" name="Shape 114"/>
            <p:cNvSpPr/>
            <p:nvPr/>
          </p:nvSpPr>
          <p:spPr>
            <a:xfrm>
              <a:off x="0" y="2133600"/>
              <a:ext cx="1041698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china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4526" y="2844800"/>
              <a:ext cx="1060451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 err="1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nepal</a:t>
              </a:r>
              <a:endParaRPr sz="3600" dirty="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-68553" y="3568712"/>
              <a:ext cx="2724708" cy="630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 err="1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african</a:t>
              </a:r>
              <a:r>
                <a:rPr sz="3600" dirty="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 </a:t>
              </a:r>
              <a:r>
                <a:rPr sz="3600" dirty="0" err="1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sahel</a:t>
              </a:r>
              <a:endParaRPr sz="3600" dirty="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97716" y="4262839"/>
              <a:ext cx="1583730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1219200">
                <a:buClr>
                  <a:srgbClr val="000000"/>
                </a:buClr>
                <a:defRPr sz="3600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3600" dirty="0" err="1">
                  <a:solidFill>
                    <a:srgbClr val="4F8F00"/>
                  </a:solidFill>
                  <a:uFill>
                    <a:solidFill>
                      <a:srgbClr val="4F8F00"/>
                    </a:solidFill>
                  </a:uFill>
                </a:rPr>
                <a:t>pakistan</a:t>
              </a:r>
              <a:endParaRPr sz="3600" dirty="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endParaRPr>
            </a:p>
          </p:txBody>
        </p:sp>
      </p:grpSp>
      <p:sp>
        <p:nvSpPr>
          <p:cNvPr id="119" name="Shape 119"/>
          <p:cNvSpPr/>
          <p:nvPr/>
        </p:nvSpPr>
        <p:spPr>
          <a:xfrm>
            <a:off x="6944940" y="3587750"/>
            <a:ext cx="326442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52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005493"/>
                </a:solidFill>
              </a:rPr>
              <a:t>RESEARCH</a:t>
            </a:r>
          </a:p>
        </p:txBody>
      </p:sp>
      <p:pic>
        <p:nvPicPr>
          <p:cNvPr id="30" name="inde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6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limate-heade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2481803" y="2652703"/>
            <a:ext cx="492763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4F8F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>
                <a:solidFill>
                  <a:srgbClr val="00B050"/>
                </a:solidFill>
              </a:rPr>
              <a:t>UCC Publications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2432050" y="9267335"/>
            <a:ext cx="11366497" cy="22186902"/>
            <a:chOff x="0" y="0"/>
            <a:chExt cx="11366496" cy="22186901"/>
          </a:xfrm>
        </p:grpSpPr>
        <p:grpSp>
          <p:nvGrpSpPr>
            <p:cNvPr id="140" name="Group 140"/>
            <p:cNvGrpSpPr/>
            <p:nvPr/>
          </p:nvGrpSpPr>
          <p:grpSpPr>
            <a:xfrm>
              <a:off x="238973" y="4763215"/>
              <a:ext cx="10890609" cy="3237149"/>
              <a:chOff x="0" y="0"/>
              <a:chExt cx="10890607" cy="3237148"/>
            </a:xfrm>
          </p:grpSpPr>
          <p:sp>
            <p:nvSpPr>
              <p:cNvPr id="138" name="Shape 138"/>
              <p:cNvSpPr/>
              <p:nvPr/>
            </p:nvSpPr>
            <p:spPr>
              <a:xfrm>
                <a:off x="0" y="633458"/>
                <a:ext cx="10890608" cy="2603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and R. R. Gillies, 2011: Observed change in Sahel rainfall, circulations, African easterly waves, and Atlantic hurricanes since 1979. Int. J. Geophysics (Special Issue), #259529,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"/>
                  </a:rPr>
                  <a:t>doi:10.1155/2011/259529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R. E. Davies, W.-R. Huang, and R. R. Gillies, 2011: Pakistan’s two-stage monsoon and links with the recent climate change. Journal of Geophysical Research, D16114,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5"/>
                  </a:rPr>
                  <a:t>doi:10.1029/2011JD015760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and A. J. Clark, 2011: Quasi-decadal spectral peaks of tropical Western Pacific SSTs as a precursor for tropical cyclone threat. Geophys. Res. Lett., 37, L21810.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6"/>
                  </a:rPr>
                  <a:t>doi:10.1029/2010GL044709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 O.-Y. Chung, S.-Y. Wang, and P. Kokoszka, 2011: Incorporation of Pacific SSTs in a time series model towards a longer-term forecast for the Great Salt Lake elevation. J. Hydrometeorology, 12, 474-480, doi: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7"/>
                  </a:rPr>
                  <a:t>10.1175/2010JHM1352.1</a:t>
                </a:r>
                <a:endParaRPr sz="90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R. R. Gillies, L. E. Hipps, and J. Jin, 2011: A transition-phase teleconnection of the Pacific quasi-decadal oscillation, Clim Dynamics, 36,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8"/>
                  </a:rPr>
                  <a:t>681-693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T.-C. Chen, and J. Correia, 2011: Climatology of summer midtropospheric perturbations in the U.S. Northern Plains. Part I: Influence on northwest flow severe weather outbreaks. Clim Dynamics, 36,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9"/>
                  </a:rPr>
                  <a:t>793-810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T.-C. Chen, and E. S. Takle, 2011: Climatology of summer midtropospheric perturbations in the U.S. Northern Plains. Part II: Large-scale effects of the Rocky Mountains on genesis. Clim Dynamics, 36,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0"/>
                  </a:rPr>
                  <a:t>1221-1237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4335254" y="0"/>
                <a:ext cx="2214738" cy="584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2011</a:t>
                </a:r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245852" y="1675302"/>
              <a:ext cx="10890608" cy="2956538"/>
              <a:chOff x="0" y="0"/>
              <a:chExt cx="10890607" cy="2956537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4771605" y="0"/>
                <a:ext cx="1336159" cy="558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2010</a:t>
                </a: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0" y="467155"/>
                <a:ext cx="10890608" cy="2489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Huang, W. R., Chan, J. C.-L., Wang, S.-Y. (2010). A planetary-scale land–sea breeze circulation in East Asia and the western North Pacific.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Quarterly Journal of the Royal Meteorological Society, 136, 1543-1553</a:t>
                </a: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 Wang, S.-Y., Booth, M. R. (2010). Atmospheric scale interaction on wintertime Intermountain West low-level inversions. 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Weather And Forecasting, 25, 1196-1210</a:t>
                </a: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						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 Wang, S.-Y., Yoon, J. -H., Weaver, S. (2010). CFS prediction of winter persistent inversions in the Intermountain Region. 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Weather And Forecasting, 25, 1211-1218</a:t>
                </a: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Hipps, L. E., Gillies, R. R., Jiang, X., Moller, A. L. (2010). Circumglobal teleconnection and early summer rainfall in the U.S. Intermountain West.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Theoretical and Applied Climatology, 102, 245-252.  </a:t>
                </a:r>
                <a:endParaRPr sz="1000" dirty="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Gillies, R. R., Jin, J., Hipps, L. E. (2010). Coherence between the Great Salt Lake level and the Pacific quasi-decadal oscillation. 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Journal of Climate, 23, 2161-2177.</a:t>
                </a: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 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</a:t>
                </a:r>
              </a:p>
              <a:p>
                <a:pPr lvl="0" defTabSz="546100">
                  <a:defRPr sz="1800"/>
                </a:pP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Clark, A. J. (2010). NAM model forecasts of warm season quasi-stationary frontal environments in the central U.S.  </a:t>
                </a:r>
                <a:r>
                  <a:rPr sz="1000" i="1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Weather And Forecasting, 25, 1281-1292</a:t>
                </a:r>
                <a:r>
                  <a:rPr sz="1000" dirty="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		</a:t>
                </a:r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>
              <a:off x="124221" y="0"/>
              <a:ext cx="11128554" cy="1551365"/>
              <a:chOff x="0" y="0"/>
              <a:chExt cx="11128553" cy="155136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0" y="649598"/>
                <a:ext cx="11128554" cy="9017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10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Gillies, R. R., Takle, E. S., Gutowski, W. J. (2009). Evaluation of precipitation in the Intermountain Region simulated by the NARCCAP regional climate models. </a:t>
                </a:r>
                <a:r>
                  <a:rPr sz="1000" i="1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Geophysical Research Letters, 36, L11704</a:t>
                </a:r>
                <a:r>
                  <a:rPr sz="10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 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10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Gillies, R. R., Jin, J., Hipps, L. E. (2009). Recent rainfall cycle in the Intermountain Region as a quadrature amplitude modulation from the Pacific Decadal Oscillation.  </a:t>
                </a:r>
                <a:r>
                  <a:rPr sz="1000" i="1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Geophysical Research Letters, 36, L02705</a:t>
                </a:r>
                <a:r>
                  <a:rPr sz="10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 </a:t>
                </a: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4338298" y="0"/>
                <a:ext cx="2452675" cy="584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2009</a:t>
                </a:r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>
              <a:off x="0" y="8177779"/>
              <a:ext cx="11366497" cy="3975390"/>
              <a:chOff x="0" y="0"/>
              <a:chExt cx="11366496" cy="3975389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4575884" y="0"/>
                <a:ext cx="2214738" cy="584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2012</a:t>
                </a: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0" y="609644"/>
                <a:ext cx="11366497" cy="3365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and R. R. Gillies, 2012: Influence of the Pacific quasi-decadal oscillation on the monsoon precipitation in Nepal. Climate Dynamics (in press).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Zhao, L., J. Jin, and S.-Y. Wang, 2012: Integration of remote-sensing data with WRF to improve lake effect precipitation simulations over the Great Lakes region. Journal of Geophysical Research (in press).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M. L’Heureux, and H-H Chia, 2012: ENSO prediction one year in advance using Western North Pacific sea surface temperatures. Geophysical Research Letters, 39, L05702 (pdf).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R. R. Gillies, and T. Reichler, 2012: Multi-decadal drought cycles in the Great Basin recorded by the Great Salt Lake: Modulation from a transition-phase teleconnection. Journal of Climate, 25, 1711-1721. 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 S.-Y. Wang, and M. R. Booth, 2012: Observational and synoptic analyses of the winter precipitation regime change over Utah. Journal of Climate (in press).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R. R. Gillies, R. Martin, R. E. Davies, and M. R. Booth, 2012: Connecting subseasonal movements of the winter ridge in western North America to inversion climatology in Cache Valley, Utah. Journal of Applied Meteorology and Climatology, 51, 617-627. (pdf)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 S.-Y. Wang, and W.-R. Huang, 2012: Observational and supportive modeling analyses of winter precipitation change in China over the last half century. International Journal of Climatology, 32, 747-758.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Huang, W.-R., T.-C. Chen, and S.-Y. Wang, 2012: Co-variability of poleward propagating atmospheric energy with tropical and higher-latitude climate oscillations. Climate Dynamics (in press), DOI: 10.1007/s00382-011-1238-3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Huang, W.-R., S.-Y. Wang, and J. C.-L. Chan, 2012: Discrepancies between global reanalyses and observations in the interdecadal variations of Southeast Asian cold surge. International Journal of Climatology (in press) doi: 10.1002/joc.2234.</a:t>
                </a:r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0" y="12216673"/>
              <a:ext cx="11366497" cy="4585035"/>
              <a:chOff x="0" y="0"/>
              <a:chExt cx="11366496" cy="4585033"/>
            </a:xfrm>
          </p:grpSpPr>
          <p:sp>
            <p:nvSpPr>
              <p:cNvPr id="150" name="Shape 150"/>
              <p:cNvSpPr/>
              <p:nvPr/>
            </p:nvSpPr>
            <p:spPr>
              <a:xfrm>
                <a:off x="0" y="635046"/>
                <a:ext cx="11366497" cy="39499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Barandiaran, D., S.-Y. Wang, and K. Hilburn, 2013: Observed trends in the Great Plains low-level jet and associated precipitation changes in relation to recent droughts. Geophysical Research Letters,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1"/>
                  </a:rPr>
                  <a:t>40, 6247–6251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Wang, S.-Y., R. E. Davies, and R. R. Gillies, 2013: Identification of extreme precipitation threat across midlatitude regions based on short-wave circulations. Journal of Geophysical Research,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2"/>
                  </a:rPr>
                  <a:t> 118, 11059-11074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3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Barandiaran, D. and S.-Y. Wang, 2013: The Missing Teleconnection Between the North Atlantic and Sahel Precipitation in CFSv2. Atmospheric Science Letters (RMS),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4"/>
                  </a:rPr>
                  <a:t>DOI: 10.1002/asl2.457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J.-H. Yoon, R. R. Gillies, and C. Cho, 2013: What caused the winter drought in western Nepal during recent years? Journal of Climate. 26,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5"/>
                  </a:rPr>
                  <a:t>8241-8256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6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B. Buckley, J.-H. Yoon and B. Fosu, 2013: Intensification of pre-monsoon tropical cyclones in the Bay of Bengal and its impacts on Myanmar. Journal of Geophysical Research,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7"/>
                  </a:rPr>
                  <a:t>118, 1-12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 doi: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8"/>
                  </a:rPr>
                  <a:t>10.1002/jgrd.50396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H.-H. Chia, R. R. Gillies, and X. Jiang, 2013: Quasi-biweekly mode and its modulation on the diurnal rainfall in Taiwan forecasted by the CFS. Weather and Forecasting. 28,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9"/>
                  </a:rPr>
                  <a:t>981-993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19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M. L’Heureux, and J.-H. Yoon, 2013: Are greenhouse gases changing ENSO precursors in the Western North Pacific? Journal of Climate, 26,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0"/>
                  </a:rPr>
                  <a:t>6409-6322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 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1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DeRose, R. J., S.-Y. Wang, J. D. Shaw, 2013: Feasibility of high-density climate reconstruction based on the Forest Inventory and Analysis (FIA) tree-ring data. Journal of Hydrometeorology,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2"/>
                  </a:rPr>
                  <a:t>14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3" invalidUrl="http://journals.ametsoc.org/doi/abs/10.1175/JHM-D-12-0124.1?prevSearch=[Contrib:+derose]&amp;searchHistoryKey="/>
                  </a:rPr>
                  <a:t>375–381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4"/>
                  </a:rPr>
                  <a:t>(pdf)</a:t>
                </a:r>
                <a:endParaRPr sz="90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Wang, S.-Y., and R. R. Gillies, 2013: Influence of the Pacific quasi-decadal oscillation on the monsoon precipitation in Nepal. Climate Dynamics,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5"/>
                  </a:rPr>
                  <a:t>40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5"/>
                  </a:rPr>
                  <a:t> 95-107.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[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6"/>
                  </a:rPr>
                  <a:t>Erratum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]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Gillies, R. R., S.-Y. Wang, Y. Sun, and O.-Y. Chung, 2013: Supportive empirical modeling for the forecast of monsoon precipitation in Nepal. International Journal of Climatology, 33, 3047-3054.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7"/>
                  </a:rPr>
                  <a:t>DOI: 10.1002/joc.3649.</a:t>
                </a:r>
                <a:endParaRPr sz="90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Wen, L., N. Nagabhatla, S. Lv, and S.-Y. Wang, 2013: Impact of rain snow threshold (RST) temperature on snow depth simulation in land surface model and regional climate model. Advances in Atmospheric Sciences, 30, 1449-1460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8"/>
                  </a:rPr>
                  <a:t>doi: 10.1007/s00376-012-2192-7</a:t>
                </a:r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4575884" y="0"/>
                <a:ext cx="2214738" cy="584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2013</a:t>
                </a:r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0" y="16979521"/>
              <a:ext cx="11366497" cy="5207381"/>
              <a:chOff x="0" y="0"/>
              <a:chExt cx="11366496" cy="5207379"/>
            </a:xfrm>
          </p:grpSpPr>
          <p:sp>
            <p:nvSpPr>
              <p:cNvPr id="153" name="Shape 153"/>
              <p:cNvSpPr/>
              <p:nvPr/>
            </p:nvSpPr>
            <p:spPr>
              <a:xfrm>
                <a:off x="0" y="647747"/>
                <a:ext cx="11366497" cy="45596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·DeRose, J. R., M. Bekker, S.-Y. Wang, R. Kjelgren, E. B. Allen, T. Bardsley, and B. M. Buckley, 2014: A millennium-length reconstruction of Bear River stream flow, Utah. Journal of Hydrology, (in press)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·Wang, S.-Y., X. Jiang, and B. Fosu, 2014: Global eastward propagation signals associated with the 4-5-year ENSO cycle. Climate Dynamics DOI 10.1007/s00382-014-2422-z (in press) - 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29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·Wang, S.-Y., D. Barandiaran, K. Hilburn, P. Houser, et al., 2014: Could the 2012 drought in central U.S. have been anticipated? - A review of NASA working group research. J. Earth Sci. Engineering, 4, 428-437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0"/>
                  </a:rPr>
                  <a:t>(PDF)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·Li, R., J. Jin, S.-Y. Wang, and R. R. Gillies, 2014: Significant impacts of radiation physics in the WRF model on the precipitation and dynamics of the West African Monsoon. Climate Dynamics, 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1"/>
                  </a:rPr>
                  <a:t>DOI: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2"/>
                  </a:rPr>
                  <a:t>10.1007/s00382-014-2294-2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-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3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·Fosu, B. O., and S.-Y. Wang, 2014: Bay of Bengal: Coupling of pre-monsoon tropical cyclones with the monsoon onset in Myanmar. Climate Dynamics, 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4"/>
                  </a:rPr>
                  <a:t>DOI: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5"/>
                  </a:rPr>
                  <a:t>10.1007/s00382-014-2289-z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6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·Wang, S.-Y., L. Hipps, R. R. Gillies, and J.-H. Yoon, 2014: Probable causes of the abnormal ridge accompanying the 2013-14 California drought: ENSO precursor and anthropogenic warming footprint. Geophysical Research Letters.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7"/>
                  </a:rPr>
                  <a:t> DOI: 10.1002/2014GL059748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 [open access]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·Buckley, B. M., R. Fletcher, S.-Y. Wang, B. Zottoli, and C. Pottier, 2014: Monsoon extremes and society over the past millennium on mainland Southeast Asia. Quaternary Science Reviews.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8"/>
                  </a:rPr>
                  <a:t>95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  Pages 1–19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·DeRose, J. R., S.-Y. Wang, B. M. Buckley, and M. Bekker, 2014: Tree-ring reconstruction of the Great Salt Lake level. The Holocene.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39"/>
                  </a:rPr>
                  <a:t> DOI: 10.1177/0959683614530441</a:t>
                </a:r>
                <a:endParaRPr sz="90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·Zhao, L., Wang, S.-Y., J. Jin and A. J. Clark, 2014: Weather Research and Forecasting model simulations of a rare springtime bow echo near the Great Salt. Meteorological Applications (Royal Met. Soc.),(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0"/>
                  </a:rPr>
                  <a:t>PDF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1"/>
                  </a:rPr>
                  <a:t>DOI: 10.1002/met.1455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 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·Wang, S.-Y., K. Hakala, R. R. Gillies, and W. J. Capehart, 2014: The Pacific Quasi-Decadal Oscillation (QDO) - An important precursor towards anticipating major flood events in the Missouri River Basin? Geophysical Research Letters,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2"/>
                  </a:rPr>
                  <a:t>41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,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2"/>
                  </a:rPr>
                  <a:t>991-997 (link)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. </a:t>
                </a: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·Huang, W.-R., S.-Y. Wang, 2014: Impact of Land-Sea Breezes at Different Scales on the Diurnal Rainfall in Taiwan. Climate Dynamics 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3"/>
                  </a:rPr>
                  <a:t>in press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4"/>
                  </a:rPr>
                  <a:t>10.1007/s00382-013-2018-z</a:t>
                </a:r>
                <a:endParaRPr sz="900">
                  <a:solidFill>
                    <a:srgbClr val="797979"/>
                  </a:solidFill>
                  <a:latin typeface="+mn-lt"/>
                  <a:ea typeface="+mn-ea"/>
                  <a:cs typeface="+mn-cs"/>
                  <a:sym typeface="Gill Sans"/>
                </a:endParaRPr>
              </a:p>
              <a:p>
                <a:pPr lvl="0" defTabSz="546100">
                  <a:spcBef>
                    <a:spcPts val="1100"/>
                  </a:spcBef>
                  <a:defRPr sz="1800"/>
                </a:pP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·Wang, S.-Y., R. R. Gillies, and H. van den Dool, 2014: On the yearly phase delay of winter intraseasonal mode in the western United States. Climate Dynamics, (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5"/>
                  </a:rPr>
                  <a:t>in press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</a:rPr>
                  <a:t>) DOI: </a:t>
                </a:r>
                <a:r>
                  <a:rPr sz="900">
                    <a:solidFill>
                      <a:srgbClr val="797979"/>
                    </a:solidFill>
                    <a:latin typeface="+mn-lt"/>
                    <a:ea typeface="+mn-ea"/>
                    <a:cs typeface="+mn-cs"/>
                    <a:sym typeface="Gill Sans"/>
                    <a:hlinkClick r:id="rId46"/>
                  </a:rPr>
                  <a:t>10.1007/s00382-013-1784-y</a:t>
                </a:r>
              </a:p>
            </p:txBody>
          </p:sp>
          <p:sp>
            <p:nvSpPr>
              <p:cNvPr id="154" name="Shape 154"/>
              <p:cNvSpPr/>
              <p:nvPr/>
            </p:nvSpPr>
            <p:spPr>
              <a:xfrm>
                <a:off x="4575884" y="0"/>
                <a:ext cx="2214738" cy="584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46100">
                  <a:lnSpc>
                    <a:spcPct val="1000"/>
                  </a:lnSpc>
                  <a:defRPr sz="3200">
                    <a:solidFill>
                      <a:srgbClr val="941100"/>
                    </a:solidFill>
                    <a:latin typeface="+mn-lt"/>
                    <a:ea typeface="+mn-ea"/>
                    <a:cs typeface="+mn-cs"/>
                    <a:sym typeface="Gill San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200">
                    <a:solidFill>
                      <a:srgbClr val="941100"/>
                    </a:solidFill>
                  </a:rPr>
                  <a:t>2014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722484" y="2361383"/>
            <a:ext cx="12624120" cy="6262203"/>
            <a:chOff x="3351308" y="2477798"/>
            <a:chExt cx="11018742" cy="5465854"/>
          </a:xfrm>
        </p:grpSpPr>
        <p:graphicFrame>
          <p:nvGraphicFramePr>
            <p:cNvPr id="130" name="Chart 130"/>
            <p:cNvGraphicFramePr/>
            <p:nvPr>
              <p:extLst>
                <p:ext uri="{D42A27DB-BD31-4B8C-83A1-F6EECF244321}">
                  <p14:modId xmlns:p14="http://schemas.microsoft.com/office/powerpoint/2010/main" val="2817212184"/>
                </p:ext>
              </p:extLst>
            </p:nvPr>
          </p:nvGraphicFramePr>
          <p:xfrm>
            <a:off x="3351308" y="2477798"/>
            <a:ext cx="11018742" cy="54658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7"/>
            </a:graphicData>
          </a:graphic>
        </p:graphicFrame>
        <p:sp>
          <p:nvSpPr>
            <p:cNvPr id="132" name="Shape 132"/>
            <p:cNvSpPr/>
            <p:nvPr/>
          </p:nvSpPr>
          <p:spPr>
            <a:xfrm>
              <a:off x="4080950" y="6408455"/>
              <a:ext cx="342901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>
                  <a:solidFill>
                    <a:srgbClr val="4F8F00"/>
                  </a:solidFill>
                </a:rPr>
                <a:t>2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5668818" y="5626180"/>
              <a:ext cx="342900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>
                  <a:solidFill>
                    <a:srgbClr val="4F8F00"/>
                  </a:solidFill>
                </a:rPr>
                <a:t>6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7242917" y="5416682"/>
              <a:ext cx="342900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>
                  <a:solidFill>
                    <a:srgbClr val="4F8F00"/>
                  </a:solidFill>
                </a:rPr>
                <a:t>7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8728323" y="4990639"/>
              <a:ext cx="342900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>
                  <a:solidFill>
                    <a:srgbClr val="4F8F00"/>
                  </a:solidFill>
                </a:rPr>
                <a:t>9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10149817" y="4608268"/>
              <a:ext cx="571500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>
                  <a:solidFill>
                    <a:srgbClr val="4F8F00"/>
                  </a:solidFill>
                </a:rPr>
                <a:t>11</a:t>
              </a:r>
            </a:p>
          </p:txBody>
        </p:sp>
        <p:sp>
          <p:nvSpPr>
            <p:cNvPr id="137" name="Shape 137"/>
            <p:cNvSpPr/>
            <p:nvPr/>
          </p:nvSpPr>
          <p:spPr>
            <a:xfrm>
              <a:off x="11653868" y="4271597"/>
              <a:ext cx="571500" cy="6223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 smtClean="0">
                  <a:solidFill>
                    <a:srgbClr val="4F8F00"/>
                  </a:solidFill>
                </a:rPr>
                <a:t>12</a:t>
              </a:r>
              <a:endParaRPr sz="3600" dirty="0">
                <a:solidFill>
                  <a:srgbClr val="4F8F00"/>
                </a:solidFill>
              </a:endParaRPr>
            </a:p>
          </p:txBody>
        </p:sp>
        <p:sp>
          <p:nvSpPr>
            <p:cNvPr id="41" name="Shape 137"/>
            <p:cNvSpPr/>
            <p:nvPr/>
          </p:nvSpPr>
          <p:spPr>
            <a:xfrm>
              <a:off x="13276136" y="2709003"/>
              <a:ext cx="615554" cy="656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46100">
                <a:defRPr sz="3600">
                  <a:solidFill>
                    <a:srgbClr val="4F8F00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600" dirty="0" smtClean="0">
                  <a:solidFill>
                    <a:srgbClr val="4F8F00"/>
                  </a:solidFill>
                </a:rPr>
                <a:t>2</a:t>
              </a:r>
              <a:r>
                <a:rPr lang="en-US" sz="3600" dirty="0" smtClean="0">
                  <a:solidFill>
                    <a:srgbClr val="4F8F00"/>
                  </a:solidFill>
                </a:rPr>
                <a:t>0</a:t>
              </a:r>
              <a:endParaRPr sz="3600" dirty="0">
                <a:solidFill>
                  <a:srgbClr val="4F8F00"/>
                </a:solidFill>
              </a:endParaRPr>
            </a:p>
          </p:txBody>
        </p:sp>
      </p:grpSp>
      <p:pic>
        <p:nvPicPr>
          <p:cNvPr id="52" name="index.png"/>
          <p:cNvPicPr/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71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6" y="1535723"/>
            <a:ext cx="12444357" cy="7608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251017" y="4542312"/>
            <a:ext cx="21694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Verified!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8428893" y="594976"/>
            <a:ext cx="754107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chemeClr val="bg1"/>
                </a:solidFill>
                <a:latin typeface="Gill Sans"/>
              </a:rPr>
              <a:t>Research linked to water supply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335" y="4318342"/>
            <a:ext cx="4890558" cy="19492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What was forecasted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in 2015 for Dec 2015 – March 2016…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 flipH="1">
            <a:off x="12251017" y="4542312"/>
            <a:ext cx="21694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Verified!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44" y="2086624"/>
            <a:ext cx="10424832" cy="6662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428893" y="594976"/>
            <a:ext cx="754107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chemeClr val="bg1"/>
                </a:solidFill>
                <a:latin typeface="Gill Sans"/>
              </a:rPr>
              <a:t>Research linked to water supply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326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30" y="1770184"/>
            <a:ext cx="11714500" cy="6905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8428893" y="594976"/>
            <a:ext cx="754107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chemeClr val="bg1"/>
                </a:solidFill>
                <a:latin typeface="Gill Sans"/>
              </a:rPr>
              <a:t>Research linked to water supply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84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nde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841" y="225215"/>
            <a:ext cx="3302100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 flipH="1">
            <a:off x="1113623" y="1611236"/>
            <a:ext cx="13440302" cy="6873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Future work:</a:t>
            </a:r>
          </a:p>
          <a:p>
            <a:pPr marL="571500" marR="0" indent="-5715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Improve web tools:</a:t>
            </a:r>
          </a:p>
          <a:p>
            <a:pPr lvl="1" indent="0" algn="l" rtl="0" latinLnBrk="1" hangingPunct="0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-Revamp data presentation for remaining networks</a:t>
            </a:r>
          </a:p>
          <a:p>
            <a:pPr lvl="1" indent="0" algn="l" rtl="0" latinLnBrk="1" hangingPunct="0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-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Phone app/irrigation scheduling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marL="571500" lvl="1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QA/QC</a:t>
            </a:r>
          </a:p>
          <a:p>
            <a:pPr lvl="2" indent="0" algn="l" rtl="0" latinLnBrk="1" hangingPunct="0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-Back filling bad data</a:t>
            </a:r>
          </a:p>
          <a:p>
            <a:pPr lvl="2" indent="0" algn="l" rtl="0" latinLnBrk="1" hangingPunct="0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-Automated systems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marL="571500" lvl="1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Station rebuilds</a:t>
            </a:r>
          </a:p>
          <a:p>
            <a:pPr lvl="2" indent="0" algn="l" rtl="0" latinLnBrk="1" hangingPunct="0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-“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Bullet proof” stations = less site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visits/maintenance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marL="571500" lvl="2" indent="-571500" algn="l" rtl="0" latinLnBrk="1" hangingPunct="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Telemetry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lvl="2" indent="0" algn="l" rtl="0" latinLnBrk="1" hangingPunct="0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-Aging equipment causes intermittent reliability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97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ut_c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4675" y="1945408"/>
            <a:ext cx="5016501" cy="6519467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2" name="image9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6906" y="2194021"/>
            <a:ext cx="9220200" cy="37774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 flipH="1">
            <a:off x="9265938" y="6493942"/>
            <a:ext cx="26610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063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350" y="-15523"/>
            <a:ext cx="16304561" cy="2463801"/>
            <a:chOff x="-6350" y="-15523"/>
            <a:chExt cx="16304561" cy="2463801"/>
          </a:xfrm>
        </p:grpSpPr>
        <p:pic>
          <p:nvPicPr>
            <p:cNvPr id="65" name="climate-header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6350" y="-15523"/>
              <a:ext cx="16304561" cy="2463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6" name="index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79841" y="225215"/>
              <a:ext cx="3302100" cy="16383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7" name="Shape 67"/>
          <p:cNvSpPr/>
          <p:nvPr/>
        </p:nvSpPr>
        <p:spPr>
          <a:xfrm>
            <a:off x="7725269" y="3228891"/>
            <a:ext cx="1" cy="3619145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8" name="Shape 68"/>
          <p:cNvSpPr/>
          <p:nvPr/>
        </p:nvSpPr>
        <p:spPr>
          <a:xfrm>
            <a:off x="4848116" y="2476462"/>
            <a:ext cx="198451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69" name="Shape 69"/>
          <p:cNvSpPr/>
          <p:nvPr/>
        </p:nvSpPr>
        <p:spPr>
          <a:xfrm>
            <a:off x="8507645" y="2476462"/>
            <a:ext cx="251831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005493"/>
                </a:solidFill>
              </a:rPr>
              <a:t>Research</a:t>
            </a:r>
          </a:p>
        </p:txBody>
      </p:sp>
      <p:sp>
        <p:nvSpPr>
          <p:cNvPr id="70" name="Shape 70"/>
          <p:cNvSpPr/>
          <p:nvPr/>
        </p:nvSpPr>
        <p:spPr>
          <a:xfrm>
            <a:off x="4146750" y="3803380"/>
            <a:ext cx="25904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919191"/>
                </a:solidFill>
              </a:rPr>
              <a:t>climate data</a:t>
            </a:r>
            <a:endParaRPr sz="3600" dirty="0">
              <a:solidFill>
                <a:srgbClr val="919191"/>
              </a:solidFill>
            </a:endParaRPr>
          </a:p>
        </p:txBody>
      </p:sp>
      <p:sp>
        <p:nvSpPr>
          <p:cNvPr id="71" name="Shape 71"/>
          <p:cNvSpPr/>
          <p:nvPr/>
        </p:nvSpPr>
        <p:spPr>
          <a:xfrm>
            <a:off x="1678472" y="4611265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instrumentation networks</a:t>
            </a:r>
          </a:p>
        </p:txBody>
      </p:sp>
      <p:sp>
        <p:nvSpPr>
          <p:cNvPr id="72" name="Shape 72"/>
          <p:cNvSpPr/>
          <p:nvPr/>
        </p:nvSpPr>
        <p:spPr>
          <a:xfrm>
            <a:off x="2183109" y="5426608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forecasts &amp; projections</a:t>
            </a:r>
          </a:p>
        </p:txBody>
      </p:sp>
      <p:sp>
        <p:nvSpPr>
          <p:cNvPr id="73" name="Shape 73"/>
          <p:cNvSpPr/>
          <p:nvPr/>
        </p:nvSpPr>
        <p:spPr>
          <a:xfrm>
            <a:off x="2461380" y="6202149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outreach &amp; education</a:t>
            </a:r>
          </a:p>
        </p:txBody>
      </p:sp>
      <p:sp>
        <p:nvSpPr>
          <p:cNvPr id="74" name="Shape 74"/>
          <p:cNvSpPr/>
          <p:nvPr/>
        </p:nvSpPr>
        <p:spPr>
          <a:xfrm>
            <a:off x="8667933" y="3843540"/>
            <a:ext cx="73408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46100">
              <a:defRPr sz="32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climate extremes, variability, trends</a:t>
            </a:r>
          </a:p>
        </p:txBody>
      </p:sp>
      <p:sp>
        <p:nvSpPr>
          <p:cNvPr id="75" name="Shape 75"/>
          <p:cNvSpPr/>
          <p:nvPr/>
        </p:nvSpPr>
        <p:spPr>
          <a:xfrm>
            <a:off x="8710613" y="4381874"/>
            <a:ext cx="166712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2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drought</a:t>
            </a:r>
          </a:p>
        </p:txBody>
      </p:sp>
      <p:sp>
        <p:nvSpPr>
          <p:cNvPr id="76" name="Shape 76"/>
          <p:cNvSpPr/>
          <p:nvPr/>
        </p:nvSpPr>
        <p:spPr>
          <a:xfrm>
            <a:off x="8703724" y="4938125"/>
            <a:ext cx="392415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2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dynamics &amp; ENSO</a:t>
            </a:r>
          </a:p>
        </p:txBody>
      </p:sp>
      <p:sp>
        <p:nvSpPr>
          <p:cNvPr id="77" name="Shape 77"/>
          <p:cNvSpPr/>
          <p:nvPr/>
        </p:nvSpPr>
        <p:spPr>
          <a:xfrm>
            <a:off x="8721789" y="5496925"/>
            <a:ext cx="325730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2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severe weather</a:t>
            </a:r>
          </a:p>
        </p:txBody>
      </p:sp>
      <p:sp>
        <p:nvSpPr>
          <p:cNvPr id="78" name="Shape 78"/>
          <p:cNvSpPr/>
          <p:nvPr/>
        </p:nvSpPr>
        <p:spPr>
          <a:xfrm>
            <a:off x="8739054" y="6055725"/>
            <a:ext cx="351378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200">
                <a:solidFill>
                  <a:srgbClr val="91919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19191"/>
                </a:solidFill>
              </a:rPr>
              <a:t>tropical cyclones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350" y="-15523"/>
            <a:ext cx="16304561" cy="2463801"/>
            <a:chOff x="-6350" y="-15523"/>
            <a:chExt cx="16304561" cy="2463801"/>
          </a:xfrm>
        </p:grpSpPr>
        <p:pic>
          <p:nvPicPr>
            <p:cNvPr id="12" name="climate-header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6350" y="-15523"/>
              <a:ext cx="16304561" cy="2463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ndex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79841" y="225215"/>
              <a:ext cx="3302100" cy="16383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2" name="Shape 132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33" name="Shape 133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 dirty="0"/>
              <a:t>data networks</a:t>
            </a:r>
          </a:p>
        </p:txBody>
      </p:sp>
      <p:sp>
        <p:nvSpPr>
          <p:cNvPr id="134" name="Shape 134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35" name="Shape 135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36" name="Shape 136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outreach &amp; education</a:t>
            </a:r>
          </a:p>
        </p:txBody>
      </p:sp>
      <p:pic>
        <p:nvPicPr>
          <p:cNvPr id="137" name="Screen shot 2013-10-03 at 2.56.40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7405" y="2450322"/>
            <a:ext cx="5414691" cy="544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1379841" y="2512286"/>
            <a:ext cx="44194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0033CC"/>
                </a:solidFill>
                <a:latin typeface="Gill Sans"/>
              </a:rPr>
              <a:t>c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Gill Sans"/>
                <a:sym typeface="Helvetica"/>
              </a:rPr>
              <a:t>limate.usu.edu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6960" y="3522484"/>
            <a:ext cx="5022464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Access: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Data from our stations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Over 160,000 other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	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stations!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Inversion forecasts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Pest management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Other resources</a:t>
            </a:r>
          </a:p>
          <a:p>
            <a:pPr marL="457200" marR="0" indent="-4572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33" name="Shape 133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 dirty="0"/>
              <a:t>data networks</a:t>
            </a:r>
          </a:p>
        </p:txBody>
      </p:sp>
      <p:sp>
        <p:nvSpPr>
          <p:cNvPr id="134" name="Shape 134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35" name="Shape 135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36" name="Shape 136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847185" y="1510405"/>
            <a:ext cx="44194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0033CC"/>
                </a:solidFill>
                <a:latin typeface="Gill Sans"/>
              </a:rPr>
              <a:t>c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Gill Sans"/>
                <a:sym typeface="Helvetica"/>
              </a:rPr>
              <a:t>limate.usu.edu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682736" y="2183540"/>
            <a:ext cx="4097943" cy="75564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Remote communication</a:t>
            </a:r>
            <a:endParaRPr lang="en-US" altLang="en-US" sz="4800" dirty="0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8052449" y="6788328"/>
            <a:ext cx="2398428" cy="1455241"/>
          </a:xfrm>
          <a:prstGeom prst="roundRect">
            <a:avLst>
              <a:gd name="adj" fmla="val 12500"/>
            </a:avLst>
          </a:prstGeom>
          <a:solidFill>
            <a:srgbClr val="EEFF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Numeric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flag missing values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identify outliers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flag suspect data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2842271" y="5177986"/>
            <a:ext cx="2743471" cy="1461235"/>
          </a:xfrm>
          <a:prstGeom prst="roundRect">
            <a:avLst>
              <a:gd name="adj" fmla="val 5699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Assign treatment variables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Apply computational functions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Transposing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Plotting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Web posting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Error checking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8054981" y="5513055"/>
            <a:ext cx="4678381" cy="682990"/>
          </a:xfrm>
          <a:prstGeom prst="roundRect">
            <a:avLst>
              <a:gd name="adj" fmla="val 15907"/>
            </a:avLst>
          </a:prstGeom>
          <a:solidFill>
            <a:srgbClr val="C4CEA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SAS integrated system software</a:t>
            </a:r>
            <a:endParaRPr lang="en-US" altLang="en-US" sz="2000" dirty="0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2842272" y="4286434"/>
            <a:ext cx="3133725" cy="5878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Recode bad data and append </a:t>
            </a:r>
            <a:endParaRPr lang="en-US" sz="14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</a:rPr>
              <a:t>current </a:t>
            </a:r>
            <a:r>
              <a:rPr lang="en-US" sz="1400" dirty="0">
                <a:latin typeface="Arial" charset="0"/>
              </a:rPr>
              <a:t>condition master file</a:t>
            </a: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8054982" y="4223249"/>
            <a:ext cx="4678380" cy="697522"/>
          </a:xfrm>
          <a:prstGeom prst="roundRect">
            <a:avLst>
              <a:gd name="adj" fmla="val 12500"/>
            </a:avLst>
          </a:prstGeom>
          <a:solidFill>
            <a:srgbClr val="C4CEA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</a:t>
            </a:r>
            <a:r>
              <a:rPr lang="en-US" altLang="en-US" sz="2000" dirty="0" err="1"/>
              <a:t>Loggernet’s</a:t>
            </a:r>
            <a:r>
              <a:rPr lang="en-US" altLang="en-US" sz="2000" dirty="0"/>
              <a:t> Split program &amp; Perl script</a:t>
            </a: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12147042" y="3374541"/>
            <a:ext cx="2859114" cy="676759"/>
          </a:xfrm>
          <a:prstGeom prst="roundRect">
            <a:avLst>
              <a:gd name="adj" fmla="val 15625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latin typeface="Arial" charset="0"/>
              </a:rPr>
              <a:t>Current condition, hourly and daily </a:t>
            </a:r>
            <a:endParaRPr lang="en-US" sz="1400" dirty="0" smtClean="0"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</a:rPr>
              <a:t>tables collected </a:t>
            </a:r>
            <a:r>
              <a:rPr lang="en-US" sz="1400" dirty="0">
                <a:latin typeface="Arial" charset="0"/>
              </a:rPr>
              <a:t>via CSI </a:t>
            </a:r>
            <a:r>
              <a:rPr lang="en-US" sz="1400" dirty="0" err="1">
                <a:latin typeface="Arial" charset="0"/>
              </a:rPr>
              <a:t>Loggernet</a:t>
            </a:r>
            <a:endParaRPr lang="en-US" sz="1400" dirty="0">
              <a:latin typeface="Arial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6114783" y="3339932"/>
            <a:ext cx="6016127" cy="6975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Data harvest </a:t>
            </a:r>
            <a:r>
              <a:rPr lang="en-US" altLang="en-US" sz="2400" dirty="0"/>
              <a:t>– at 5</a:t>
            </a:r>
            <a:r>
              <a:rPr lang="en-US" altLang="en-US" sz="2400" dirty="0" smtClean="0"/>
              <a:t> - 15 </a:t>
            </a:r>
            <a:r>
              <a:rPr lang="en-US" altLang="en-US" sz="2400" dirty="0"/>
              <a:t>minute intervals</a:t>
            </a: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11199097" y="6741376"/>
            <a:ext cx="4559325" cy="613972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Email </a:t>
            </a:r>
            <a:r>
              <a:rPr lang="en-US" altLang="en-US" sz="2000" dirty="0"/>
              <a:t>notification of suspect data</a:t>
            </a: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11844302" y="2192479"/>
            <a:ext cx="2393776" cy="6975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Data logging</a:t>
            </a:r>
            <a:endParaRPr lang="en-US" altLang="en-US" sz="2400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11205222" y="7500290"/>
            <a:ext cx="4175806" cy="1385831"/>
          </a:xfrm>
          <a:prstGeom prst="roundRect">
            <a:avLst>
              <a:gd name="adj" fmla="val 8713"/>
            </a:avLst>
          </a:prstGeom>
          <a:solidFill>
            <a:srgbClr val="EEFF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Graphical check plots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plot each sensor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- for the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- for the past </a:t>
            </a:r>
            <a:r>
              <a:rPr lang="en-US" altLang="en-US" sz="1800" dirty="0" smtClean="0"/>
              <a:t>week</a:t>
            </a:r>
            <a:endParaRPr lang="en-US" altLang="en-US" sz="1800" dirty="0"/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9832528" y="2216949"/>
            <a:ext cx="1040361" cy="65852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1400" dirty="0">
                <a:latin typeface="Arial" charset="0"/>
              </a:rPr>
              <a:t>RF/Cell </a:t>
            </a:r>
            <a:endParaRPr lang="en-US" sz="14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</a:rPr>
              <a:t>telemetry</a:t>
            </a:r>
            <a:endParaRPr lang="en-US" sz="1400" dirty="0">
              <a:latin typeface="Arial" charset="0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3567657" y="4889052"/>
            <a:ext cx="2899075" cy="6502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Data editing</a:t>
            </a:r>
            <a:endParaRPr lang="en-US" altLang="en-US" sz="2400" dirty="0"/>
          </a:p>
        </p:txBody>
      </p:sp>
      <p:sp>
        <p:nvSpPr>
          <p:cNvPr id="28" name="AutoShape 29"/>
          <p:cNvSpPr>
            <a:spLocks noChangeAspect="1" noChangeArrowheads="1"/>
          </p:cNvSpPr>
          <p:nvPr/>
        </p:nvSpPr>
        <p:spPr bwMode="auto">
          <a:xfrm rot="5400000" flipV="1">
            <a:off x="14968490" y="2939968"/>
            <a:ext cx="934469" cy="807239"/>
          </a:xfrm>
          <a:custGeom>
            <a:avLst/>
            <a:gdLst>
              <a:gd name="T0" fmla="*/ 4076160 w 21600"/>
              <a:gd name="T1" fmla="*/ 0 h 21600"/>
              <a:gd name="T2" fmla="*/ 2858675 w 21600"/>
              <a:gd name="T3" fmla="*/ 1207509 h 21600"/>
              <a:gd name="T4" fmla="*/ 0 w 21600"/>
              <a:gd name="T5" fmla="*/ 3531597 h 21600"/>
              <a:gd name="T6" fmla="*/ 2267341 w 21600"/>
              <a:gd name="T7" fmla="*/ 3928650 h 21600"/>
              <a:gd name="T8" fmla="*/ 4534431 w 21600"/>
              <a:gd name="T9" fmla="*/ 2669118 h 21600"/>
              <a:gd name="T10" fmla="*/ 5293394 w 21600"/>
              <a:gd name="T11" fmla="*/ 1207509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233 h 21600"/>
              <a:gd name="T20" fmla="*/ 18503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633" y="0"/>
                </a:moveTo>
                <a:lnTo>
                  <a:pt x="11665" y="6639"/>
                </a:lnTo>
                <a:lnTo>
                  <a:pt x="14762" y="6639"/>
                </a:lnTo>
                <a:lnTo>
                  <a:pt x="14762" y="17233"/>
                </a:lnTo>
                <a:lnTo>
                  <a:pt x="0" y="17233"/>
                </a:lnTo>
                <a:lnTo>
                  <a:pt x="0" y="21600"/>
                </a:lnTo>
                <a:lnTo>
                  <a:pt x="18503" y="21600"/>
                </a:lnTo>
                <a:lnTo>
                  <a:pt x="18503" y="6639"/>
                </a:lnTo>
                <a:lnTo>
                  <a:pt x="21600" y="6639"/>
                </a:lnTo>
                <a:lnTo>
                  <a:pt x="16633" y="0"/>
                </a:lnTo>
                <a:close/>
              </a:path>
            </a:pathLst>
          </a:custGeom>
          <a:solidFill>
            <a:srgbClr val="B8A2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5400000">
            <a:off x="4769362" y="5720162"/>
            <a:ext cx="659702" cy="498374"/>
          </a:xfrm>
          <a:prstGeom prst="rightArrow">
            <a:avLst>
              <a:gd name="adj1" fmla="val 30574"/>
              <a:gd name="adj2" fmla="val 46277"/>
            </a:avLst>
          </a:prstGeom>
          <a:solidFill>
            <a:srgbClr val="B8A2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31" name="AutoShape 33"/>
          <p:cNvSpPr>
            <a:spLocks noChangeArrowheads="1"/>
          </p:cNvSpPr>
          <p:nvPr/>
        </p:nvSpPr>
        <p:spPr bwMode="auto">
          <a:xfrm>
            <a:off x="14325525" y="2230182"/>
            <a:ext cx="1767932" cy="592597"/>
          </a:xfrm>
          <a:prstGeom prst="roundRect">
            <a:avLst>
              <a:gd name="adj" fmla="val 25000"/>
            </a:avLst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</a:rPr>
              <a:t>CR1000 </a:t>
            </a:r>
            <a:r>
              <a:rPr lang="en-US" sz="1400" dirty="0">
                <a:latin typeface="Arial" charset="0"/>
              </a:rPr>
              <a:t>loggers </a:t>
            </a:r>
            <a:endParaRPr lang="en-US" sz="1400" dirty="0" smtClean="0"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</a:rPr>
              <a:t>and </a:t>
            </a:r>
            <a:r>
              <a:rPr lang="en-US" sz="1400" dirty="0">
                <a:latin typeface="Arial" charset="0"/>
              </a:rPr>
              <a:t>peripherals</a:t>
            </a:r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0970460" y="2295202"/>
            <a:ext cx="781050" cy="522527"/>
          </a:xfrm>
          <a:prstGeom prst="rightArrow">
            <a:avLst>
              <a:gd name="adj1" fmla="val 30574"/>
              <a:gd name="adj2" fmla="val 30105"/>
            </a:avLst>
          </a:prstGeom>
          <a:solidFill>
            <a:srgbClr val="B8A2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>
            <a:off x="6581049" y="4922051"/>
            <a:ext cx="640386" cy="511873"/>
          </a:xfrm>
          <a:prstGeom prst="rightArrow">
            <a:avLst>
              <a:gd name="adj1" fmla="val 30574"/>
              <a:gd name="adj2" fmla="val 4589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3443011" y="6353372"/>
            <a:ext cx="3833778" cy="8791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Ingest into SQL database</a:t>
            </a:r>
            <a:endParaRPr lang="en-US" altLang="en-US" sz="2400" dirty="0"/>
          </a:p>
        </p:txBody>
      </p:sp>
      <p:sp>
        <p:nvSpPr>
          <p:cNvPr id="39" name="AutoShape 27"/>
          <p:cNvSpPr>
            <a:spLocks noChangeArrowheads="1"/>
          </p:cNvSpPr>
          <p:nvPr/>
        </p:nvSpPr>
        <p:spPr bwMode="auto">
          <a:xfrm>
            <a:off x="2058238" y="8017798"/>
            <a:ext cx="5218551" cy="8791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Web data presentation &amp; products</a:t>
            </a:r>
            <a:endParaRPr lang="en-US" alt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9997617" y="295249"/>
            <a:ext cx="6672286" cy="1374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</a:rPr>
              <a:t>Automated data collection and processing scheme</a:t>
            </a:r>
          </a:p>
        </p:txBody>
      </p:sp>
      <p:sp>
        <p:nvSpPr>
          <p:cNvPr id="49" name="AutoShape 34"/>
          <p:cNvSpPr>
            <a:spLocks noChangeArrowheads="1"/>
          </p:cNvSpPr>
          <p:nvPr/>
        </p:nvSpPr>
        <p:spPr bwMode="auto">
          <a:xfrm rot="7952567">
            <a:off x="5464970" y="4082303"/>
            <a:ext cx="956663" cy="599354"/>
          </a:xfrm>
          <a:prstGeom prst="rightArrow">
            <a:avLst>
              <a:gd name="adj1" fmla="val 30574"/>
              <a:gd name="adj2" fmla="val 30105"/>
            </a:avLst>
          </a:prstGeom>
          <a:solidFill>
            <a:srgbClr val="B8A2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50" name="AutoShape 32"/>
          <p:cNvSpPr>
            <a:spLocks noChangeArrowheads="1"/>
          </p:cNvSpPr>
          <p:nvPr/>
        </p:nvSpPr>
        <p:spPr bwMode="auto">
          <a:xfrm rot="5400000">
            <a:off x="4769362" y="7362782"/>
            <a:ext cx="659702" cy="498374"/>
          </a:xfrm>
          <a:prstGeom prst="rightArrow">
            <a:avLst>
              <a:gd name="adj1" fmla="val 30574"/>
              <a:gd name="adj2" fmla="val 46277"/>
            </a:avLst>
          </a:prstGeom>
          <a:solidFill>
            <a:srgbClr val="B8A2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10" name="Left Brace 9"/>
          <p:cNvSpPr/>
          <p:nvPr/>
        </p:nvSpPr>
        <p:spPr>
          <a:xfrm>
            <a:off x="7361926" y="4366193"/>
            <a:ext cx="607918" cy="4292281"/>
          </a:xfrm>
          <a:prstGeom prst="leftBrace">
            <a:avLst>
              <a:gd name="adj1" fmla="val 8333"/>
              <a:gd name="adj2" fmla="val 19037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3" name="AutoShape 30"/>
          <p:cNvSpPr>
            <a:spLocks noChangeArrowheads="1"/>
          </p:cNvSpPr>
          <p:nvPr/>
        </p:nvSpPr>
        <p:spPr bwMode="auto">
          <a:xfrm rot="5400000">
            <a:off x="9485369" y="4988328"/>
            <a:ext cx="471070" cy="511873"/>
          </a:xfrm>
          <a:prstGeom prst="rightArrow">
            <a:avLst>
              <a:gd name="adj1" fmla="val 30574"/>
              <a:gd name="adj2" fmla="val 4589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54" name="AutoShape 30"/>
          <p:cNvSpPr>
            <a:spLocks noChangeArrowheads="1"/>
          </p:cNvSpPr>
          <p:nvPr/>
        </p:nvSpPr>
        <p:spPr bwMode="auto">
          <a:xfrm rot="5400000">
            <a:off x="8760191" y="6247266"/>
            <a:ext cx="471070" cy="511873"/>
          </a:xfrm>
          <a:prstGeom prst="rightArrow">
            <a:avLst>
              <a:gd name="adj1" fmla="val 30574"/>
              <a:gd name="adj2" fmla="val 4589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55" name="AutoShape 30"/>
          <p:cNvSpPr>
            <a:spLocks noChangeArrowheads="1"/>
          </p:cNvSpPr>
          <p:nvPr/>
        </p:nvSpPr>
        <p:spPr bwMode="auto">
          <a:xfrm>
            <a:off x="10565453" y="6825013"/>
            <a:ext cx="471070" cy="511873"/>
          </a:xfrm>
          <a:prstGeom prst="rightArrow">
            <a:avLst>
              <a:gd name="adj1" fmla="val 30574"/>
              <a:gd name="adj2" fmla="val 4589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56" name="AutoShape 30"/>
          <p:cNvSpPr>
            <a:spLocks noChangeArrowheads="1"/>
          </p:cNvSpPr>
          <p:nvPr/>
        </p:nvSpPr>
        <p:spPr bwMode="auto">
          <a:xfrm>
            <a:off x="10585855" y="7731696"/>
            <a:ext cx="471070" cy="511873"/>
          </a:xfrm>
          <a:prstGeom prst="rightArrow">
            <a:avLst>
              <a:gd name="adj1" fmla="val 30574"/>
              <a:gd name="adj2" fmla="val 45898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41164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6" grpId="0" animBg="1"/>
      <p:bldP spid="37" grpId="0" animBg="1"/>
      <p:bldP spid="39" grpId="0" animBg="1"/>
      <p:bldP spid="49" grpId="0" animBg="1"/>
      <p:bldP spid="50" grpId="0" animBg="1"/>
      <p:bldP spid="10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33" name="Shape 133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 dirty="0"/>
              <a:t>data networks</a:t>
            </a:r>
          </a:p>
        </p:txBody>
      </p:sp>
      <p:sp>
        <p:nvSpPr>
          <p:cNvPr id="134" name="Shape 134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35" name="Shape 135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36" name="Shape 136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847185" y="1510405"/>
            <a:ext cx="44194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0033CC"/>
                </a:solidFill>
                <a:latin typeface="Gill Sans"/>
              </a:rPr>
              <a:t>c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Gill Sans"/>
                <a:sym typeface="Helvetica"/>
              </a:rPr>
              <a:t>limate.usu.edu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8847185" y="695643"/>
            <a:ext cx="706122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Web interface (UCC networks)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25" y="2378274"/>
            <a:ext cx="6032002" cy="58731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03" y="2543015"/>
            <a:ext cx="3424965" cy="38151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20" y="2681747"/>
            <a:ext cx="7817725" cy="56912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694" y="2852660"/>
            <a:ext cx="6218735" cy="568671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3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33" name="Shape 133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 dirty="0"/>
              <a:t>data networks</a:t>
            </a:r>
          </a:p>
        </p:txBody>
      </p:sp>
      <p:sp>
        <p:nvSpPr>
          <p:cNvPr id="134" name="Shape 134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instrumentation networks</a:t>
            </a:r>
          </a:p>
        </p:txBody>
      </p:sp>
      <p:sp>
        <p:nvSpPr>
          <p:cNvPr id="135" name="Shape 135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36" name="Shape 136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139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847185" y="1510405"/>
            <a:ext cx="44194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0033CC"/>
                </a:solidFill>
                <a:latin typeface="Gill Sans"/>
              </a:rPr>
              <a:t>c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uFillTx/>
                <a:latin typeface="Gill Sans"/>
                <a:sym typeface="Helvetica"/>
              </a:rPr>
              <a:t>limate.usu.edu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8847185" y="695643"/>
            <a:ext cx="540692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Web interface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(</a:t>
            </a:r>
            <a:r>
              <a:rPr lang="en-US" sz="4000" dirty="0" smtClean="0">
                <a:solidFill>
                  <a:schemeClr val="bg1"/>
                </a:solidFill>
                <a:latin typeface="Gill Sans"/>
              </a:rPr>
              <a:t>QA/QC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)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Gill Sans"/>
              <a:sym typeface="Helvetic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2"/>
          <a:stretch/>
        </p:blipFill>
        <p:spPr bwMode="auto">
          <a:xfrm>
            <a:off x="5741988" y="1843088"/>
            <a:ext cx="9402539" cy="624020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72" y="2038858"/>
            <a:ext cx="9753600" cy="63341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54" y="2202208"/>
            <a:ext cx="9605118" cy="623818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19" y="2335846"/>
            <a:ext cx="7734300" cy="57054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714" b="1715"/>
          <a:stretch/>
        </p:blipFill>
        <p:spPr>
          <a:xfrm>
            <a:off x="6012358" y="248194"/>
            <a:ext cx="6783365" cy="87390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1" name="Shape 141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42" name="Shape 142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43" name="Shape 143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 dirty="0"/>
              <a:t>instrumentation networks</a:t>
            </a:r>
          </a:p>
        </p:txBody>
      </p:sp>
      <p:sp>
        <p:nvSpPr>
          <p:cNvPr id="144" name="Shape 144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45" name="Shape 145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95276" y="3784560"/>
            <a:ext cx="255518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FGNet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 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24</a:t>
            </a:r>
            <a:endParaRPr kumimoji="0" lang="en-US" sz="2800" b="0" i="0" u="none" strike="noStrike" cap="none" spc="0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77003" y="4254421"/>
            <a:ext cx="255358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AgWx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          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5276" y="4777151"/>
            <a:ext cx="253755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AgriMet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      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20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60619" y="5248924"/>
            <a:ext cx="255326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U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CRN          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95291" y="5733704"/>
            <a:ext cx="264014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Research     33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20899" y="2411669"/>
            <a:ext cx="231153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128 s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Gill Sans"/>
                <a:sym typeface="Helvetica"/>
              </a:rPr>
              <a:t>tations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5 networks</a:t>
            </a: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Gill Sans"/>
              <a:sym typeface="Helvetica"/>
            </a:endParaRPr>
          </a:p>
        </p:txBody>
      </p:sp>
      <p:sp>
        <p:nvSpPr>
          <p:cNvPr id="16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228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limate-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15523"/>
            <a:ext cx="1630456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3897932" y="3429000"/>
            <a:ext cx="145710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00549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5493"/>
                </a:solidFill>
              </a:rPr>
              <a:t>Service</a:t>
            </a:r>
          </a:p>
        </p:txBody>
      </p:sp>
      <p:sp>
        <p:nvSpPr>
          <p:cNvPr id="150" name="Shape 150"/>
          <p:cNvSpPr/>
          <p:nvPr/>
        </p:nvSpPr>
        <p:spPr>
          <a:xfrm>
            <a:off x="2583767" y="4165600"/>
            <a:ext cx="276463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data networks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2638" y="4699000"/>
            <a:ext cx="493655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instrumentation networks</a:t>
            </a:r>
          </a:p>
        </p:txBody>
      </p:sp>
      <p:sp>
        <p:nvSpPr>
          <p:cNvPr id="152" name="Shape 152"/>
          <p:cNvSpPr/>
          <p:nvPr/>
        </p:nvSpPr>
        <p:spPr>
          <a:xfrm>
            <a:off x="973869" y="5232400"/>
            <a:ext cx="43858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forecasts &amp; projections</a:t>
            </a:r>
          </a:p>
        </p:txBody>
      </p:sp>
      <p:sp>
        <p:nvSpPr>
          <p:cNvPr id="153" name="Shape 153"/>
          <p:cNvSpPr/>
          <p:nvPr/>
        </p:nvSpPr>
        <p:spPr>
          <a:xfrm>
            <a:off x="1247489" y="5765800"/>
            <a:ext cx="4111453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46100">
              <a:defRPr sz="3600">
                <a:solidFill>
                  <a:srgbClr val="D6D6D6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6D6D6"/>
                </a:solidFill>
              </a:rPr>
              <a:t>outreach &amp; 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9223" y="493409"/>
            <a:ext cx="469359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AgWeather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ill Sans"/>
                <a:sym typeface="Helvetica"/>
              </a:rPr>
              <a:t>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299" y="1399223"/>
            <a:ext cx="4060599" cy="4761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218"/>
          <a:stretch/>
        </p:blipFill>
        <p:spPr>
          <a:xfrm rot="5400000">
            <a:off x="5879936" y="1760165"/>
            <a:ext cx="5130140" cy="4408256"/>
          </a:xfrm>
          <a:prstGeom prst="rect">
            <a:avLst/>
          </a:prstGeom>
        </p:spPr>
      </p:pic>
      <p:sp>
        <p:nvSpPr>
          <p:cNvPr id="13" name="Shape 139"/>
          <p:cNvSpPr/>
          <p:nvPr/>
        </p:nvSpPr>
        <p:spPr>
          <a:xfrm flipH="1">
            <a:off x="5578448" y="1931033"/>
            <a:ext cx="1" cy="6441950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6240878" y="6707433"/>
            <a:ext cx="9197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35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stations 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Gill Sans"/>
            </a:endParaRP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ETo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from Campbell Scientific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Gill Sans"/>
              </a:rPr>
              <a:t>ETsz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 utility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Gill Sans"/>
              </a:rPr>
              <a:t>Stations in agricultural areas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0137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 dirty="0" err="1" smtClean="0">
            <a:ln>
              <a:noFill/>
            </a:ln>
            <a:solidFill>
              <a:schemeClr val="accent1">
                <a:lumMod val="75000"/>
              </a:schemeClr>
            </a:solidFill>
            <a:effectLst/>
            <a:uFillTx/>
            <a:latin typeface="Gill Sans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4740</TotalTime>
  <Words>886</Words>
  <Application>Microsoft Office PowerPoint</Application>
  <PresentationFormat>Custom</PresentationFormat>
  <Paragraphs>324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Jobie Carlisle</dc:creator>
  <cp:lastModifiedBy>pszafruga</cp:lastModifiedBy>
  <cp:revision>120</cp:revision>
  <dcterms:modified xsi:type="dcterms:W3CDTF">2016-08-26T14:35:02Z</dcterms:modified>
</cp:coreProperties>
</file>