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41"/>
  </p:notesMasterIdLst>
  <p:handoutMasterIdLst>
    <p:handoutMasterId r:id="rId42"/>
  </p:handoutMasterIdLst>
  <p:sldIdLst>
    <p:sldId id="256" r:id="rId2"/>
    <p:sldId id="313" r:id="rId3"/>
    <p:sldId id="356" r:id="rId4"/>
    <p:sldId id="314" r:id="rId5"/>
    <p:sldId id="357" r:id="rId6"/>
    <p:sldId id="358" r:id="rId7"/>
    <p:sldId id="359" r:id="rId8"/>
    <p:sldId id="361" r:id="rId9"/>
    <p:sldId id="315" r:id="rId10"/>
    <p:sldId id="269" r:id="rId11"/>
    <p:sldId id="353" r:id="rId12"/>
    <p:sldId id="268" r:id="rId13"/>
    <p:sldId id="300" r:id="rId14"/>
    <p:sldId id="301" r:id="rId15"/>
    <p:sldId id="303" r:id="rId16"/>
    <p:sldId id="274" r:id="rId17"/>
    <p:sldId id="382" r:id="rId18"/>
    <p:sldId id="305" r:id="rId19"/>
    <p:sldId id="383" r:id="rId20"/>
    <p:sldId id="384" r:id="rId21"/>
    <p:sldId id="385" r:id="rId22"/>
    <p:sldId id="386" r:id="rId23"/>
    <p:sldId id="304" r:id="rId24"/>
    <p:sldId id="381" r:id="rId25"/>
    <p:sldId id="387" r:id="rId26"/>
    <p:sldId id="362" r:id="rId27"/>
    <p:sldId id="354" r:id="rId28"/>
    <p:sldId id="355" r:id="rId29"/>
    <p:sldId id="363" r:id="rId30"/>
    <p:sldId id="364" r:id="rId31"/>
    <p:sldId id="368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88" r:id="rId4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11" autoAdjust="0"/>
    <p:restoredTop sz="94660"/>
  </p:normalViewPr>
  <p:slideViewPr>
    <p:cSldViewPr>
      <p:cViewPr varScale="1">
        <p:scale>
          <a:sx n="66" d="100"/>
          <a:sy n="66" d="100"/>
        </p:scale>
        <p:origin x="11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B791BE-7340-47C7-A76B-0D3326B5DB47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42536E-6656-4A83-B247-35C55A6FE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27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BC6AAA8-77A0-4631-A9E7-6B2D9AD367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496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3664081-9D85-4D8A-9A13-E17DB7D1149C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98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3E67965-1704-4555-A062-38EA160A78FE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311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C877E33-7AA8-42EC-9775-2F11705D8A73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65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CB70323-BC03-4B59-98E9-98C8157C90A0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817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fld id="{A7B2E77A-A76B-49D9-8F1F-5267A2CE9F17}" type="slidenum">
              <a:rPr lang="en-US" smtClean="0">
                <a:latin typeface="Arial" charset="0"/>
              </a:rPr>
              <a:pPr/>
              <a:t>26</a:t>
            </a:fld>
            <a:endParaRPr lang="en-US" smtClean="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279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B308690-C2D8-4CB1-A2B7-A1E9D8D2FEA6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098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fld id="{2E0AE3A2-5B8D-4E1D-81F2-DB9B412CD28C}" type="slidenum">
              <a:rPr lang="en-US" smtClean="0">
                <a:latin typeface="Arial" charset="0"/>
              </a:rPr>
              <a:pPr/>
              <a:t>3</a:t>
            </a:fld>
            <a:endParaRPr lang="en-US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0528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fld id="{6F4134E4-9DFC-4F5D-ACDA-1775706E11B3}" type="slidenum">
              <a:rPr lang="en-US" smtClean="0">
                <a:latin typeface="Arial" charset="0"/>
              </a:rPr>
              <a:pPr/>
              <a:t>5</a:t>
            </a:fld>
            <a:endParaRPr lang="en-US" smtClean="0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7999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fld id="{D9F8C104-CBD7-4E6C-83BB-D43A13935AE6}" type="slidenum">
              <a:rPr lang="en-US" smtClean="0">
                <a:latin typeface="Arial" charset="0"/>
              </a:rPr>
              <a:pPr/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76952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fld id="{35A8BD72-9BD5-4B0B-B050-45DB8D0308D5}" type="slidenum">
              <a:rPr lang="en-US" smtClean="0">
                <a:latin typeface="Arial" charset="0"/>
              </a:rPr>
              <a:pPr/>
              <a:t>7</a:t>
            </a:fld>
            <a:endParaRPr lang="en-US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4457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9443A1-9170-4816-A22C-1A97503FC923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12643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30C675-756A-4AE9-BDEC-110A5DA45797}" type="slidenum">
              <a:rPr lang="en-US" altLang="en-US"/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12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Map from web</a:t>
            </a:r>
          </a:p>
        </p:txBody>
      </p:sp>
    </p:spTree>
    <p:extLst>
      <p:ext uri="{BB962C8B-B14F-4D97-AF65-F5344CB8AC3E}">
        <p14:creationId xmlns:p14="http://schemas.microsoft.com/office/powerpoint/2010/main" val="212719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A8734C6-533F-4856-9980-C3CFFCBC90F8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418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592C833-D81F-4311-B016-CA8ECED64683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000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2BEF8FE-3D59-44E7-8DFF-2E2EA582D1DA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57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2 h 154"/>
                  <a:gd name="T2" fmla="*/ 1 w 144"/>
                  <a:gd name="T3" fmla="*/ 3 h 154"/>
                  <a:gd name="T4" fmla="*/ 3 w 144"/>
                  <a:gd name="T5" fmla="*/ 2 h 154"/>
                  <a:gd name="T6" fmla="*/ 1 w 144"/>
                  <a:gd name="T7" fmla="*/ 1 h 154"/>
                  <a:gd name="T8" fmla="*/ 2 w 144"/>
                  <a:gd name="T9" fmla="*/ 0 h 154"/>
                  <a:gd name="T10" fmla="*/ 3 w 144"/>
                  <a:gd name="T11" fmla="*/ 1 h 154"/>
                  <a:gd name="T12" fmla="*/ 3 w 144"/>
                  <a:gd name="T13" fmla="*/ 1 h 154"/>
                  <a:gd name="T14" fmla="*/ 2 w 144"/>
                  <a:gd name="T15" fmla="*/ 0 h 154"/>
                  <a:gd name="T16" fmla="*/ 1 w 144"/>
                  <a:gd name="T17" fmla="*/ 0 h 154"/>
                  <a:gd name="T18" fmla="*/ 2 w 144"/>
                  <a:gd name="T19" fmla="*/ 2 h 154"/>
                  <a:gd name="T20" fmla="*/ 0 w 144"/>
                  <a:gd name="T21" fmla="*/ 2 h 154"/>
                  <a:gd name="T22" fmla="*/ 0 w 144"/>
                  <a:gd name="T23" fmla="*/ 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</p:grpSp>
      </p:grpSp>
      <p:sp>
        <p:nvSpPr>
          <p:cNvPr id="59545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9546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fld id="{D4CBA148-767B-443A-8E67-067A5FE0EF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7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C17AB-6625-431B-9C94-494CCF845D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5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DA583-0190-4190-948E-A6466DB38D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3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13086B-50B6-41FD-80E8-11AA1D3AC2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8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1535A-B0DE-433F-AEEC-6EA8B4E812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2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98C8C-FCE3-4356-8005-ECA3A424F3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1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0859E-1FEF-4172-B7AE-7CD4B51B37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36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737F9-3CC7-4CA7-A47E-4B5316917B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0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D3737-F752-46D8-8F26-D119B2DBA7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1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4DA80-5CA3-4AFF-93E1-36608E920C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15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3C8CF-6DF8-4ABC-922C-5CF369D8C0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1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3CE0A-3251-4C45-AD37-71A195EB45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2546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9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3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3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3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3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3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4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4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4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4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4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4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4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4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4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4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5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5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5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5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5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5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5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5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5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5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6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6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6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6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6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6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6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6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6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6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7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7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7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7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7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7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7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7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7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7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8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8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8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8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8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8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8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8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8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8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9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9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9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9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9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9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9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9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09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0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0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0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0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0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0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0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0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0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0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1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1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1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1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1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1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1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1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1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1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2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2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2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2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2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2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2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2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2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2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3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3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3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3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3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3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3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3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3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3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4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4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4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4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4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4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4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4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4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4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5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5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5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5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5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6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>
                  <a:defRPr/>
                </a:pPr>
                <a:endParaRPr lang="en-US" altLang="en-US" smtClean="0"/>
              </a:p>
            </p:txBody>
          </p:sp>
          <p:sp>
            <p:nvSpPr>
              <p:cNvPr id="116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2 h 154"/>
                  <a:gd name="T2" fmla="*/ 1 w 144"/>
                  <a:gd name="T3" fmla="*/ 3 h 154"/>
                  <a:gd name="T4" fmla="*/ 3 w 144"/>
                  <a:gd name="T5" fmla="*/ 2 h 154"/>
                  <a:gd name="T6" fmla="*/ 1 w 144"/>
                  <a:gd name="T7" fmla="*/ 1 h 154"/>
                  <a:gd name="T8" fmla="*/ 2 w 144"/>
                  <a:gd name="T9" fmla="*/ 0 h 154"/>
                  <a:gd name="T10" fmla="*/ 3 w 144"/>
                  <a:gd name="T11" fmla="*/ 1 h 154"/>
                  <a:gd name="T12" fmla="*/ 3 w 144"/>
                  <a:gd name="T13" fmla="*/ 1 h 154"/>
                  <a:gd name="T14" fmla="*/ 2 w 144"/>
                  <a:gd name="T15" fmla="*/ 0 h 154"/>
                  <a:gd name="T16" fmla="*/ 1 w 144"/>
                  <a:gd name="T17" fmla="*/ 0 h 154"/>
                  <a:gd name="T18" fmla="*/ 2 w 144"/>
                  <a:gd name="T19" fmla="*/ 2 h 154"/>
                  <a:gd name="T20" fmla="*/ 0 w 144"/>
                  <a:gd name="T21" fmla="*/ 2 h 154"/>
                  <a:gd name="T22" fmla="*/ 0 w 144"/>
                  <a:gd name="T23" fmla="*/ 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1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  <p:sp>
            <p:nvSpPr>
              <p:cNvPr id="5852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charset="0"/>
                </a:endParaRPr>
              </a:p>
            </p:txBody>
          </p:sp>
        </p:grpSp>
      </p:grpSp>
      <p:sp>
        <p:nvSpPr>
          <p:cNvPr id="58521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522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523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524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</a:defRPr>
            </a:lvl1pPr>
          </a:lstStyle>
          <a:p>
            <a:fld id="{15F83FBB-7E98-4E61-818F-9E805DB17CB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8525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DSCF1579"/>
          <p:cNvPicPr>
            <a:picLocks noChangeAspect="1" noChangeArrowheads="1"/>
          </p:cNvPicPr>
          <p:nvPr/>
        </p:nvPicPr>
        <p:blipFill>
          <a:blip r:embed="rId3">
            <a:lum bright="18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19050"/>
            <a:ext cx="7772400" cy="207645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>
                <a:solidFill>
                  <a:schemeClr val="tx2">
                    <a:lumMod val="25000"/>
                  </a:schemeClr>
                </a:solidFill>
              </a:rPr>
              <a:t>The CoAgMet Network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2500" y="3962400"/>
            <a:ext cx="7239000" cy="190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Zach Schwalbe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Colorado Climate Center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Colorado State University</a:t>
            </a:r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381001" y="5562600"/>
            <a:ext cx="373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dirty="0" smtClean="0"/>
              <a:t>Irrigation Management Information Systems Workshop</a:t>
            </a:r>
          </a:p>
          <a:p>
            <a:r>
              <a:rPr lang="en-US" dirty="0" smtClean="0"/>
              <a:t>August 25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</a:p>
          <a:p>
            <a:r>
              <a:rPr lang="en-US" dirty="0" smtClean="0"/>
              <a:t>San Diego, CA</a:t>
            </a:r>
            <a:endParaRPr lang="en-US" dirty="0"/>
          </a:p>
        </p:txBody>
      </p:sp>
      <p:pic>
        <p:nvPicPr>
          <p:cNvPr id="6" name="Picture 8" descr="C:\Colorado_Climate_Center_logos\CCC_logo_PREFERRED_HORZ_POS_1color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5888"/>
            <a:ext cx="19558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5" descr="glde_fr_l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155575"/>
            <a:ext cx="152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rgbClr val="FFFF00"/>
                </a:solidFill>
              </a:rPr>
              <a:t>2016 Expansion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►"/>
              <a:defRPr/>
            </a:pPr>
            <a:r>
              <a:rPr lang="en-US" dirty="0" smtClean="0"/>
              <a:t>Primarily in the Colorado River Basin (western Colorado) as a part of Upper Colorado River Compact Commission efforts to standardize upper basin states Consumptive Use estimates.</a:t>
            </a:r>
          </a:p>
          <a:p>
            <a:pPr eaLnBrk="1" hangingPunct="1">
              <a:buFont typeface="Arial" charset="0"/>
              <a:buChar char="►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►"/>
              <a:defRPr/>
            </a:pPr>
            <a:r>
              <a:rPr lang="en-US" dirty="0" smtClean="0"/>
              <a:t>Stations being purchased and supported by USBR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1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Grp="1" noRot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2771" name="Picture 11" descr="WLT01-Looking_West_4Mar09_800x6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Line 13"/>
          <p:cNvSpPr>
            <a:spLocks noChangeShapeType="1"/>
          </p:cNvSpPr>
          <p:nvPr/>
        </p:nvSpPr>
        <p:spPr bwMode="auto">
          <a:xfrm flipV="1">
            <a:off x="2057400" y="914400"/>
            <a:ext cx="160020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773" name="Line 14"/>
          <p:cNvSpPr>
            <a:spLocks noChangeShapeType="1"/>
          </p:cNvSpPr>
          <p:nvPr/>
        </p:nvSpPr>
        <p:spPr bwMode="auto">
          <a:xfrm flipH="1">
            <a:off x="5715000" y="914400"/>
            <a:ext cx="144780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774" name="Line 15"/>
          <p:cNvSpPr>
            <a:spLocks noChangeShapeType="1"/>
          </p:cNvSpPr>
          <p:nvPr/>
        </p:nvSpPr>
        <p:spPr bwMode="auto">
          <a:xfrm flipH="1">
            <a:off x="6324600" y="2209800"/>
            <a:ext cx="83820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775" name="Line 16"/>
          <p:cNvSpPr>
            <a:spLocks noChangeShapeType="1"/>
          </p:cNvSpPr>
          <p:nvPr/>
        </p:nvSpPr>
        <p:spPr bwMode="auto">
          <a:xfrm>
            <a:off x="2743200" y="2057400"/>
            <a:ext cx="182880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776" name="Line 17"/>
          <p:cNvSpPr>
            <a:spLocks noChangeShapeType="1"/>
          </p:cNvSpPr>
          <p:nvPr/>
        </p:nvSpPr>
        <p:spPr bwMode="auto">
          <a:xfrm flipV="1">
            <a:off x="3124200" y="5257800"/>
            <a:ext cx="182880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777" name="Text Box 18"/>
          <p:cNvSpPr txBox="1">
            <a:spLocks noChangeArrowheads="1"/>
          </p:cNvSpPr>
          <p:nvPr/>
        </p:nvSpPr>
        <p:spPr bwMode="auto">
          <a:xfrm>
            <a:off x="152400" y="152400"/>
            <a:ext cx="2362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Cup anemometer and wind vane: Wind speed, direction and gusts</a:t>
            </a:r>
          </a:p>
        </p:txBody>
      </p:sp>
      <p:sp>
        <p:nvSpPr>
          <p:cNvPr id="32778" name="Text Box 19"/>
          <p:cNvSpPr txBox="1">
            <a:spLocks noChangeArrowheads="1"/>
          </p:cNvSpPr>
          <p:nvPr/>
        </p:nvSpPr>
        <p:spPr bwMode="auto">
          <a:xfrm>
            <a:off x="7315200" y="4572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Pyranometer: Solar radiation</a:t>
            </a:r>
          </a:p>
        </p:txBody>
      </p:sp>
      <p:sp>
        <p:nvSpPr>
          <p:cNvPr id="32779" name="Text Box 20"/>
          <p:cNvSpPr txBox="1">
            <a:spLocks noChangeArrowheads="1"/>
          </p:cNvSpPr>
          <p:nvPr/>
        </p:nvSpPr>
        <p:spPr bwMode="auto">
          <a:xfrm>
            <a:off x="7239000" y="1676400"/>
            <a:ext cx="1600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Tipping bucket rain gage</a:t>
            </a:r>
          </a:p>
        </p:txBody>
      </p:sp>
      <p:sp>
        <p:nvSpPr>
          <p:cNvPr id="32780" name="Text Box 21"/>
          <p:cNvSpPr txBox="1">
            <a:spLocks noChangeArrowheads="1"/>
          </p:cNvSpPr>
          <p:nvPr/>
        </p:nvSpPr>
        <p:spPr bwMode="auto">
          <a:xfrm>
            <a:off x="2286000" y="5029200"/>
            <a:ext cx="190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Soil </a:t>
            </a: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temperatures</a:t>
            </a:r>
            <a:endParaRPr lang="en-US" altLang="en-US" sz="1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2781" name="Text Box 22"/>
          <p:cNvSpPr txBox="1">
            <a:spLocks noChangeArrowheads="1"/>
          </p:cNvSpPr>
          <p:nvPr/>
        </p:nvSpPr>
        <p:spPr bwMode="auto">
          <a:xfrm>
            <a:off x="152400" y="1827213"/>
            <a:ext cx="2743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Temperature/Humidity sensor in radiation shield</a:t>
            </a:r>
          </a:p>
        </p:txBody>
      </p:sp>
      <p:sp>
        <p:nvSpPr>
          <p:cNvPr id="32782" name="Line 23"/>
          <p:cNvSpPr>
            <a:spLocks noChangeShapeType="1"/>
          </p:cNvSpPr>
          <p:nvPr/>
        </p:nvSpPr>
        <p:spPr bwMode="auto">
          <a:xfrm>
            <a:off x="2743200" y="2971800"/>
            <a:ext cx="144780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783" name="Text Box 24"/>
          <p:cNvSpPr txBox="1">
            <a:spLocks noChangeArrowheads="1"/>
          </p:cNvSpPr>
          <p:nvPr/>
        </p:nvSpPr>
        <p:spPr bwMode="auto">
          <a:xfrm>
            <a:off x="838200" y="2743200"/>
            <a:ext cx="175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Solar panel powers the station</a:t>
            </a:r>
          </a:p>
        </p:txBody>
      </p:sp>
      <p:sp>
        <p:nvSpPr>
          <p:cNvPr id="32784" name="Line 25"/>
          <p:cNvSpPr>
            <a:spLocks noChangeShapeType="1"/>
          </p:cNvSpPr>
          <p:nvPr/>
        </p:nvSpPr>
        <p:spPr bwMode="auto">
          <a:xfrm flipH="1">
            <a:off x="5562600" y="3276600"/>
            <a:ext cx="60960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785" name="Text Box 26"/>
          <p:cNvSpPr txBox="1">
            <a:spLocks noChangeArrowheads="1"/>
          </p:cNvSpPr>
          <p:nvPr/>
        </p:nvSpPr>
        <p:spPr bwMode="auto">
          <a:xfrm>
            <a:off x="6248400" y="3233172"/>
            <a:ext cx="19812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Data collection platform (</a:t>
            </a: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DCP)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CR10, CR10x, CR1000</a:t>
            </a:r>
            <a:endParaRPr lang="en-US" altLang="en-US" sz="1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2786" name="Text Box 27"/>
          <p:cNvSpPr txBox="1">
            <a:spLocks noChangeArrowheads="1"/>
          </p:cNvSpPr>
          <p:nvPr/>
        </p:nvSpPr>
        <p:spPr bwMode="auto">
          <a:xfrm>
            <a:off x="2438400" y="6096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 m</a:t>
            </a:r>
          </a:p>
        </p:txBody>
      </p:sp>
      <p:sp>
        <p:nvSpPr>
          <p:cNvPr id="32787" name="Text Box 28"/>
          <p:cNvSpPr txBox="1">
            <a:spLocks noChangeArrowheads="1"/>
          </p:cNvSpPr>
          <p:nvPr/>
        </p:nvSpPr>
        <p:spPr bwMode="auto">
          <a:xfrm>
            <a:off x="3048000" y="16764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 m</a:t>
            </a:r>
          </a:p>
        </p:txBody>
      </p:sp>
      <p:sp>
        <p:nvSpPr>
          <p:cNvPr id="32788" name="Text Box 29"/>
          <p:cNvSpPr txBox="1">
            <a:spLocks noChangeArrowheads="1"/>
          </p:cNvSpPr>
          <p:nvPr/>
        </p:nvSpPr>
        <p:spPr bwMode="auto">
          <a:xfrm>
            <a:off x="3352800" y="4876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-5/-15 cm</a:t>
            </a:r>
          </a:p>
        </p:txBody>
      </p:sp>
      <p:sp>
        <p:nvSpPr>
          <p:cNvPr id="32789" name="Text Box 30"/>
          <p:cNvSpPr txBox="1">
            <a:spLocks noChangeArrowheads="1"/>
          </p:cNvSpPr>
          <p:nvPr/>
        </p:nvSpPr>
        <p:spPr bwMode="auto">
          <a:xfrm>
            <a:off x="6324600" y="2224087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1-3 m</a:t>
            </a:r>
          </a:p>
        </p:txBody>
      </p:sp>
      <p:sp>
        <p:nvSpPr>
          <p:cNvPr id="32790" name="Text Box 31"/>
          <p:cNvSpPr txBox="1">
            <a:spLocks noChangeArrowheads="1"/>
          </p:cNvSpPr>
          <p:nvPr/>
        </p:nvSpPr>
        <p:spPr bwMode="auto">
          <a:xfrm>
            <a:off x="5867400" y="165100"/>
            <a:ext cx="1219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Above all else facing South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4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584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376238"/>
            <a:ext cx="9067800" cy="2519362"/>
          </a:xfrm>
          <a:noFill/>
        </p:spPr>
      </p:pic>
      <p:pic>
        <p:nvPicPr>
          <p:cNvPr id="3584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3500438"/>
            <a:ext cx="9067800" cy="25193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68" name="Rectangle 1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7891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84200"/>
            <a:ext cx="9144000" cy="2540000"/>
          </a:xfrm>
          <a:noFill/>
        </p:spPr>
      </p:pic>
      <p:pic>
        <p:nvPicPr>
          <p:cNvPr id="37892" name="Picture 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56000"/>
            <a:ext cx="9144000" cy="2540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5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Solar Radiation</a:t>
            </a:r>
          </a:p>
        </p:txBody>
      </p:sp>
      <p:pic>
        <p:nvPicPr>
          <p:cNvPr id="3993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05000"/>
            <a:ext cx="8540750" cy="2371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Soil Temperatures</a:t>
            </a:r>
          </a:p>
        </p:txBody>
      </p:sp>
      <p:sp>
        <p:nvSpPr>
          <p:cNvPr id="614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2898775" cy="460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.</a:t>
            </a:r>
          </a:p>
          <a:p>
            <a:pPr eaLnBrk="1" hangingPunct="1">
              <a:buFont typeface="Arial" charset="0"/>
              <a:buChar char="►"/>
              <a:defRPr/>
            </a:pPr>
            <a:endParaRPr lang="en-US" dirty="0" smtClean="0"/>
          </a:p>
          <a:p>
            <a:pPr eaLnBrk="1" hangingPunct="1">
              <a:buFont typeface="Arial" charset="0"/>
              <a:buChar char="►"/>
              <a:defRPr/>
            </a:pPr>
            <a:endParaRPr lang="en-US" dirty="0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243138"/>
            <a:ext cx="85407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" y="0"/>
            <a:ext cx="877824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Wind Rose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47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CoAgMet</a:t>
            </a:r>
            <a:r>
              <a:rPr lang="en-US" dirty="0" smtClean="0"/>
              <a:t> example ET 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0"/>
            <a:ext cx="9144000" cy="683198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76201" y="5638800"/>
            <a:ext cx="2590800" cy="1219200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613775" cy="5943600"/>
          </a:xfrm>
        </p:spPr>
        <p:txBody>
          <a:bodyPr/>
          <a:lstStyle/>
          <a:p>
            <a:pPr>
              <a:defRPr/>
            </a:pPr>
            <a:r>
              <a:rPr lang="en-US" sz="7200" dirty="0" err="1" smtClean="0"/>
              <a:t>CoAgMet</a:t>
            </a:r>
            <a:r>
              <a:rPr lang="en-US" sz="7200" dirty="0" smtClean="0"/>
              <a:t>  =</a:t>
            </a:r>
            <a:br>
              <a:rPr lang="en-US" sz="7200" dirty="0" smtClean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4800" dirty="0" smtClean="0"/>
              <a:t>Colorado Agricultural Meteorological Network</a:t>
            </a:r>
            <a:r>
              <a:rPr lang="en-US" sz="7200" dirty="0"/>
              <a:t/>
            </a:r>
            <a:br>
              <a:rPr lang="en-US" sz="7200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38" y="0"/>
            <a:ext cx="8408925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7391400" y="76200"/>
            <a:ext cx="914400" cy="1752600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3716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Select from a number of crop types.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40" y="45720"/>
            <a:ext cx="6807721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163" y="0"/>
            <a:ext cx="639183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685800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ET reports by region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6332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3050"/>
            <a:ext cx="8686800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8400" y="1219200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How daily alfalfa ref ET for a dryland site in Delta compares to irrigated lands near Olathe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77813"/>
            <a:ext cx="8675687" cy="630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1425714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Season Accumulated Ref ET</a:t>
            </a:r>
          </a:p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with Drought Monitoring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942850"/>
            <a:ext cx="8138160" cy="590045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914400"/>
          </a:xfrm>
        </p:spPr>
        <p:txBody>
          <a:bodyPr/>
          <a:lstStyle/>
          <a:p>
            <a:r>
              <a:rPr lang="en-US" sz="3600" dirty="0" smtClean="0"/>
              <a:t>25 years of Ref ET Data now available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4658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Maintenance of Network</a:t>
            </a:r>
          </a:p>
        </p:txBody>
      </p:sp>
      <p:sp>
        <p:nvSpPr>
          <p:cNvPr id="6656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Due to the fact that </a:t>
            </a:r>
            <a:r>
              <a:rPr lang="en-US" sz="2800" dirty="0" err="1" smtClean="0"/>
              <a:t>CoAgMet</a:t>
            </a:r>
            <a:r>
              <a:rPr lang="en-US" sz="2800" dirty="0" smtClean="0"/>
              <a:t> is run by collaborations and operates on a limited budget, routine maintenance is difficult with such a large network.</a:t>
            </a:r>
          </a:p>
          <a:p>
            <a:pPr lvl="1" eaLnBrk="1" hangingPunct="1">
              <a:defRPr/>
            </a:pPr>
            <a:r>
              <a:rPr lang="en-US" sz="2400" dirty="0" smtClean="0"/>
              <a:t>There is no full time </a:t>
            </a:r>
            <a:r>
              <a:rPr lang="en-US" sz="2400" dirty="0" err="1" smtClean="0"/>
              <a:t>CoAgMet</a:t>
            </a:r>
            <a:r>
              <a:rPr lang="en-US" sz="2400" dirty="0" smtClean="0"/>
              <a:t> technician.</a:t>
            </a:r>
          </a:p>
          <a:p>
            <a:pPr lvl="1" eaLnBrk="1" hangingPunct="1">
              <a:defRPr/>
            </a:pPr>
            <a:r>
              <a:rPr lang="en-US" sz="2400" dirty="0" smtClean="0"/>
              <a:t>We do rely on partners for easy fixes.</a:t>
            </a:r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Our goal is to visit each station at least once a year to make sure the station is operating properly.</a:t>
            </a:r>
          </a:p>
          <a:p>
            <a:pPr lvl="1" eaLnBrk="1" hangingPunct="1">
              <a:defRPr/>
            </a:pPr>
            <a:r>
              <a:rPr lang="en-US" sz="2400" dirty="0" smtClean="0"/>
              <a:t>Sensor are swapped out once every 2 years.</a:t>
            </a:r>
          </a:p>
          <a:p>
            <a:pPr eaLnBrk="1" hangingPunct="1"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63286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Agriculture Experiment Station</a:t>
            </a:r>
          </a:p>
          <a:p>
            <a:pPr lvl="1"/>
            <a:r>
              <a:rPr lang="en-US" dirty="0" smtClean="0"/>
              <a:t>Within the Colorado Climate Center Budget</a:t>
            </a:r>
          </a:p>
          <a:p>
            <a:r>
              <a:rPr lang="en-US" dirty="0" smtClean="0"/>
              <a:t>Station Sponsors</a:t>
            </a:r>
          </a:p>
          <a:p>
            <a:pPr lvl="1"/>
            <a:r>
              <a:rPr lang="en-US" dirty="0" smtClean="0"/>
              <a:t>Water Conservation Districts</a:t>
            </a:r>
          </a:p>
          <a:p>
            <a:pPr lvl="1"/>
            <a:r>
              <a:rPr lang="en-US" dirty="0" smtClean="0"/>
              <a:t>CSU Extension Offices</a:t>
            </a:r>
          </a:p>
          <a:p>
            <a:pPr lvl="1"/>
            <a:r>
              <a:rPr lang="en-US" dirty="0" smtClean="0"/>
              <a:t>Municipalities</a:t>
            </a:r>
          </a:p>
          <a:p>
            <a:pPr lvl="1"/>
            <a:r>
              <a:rPr lang="en-US" dirty="0" smtClean="0"/>
              <a:t>USBR!</a:t>
            </a:r>
          </a:p>
          <a:p>
            <a:r>
              <a:rPr lang="en-US" dirty="0" smtClean="0"/>
              <a:t>Arkansas River Compact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72027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Colorado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371600"/>
            <a:ext cx="8540750" cy="4498975"/>
          </a:xfrm>
        </p:spPr>
        <p:txBody>
          <a:bodyPr/>
          <a:lstStyle/>
          <a:p>
            <a:r>
              <a:rPr lang="en-US" sz="2800" dirty="0" smtClean="0"/>
              <a:t>Basin Roundtables</a:t>
            </a:r>
          </a:p>
          <a:p>
            <a:pPr lvl="1"/>
            <a:r>
              <a:rPr lang="en-US" sz="2400" dirty="0" smtClean="0"/>
              <a:t>Support to learn more about consumptive of irrigated crops and hay meadows</a:t>
            </a:r>
          </a:p>
          <a:p>
            <a:endParaRPr lang="en-US" sz="2800" dirty="0" smtClean="0"/>
          </a:p>
          <a:p>
            <a:r>
              <a:rPr lang="en-US" sz="2800" dirty="0" smtClean="0"/>
              <a:t>Major funding from the State of Colorado</a:t>
            </a:r>
            <a:endParaRPr lang="en-US" sz="2800" dirty="0"/>
          </a:p>
          <a:p>
            <a:pPr lvl="1"/>
            <a:r>
              <a:rPr lang="en-US" sz="2400" dirty="0" smtClean="0"/>
              <a:t>First time we have received major funding from the state</a:t>
            </a:r>
          </a:p>
          <a:p>
            <a:pPr lvl="1"/>
            <a:r>
              <a:rPr lang="en-US" sz="2400" dirty="0"/>
              <a:t>For continued calculations of consumptive use</a:t>
            </a:r>
          </a:p>
          <a:p>
            <a:pPr lvl="1"/>
            <a:r>
              <a:rPr lang="en-US" sz="2400" dirty="0" smtClean="0"/>
              <a:t>To begin running the network as a reliable </a:t>
            </a:r>
            <a:r>
              <a:rPr lang="en-US" sz="2400" dirty="0" err="1" smtClean="0"/>
              <a:t>mesonet</a:t>
            </a:r>
            <a:r>
              <a:rPr lang="en-US" sz="2400" dirty="0" smtClean="0"/>
              <a:t> with near real-time data.</a:t>
            </a:r>
          </a:p>
          <a:p>
            <a:pPr lvl="1"/>
            <a:r>
              <a:rPr lang="en-US" sz="2400" dirty="0" smtClean="0"/>
              <a:t>Support to continue running RCRN stations and bring them into the network.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656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done with these 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Kept the network running with quality data!</a:t>
            </a:r>
          </a:p>
          <a:p>
            <a:endParaRPr lang="en-US" dirty="0"/>
          </a:p>
          <a:p>
            <a:r>
              <a:rPr lang="en-US" dirty="0" smtClean="0"/>
              <a:t>Developed a QC app and have started aggressively </a:t>
            </a:r>
            <a:r>
              <a:rPr lang="en-US" dirty="0" err="1" smtClean="0"/>
              <a:t>QC’ing</a:t>
            </a:r>
            <a:r>
              <a:rPr lang="en-US" dirty="0" smtClean="0"/>
              <a:t> data.</a:t>
            </a:r>
          </a:p>
          <a:p>
            <a:endParaRPr lang="en-US" dirty="0"/>
          </a:p>
          <a:p>
            <a:r>
              <a:rPr lang="en-US" dirty="0" smtClean="0"/>
              <a:t>Developed a </a:t>
            </a:r>
            <a:r>
              <a:rPr lang="en-US" dirty="0" err="1" smtClean="0"/>
              <a:t>CoAgMet</a:t>
            </a:r>
            <a:r>
              <a:rPr lang="en-US" dirty="0" smtClean="0"/>
              <a:t> mapping and metadata system!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10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http://wnrcd.org/History%20&amp;%20Statistics/Demonstration%20of%20Irrigation%20Canals%20U%20of%20S%20Farm%20-%20Date%20Estimated%201940'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4256" y="4544554"/>
            <a:ext cx="3419175" cy="230608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tx1"/>
                </a:solidFill>
              </a:rPr>
              <a:t>History</a:t>
            </a:r>
          </a:p>
        </p:txBody>
      </p:sp>
      <p:sp>
        <p:nvSpPr>
          <p:cNvPr id="3789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57200" y="990600"/>
            <a:ext cx="83820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In the early 1990’s, CSU extension plant pathologists and ARS scientists decided to collaborate efforts to collect detailed agricultural weather data.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Standard instruments and data collection platform were selected and a small network of stations were deployed in fully irrigated agriculture.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As the network grew, the Colorado Climate Center became increasingly interested in using the data, began daily data collection, quality control and built a web interface to distribute data and products to users across the state.</a:t>
            </a:r>
          </a:p>
        </p:txBody>
      </p:sp>
    </p:spTree>
    <p:extLst>
      <p:ext uri="{BB962C8B-B14F-4D97-AF65-F5344CB8AC3E}">
        <p14:creationId xmlns:p14="http://schemas.microsoft.com/office/powerpoint/2010/main" val="38808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0"/>
            <a:ext cx="8540750" cy="762000"/>
          </a:xfrm>
        </p:spPr>
        <p:txBody>
          <a:bodyPr/>
          <a:lstStyle/>
          <a:p>
            <a:r>
              <a:rPr lang="en-US" dirty="0" smtClean="0"/>
              <a:t>QC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2990" r="4794" b="7462"/>
          <a:stretch/>
        </p:blipFill>
        <p:spPr>
          <a:xfrm>
            <a:off x="1371600" y="794085"/>
            <a:ext cx="6400800" cy="606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23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31"/>
            <a:ext cx="9144000" cy="67631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10668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Correcting bad data in data table</a:t>
            </a:r>
            <a:endParaRPr lang="en-US" dirty="0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4076700" y="1990130"/>
            <a:ext cx="1714500" cy="5244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641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59"/>
            <a:ext cx="9144000" cy="66338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90204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 interactive map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20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Most recent data for specific station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26718"/>
            <a:ext cx="8632938" cy="598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37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Can view historical data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838200"/>
            <a:ext cx="7791450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57600"/>
            <a:ext cx="426787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74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262"/>
            <a:ext cx="9144000" cy="6663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388203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Station Photos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81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 4 directions plus the ground, and past photos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275"/>
            <a:ext cx="9144000" cy="53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07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metadata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125" t="21094" r="21875" b="32813"/>
          <a:stretch/>
        </p:blipFill>
        <p:spPr>
          <a:xfrm>
            <a:off x="1524000" y="1600200"/>
            <a:ext cx="5486400" cy="44958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3581400" y="2438400"/>
            <a:ext cx="609600" cy="304800"/>
          </a:xfrm>
          <a:prstGeom prst="ellips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886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6096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Including sensor information, last visit, what was performed.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46279"/>
            <a:ext cx="9052560" cy="676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79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4"/>
          <p:cNvSpPr txBox="1">
            <a:spLocks noChangeArrowheads="1"/>
          </p:cNvSpPr>
          <p:nvPr/>
        </p:nvSpPr>
        <p:spPr bwMode="auto">
          <a:xfrm>
            <a:off x="0" y="0"/>
            <a:ext cx="8839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u="sng">
                <a:latin typeface="Arial" panose="020B0604020202020204" pitchFamily="34" charset="0"/>
              </a:rPr>
              <a:t>CoAgMet web access:</a:t>
            </a:r>
            <a:r>
              <a:rPr lang="en-US" altLang="en-US" sz="4800" b="1">
                <a:latin typeface="Arial" panose="020B0604020202020204" pitchFamily="34" charset="0"/>
              </a:rPr>
              <a:t>  </a:t>
            </a:r>
            <a:endParaRPr lang="en-US" altLang="en-US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latin typeface="Arial" panose="020B0604020202020204" pitchFamily="34" charset="0"/>
              </a:rPr>
              <a:t>http://ccc.atmos.colostate.edu/~coagmet/</a:t>
            </a:r>
          </a:p>
        </p:txBody>
      </p:sp>
      <p:pic>
        <p:nvPicPr>
          <p:cNvPr id="96261" name="Picture 5" descr="C:\Documents and Settings\Austin\Desktop\PowerPoints\PICTURES\potato-fiel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640080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Colorado_Climate_Center_logos\CCC_logo_PREFERRED_HORZ_POS_1color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043613"/>
            <a:ext cx="19558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85" descr="glde_fr_l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6083300"/>
            <a:ext cx="1524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90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988"/>
            <a:ext cx="854075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Colorado Climate Center’s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769350" cy="4498975"/>
          </a:xfrm>
        </p:spPr>
        <p:txBody>
          <a:bodyPr/>
          <a:lstStyle/>
          <a:p>
            <a:pPr>
              <a:buFont typeface="Arial" charset="0"/>
              <a:buChar char="►"/>
              <a:defRPr/>
            </a:pP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Coodination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data management, web support</a:t>
            </a:r>
          </a:p>
          <a:p>
            <a:pPr>
              <a:buFont typeface="Arial" charset="0"/>
              <a:buChar char="►"/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charset="0"/>
              <a:buChar char="►"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We hosted annual meetings of key partners and data users – set priorities, secure commitments, prepare proposals (rarely funded but we persisted)</a:t>
            </a:r>
          </a:p>
          <a:p>
            <a:pPr>
              <a:buFont typeface="Arial" charset="0"/>
              <a:buChar char="►"/>
              <a:defRPr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charset="0"/>
              <a:buChar char="►"/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We now run the network including station maintenance, product development, funding, etc.</a:t>
            </a:r>
          </a:p>
          <a:p>
            <a:pPr>
              <a:buFont typeface="Arial" charset="0"/>
              <a:buChar char="►"/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CoAgMet 1992</a:t>
            </a:r>
          </a:p>
        </p:txBody>
      </p:sp>
      <p:pic>
        <p:nvPicPr>
          <p:cNvPr id="5123" name="Picture 4" descr="stations_199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3775"/>
            <a:ext cx="9144000" cy="5864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CoAgMet 1997</a:t>
            </a:r>
          </a:p>
        </p:txBody>
      </p:sp>
      <p:pic>
        <p:nvPicPr>
          <p:cNvPr id="6147" name="Picture 5" descr="stations_199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3775"/>
            <a:ext cx="9144000" cy="5864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5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CoAgMet 2002</a:t>
            </a:r>
          </a:p>
        </p:txBody>
      </p:sp>
      <p:pic>
        <p:nvPicPr>
          <p:cNvPr id="7171" name="Picture 5" descr="stations_200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3775"/>
            <a:ext cx="9144000" cy="5864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82"/>
            <a:ext cx="9144000" cy="674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itle 1"/>
          <p:cNvSpPr>
            <a:spLocks noGrp="1"/>
          </p:cNvSpPr>
          <p:nvPr>
            <p:ph type="title" idx="4294967295"/>
          </p:nvPr>
        </p:nvSpPr>
        <p:spPr>
          <a:xfrm>
            <a:off x="430213" y="-15875"/>
            <a:ext cx="8229600" cy="6254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Current stations</a:t>
            </a:r>
            <a:endParaRPr lang="en-US" altLang="en-US" sz="2400" u="sng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328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3813"/>
            <a:ext cx="8540750" cy="1143001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</a:rPr>
              <a:t>How did we expand?</a:t>
            </a:r>
            <a:endParaRPr lang="en-US" sz="5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40750" cy="4498975"/>
          </a:xfrm>
        </p:spPr>
        <p:txBody>
          <a:bodyPr/>
          <a:lstStyle/>
          <a:p>
            <a:pPr>
              <a:buFont typeface="Arial" charset="0"/>
              <a:buChar char="►"/>
              <a:defRPr/>
            </a:pPr>
            <a:r>
              <a:rPr lang="en-US" dirty="0" smtClean="0"/>
              <a:t>More applications, more partners, more opportunities   --   Extension, Research, NRCS, Commodities groups, Conservation Districts and gradually water professionals</a:t>
            </a:r>
          </a:p>
          <a:p>
            <a:pPr>
              <a:buFont typeface="Arial" charset="0"/>
              <a:buChar char="►"/>
              <a:defRPr/>
            </a:pPr>
            <a:endParaRPr lang="en-US" dirty="0" smtClean="0"/>
          </a:p>
          <a:p>
            <a:pPr>
              <a:buFont typeface="Arial" charset="0"/>
              <a:buChar char="►"/>
              <a:defRPr/>
            </a:pPr>
            <a:r>
              <a:rPr lang="en-US" dirty="0" smtClean="0"/>
              <a:t>For nearly 20 years we used a model of “shared benefits / shared responsibilities” </a:t>
            </a:r>
          </a:p>
          <a:p>
            <a:pPr>
              <a:buFont typeface="Arial" charset="0"/>
              <a:buChar char="►"/>
              <a:defRPr/>
            </a:pPr>
            <a:r>
              <a:rPr lang="en-US" dirty="0" smtClean="0"/>
              <a:t>Shared field techs, year-end funds, donations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7111</TotalTime>
  <Words>658</Words>
  <Application>Microsoft Office PowerPoint</Application>
  <PresentationFormat>On-screen Show (4:3)</PresentationFormat>
  <Paragraphs>115</Paragraphs>
  <Slides>39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Tahoma</vt:lpstr>
      <vt:lpstr>Wingdings</vt:lpstr>
      <vt:lpstr>Compass</vt:lpstr>
      <vt:lpstr>The CoAgMet Network</vt:lpstr>
      <vt:lpstr>CoAgMet  =  Colorado Agricultural Meteorological Network  </vt:lpstr>
      <vt:lpstr>History</vt:lpstr>
      <vt:lpstr>Colorado Climate Center’s role</vt:lpstr>
      <vt:lpstr>CoAgMet 1992</vt:lpstr>
      <vt:lpstr>CoAgMet 1997</vt:lpstr>
      <vt:lpstr>CoAgMet 2002</vt:lpstr>
      <vt:lpstr>Current stations</vt:lpstr>
      <vt:lpstr>How did we expand?</vt:lpstr>
      <vt:lpstr>2016 Expansion</vt:lpstr>
      <vt:lpstr>PowerPoint Presentation</vt:lpstr>
      <vt:lpstr> </vt:lpstr>
      <vt:lpstr>PowerPoint Presentation</vt:lpstr>
      <vt:lpstr>PowerPoint Presentation</vt:lpstr>
      <vt:lpstr>Solar Radiation</vt:lpstr>
      <vt:lpstr>Soil Temperatures</vt:lpstr>
      <vt:lpstr>Wind Rose</vt:lpstr>
      <vt:lpstr>CoAgMet example ET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25 years of Ref ET Data now available</vt:lpstr>
      <vt:lpstr>Maintenance of Network</vt:lpstr>
      <vt:lpstr>Funding</vt:lpstr>
      <vt:lpstr>State of Colorado Funding</vt:lpstr>
      <vt:lpstr>What have we done with these funds</vt:lpstr>
      <vt:lpstr>QC App</vt:lpstr>
      <vt:lpstr>PowerPoint Presentation</vt:lpstr>
      <vt:lpstr>An interactive map</vt:lpstr>
      <vt:lpstr>Most recent data for specific station</vt:lpstr>
      <vt:lpstr>Can view historical data</vt:lpstr>
      <vt:lpstr>PowerPoint Presentation</vt:lpstr>
      <vt:lpstr>All 4 directions plus the ground, and past photos</vt:lpstr>
      <vt:lpstr>Station metadata</vt:lpstr>
      <vt:lpstr>PowerPoint Presentation</vt:lpstr>
      <vt:lpstr>PowerPoint Presentation</vt:lpstr>
    </vt:vector>
  </TitlesOfParts>
  <Company>Colorado Climate 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CoAgMet Network</dc:title>
  <dc:creator>Wendy Ryan</dc:creator>
  <cp:lastModifiedBy>Zach</cp:lastModifiedBy>
  <cp:revision>76</cp:revision>
  <cp:lastPrinted>2016-08-24T21:27:28Z</cp:lastPrinted>
  <dcterms:created xsi:type="dcterms:W3CDTF">2009-08-27T18:53:23Z</dcterms:created>
  <dcterms:modified xsi:type="dcterms:W3CDTF">2016-08-24T21:59:39Z</dcterms:modified>
</cp:coreProperties>
</file>