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7026275" cy="93122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84275" y="698500"/>
            <a:ext cx="4657724" cy="3492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36837" y="4423330"/>
            <a:ext cx="5152601" cy="4190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buNone/>
              <a:defRPr b="0" i="0" sz="2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228600" lvl="1" marL="457200" marR="0" rtl="0" algn="l">
              <a:lnSpc>
                <a:spcPct val="125000"/>
              </a:lnSpc>
              <a:spcBef>
                <a:spcPts val="0"/>
              </a:spcBef>
              <a:buNone/>
              <a:defRPr b="0" i="0" sz="2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457200" lvl="2" marL="914400" marR="0" rtl="0" algn="l">
              <a:lnSpc>
                <a:spcPct val="125000"/>
              </a:lnSpc>
              <a:spcBef>
                <a:spcPts val="0"/>
              </a:spcBef>
              <a:buNone/>
              <a:defRPr b="0" i="0" sz="2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685800" lvl="3" marL="1371600" marR="0" rtl="0" algn="l">
              <a:lnSpc>
                <a:spcPct val="125000"/>
              </a:lnSpc>
              <a:spcBef>
                <a:spcPts val="0"/>
              </a:spcBef>
              <a:buNone/>
              <a:defRPr b="0" i="0" sz="2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914400" lvl="4" marL="1828800" marR="0" rtl="0" algn="l">
              <a:lnSpc>
                <a:spcPct val="125000"/>
              </a:lnSpc>
              <a:spcBef>
                <a:spcPts val="0"/>
              </a:spcBef>
              <a:buNone/>
              <a:defRPr b="0" i="0" sz="2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1143000" lvl="5" marL="2286000" marR="0" rtl="0" algn="l">
              <a:lnSpc>
                <a:spcPct val="125000"/>
              </a:lnSpc>
              <a:spcBef>
                <a:spcPts val="0"/>
              </a:spcBef>
              <a:buNone/>
              <a:defRPr b="0" i="0" sz="2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1371600" lvl="6" marL="2743200" marR="0" rtl="0" algn="l">
              <a:lnSpc>
                <a:spcPct val="125000"/>
              </a:lnSpc>
              <a:spcBef>
                <a:spcPts val="0"/>
              </a:spcBef>
              <a:buNone/>
              <a:defRPr b="0" i="0" sz="2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1600200" lvl="7" marL="3200400" marR="0" rtl="0" algn="l">
              <a:lnSpc>
                <a:spcPct val="125000"/>
              </a:lnSpc>
              <a:spcBef>
                <a:spcPts val="0"/>
              </a:spcBef>
              <a:buNone/>
              <a:defRPr b="0" i="0" sz="2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1828800" lvl="8" marL="3657600" marR="0" rtl="0" algn="l">
              <a:lnSpc>
                <a:spcPct val="125000"/>
              </a:lnSpc>
              <a:spcBef>
                <a:spcPts val="0"/>
              </a:spcBef>
              <a:buNone/>
              <a:defRPr b="0" i="0" sz="2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hdrinc.com/sites/all/files/content/projects/images/246-hoover-dam-bypass-4270.jp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1184275" y="698500"/>
            <a:ext cx="4657724" cy="3492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936837" y="4423330"/>
            <a:ext cx="5152601" cy="4190523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rIns="93350" tIns="4667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1" i="0" lang="en-US" sz="1200" u="sng" cap="none" strike="noStrike">
                <a:latin typeface="Arial"/>
                <a:ea typeface="Arial"/>
                <a:cs typeface="Arial"/>
                <a:sym typeface="Arial"/>
              </a:rPr>
              <a:t>Intro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84275" y="698500"/>
            <a:ext cx="4657800" cy="3492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936837" y="4423330"/>
            <a:ext cx="5152500" cy="4190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800" lIns="91600" rIns="91600" tIns="458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1" lang="en-US" sz="1200" u="sng"/>
              <a:t>The Value of Data is in the Sharing</a:t>
            </a:r>
          </a:p>
          <a:p>
            <a:pPr indent="-266700" lvl="0" marL="342900" marR="0" rtl="0" algn="l">
              <a:lnSpc>
                <a:spcPct val="125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We derive value from data through sharing it</a:t>
            </a:r>
          </a:p>
          <a:p>
            <a:pPr indent="-266700" lvl="0" marL="342900" marR="0" rtl="0" algn="l">
              <a:lnSpc>
                <a:spcPct val="125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Reclamation has old data sets, and data gets denser as we get closer in time (historical data – maybe at the daily scale; modern data (80s), hourly and 15 minute)</a:t>
            </a:r>
          </a:p>
          <a:p>
            <a:pPr indent="-266700" lvl="0" marL="342900" marR="0" rtl="0" algn="l">
              <a:lnSpc>
                <a:spcPct val="125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We are moving from the days of data in spreadsheets and human readable formats (where we are now)</a:t>
            </a:r>
          </a:p>
          <a:p>
            <a:pPr indent="-266700" lvl="1" marL="342900" marR="0" rtl="0" algn="l">
              <a:lnSpc>
                <a:spcPct val="125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   to machine readable, public portals, and ultimately to value-added products</a:t>
            </a:r>
          </a:p>
          <a:p>
            <a:pPr indent="-266700" lvl="1" marL="342900" marR="0" rtl="0" algn="l">
              <a:lnSpc>
                <a:spcPct val="125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Red box is where we are now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1184275" y="698500"/>
            <a:ext cx="4657724" cy="3492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936837" y="4423330"/>
            <a:ext cx="5152601" cy="4190523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rIns="93350" tIns="4667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1" i="0" lang="en-US" sz="1200" u="sng" cap="none" strike="noStrike">
                <a:latin typeface="Arial"/>
                <a:ea typeface="Arial"/>
                <a:cs typeface="Arial"/>
                <a:sym typeface="Arial"/>
              </a:rPr>
              <a:t>Where are we now – accessing Reclamation data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Things are in different places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No standard formats for data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Different databases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No single interface to access all of reclamation data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Different types of data requests from each of the regions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1184275" y="698500"/>
            <a:ext cx="4657800" cy="3492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936837" y="4423330"/>
            <a:ext cx="5152500" cy="4190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rIns="93350" tIns="4667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1" i="0" lang="en-US" sz="1200" u="sng" cap="none" strike="noStrike">
                <a:latin typeface="Arial"/>
                <a:ea typeface="Arial"/>
                <a:cs typeface="Arial"/>
                <a:sym typeface="Arial"/>
              </a:rPr>
              <a:t>Where are we now – accessing Reclamation data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lang="en-US" sz="1200"/>
              <a:t>Disparate data sources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lang="en-US" sz="1200"/>
              <a:t>Different presentation style/format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lang="en-US" sz="1200"/>
              <a:t>PDFs, so not even machine readable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lang="en-US" sz="1200"/>
              <a:t>Parameters labeled differently -- e.g., Hydromet - reservoir storage called AF (acre-feet); in HAR called LS (lake storage)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184275" y="698500"/>
            <a:ext cx="4657800" cy="3492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936837" y="4423330"/>
            <a:ext cx="5152500" cy="4190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rIns="93350" tIns="4667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1" i="0" lang="en-US" sz="1200" u="sng" cap="none" strike="noStrike">
                <a:latin typeface="Arial"/>
                <a:ea typeface="Arial"/>
                <a:cs typeface="Arial"/>
                <a:sym typeface="Arial"/>
              </a:rPr>
              <a:t>Where are we now – data outputs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Different databases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Different data outputs – some machine readable (few), most not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Some graphic, some query data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No web services 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Several different map viewers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1800">
                <a:solidFill>
                  <a:schemeClr val="lt1"/>
                </a:solidFill>
              </a:rPr>
              <a:t> </a:t>
            </a:r>
            <a:r>
              <a:rPr b="1" lang="en-US" sz="1200"/>
              <a:t>Some graphic interfaces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1200"/>
              <a:t>* PDF &amp; HTML output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1200"/>
              <a:t>* Some query data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1200"/>
              <a:t>* Several [different] map viewers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1200"/>
              <a:t>* Little downloadable data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sz="1200"/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1200"/>
              <a:t>**No web services**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1184275" y="698500"/>
            <a:ext cx="4657724" cy="3492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936837" y="4423330"/>
            <a:ext cx="5152601" cy="4190523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rIns="93350" tIns="4667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1" i="0" lang="en-US" sz="1200" u="sng" cap="none" strike="noStrike">
                <a:latin typeface="Arial"/>
                <a:ea typeface="Arial"/>
                <a:cs typeface="Arial"/>
                <a:sym typeface="Arial"/>
              </a:rPr>
              <a:t>Reclamation’s water data in one place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Project Goal is to create a single location from which to access Reclamations water data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Similar to NWIS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Three components: map, query tool and most exciting – web services, to eventually allow automated access to data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This project will be rolling out this year – end of CY16, early CY17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t/>
            </a:r>
            <a:endParaRPr sz="1200"/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●"/>
            </a:pPr>
            <a:r>
              <a:rPr lang="en-US" sz="1100">
                <a:solidFill>
                  <a:srgbClr val="222222"/>
                </a:solidFill>
              </a:rPr>
              <a:t>Value Proposition of the project - more accessible, comparable, described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●"/>
            </a:pPr>
            <a:r>
              <a:rPr lang="en-US" sz="1100">
                <a:solidFill>
                  <a:srgbClr val="222222"/>
                </a:solidFill>
              </a:rPr>
              <a:t>Recognize data has been available for years, but data not machine readable/available, but always we’ve had as asset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●"/>
            </a:pPr>
            <a:r>
              <a:rPr lang="en-US" sz="1100">
                <a:solidFill>
                  <a:srgbClr val="222222"/>
                </a:solidFill>
              </a:rPr>
              <a:t>“Splashy” - Reclamation-wide tea-cup diagram -- after this project, someone could get the data from a single and build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●"/>
            </a:pPr>
            <a:r>
              <a:rPr lang="en-US" sz="1100">
                <a:solidFill>
                  <a:srgbClr val="222222"/>
                </a:solidFill>
              </a:rPr>
              <a:t>Current state: we don’t have teacup diagrams for every region, or even for all of Reclamation; we would have to go to different locations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●"/>
            </a:pPr>
            <a:r>
              <a:rPr lang="en-US" sz="1100">
                <a:solidFill>
                  <a:srgbClr val="222222"/>
                </a:solidFill>
              </a:rPr>
              <a:t>After this project - someone can pull the data from a single location and build a Reclamation-wide teacup diagram.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1184275" y="698500"/>
            <a:ext cx="4657724" cy="3492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936837" y="4423330"/>
            <a:ext cx="5152601" cy="4190523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rIns="93350" tIns="4667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1" i="0" lang="en-US" sz="1200" u="sng" cap="none" strike="noStrike">
                <a:latin typeface="Arial"/>
                <a:ea typeface="Arial"/>
                <a:cs typeface="Arial"/>
                <a:sym typeface="Arial"/>
              </a:rPr>
              <a:t>Architecture and Tasks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Essentially aggregating selected datasets from Regional databases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 -- Syncing on a regular basis, 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 -- filtering them through a metadata filtering app for data to be public or not, 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 -- replicating the public datasets to an external database, 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 -- making available on a public website through the access tools.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Timeframe is aggressive: 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Spring for foundational work on data standards, infrastructure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Early Summer for metadata app, interfaces and website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Late Summer for testing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Fall for security review and launch prep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Early 2017 for launch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latin typeface="Arial"/>
                <a:ea typeface="Arial"/>
                <a:cs typeface="Arial"/>
                <a:sym typeface="Arial"/>
              </a:rPr>
              <a:t>-- Iteration in 2017 and 2018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936837" y="4423330"/>
            <a:ext cx="5152601" cy="419052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 u="sng">
                <a:solidFill>
                  <a:srgbClr val="222222"/>
                </a:solidFill>
                <a:highlight>
                  <a:srgbClr val="FFFFFF"/>
                </a:highlight>
              </a:rPr>
              <a:t>Web Portal Mockups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●"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Web service behind the scenes available for machine-to-machine communication</a:t>
            </a:r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84275" y="698500"/>
            <a:ext cx="4657724" cy="3492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1184275" y="698500"/>
            <a:ext cx="4657724" cy="3492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936837" y="4423330"/>
            <a:ext cx="5152601" cy="4190523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rIns="93350" tIns="4667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Sources: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b="0" i="0" lang="en-US" sz="2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Hoover Dam photo: http://www.hdrinc.com/sites/all/files/content/projects/images/246-hoover-dam-bypass-4270.jpg</a:t>
            </a: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Default - 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1844675"/>
            <a:ext cx="7772400" cy="204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371600" y="3886200"/>
            <a:ext cx="6400799" cy="29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457200" lvl="1" marL="0" marR="0" rtl="0" algn="ctr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14400" lvl="2" marL="0" marR="0" rtl="0" algn="ctr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371600" lvl="3" marL="0" marR="0" rtl="0" algn="ctr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828800" lvl="4" marL="0" marR="0" rtl="0" algn="ctr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Picture with 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1792288" y="3086100"/>
            <a:ext cx="5486399" cy="22812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1792288" y="5367337"/>
            <a:ext cx="5486399" cy="14906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00"/>
              </a:spcBef>
              <a:buClr>
                <a:srgbClr val="FFFFFF"/>
              </a:buClr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457200" lvl="1" marL="0" marR="0" rtl="0" algn="l">
              <a:spcBef>
                <a:spcPts val="300"/>
              </a:spcBef>
              <a:buClr>
                <a:srgbClr val="FFFFFF"/>
              </a:buClr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14400" lvl="2" marL="0" marR="0" rtl="0" algn="l">
              <a:spcBef>
                <a:spcPts val="300"/>
              </a:spcBef>
              <a:buClr>
                <a:srgbClr val="FFFFFF"/>
              </a:buClr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371600" lvl="3" marL="0" marR="0" rtl="0" algn="l">
              <a:spcBef>
                <a:spcPts val="300"/>
              </a:spcBef>
              <a:buClr>
                <a:srgbClr val="FFFFFF"/>
              </a:buClr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828800" lvl="4" marL="0" marR="0" rtl="0" algn="l">
              <a:spcBef>
                <a:spcPts val="300"/>
              </a:spcBef>
              <a:buClr>
                <a:srgbClr val="FFFFFF"/>
              </a:buClr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Title and Vertical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199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8001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90500" lvl="3" marL="17145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39485" lvl="4" marL="22206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Vertical Title and 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274637"/>
            <a:ext cx="6019799" cy="65833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8001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90500" lvl="3" marL="17145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39485" lvl="4" marL="22206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Title and Tabl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Title and Char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Title, Text and Clip Ar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600199"/>
            <a:ext cx="4038599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8001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90500" lvl="3" marL="17145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39485" lvl="4" marL="22206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8001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90500" lvl="3" marL="17145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39485" lvl="4" marL="22206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381000" y="6413135"/>
            <a:ext cx="2362200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Title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685800" y="1844675"/>
            <a:ext cx="7772400" cy="204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371600" y="3886200"/>
            <a:ext cx="6400799" cy="29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457200" lvl="1" marL="0" marR="0" rtl="0" algn="ctr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14400" lvl="2" marL="0" marR="0" rtl="0" algn="ctr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371600" lvl="3" marL="0" marR="0" rtl="0" algn="ctr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828800" lvl="4" marL="0" marR="0" rtl="0" algn="ctr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Title and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600199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8001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90500" lvl="3" marL="17145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39485" lvl="4" marL="22206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Section 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722312" y="4406900"/>
            <a:ext cx="7772400" cy="2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722312" y="1192212"/>
            <a:ext cx="7772400" cy="32146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FFFFFF"/>
              </a:buClr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457200" lvl="1" marL="0" marR="0" rtl="0" algn="l">
              <a:spcBef>
                <a:spcPts val="400"/>
              </a:spcBef>
              <a:buClr>
                <a:srgbClr val="FFFFFF"/>
              </a:buClr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14400" lvl="2" marL="0" marR="0" rtl="0" algn="l">
              <a:spcBef>
                <a:spcPts val="400"/>
              </a:spcBef>
              <a:buClr>
                <a:srgbClr val="FFFFFF"/>
              </a:buClr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371600" lvl="3" marL="0" marR="0" rtl="0" algn="l">
              <a:spcBef>
                <a:spcPts val="400"/>
              </a:spcBef>
              <a:buClr>
                <a:srgbClr val="FFFFFF"/>
              </a:buClr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828800" lvl="4" marL="0" marR="0" rtl="0" algn="l">
              <a:spcBef>
                <a:spcPts val="400"/>
              </a:spcBef>
              <a:buClr>
                <a:srgbClr val="FFFFFF"/>
              </a:buClr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Two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600199"/>
            <a:ext cx="4038599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5575" lvl="1" marL="790575" marR="0" rtl="0" algn="l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2239" lvl="2" marL="1234439" marR="0" rtl="0" algn="l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77800" lvl="3" marL="1727200" marR="0" rtl="0" algn="l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77800" lvl="4" marL="2184400" marR="0" rtl="0" algn="l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Comparis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56810"/>
            <a:ext cx="8229600" cy="11786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1435465"/>
            <a:ext cx="4040187" cy="73941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457200" lvl="1" marL="0" marR="0" rtl="0" algn="l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14400" lvl="2" marL="0" marR="0" rtl="0" algn="l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371600" lvl="3" marL="0" marR="0" rtl="0" algn="l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828800" lvl="4" marL="0" marR="0" rtl="0" algn="l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Title 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92075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Content with 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0"/>
            <a:ext cx="3008313" cy="143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575050" y="273050"/>
            <a:ext cx="5111750" cy="65849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7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3371" lvl="1" marL="783771" marR="0" rtl="0" algn="l">
              <a:spcBef>
                <a:spcPts val="7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219200" marR="0" rtl="0" algn="l">
              <a:spcBef>
                <a:spcPts val="7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62560" lvl="3" marL="1737360" marR="0" rtl="0" algn="l">
              <a:spcBef>
                <a:spcPts val="7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62560" lvl="4" marL="2194560" marR="0" rtl="0" algn="l">
              <a:spcBef>
                <a:spcPts val="7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792288" y="3086100"/>
            <a:ext cx="5486399" cy="22812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1792288" y="5367337"/>
            <a:ext cx="5486399" cy="14906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00"/>
              </a:spcBef>
              <a:buClr>
                <a:srgbClr val="FFFFFF"/>
              </a:buClr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457200" lvl="1" marL="0" marR="0" rtl="0" algn="l">
              <a:spcBef>
                <a:spcPts val="300"/>
              </a:spcBef>
              <a:buClr>
                <a:srgbClr val="FFFFFF"/>
              </a:buClr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14400" lvl="2" marL="0" marR="0" rtl="0" algn="l">
              <a:spcBef>
                <a:spcPts val="300"/>
              </a:spcBef>
              <a:buClr>
                <a:srgbClr val="FFFFFF"/>
              </a:buClr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371600" lvl="3" marL="0" marR="0" rtl="0" algn="l">
              <a:spcBef>
                <a:spcPts val="300"/>
              </a:spcBef>
              <a:buClr>
                <a:srgbClr val="FFFFFF"/>
              </a:buClr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828800" lvl="4" marL="0" marR="0" rtl="0" algn="l">
              <a:spcBef>
                <a:spcPts val="300"/>
              </a:spcBef>
              <a:buClr>
                <a:srgbClr val="FFFFFF"/>
              </a:buClr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Title and Vertical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57200" y="1600199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8001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90500" lvl="3" marL="17145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39485" lvl="4" marL="22206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57200" y="274637"/>
            <a:ext cx="6019799" cy="65833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8001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90500" lvl="3" marL="17145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39485" lvl="4" marL="22206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Title, Text and Char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57200" y="1600199"/>
            <a:ext cx="4038599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8001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90500" lvl="3" marL="17145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39485" lvl="4" marL="22206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6553200" y="6406785"/>
            <a:ext cx="2133599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Title and Tabl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600199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8001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90500" lvl="3" marL="17145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39485" lvl="4" marL="22206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Title and Char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Title, Text and Clip Ar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600199"/>
            <a:ext cx="4038599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8001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90500" lvl="3" marL="17145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39485" lvl="4" marL="22206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Title, Text and Char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600199"/>
            <a:ext cx="4038599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8001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90500" lvl="3" marL="17145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39485" lvl="4" marL="22206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553200" y="6406785"/>
            <a:ext cx="2133599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Section 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722312" y="4406900"/>
            <a:ext cx="7772400" cy="2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722312" y="1192212"/>
            <a:ext cx="7772400" cy="32146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FFFFFF"/>
              </a:buClr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457200" lvl="1" marL="0" marR="0" rtl="0" algn="l">
              <a:spcBef>
                <a:spcPts val="400"/>
              </a:spcBef>
              <a:buClr>
                <a:srgbClr val="FFFFFF"/>
              </a:buClr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14400" lvl="2" marL="0" marR="0" rtl="0" algn="l">
              <a:spcBef>
                <a:spcPts val="400"/>
              </a:spcBef>
              <a:buClr>
                <a:srgbClr val="FFFFFF"/>
              </a:buClr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371600" lvl="3" marL="0" marR="0" rtl="0" algn="l">
              <a:spcBef>
                <a:spcPts val="400"/>
              </a:spcBef>
              <a:buClr>
                <a:srgbClr val="FFFFFF"/>
              </a:buClr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828800" lvl="4" marL="0" marR="0" rtl="0" algn="l">
              <a:spcBef>
                <a:spcPts val="400"/>
              </a:spcBef>
              <a:buClr>
                <a:srgbClr val="FFFFFF"/>
              </a:buClr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Two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199"/>
            <a:ext cx="4038599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5575" lvl="1" marL="790575" marR="0" rtl="0" algn="l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2239" lvl="2" marL="1234439" marR="0" rtl="0" algn="l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77800" lvl="3" marL="1727200" marR="0" rtl="0" algn="l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77800" lvl="4" marL="2184400" marR="0" rtl="0" algn="l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Comparis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56810"/>
            <a:ext cx="8229600" cy="11786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1435465"/>
            <a:ext cx="4040187" cy="73941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457200" lvl="1" marL="0" marR="0" rtl="0" algn="l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14400" lvl="2" marL="0" marR="0" rtl="0" algn="l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371600" lvl="3" marL="0" marR="0" rtl="0" algn="l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828800" lvl="4" marL="0" marR="0" rtl="0" algn="l">
              <a:spcBef>
                <a:spcPts val="500"/>
              </a:spcBef>
              <a:buClr>
                <a:srgbClr val="FFFFFF"/>
              </a:buClr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92075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fault - Content with 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0"/>
            <a:ext cx="3008313" cy="143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575050" y="273050"/>
            <a:ext cx="5111750" cy="65849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7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3371" lvl="1" marL="783771" marR="0" rtl="0" algn="l">
              <a:spcBef>
                <a:spcPts val="7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219200" marR="0" rtl="0" algn="l">
              <a:spcBef>
                <a:spcPts val="7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62560" lvl="3" marL="1737360" marR="0" rtl="0" algn="l">
              <a:spcBef>
                <a:spcPts val="7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62560" lvl="4" marL="2194560" marR="0" rtl="0" algn="l">
              <a:spcBef>
                <a:spcPts val="7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199"/>
            <a:ext cx="4038599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8001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90500" lvl="3" marL="1714500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39485" lvl="4" marL="22206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39485" lvl="5" marL="26778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39485" lvl="6" marL="31350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39485" lvl="7" marL="35922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39485" lvl="8" marL="4049485" marR="0" rtl="0" algn="l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6553200" y="6406785"/>
            <a:ext cx="2133599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jpg"/><Relationship Id="rId4" Type="http://schemas.openxmlformats.org/officeDocument/2006/relationships/image" Target="../media/image0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Relationship Id="rId4" Type="http://schemas.openxmlformats.org/officeDocument/2006/relationships/image" Target="../media/image07.png"/><Relationship Id="rId9" Type="http://schemas.openxmlformats.org/officeDocument/2006/relationships/image" Target="../media/image03.png"/><Relationship Id="rId5" Type="http://schemas.openxmlformats.org/officeDocument/2006/relationships/image" Target="../media/image02.png"/><Relationship Id="rId6" Type="http://schemas.openxmlformats.org/officeDocument/2006/relationships/image" Target="../media/image11.png"/><Relationship Id="rId7" Type="http://schemas.openxmlformats.org/officeDocument/2006/relationships/image" Target="../media/image08.png"/><Relationship Id="rId8" Type="http://schemas.openxmlformats.org/officeDocument/2006/relationships/image" Target="../media/image06.png"/><Relationship Id="rId11" Type="http://schemas.openxmlformats.org/officeDocument/2006/relationships/image" Target="../media/image09.png"/><Relationship Id="rId10" Type="http://schemas.openxmlformats.org/officeDocument/2006/relationships/image" Target="../media/image21.png"/><Relationship Id="rId12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30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6" Type="http://schemas.openxmlformats.org/officeDocument/2006/relationships/image" Target="../media/image20.jpg"/><Relationship Id="rId7" Type="http://schemas.openxmlformats.org/officeDocument/2006/relationships/image" Target="../media/image23.jpg"/><Relationship Id="rId8" Type="http://schemas.openxmlformats.org/officeDocument/2006/relationships/image" Target="../media/image2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29.png"/><Relationship Id="rId8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33.png"/><Relationship Id="rId7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37.png"/><Relationship Id="rId5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aadams@usbr.gov" TargetMode="External"/><Relationship Id="rId4" Type="http://schemas.openxmlformats.org/officeDocument/2006/relationships/hyperlink" Target="mailto:jbnagode@usbr.gov" TargetMode="External"/><Relationship Id="rId9" Type="http://schemas.openxmlformats.org/officeDocument/2006/relationships/hyperlink" Target="http://www.hdrinc.com/sites/all/files/content/projects/images/246-hoover-dam-bypass-4270.jpg" TargetMode="External"/><Relationship Id="rId5" Type="http://schemas.openxmlformats.org/officeDocument/2006/relationships/hyperlink" Target="mailto:adanner@usbr.gov" TargetMode="External"/><Relationship Id="rId6" Type="http://schemas.openxmlformats.org/officeDocument/2006/relationships/hyperlink" Target="mailto:biversen@usbr.gov" TargetMode="External"/><Relationship Id="rId7" Type="http://schemas.openxmlformats.org/officeDocument/2006/relationships/image" Target="../media/image32.jpg"/><Relationship Id="rId8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57-300-21052.jpg" id="98" name="Shape 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752600"/>
            <a:ext cx="8229600" cy="397357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457200" y="1752600"/>
            <a:ext cx="8229600" cy="3962399"/>
          </a:xfrm>
          <a:prstGeom prst="rect">
            <a:avLst/>
          </a:prstGeom>
          <a:solidFill>
            <a:schemeClr val="dk1">
              <a:alpha val="25882"/>
            </a:schemeClr>
          </a:solid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533400" y="2062394"/>
            <a:ext cx="8153399" cy="366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an Agency-Wide Water Data Information System for Reclamation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chemeClr val="lt1"/>
                </a:solidFill>
              </a:rPr>
              <a:t>Initial Pilot: Reservoir Water Data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chemeClr val="lt1"/>
                </a:solidFill>
              </a:rPr>
              <a:t>FY2016-FY2017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FFFF"/>
                </a:solidFill>
              </a:rPr>
              <a:t>August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2016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Angela Adams, Jim Nagode, Allison Danner, Bryan Iversen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8759" l="0" r="20464" t="0"/>
          <a:stretch/>
        </p:blipFill>
        <p:spPr>
          <a:xfrm>
            <a:off x="507237" y="1101504"/>
            <a:ext cx="2484000" cy="15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>
            <p:ph idx="4294967295" type="title"/>
          </p:nvPr>
        </p:nvSpPr>
        <p:spPr>
          <a:xfrm>
            <a:off x="457200" y="228600"/>
            <a:ext cx="8229600" cy="7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value of data is in the sharing</a:t>
            </a:r>
          </a:p>
        </p:txBody>
      </p:sp>
      <p:cxnSp>
        <p:nvCxnSpPr>
          <p:cNvPr id="107" name="Shape 107"/>
          <p:cNvCxnSpPr/>
          <p:nvPr/>
        </p:nvCxnSpPr>
        <p:spPr>
          <a:xfrm>
            <a:off x="450152" y="956067"/>
            <a:ext cx="82437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8237" y="1078119"/>
            <a:ext cx="2347500" cy="18174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109" name="Shape 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702" y="2762931"/>
            <a:ext cx="2498700" cy="1504199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110" name="Shape 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90200" y="1461237"/>
            <a:ext cx="2347500" cy="18153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111" name="Shape 1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1568" y="4389878"/>
            <a:ext cx="2331300" cy="17061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112" name="Shape 1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44221" y="1854740"/>
            <a:ext cx="2347500" cy="17268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descr="https://docs.google.com/a/usbr.gov/drawings/d/smVxWcMXxGp43Zrk7nGo6AQ/image?w=240&amp;h=175&amp;rev=1&amp;ac=1" id="113" name="Shape 113"/>
          <p:cNvSpPr/>
          <p:nvPr/>
        </p:nvSpPr>
        <p:spPr>
          <a:xfrm>
            <a:off x="155575" y="2222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742700" y="3184235"/>
            <a:ext cx="2076600" cy="646200"/>
          </a:xfrm>
          <a:prstGeom prst="rect">
            <a:avLst/>
          </a:prstGeom>
          <a:solidFill>
            <a:schemeClr val="lt1">
              <a:alpha val="58819"/>
            </a:schemeClr>
          </a:solidFill>
          <a:ln cap="flat" cmpd="sng" w="9525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Human Readable Data Formats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799984" y="2381166"/>
            <a:ext cx="1962900" cy="369300"/>
          </a:xfrm>
          <a:prstGeom prst="rect">
            <a:avLst/>
          </a:prstGeom>
          <a:solidFill>
            <a:schemeClr val="lt1">
              <a:alpha val="58819"/>
            </a:schemeClr>
          </a:solidFill>
          <a:ln cap="flat" cmpd="sng" w="9525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Integrated Maps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66232" y="4800600"/>
            <a:ext cx="2347500" cy="14010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117" name="Shape 117"/>
          <p:cNvSpPr txBox="1"/>
          <p:nvPr/>
        </p:nvSpPr>
        <p:spPr>
          <a:xfrm>
            <a:off x="5947548" y="5404730"/>
            <a:ext cx="1612500" cy="369300"/>
          </a:xfrm>
          <a:prstGeom prst="rect">
            <a:avLst/>
          </a:prstGeom>
          <a:solidFill>
            <a:schemeClr val="lt1">
              <a:alpha val="58819"/>
            </a:schemeClr>
          </a:solidFill>
          <a:ln cap="flat" cmpd="sng" w="9525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Applications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106642" y="3657600"/>
            <a:ext cx="2361300" cy="16500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119" name="Shape 119"/>
          <p:cNvSpPr txBox="1"/>
          <p:nvPr/>
        </p:nvSpPr>
        <p:spPr>
          <a:xfrm>
            <a:off x="6587415" y="4118050"/>
            <a:ext cx="1326300" cy="646200"/>
          </a:xfrm>
          <a:prstGeom prst="rect">
            <a:avLst/>
          </a:prstGeom>
          <a:solidFill>
            <a:schemeClr val="lt1">
              <a:alpha val="58819"/>
            </a:schemeClr>
          </a:solidFill>
          <a:ln cap="flat" cmpd="sng" w="9525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Advanced Models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5800" y="4560260"/>
            <a:ext cx="2464800" cy="18039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121" name="Shape 121"/>
          <p:cNvSpPr txBox="1"/>
          <p:nvPr/>
        </p:nvSpPr>
        <p:spPr>
          <a:xfrm>
            <a:off x="873734" y="4712660"/>
            <a:ext cx="2403000" cy="189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invalid bareword "detected"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 expression "detected-0";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should be "$detected" or "{detected}" or "detected(...)" or ...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  (parsing expression "detected-0")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  invoked from within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"expr $yx-$yn"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  (procedure "plotline" line 394)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  invoked from within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"plotline "" 300 600 10 10 $nticks ""  1 $ydec $esec $ymax 1 $ylabel $fy2 $fy2param  $flabel $plotname.$opid.$field.png  "GMT</a:t>
            </a:r>
          </a:p>
        </p:txBody>
      </p:sp>
      <p:sp>
        <p:nvSpPr>
          <p:cNvPr id="122" name="Shape 122"/>
          <p:cNvSpPr/>
          <p:nvPr/>
        </p:nvSpPr>
        <p:spPr>
          <a:xfrm rot="5400000">
            <a:off x="1380558" y="4181226"/>
            <a:ext cx="770400" cy="617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66CC"/>
          </a:solidFill>
          <a:ln>
            <a:noFill/>
          </a:ln>
          <a:effectLst>
            <a:outerShdw blurRad="50799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923501" y="5181600"/>
            <a:ext cx="2277000" cy="646200"/>
          </a:xfrm>
          <a:prstGeom prst="rect">
            <a:avLst/>
          </a:prstGeom>
          <a:solidFill>
            <a:schemeClr val="lt1">
              <a:alpha val="58819"/>
            </a:schemeClr>
          </a:solidFill>
          <a:ln cap="flat" cmpd="sng" w="9525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Machine Readable </a:t>
            </a:r>
            <a:b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Formats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00400" y="2274205"/>
            <a:ext cx="2612100" cy="1882199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125" name="Shape 125"/>
          <p:cNvSpPr/>
          <p:nvPr/>
        </p:nvSpPr>
        <p:spPr>
          <a:xfrm rot="-1554173">
            <a:off x="5606705" y="2228409"/>
            <a:ext cx="731377" cy="57600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66CC"/>
          </a:solidFill>
          <a:ln>
            <a:noFill/>
          </a:ln>
          <a:effectLst>
            <a:outerShdw blurRad="50799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3490419" y="2792957"/>
            <a:ext cx="2031900" cy="646200"/>
          </a:xfrm>
          <a:prstGeom prst="rect">
            <a:avLst/>
          </a:prstGeom>
          <a:solidFill>
            <a:schemeClr val="lt1">
              <a:alpha val="58819"/>
            </a:schemeClr>
          </a:solidFill>
          <a:ln cap="flat" cmpd="sng" w="9525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Public Data Portals</a:t>
            </a:r>
          </a:p>
        </p:txBody>
      </p:sp>
      <p:sp>
        <p:nvSpPr>
          <p:cNvPr id="127" name="Shape 127"/>
          <p:cNvSpPr/>
          <p:nvPr/>
        </p:nvSpPr>
        <p:spPr>
          <a:xfrm rot="2130949">
            <a:off x="5552640" y="3882206"/>
            <a:ext cx="731244" cy="57615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66CC"/>
          </a:solidFill>
          <a:ln>
            <a:noFill/>
          </a:ln>
          <a:effectLst>
            <a:outerShdw blurRad="50799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838200" y="1134070"/>
            <a:ext cx="1784400" cy="923400"/>
          </a:xfrm>
          <a:prstGeom prst="rect">
            <a:avLst/>
          </a:prstGeom>
          <a:solidFill>
            <a:schemeClr val="lt1">
              <a:alpha val="58819"/>
            </a:schemeClr>
          </a:solidFill>
          <a:ln cap="flat" cmpd="sng" w="9525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in Spreadsheets, Databases</a:t>
            </a:r>
          </a:p>
        </p:txBody>
      </p:sp>
      <p:sp>
        <p:nvSpPr>
          <p:cNvPr id="129" name="Shape 129"/>
          <p:cNvSpPr/>
          <p:nvPr/>
        </p:nvSpPr>
        <p:spPr>
          <a:xfrm rot="5400000">
            <a:off x="1338892" y="2174234"/>
            <a:ext cx="770400" cy="617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66CC"/>
          </a:solidFill>
          <a:ln>
            <a:noFill/>
          </a:ln>
          <a:effectLst>
            <a:outerShdw blurRad="50799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2819400" y="3116123"/>
            <a:ext cx="770400" cy="617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66CC"/>
          </a:solidFill>
          <a:ln>
            <a:noFill/>
          </a:ln>
          <a:effectLst>
            <a:outerShdw blurRad="50799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 rot="-2536151">
            <a:off x="2815235" y="4004500"/>
            <a:ext cx="770277" cy="61737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66CC"/>
          </a:solidFill>
          <a:ln>
            <a:noFill/>
          </a:ln>
          <a:effectLst>
            <a:outerShdw blurRad="50799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3719530" y="1095228"/>
            <a:ext cx="2031900" cy="646199"/>
          </a:xfrm>
          <a:prstGeom prst="rect">
            <a:avLst/>
          </a:prstGeom>
          <a:solidFill>
            <a:srgbClr val="FFFF66">
              <a:alpha val="92940"/>
            </a:srgbClr>
          </a:solidFill>
          <a:ln cap="flat" cmpd="sng" w="9525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Tools Prepared by Others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457200" y="26049"/>
            <a:ext cx="8229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Where are we now?</a:t>
            </a:r>
            <a:r>
              <a:rPr b="1"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Region-</a:t>
            </a:r>
            <a:r>
              <a:rPr b="1" lang="en-US" sz="3600">
                <a:solidFill>
                  <a:srgbClr val="FFFFFF"/>
                </a:solidFill>
              </a:rPr>
              <a:t>Specific Data Pages</a:t>
            </a:r>
          </a:p>
        </p:txBody>
      </p:sp>
      <p:cxnSp>
        <p:nvCxnSpPr>
          <p:cNvPr id="138" name="Shape 138"/>
          <p:cNvCxnSpPr/>
          <p:nvPr/>
        </p:nvCxnSpPr>
        <p:spPr>
          <a:xfrm>
            <a:off x="450152" y="1032267"/>
            <a:ext cx="82437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http://www.usbr.gov/native/regionmap_USmap.gif"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3427" y="1752600"/>
            <a:ext cx="3490182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Adams\Downloads\LCROP page.PNG" id="140" name="Shape 140"/>
          <p:cNvPicPr preferRelativeResize="0"/>
          <p:nvPr/>
        </p:nvPicPr>
        <p:blipFill rotWithShape="1">
          <a:blip r:embed="rId4">
            <a:alphaModFix/>
          </a:blip>
          <a:srcRect b="16121" l="0" r="0" t="0"/>
          <a:stretch/>
        </p:blipFill>
        <p:spPr>
          <a:xfrm>
            <a:off x="2362200" y="4495800"/>
            <a:ext cx="2509489" cy="2209799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C:\Users\AAdams\Downloads\UCROP page.PNG" id="141" name="Shape 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1871" y="3801680"/>
            <a:ext cx="2683529" cy="2141918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C:\Users\AAdams\Downloads\gpROP page.PNG" id="142" name="Shape 1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65875" y="1072912"/>
            <a:ext cx="2549524" cy="2447280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C:\Users\AAdams\Downloads\mcROP page.PNG" id="143" name="Shape 1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397" y="3429000"/>
            <a:ext cx="2098693" cy="2479538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C:\Users\AAdams\Downloads\pnROP page.PNG" id="144" name="Shape 14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2397" y="1143000"/>
            <a:ext cx="2366715" cy="2183997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</p:pic>
      <p:cxnSp>
        <p:nvCxnSpPr>
          <p:cNvPr id="145" name="Shape 145"/>
          <p:cNvCxnSpPr/>
          <p:nvPr/>
        </p:nvCxnSpPr>
        <p:spPr>
          <a:xfrm flipH="1">
            <a:off x="1676400" y="3267075"/>
            <a:ext cx="1290638" cy="253117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46" name="Shape 146"/>
          <p:cNvCxnSpPr/>
          <p:nvPr/>
        </p:nvCxnSpPr>
        <p:spPr>
          <a:xfrm rot="10800000">
            <a:off x="1981199" y="1295400"/>
            <a:ext cx="1728787" cy="1404938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47" name="Shape 147"/>
          <p:cNvCxnSpPr/>
          <p:nvPr/>
        </p:nvCxnSpPr>
        <p:spPr>
          <a:xfrm flipH="1">
            <a:off x="3124200" y="3789871"/>
            <a:ext cx="481641" cy="705927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48" name="Shape 148"/>
          <p:cNvCxnSpPr/>
          <p:nvPr/>
        </p:nvCxnSpPr>
        <p:spPr>
          <a:xfrm>
            <a:off x="4065917" y="3220527"/>
            <a:ext cx="3117010" cy="649856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49" name="Shape 149"/>
          <p:cNvCxnSpPr/>
          <p:nvPr/>
        </p:nvCxnSpPr>
        <p:spPr>
          <a:xfrm flipH="1" rot="10800000">
            <a:off x="4577751" y="1167442"/>
            <a:ext cx="2242868" cy="1322715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Adams\Downloads\lc data.PNG"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9400" y="4374599"/>
            <a:ext cx="2507999" cy="22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309125" y="152400"/>
            <a:ext cx="8835000" cy="7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</a:rPr>
              <a:t>Where are we now?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</a:rPr>
              <a:t>Region-Specific Time-Series Water Data</a:t>
            </a:r>
          </a:p>
        </p:txBody>
      </p:sp>
      <p:cxnSp>
        <p:nvCxnSpPr>
          <p:cNvPr id="156" name="Shape 156"/>
          <p:cNvCxnSpPr/>
          <p:nvPr/>
        </p:nvCxnSpPr>
        <p:spPr>
          <a:xfrm>
            <a:off x="450152" y="1032267"/>
            <a:ext cx="82437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http://www.usbr.gov/native/regionmap_USmap.gif" id="157" name="Shape 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3427" y="1752600"/>
            <a:ext cx="3490200" cy="3733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Shape 158"/>
          <p:cNvCxnSpPr/>
          <p:nvPr/>
        </p:nvCxnSpPr>
        <p:spPr>
          <a:xfrm flipH="1">
            <a:off x="3124342" y="3789871"/>
            <a:ext cx="481500" cy="705900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</p:cxnSp>
      <p:pic>
        <p:nvPicPr>
          <p:cNvPr descr="UC.JPG"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1950" y="3132574"/>
            <a:ext cx="2508109" cy="16853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Shape 160"/>
          <p:cNvCxnSpPr/>
          <p:nvPr/>
        </p:nvCxnSpPr>
        <p:spPr>
          <a:xfrm>
            <a:off x="4065917" y="3220527"/>
            <a:ext cx="3117000" cy="649799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</p:cxnSp>
      <p:pic>
        <p:nvPicPr>
          <p:cNvPr descr="MP.JPG" id="161" name="Shape 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100" y="3139746"/>
            <a:ext cx="2293155" cy="1073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Shape 162"/>
          <p:cNvCxnSpPr/>
          <p:nvPr/>
        </p:nvCxnSpPr>
        <p:spPr>
          <a:xfrm flipH="1">
            <a:off x="1676438" y="3267075"/>
            <a:ext cx="1290600" cy="253200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</p:cxnSp>
      <p:pic>
        <p:nvPicPr>
          <p:cNvPr descr="PN.JPG" id="163" name="Shape 1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4073" y="1295550"/>
            <a:ext cx="2037000" cy="16436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Shape 164"/>
          <p:cNvCxnSpPr/>
          <p:nvPr/>
        </p:nvCxnSpPr>
        <p:spPr>
          <a:xfrm rot="10800000">
            <a:off x="2143087" y="2242838"/>
            <a:ext cx="1566900" cy="457500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</p:cxnSp>
      <p:pic>
        <p:nvPicPr>
          <p:cNvPr descr="GP2.JPG" id="165" name="Shape 1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01950" y="1747790"/>
            <a:ext cx="2508099" cy="1214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Shape 166"/>
          <p:cNvCxnSpPr/>
          <p:nvPr/>
        </p:nvCxnSpPr>
        <p:spPr>
          <a:xfrm flipH="1" rot="10800000">
            <a:off x="4577751" y="2161658"/>
            <a:ext cx="2036999" cy="328500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249" y="3777774"/>
            <a:ext cx="2151554" cy="2557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usbr.gov/native/regionmap_USmap.gif" id="172" name="Shape 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5525" y="1323875"/>
            <a:ext cx="2537700" cy="27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4149" y="3875020"/>
            <a:ext cx="2680200" cy="2797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474" y="3645675"/>
            <a:ext cx="2902374" cy="245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457200" y="228600"/>
            <a:ext cx="8229600" cy="7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lt1"/>
                </a:solidFill>
              </a:rPr>
              <a:t>Where are we now?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600">
                <a:solidFill>
                  <a:srgbClr val="FFFFFF"/>
                </a:solidFill>
              </a:rPr>
              <a:t>Region-Specific Data Presentations</a:t>
            </a:r>
          </a:p>
        </p:txBody>
      </p:sp>
      <p:cxnSp>
        <p:nvCxnSpPr>
          <p:cNvPr id="176" name="Shape 176"/>
          <p:cNvCxnSpPr/>
          <p:nvPr/>
        </p:nvCxnSpPr>
        <p:spPr>
          <a:xfrm>
            <a:off x="450152" y="956067"/>
            <a:ext cx="82437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C:\Users\AAdams\Downloads\gp data.PNG" id="177" name="Shape 1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59650" y="1088170"/>
            <a:ext cx="2434200" cy="25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Adams\Downloads\pn data 1.PNG" id="178" name="Shape 1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2475" y="1149937"/>
            <a:ext cx="2680200" cy="236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Shape 179"/>
          <p:cNvCxnSpPr/>
          <p:nvPr/>
        </p:nvCxnSpPr>
        <p:spPr>
          <a:xfrm flipH="1">
            <a:off x="2470550" y="2429525"/>
            <a:ext cx="1086600" cy="1312200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80" name="Shape 180"/>
          <p:cNvCxnSpPr/>
          <p:nvPr/>
        </p:nvCxnSpPr>
        <p:spPr>
          <a:xfrm rot="10800000">
            <a:off x="2439650" y="1640275"/>
            <a:ext cx="1660800" cy="379200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81" name="Shape 181"/>
          <p:cNvCxnSpPr/>
          <p:nvPr/>
        </p:nvCxnSpPr>
        <p:spPr>
          <a:xfrm flipH="1">
            <a:off x="3752050" y="2798550"/>
            <a:ext cx="266400" cy="1230300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82" name="Shape 182"/>
          <p:cNvCxnSpPr/>
          <p:nvPr/>
        </p:nvCxnSpPr>
        <p:spPr>
          <a:xfrm>
            <a:off x="4366975" y="2398750"/>
            <a:ext cx="2152800" cy="1711800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83" name="Shape 183"/>
          <p:cNvCxnSpPr/>
          <p:nvPr/>
        </p:nvCxnSpPr>
        <p:spPr>
          <a:xfrm flipH="1" rot="10800000">
            <a:off x="4725775" y="1588850"/>
            <a:ext cx="1742700" cy="287100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457200" y="228600"/>
            <a:ext cx="8229600" cy="787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lt1"/>
                </a:solidFill>
              </a:rPr>
              <a:t>Where are we going?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33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Reclamation’s water data in one place</a:t>
            </a:r>
          </a:p>
        </p:txBody>
      </p:sp>
      <p:cxnSp>
        <p:nvCxnSpPr>
          <p:cNvPr id="189" name="Shape 189"/>
          <p:cNvCxnSpPr/>
          <p:nvPr/>
        </p:nvCxnSpPr>
        <p:spPr>
          <a:xfrm>
            <a:off x="450152" y="956067"/>
            <a:ext cx="8243695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90" name="Shape 190"/>
          <p:cNvGrpSpPr/>
          <p:nvPr/>
        </p:nvGrpSpPr>
        <p:grpSpPr>
          <a:xfrm>
            <a:off x="3249590" y="2409047"/>
            <a:ext cx="5656339" cy="3850178"/>
            <a:chOff x="450152" y="1066800"/>
            <a:chExt cx="7550846" cy="5212805"/>
          </a:xfrm>
        </p:grpSpPr>
        <p:pic>
          <p:nvPicPr>
            <p:cNvPr descr="https://lh6.googleusercontent.com/bthrP0VFHWUXTbWCJP9MATedlpbt7-eZWCfzv1qIEV-9DOejm2yKNlXtF-NhhKO1Tbtrkg1QOiOg-tGWcjwWaqUvHxZk4Rmwg0KYKgZEkbGNLf41ffmFTAdKYMbI8naH78cbUluPNqsS" id="191" name="Shape 191"/>
            <p:cNvPicPr preferRelativeResize="0"/>
            <p:nvPr/>
          </p:nvPicPr>
          <p:blipFill rotWithShape="1">
            <a:blip r:embed="rId3">
              <a:alphaModFix/>
            </a:blip>
            <a:srcRect b="4468" l="0" r="0" t="0"/>
            <a:stretch/>
          </p:blipFill>
          <p:spPr>
            <a:xfrm>
              <a:off x="450152" y="1066800"/>
              <a:ext cx="7550846" cy="52128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Shape 192"/>
            <p:cNvSpPr/>
            <p:nvPr/>
          </p:nvSpPr>
          <p:spPr>
            <a:xfrm>
              <a:off x="1143000" y="2882968"/>
              <a:ext cx="6139175" cy="33966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1066800" y="2882968"/>
              <a:ext cx="6284257" cy="276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Access Reclamation time-series water</a:t>
              </a: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data through the portal options below:</a:t>
              </a:r>
            </a:p>
          </p:txBody>
        </p:sp>
        <p:sp>
          <p:nvSpPr>
            <p:cNvPr id="194" name="Shape 194"/>
            <p:cNvSpPr/>
            <p:nvPr/>
          </p:nvSpPr>
          <p:spPr>
            <a:xfrm>
              <a:off x="1183341" y="3255003"/>
              <a:ext cx="2017059" cy="2481591"/>
            </a:xfrm>
            <a:prstGeom prst="round1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3276600" y="3276600"/>
              <a:ext cx="1981199" cy="2481591"/>
            </a:xfrm>
            <a:prstGeom prst="round1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334000" y="3276600"/>
              <a:ext cx="1948176" cy="2481591"/>
            </a:xfrm>
            <a:prstGeom prst="round1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ttps://lh5.googleusercontent.com/wbz16wq6UkpvYJWH7eZ4EXNE1UJF7mEZ8GwjRd9FVwIn8YsY8t9jhIuGOcRR8Vt_0GwlU7s9qJKEqj7fLzaXn_tXlwe3k3oS9wTFW623R8VjxxrAH1EON1pVv3RXd1nNGRVCKyyDcyse" id="197" name="Shape 19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10200" y="4064337"/>
              <a:ext cx="1752600" cy="17038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3.googleusercontent.com/C2dBTs59wpgQoShOfIIq2Qa-6V4rIzDD18NHeTcHs1aYtP-sHD_Lnuz_MBqZxBfT2ILdG2b3nHUgD8npgY9I-6cAcmoJv56Bp9euNzpPeq9Rhh3V3hbrrQFYLISbqK6TpLlAiOQbo8zX" id="198" name="Shape 19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1965" y="4343400"/>
              <a:ext cx="2048435" cy="1213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6.googleusercontent.com/U2odnNm9HYTdr3VG-x2SOHdueJbLS-tzj5TiDoTs4Kxut6RHu95qABcCXtez1B1PQFfdTM0Ko6mLG6u36O_smPC9wFu9_dSrrF5XMUTkj_lDK2pQRHykIQ0iqvnhJ4la-VegZmaVg4rf" id="199" name="Shape 19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276599" y="4064337"/>
              <a:ext cx="1984963" cy="1693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Shape 200"/>
            <p:cNvSpPr txBox="1"/>
            <p:nvPr/>
          </p:nvSpPr>
          <p:spPr>
            <a:xfrm>
              <a:off x="1183341" y="3276600"/>
              <a:ext cx="2017059" cy="369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Web Services</a:t>
              </a:r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3254188" y="3303873"/>
              <a:ext cx="2017059" cy="369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Map</a:t>
              </a:r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5334000" y="3303873"/>
              <a:ext cx="2017059" cy="369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Query Tool</a:t>
              </a:r>
            </a:p>
          </p:txBody>
        </p:sp>
      </p:grpSp>
      <p:pic>
        <p:nvPicPr>
          <p:cNvPr descr="http://www.usbr.gov/native/regionmap_USmap.gif" id="203" name="Shape 2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9424" y="1086274"/>
            <a:ext cx="2530200" cy="270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Shape 204"/>
          <p:cNvCxnSpPr/>
          <p:nvPr/>
        </p:nvCxnSpPr>
        <p:spPr>
          <a:xfrm>
            <a:off x="1189125" y="2614025"/>
            <a:ext cx="1988700" cy="41100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none"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05" name="Shape 205"/>
          <p:cNvCxnSpPr/>
          <p:nvPr/>
        </p:nvCxnSpPr>
        <p:spPr>
          <a:xfrm>
            <a:off x="1158375" y="1742700"/>
            <a:ext cx="2050200" cy="933000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none"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06" name="Shape 206"/>
          <p:cNvCxnSpPr/>
          <p:nvPr/>
        </p:nvCxnSpPr>
        <p:spPr>
          <a:xfrm>
            <a:off x="1865700" y="1640175"/>
            <a:ext cx="1363500" cy="1056000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none"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07" name="Shape 207"/>
          <p:cNvCxnSpPr/>
          <p:nvPr/>
        </p:nvCxnSpPr>
        <p:spPr>
          <a:xfrm>
            <a:off x="789025" y="2265675"/>
            <a:ext cx="2511600" cy="430500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none"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08" name="Shape 208"/>
          <p:cNvCxnSpPr/>
          <p:nvPr/>
        </p:nvCxnSpPr>
        <p:spPr>
          <a:xfrm>
            <a:off x="1506925" y="2173250"/>
            <a:ext cx="1793700" cy="512700"/>
          </a:xfrm>
          <a:prstGeom prst="straightConnector1">
            <a:avLst/>
          </a:prstGeom>
          <a:noFill/>
          <a:ln cap="rnd" cmpd="sng" w="254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457200" y="228600"/>
            <a:ext cx="8229600" cy="787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600">
                <a:solidFill>
                  <a:srgbClr val="FFFFFF"/>
                </a:solidFill>
              </a:rPr>
              <a:t>Pilot </a:t>
            </a:r>
            <a:r>
              <a:rPr b="1"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Architecture &amp; Tasks</a:t>
            </a:r>
          </a:p>
        </p:txBody>
      </p:sp>
      <p:cxnSp>
        <p:nvCxnSpPr>
          <p:cNvPr id="214" name="Shape 214"/>
          <p:cNvCxnSpPr/>
          <p:nvPr/>
        </p:nvCxnSpPr>
        <p:spPr>
          <a:xfrm>
            <a:off x="450152" y="956067"/>
            <a:ext cx="8243695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" name="Shape 215"/>
          <p:cNvSpPr txBox="1"/>
          <p:nvPr/>
        </p:nvSpPr>
        <p:spPr>
          <a:xfrm>
            <a:off x="3886200" y="1211125"/>
            <a:ext cx="4442726" cy="5037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1" lang="en-US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Kickoff the project</a:t>
            </a:r>
          </a:p>
          <a:p>
            <a:pPr indent="-285750" lvl="0" marL="285750" marR="0" rtl="0" algn="l"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Assemble system infrastructure (hardware, software)</a:t>
            </a:r>
          </a:p>
          <a:p>
            <a:pPr indent="-285750" lvl="0" marL="285750" marR="0" rtl="0" algn="l"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Develop a common data standard</a:t>
            </a:r>
            <a:r>
              <a:rPr b="1" i="0" lang="en-US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for Reclamation water datasets</a:t>
            </a:r>
          </a:p>
          <a:p>
            <a:pPr indent="-285750" lvl="0" marL="285750" marR="0" rtl="0" algn="l"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1" lang="en-US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b="1" lang="en-US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a metadata application to allow data </a:t>
            </a:r>
            <a:r>
              <a:rPr b="1" lang="en-US" sz="1800">
                <a:solidFill>
                  <a:srgbClr val="FFC000"/>
                </a:solidFill>
              </a:rPr>
              <a:t>stewards to manage data</a:t>
            </a:r>
          </a:p>
          <a:p>
            <a:pPr indent="-285750" lvl="0" marL="28575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Build the data portal </a:t>
            </a:r>
          </a:p>
          <a:p>
            <a:pPr indent="-285750" lvl="0" marL="28575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Connect</a:t>
            </a: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the regional data</a:t>
            </a:r>
            <a:r>
              <a:rPr b="1" lang="en-US" sz="1800">
                <a:solidFill>
                  <a:srgbClr val="FFFF00"/>
                </a:solidFill>
              </a:rPr>
              <a:t>bases</a:t>
            </a: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to the central database and portal</a:t>
            </a:r>
          </a:p>
          <a:p>
            <a:pPr indent="-285750" lvl="0" marL="28575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•"/>
            </a:pPr>
            <a:r>
              <a:rPr b="1" lang="en-US" sz="1800">
                <a:solidFill>
                  <a:srgbClr val="FFFF00"/>
                </a:solidFill>
              </a:rPr>
              <a:t>Begin security documentation</a:t>
            </a:r>
          </a:p>
          <a:p>
            <a:pPr indent="-285750" lvl="0" marL="2857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Complete a security review and get Authority to Operate</a:t>
            </a:r>
          </a:p>
          <a:p>
            <a:pPr indent="-285750" lvl="0" marL="2857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Launch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 site</a:t>
            </a:r>
          </a:p>
          <a:p>
            <a:pPr indent="-285750" lvl="0" marL="2857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lang="en-US" sz="1800">
                <a:solidFill>
                  <a:schemeClr val="lt1"/>
                </a:solidFill>
              </a:rPr>
              <a:t>Get feedback on pilot</a:t>
            </a:r>
          </a:p>
        </p:txBody>
      </p:sp>
      <p:sp>
        <p:nvSpPr>
          <p:cNvPr id="216" name="Shape 216"/>
          <p:cNvSpPr/>
          <p:nvPr/>
        </p:nvSpPr>
        <p:spPr>
          <a:xfrm>
            <a:off x="457200" y="1224100"/>
            <a:ext cx="990599" cy="578879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Regional Database</a:t>
            </a:r>
          </a:p>
        </p:txBody>
      </p:sp>
      <p:sp>
        <p:nvSpPr>
          <p:cNvPr id="217" name="Shape 217"/>
          <p:cNvSpPr/>
          <p:nvPr/>
        </p:nvSpPr>
        <p:spPr>
          <a:xfrm>
            <a:off x="1524000" y="1219200"/>
            <a:ext cx="990599" cy="578879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Regional Database</a:t>
            </a:r>
          </a:p>
        </p:txBody>
      </p:sp>
      <p:sp>
        <p:nvSpPr>
          <p:cNvPr id="218" name="Shape 218"/>
          <p:cNvSpPr/>
          <p:nvPr/>
        </p:nvSpPr>
        <p:spPr>
          <a:xfrm>
            <a:off x="2590800" y="1219200"/>
            <a:ext cx="990599" cy="578879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Regional Database</a:t>
            </a:r>
          </a:p>
        </p:txBody>
      </p:sp>
      <p:sp>
        <p:nvSpPr>
          <p:cNvPr id="219" name="Shape 219"/>
          <p:cNvSpPr/>
          <p:nvPr/>
        </p:nvSpPr>
        <p:spPr>
          <a:xfrm>
            <a:off x="1519200" y="3102300"/>
            <a:ext cx="990600" cy="57900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/>
              <a:t>Central</a:t>
            </a:r>
            <a:b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Database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533400" y="3807025"/>
            <a:ext cx="759180" cy="307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Firewall</a:t>
            </a:r>
          </a:p>
        </p:txBody>
      </p:sp>
      <p:sp>
        <p:nvSpPr>
          <p:cNvPr id="221" name="Shape 221"/>
          <p:cNvSpPr/>
          <p:nvPr/>
        </p:nvSpPr>
        <p:spPr>
          <a:xfrm>
            <a:off x="1507150" y="4440612"/>
            <a:ext cx="1066800" cy="57900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Replicated</a:t>
            </a:r>
            <a:b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Database</a:t>
            </a:r>
          </a:p>
        </p:txBody>
      </p:sp>
      <p:cxnSp>
        <p:nvCxnSpPr>
          <p:cNvPr id="222" name="Shape 222"/>
          <p:cNvCxnSpPr>
            <a:stCxn id="216" idx="2"/>
            <a:endCxn id="219" idx="0"/>
          </p:cNvCxnSpPr>
          <p:nvPr/>
        </p:nvCxnSpPr>
        <p:spPr>
          <a:xfrm>
            <a:off x="952499" y="1802979"/>
            <a:ext cx="1061999" cy="1299300"/>
          </a:xfrm>
          <a:prstGeom prst="straightConnector1">
            <a:avLst/>
          </a:prstGeom>
          <a:noFill/>
          <a:ln cap="rnd" cmpd="sng" w="25400">
            <a:solidFill>
              <a:srgbClr val="FFFF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23" name="Shape 223"/>
          <p:cNvCxnSpPr>
            <a:stCxn id="217" idx="2"/>
            <a:endCxn id="219" idx="0"/>
          </p:cNvCxnSpPr>
          <p:nvPr/>
        </p:nvCxnSpPr>
        <p:spPr>
          <a:xfrm flipH="1">
            <a:off x="2014499" y="1798079"/>
            <a:ext cx="4800" cy="1304100"/>
          </a:xfrm>
          <a:prstGeom prst="straightConnector1">
            <a:avLst/>
          </a:prstGeom>
          <a:noFill/>
          <a:ln cap="rnd" cmpd="sng" w="25400">
            <a:solidFill>
              <a:srgbClr val="FFFF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24" name="Shape 224"/>
          <p:cNvCxnSpPr>
            <a:stCxn id="218" idx="2"/>
            <a:endCxn id="219" idx="0"/>
          </p:cNvCxnSpPr>
          <p:nvPr/>
        </p:nvCxnSpPr>
        <p:spPr>
          <a:xfrm flipH="1">
            <a:off x="2014499" y="1798079"/>
            <a:ext cx="1071600" cy="1304100"/>
          </a:xfrm>
          <a:prstGeom prst="straightConnector1">
            <a:avLst/>
          </a:prstGeom>
          <a:noFill/>
          <a:ln cap="rnd" cmpd="sng" w="25400">
            <a:solidFill>
              <a:srgbClr val="FFFF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25" name="Shape 225"/>
          <p:cNvCxnSpPr>
            <a:stCxn id="219" idx="2"/>
            <a:endCxn id="221" idx="0"/>
          </p:cNvCxnSpPr>
          <p:nvPr/>
        </p:nvCxnSpPr>
        <p:spPr>
          <a:xfrm>
            <a:off x="2014500" y="3681300"/>
            <a:ext cx="26100" cy="759300"/>
          </a:xfrm>
          <a:prstGeom prst="straightConnector1">
            <a:avLst/>
          </a:prstGeom>
          <a:noFill/>
          <a:ln cap="rnd" cmpd="sng" w="25400">
            <a:solidFill>
              <a:srgbClr val="FFFF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grpSp>
        <p:nvGrpSpPr>
          <p:cNvPr id="226" name="Shape 226"/>
          <p:cNvGrpSpPr/>
          <p:nvPr/>
        </p:nvGrpSpPr>
        <p:grpSpPr>
          <a:xfrm>
            <a:off x="381666" y="5345302"/>
            <a:ext cx="3317763" cy="1055700"/>
            <a:chOff x="762000" y="5345194"/>
            <a:chExt cx="2514600" cy="1055700"/>
          </a:xfrm>
        </p:grpSpPr>
        <p:sp>
          <p:nvSpPr>
            <p:cNvPr id="227" name="Shape 227"/>
            <p:cNvSpPr/>
            <p:nvPr/>
          </p:nvSpPr>
          <p:spPr>
            <a:xfrm>
              <a:off x="762000" y="5345194"/>
              <a:ext cx="2514600" cy="105570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  <a:effectLst>
              <a:outerShdw blurRad="381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RWIS Web Portal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None/>
              </a:pPr>
              <a:r>
                <a:t/>
              </a:r>
              <a:endParaRPr b="1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None/>
              </a:pPr>
              <a:r>
                <a:t/>
              </a:r>
              <a:endParaRPr b="1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832030" y="5726194"/>
              <a:ext cx="687300" cy="501900"/>
            </a:xfrm>
            <a:prstGeom prst="snip1Rect">
              <a:avLst>
                <a:gd fmla="val 16667" name="adj"/>
              </a:avLst>
            </a:prstGeom>
            <a:solidFill>
              <a:srgbClr val="FF9900"/>
            </a:solidFill>
            <a:ln>
              <a:noFill/>
            </a:ln>
            <a:effectLst>
              <a:outerShdw blurRad="381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Web </a:t>
              </a:r>
              <a:b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Service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1594029" y="5741971"/>
              <a:ext cx="766800" cy="501900"/>
            </a:xfrm>
            <a:prstGeom prst="snip1Rect">
              <a:avLst>
                <a:gd fmla="val 16667" name="adj"/>
              </a:avLst>
            </a:prstGeom>
            <a:solidFill>
              <a:srgbClr val="FF9900"/>
            </a:solidFill>
            <a:ln>
              <a:noFill/>
            </a:ln>
            <a:effectLst>
              <a:outerShdw blurRad="381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Map </a:t>
              </a:r>
              <a:b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Interface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2433641" y="5741971"/>
              <a:ext cx="766800" cy="501900"/>
            </a:xfrm>
            <a:prstGeom prst="snip1Rect">
              <a:avLst>
                <a:gd fmla="val 16667" name="adj"/>
              </a:avLst>
            </a:prstGeom>
            <a:solidFill>
              <a:srgbClr val="FF9900"/>
            </a:solidFill>
            <a:ln>
              <a:noFill/>
            </a:ln>
            <a:effectLst>
              <a:outerShdw blurRad="381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Query</a:t>
              </a:r>
              <a:b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Tool</a:t>
              </a:r>
            </a:p>
          </p:txBody>
        </p:sp>
      </p:grpSp>
      <p:sp>
        <p:nvSpPr>
          <p:cNvPr id="231" name="Shape 231"/>
          <p:cNvSpPr/>
          <p:nvPr/>
        </p:nvSpPr>
        <p:spPr>
          <a:xfrm>
            <a:off x="533400" y="2071000"/>
            <a:ext cx="3048000" cy="45600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Metadata</a:t>
            </a: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Application and Syncing Tool</a:t>
            </a:r>
          </a:p>
        </p:txBody>
      </p:sp>
      <p:cxnSp>
        <p:nvCxnSpPr>
          <p:cNvPr id="232" name="Shape 232"/>
          <p:cNvCxnSpPr/>
          <p:nvPr/>
        </p:nvCxnSpPr>
        <p:spPr>
          <a:xfrm>
            <a:off x="533400" y="4114800"/>
            <a:ext cx="2819400" cy="0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33" name="Shape 233"/>
          <p:cNvCxnSpPr>
            <a:stCxn id="221" idx="2"/>
          </p:cNvCxnSpPr>
          <p:nvPr/>
        </p:nvCxnSpPr>
        <p:spPr>
          <a:xfrm flipH="1">
            <a:off x="2038750" y="5019612"/>
            <a:ext cx="1800" cy="357300"/>
          </a:xfrm>
          <a:prstGeom prst="straightConnector1">
            <a:avLst/>
          </a:prstGeom>
          <a:noFill/>
          <a:ln cap="rnd" cmpd="sng" w="25400">
            <a:solidFill>
              <a:srgbClr val="FFFF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34" name="Shape 234"/>
          <p:cNvSpPr/>
          <p:nvPr/>
        </p:nvSpPr>
        <p:spPr>
          <a:xfrm>
            <a:off x="8229600" y="1263292"/>
            <a:ext cx="357873" cy="229324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/>
          <p:nvPr/>
        </p:nvSpPr>
        <p:spPr>
          <a:xfrm rot="5400000">
            <a:off x="7632450" y="2273481"/>
            <a:ext cx="2294857" cy="338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Spring / Early Summer</a:t>
            </a:r>
          </a:p>
        </p:txBody>
      </p:sp>
      <p:sp>
        <p:nvSpPr>
          <p:cNvPr id="236" name="Shape 236"/>
          <p:cNvSpPr/>
          <p:nvPr/>
        </p:nvSpPr>
        <p:spPr>
          <a:xfrm>
            <a:off x="8229600" y="3657601"/>
            <a:ext cx="357873" cy="117946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 txBox="1"/>
          <p:nvPr/>
        </p:nvSpPr>
        <p:spPr>
          <a:xfrm rot="5400000">
            <a:off x="8323342" y="4021058"/>
            <a:ext cx="913068" cy="338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Summer</a:t>
            </a:r>
          </a:p>
        </p:txBody>
      </p:sp>
      <p:sp>
        <p:nvSpPr>
          <p:cNvPr id="238" name="Shape 238"/>
          <p:cNvSpPr/>
          <p:nvPr/>
        </p:nvSpPr>
        <p:spPr>
          <a:xfrm>
            <a:off x="8229600" y="4953000"/>
            <a:ext cx="357873" cy="117946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 txBox="1"/>
          <p:nvPr/>
        </p:nvSpPr>
        <p:spPr>
          <a:xfrm rot="5400000">
            <a:off x="8150217" y="5316457"/>
            <a:ext cx="1259316" cy="338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Fall / Winter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443" y="1003236"/>
            <a:ext cx="4912982" cy="273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 b="0" l="0" r="0" t="32249"/>
          <a:stretch/>
        </p:blipFill>
        <p:spPr>
          <a:xfrm>
            <a:off x="4751700" y="4135024"/>
            <a:ext cx="4153649" cy="215122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>
            <p:ph type="title"/>
          </p:nvPr>
        </p:nvSpPr>
        <p:spPr>
          <a:xfrm>
            <a:off x="361137" y="151399"/>
            <a:ext cx="8229600" cy="59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2400"/>
              <a:t>Expected Product: </a:t>
            </a:r>
          </a:p>
          <a:p>
            <a:pPr lvl="0">
              <a:spcBef>
                <a:spcPts val="0"/>
              </a:spcBef>
              <a:buNone/>
            </a:pPr>
            <a:r>
              <a:rPr b="1" lang="en-US"/>
              <a:t>Basic Web Data Portal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015675" y="3846125"/>
            <a:ext cx="1625700" cy="325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1800"/>
              <a:t>Map Tool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1420262" y="3767525"/>
            <a:ext cx="2307300" cy="48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/>
              <a:t>Query Tool</a:t>
            </a: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5">
            <a:alphaModFix/>
          </a:blip>
          <a:srcRect b="0" l="0" r="0" t="33391"/>
          <a:stretch/>
        </p:blipFill>
        <p:spPr>
          <a:xfrm>
            <a:off x="279125" y="4177575"/>
            <a:ext cx="4100475" cy="2108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Shape 250"/>
          <p:cNvCxnSpPr/>
          <p:nvPr/>
        </p:nvCxnSpPr>
        <p:spPr>
          <a:xfrm>
            <a:off x="354090" y="816217"/>
            <a:ext cx="82437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304800" y="3962400"/>
            <a:ext cx="8556173" cy="2587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rgbClr val="F5F5F5"/>
                </a:solidFill>
                <a:latin typeface="Arial"/>
                <a:ea typeface="Arial"/>
                <a:cs typeface="Arial"/>
                <a:sym typeface="Arial"/>
              </a:rPr>
              <a:t>Building an Agency-Wide Water Data </a:t>
            </a:r>
            <a:br>
              <a:rPr b="1" lang="en-US" sz="2800">
                <a:solidFill>
                  <a:srgbClr val="F5F5F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800">
                <a:solidFill>
                  <a:srgbClr val="F5F5F5"/>
                </a:solidFill>
                <a:latin typeface="Arial"/>
                <a:ea typeface="Arial"/>
                <a:cs typeface="Arial"/>
                <a:sym typeface="Arial"/>
              </a:rPr>
              <a:t>Information System for Reclamation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5F5F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5F5F5"/>
                </a:solidFill>
                <a:latin typeface="Arial"/>
                <a:ea typeface="Arial"/>
                <a:cs typeface="Arial"/>
                <a:sym typeface="Arial"/>
              </a:rPr>
              <a:t>Angela Adams -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aadams@usbr.gov</a:t>
            </a:r>
            <a:br>
              <a:rPr lang="en-US" sz="2000">
                <a:solidFill>
                  <a:srgbClr val="F5F5F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F5F5F5"/>
                </a:solidFill>
                <a:latin typeface="Arial"/>
                <a:ea typeface="Arial"/>
                <a:cs typeface="Arial"/>
                <a:sym typeface="Arial"/>
              </a:rPr>
              <a:t>Jim Nagode –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jbnagode@usbr.gov</a:t>
            </a:r>
            <a:br>
              <a:rPr lang="en-US" sz="2000">
                <a:solidFill>
                  <a:srgbClr val="F5F5F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F5F5F5"/>
                </a:solidFill>
                <a:latin typeface="Arial"/>
                <a:ea typeface="Arial"/>
                <a:cs typeface="Arial"/>
                <a:sym typeface="Arial"/>
              </a:rPr>
              <a:t>Allison Danner –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adanner@usbr.gov</a:t>
            </a:r>
            <a:br>
              <a:rPr lang="en-US" sz="2000">
                <a:solidFill>
                  <a:srgbClr val="F5F5F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F5F5F5"/>
                </a:solidFill>
                <a:latin typeface="Arial"/>
                <a:ea typeface="Arial"/>
                <a:cs typeface="Arial"/>
                <a:sym typeface="Arial"/>
              </a:rPr>
              <a:t>Bryan Iversen –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biversen@usbr.gov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2800">
              <a:solidFill>
                <a:srgbClr val="F5F5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Shape 256"/>
          <p:cNvGrpSpPr/>
          <p:nvPr/>
        </p:nvGrpSpPr>
        <p:grpSpPr>
          <a:xfrm>
            <a:off x="2462792" y="304799"/>
            <a:ext cx="4196612" cy="3435241"/>
            <a:chOff x="-50800" y="-50800"/>
            <a:chExt cx="4196611" cy="3435239"/>
          </a:xfrm>
        </p:grpSpPr>
        <p:pic>
          <p:nvPicPr>
            <p:cNvPr id="257" name="Shape 25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0"/>
              <a:ext cx="4095011" cy="3333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Shape 25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50800" y="-50800"/>
              <a:ext cx="4196611" cy="34352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9" name="Shape 259"/>
          <p:cNvSpPr/>
          <p:nvPr/>
        </p:nvSpPr>
        <p:spPr>
          <a:xfrm>
            <a:off x="381000" y="5837778"/>
            <a:ext cx="843250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2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9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228600" y="6400798"/>
            <a:ext cx="2133599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Custom 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2D05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