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7" r:id="rId2"/>
    <p:sldId id="256" r:id="rId3"/>
    <p:sldId id="258" r:id="rId4"/>
    <p:sldId id="261" r:id="rId5"/>
    <p:sldId id="260" r:id="rId6"/>
    <p:sldId id="266" r:id="rId7"/>
    <p:sldId id="259" r:id="rId8"/>
    <p:sldId id="267" r:id="rId9"/>
    <p:sldId id="262" r:id="rId10"/>
    <p:sldId id="263" r:id="rId11"/>
    <p:sldId id="264" r:id="rId12"/>
    <p:sldId id="265" r:id="rId13"/>
    <p:sldId id="269" r:id="rId14"/>
    <p:sldId id="268" r:id="rId15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4FFEC-152B-4D20-A440-791A90ECAE7A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03E1-E233-45CD-B974-251D2666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616FAB-0E51-4528-9D13-49560A752C65}" type="datetimeFigureOut">
              <a:rPr lang="en-US" smtClean="0"/>
              <a:t>7/21/2011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07D1CD-979F-45E1-888B-156C5ADD7AE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Utah Division of Water Resources</a:t>
            </a:r>
            <a:br>
              <a:rPr lang="en-US" dirty="0" smtClean="0"/>
            </a:br>
            <a:r>
              <a:rPr lang="en-US" sz="3600" dirty="0" smtClean="0"/>
              <a:t>Water Budget Process</a:t>
            </a:r>
            <a:br>
              <a:rPr lang="en-US" sz="3600" dirty="0" smtClean="0"/>
            </a:br>
            <a:r>
              <a:rPr lang="en-US" sz="2200" dirty="0" smtClean="0"/>
              <a:t>July 21, 2011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24050"/>
            <a:ext cx="6553200" cy="431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2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Process</a:t>
            </a:r>
            <a:br>
              <a:rPr lang="en-US" dirty="0" smtClean="0"/>
            </a:br>
            <a:r>
              <a:rPr lang="en-US" sz="4400" dirty="0" smtClean="0"/>
              <a:t>Flow logic diagrams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509403" cy="53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4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575"/>
            <a:ext cx="56102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 map</a:t>
            </a:r>
          </a:p>
          <a:p>
            <a:r>
              <a:rPr lang="en-US" dirty="0" smtClean="0"/>
              <a:t>Logic diagram</a:t>
            </a:r>
          </a:p>
          <a:p>
            <a:r>
              <a:rPr lang="en-US" dirty="0" smtClean="0"/>
              <a:t>Narrative description of assumptions and data</a:t>
            </a:r>
          </a:p>
          <a:p>
            <a:r>
              <a:rPr lang="en-US" dirty="0" smtClean="0"/>
              <a:t>Model printouts</a:t>
            </a:r>
          </a:p>
          <a:p>
            <a:r>
              <a:rPr lang="en-US" dirty="0" smtClean="0"/>
              <a:t>Database of important information from final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1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562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Budget output</a:t>
            </a:r>
            <a:br>
              <a:rPr lang="en-US" dirty="0" smtClean="0"/>
            </a:br>
            <a:r>
              <a:rPr lang="en-US" sz="3200" dirty="0" smtClean="0"/>
              <a:t>Monthly and annual values for: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752600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Total Precipitation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Natural System Use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Total Surface Supply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Total Groundwater Use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Inflow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Outflow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Agricultural Diversions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Agricultural Depletions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M&amp;I Diversions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M&amp;I Depletions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Wetland Depletions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Yield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5759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 ASCE Penman Standardized ET calculation methods in the near future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Explore methods to make annual irrigated cropland survey updates.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4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5" name="Picture 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flows and diversions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USGS Stream gauges</a:t>
            </a:r>
          </a:p>
          <a:p>
            <a:r>
              <a:rPr lang="en-US" dirty="0"/>
              <a:t>Reservoir storage and release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Municipal </a:t>
            </a:r>
            <a:r>
              <a:rPr lang="en-US" dirty="0"/>
              <a:t>potable and secondary </a:t>
            </a:r>
            <a:r>
              <a:rPr lang="en-US" dirty="0" smtClean="0"/>
              <a:t>diversion records</a:t>
            </a:r>
            <a:endParaRPr lang="en-US" dirty="0"/>
          </a:p>
          <a:p>
            <a:r>
              <a:rPr lang="en-US" dirty="0"/>
              <a:t>Diversion records from river commissioners</a:t>
            </a:r>
          </a:p>
          <a:p>
            <a:r>
              <a:rPr lang="en-US" dirty="0"/>
              <a:t>Water rights</a:t>
            </a:r>
          </a:p>
          <a:p>
            <a:r>
              <a:rPr lang="en-US" dirty="0" smtClean="0"/>
              <a:t>USGS mean annual reach estimates</a:t>
            </a:r>
          </a:p>
          <a:p>
            <a:r>
              <a:rPr lang="en-US" dirty="0" smtClean="0"/>
              <a:t>USGS </a:t>
            </a:r>
            <a:r>
              <a:rPr lang="en-US" dirty="0" err="1" smtClean="0"/>
              <a:t>Streamstats</a:t>
            </a:r>
            <a:endParaRPr lang="en-US" dirty="0" smtClean="0"/>
          </a:p>
          <a:p>
            <a:r>
              <a:rPr lang="en-US" dirty="0" smtClean="0"/>
              <a:t>Area Altitude</a:t>
            </a:r>
          </a:p>
          <a:p>
            <a:r>
              <a:rPr lang="en-US" dirty="0" smtClean="0"/>
              <a:t>Other irrigation </a:t>
            </a:r>
            <a:r>
              <a:rPr lang="en-US" dirty="0"/>
              <a:t>company records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8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Elevation-Area-Capacity tables gathered from State Engineer’s data, USBR records and past Water Resources studies.</a:t>
            </a:r>
          </a:p>
          <a:p>
            <a:r>
              <a:rPr lang="en-US" dirty="0" smtClean="0"/>
              <a:t>Historical records obtained from irrigation company, federal or state archives.</a:t>
            </a:r>
          </a:p>
          <a:p>
            <a:r>
              <a:rPr lang="en-US" dirty="0" smtClean="0"/>
              <a:t>Rainfall and evaporation estimates from PRISM data and Research Report 145.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6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Groundwater flows and diversions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 groundwater pumping from “Groundwater Conditions in Utah” estimates proportioned to subareas</a:t>
            </a:r>
          </a:p>
          <a:p>
            <a:pPr lvl="1"/>
            <a:r>
              <a:rPr lang="en-US" dirty="0" smtClean="0"/>
              <a:t>Outside of major groundwater development areas, pumping allocated using Water Rights wells proportioned for use that year ≈ 5% of total.</a:t>
            </a:r>
          </a:p>
          <a:p>
            <a:r>
              <a:rPr lang="en-US" dirty="0" smtClean="0"/>
              <a:t>Municipal groundwater usage from Division M&amp;I Reports</a:t>
            </a:r>
          </a:p>
          <a:p>
            <a:r>
              <a:rPr lang="en-US" dirty="0" smtClean="0"/>
              <a:t>USGS estimates of basin groundwater flows used to refine basin yield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3600" dirty="0" smtClean="0"/>
              <a:t>Municipal and Industrial Consumptive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Municipal records collected every 5 years</a:t>
            </a:r>
          </a:p>
          <a:p>
            <a:r>
              <a:rPr lang="en-US" dirty="0" smtClean="0"/>
              <a:t>Water use records tabulate water use by:</a:t>
            </a:r>
          </a:p>
          <a:p>
            <a:pPr lvl="1"/>
            <a:r>
              <a:rPr lang="en-US" dirty="0" smtClean="0"/>
              <a:t>Community systems</a:t>
            </a:r>
          </a:p>
          <a:p>
            <a:pPr lvl="1"/>
            <a:r>
              <a:rPr lang="en-US" dirty="0" smtClean="0"/>
              <a:t>Non-community systems</a:t>
            </a:r>
          </a:p>
          <a:p>
            <a:pPr lvl="1"/>
            <a:r>
              <a:rPr lang="en-US" dirty="0" smtClean="0"/>
              <a:t>Self-supplied industry</a:t>
            </a:r>
          </a:p>
          <a:p>
            <a:r>
              <a:rPr lang="en-US" dirty="0"/>
              <a:t>Commercial and Institutional uses are broken out into indoor and outdoor use.</a:t>
            </a:r>
          </a:p>
          <a:p>
            <a:r>
              <a:rPr lang="en-US" dirty="0" smtClean="0"/>
              <a:t>Half of outdoor irrigation is assumed to be consumed.</a:t>
            </a:r>
          </a:p>
          <a:p>
            <a:r>
              <a:rPr lang="en-US" dirty="0" smtClean="0"/>
              <a:t>A smaller portion of indoor use is consumed.</a:t>
            </a:r>
          </a:p>
          <a:p>
            <a:pPr lvl="1"/>
            <a:r>
              <a:rPr lang="en-US" dirty="0" smtClean="0"/>
              <a:t>If evaporation ponds are used by system, that portion in excess of pond evaporation returns to system.  Each system’s water treatment methods are tabulated.</a:t>
            </a:r>
          </a:p>
          <a:p>
            <a:r>
              <a:rPr lang="en-US" dirty="0" smtClean="0"/>
              <a:t>Sources of supply (surface, groundwater, springs) for each system are identified.</a:t>
            </a:r>
          </a:p>
        </p:txBody>
      </p:sp>
    </p:spTree>
    <p:extLst>
      <p:ext uri="{BB962C8B-B14F-4D97-AF65-F5344CB8AC3E}">
        <p14:creationId xmlns:p14="http://schemas.microsoft.com/office/powerpoint/2010/main" val="132432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 potential consumptive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Crop acreages </a:t>
            </a:r>
            <a:r>
              <a:rPr lang="en-US" dirty="0" smtClean="0"/>
              <a:t>surveyed every 5 years</a:t>
            </a:r>
          </a:p>
          <a:p>
            <a:r>
              <a:rPr lang="en-US" dirty="0" smtClean="0"/>
              <a:t>Cropland potential consumptive use</a:t>
            </a:r>
          </a:p>
          <a:p>
            <a:pPr lvl="1"/>
            <a:r>
              <a:rPr lang="en-US" dirty="0" err="1" smtClean="0"/>
              <a:t>Blainey</a:t>
            </a:r>
            <a:r>
              <a:rPr lang="en-US" dirty="0" err="1"/>
              <a:t>-</a:t>
            </a:r>
            <a:r>
              <a:rPr lang="en-US" dirty="0" err="1" smtClean="0"/>
              <a:t>Criddle</a:t>
            </a:r>
            <a:r>
              <a:rPr lang="en-US" dirty="0" smtClean="0"/>
              <a:t> crop coefficients from USU Research Report 145.</a:t>
            </a:r>
          </a:p>
          <a:p>
            <a:r>
              <a:rPr lang="en-US" dirty="0"/>
              <a:t>Soil moisture capacity from crops and STATSGO soils data.</a:t>
            </a:r>
          </a:p>
          <a:p>
            <a:r>
              <a:rPr lang="en-US" dirty="0" smtClean="0"/>
              <a:t>Monthly temperature and precipitation from PRISM.</a:t>
            </a:r>
          </a:p>
          <a:p>
            <a:pPr lvl="1"/>
            <a:r>
              <a:rPr lang="en-US" dirty="0" smtClean="0"/>
              <a:t>Cropland precipitation assumed to be 80% effective.</a:t>
            </a:r>
          </a:p>
          <a:p>
            <a:pPr lvl="1"/>
            <a:r>
              <a:rPr lang="en-US" dirty="0" smtClean="0"/>
              <a:t>Winter carryover soil moisture reduced by 35%.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7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Crop potential consumptive </a:t>
            </a:r>
            <a:r>
              <a:rPr lang="en-US" dirty="0" smtClean="0"/>
              <a:t>use-cont.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Cropland </a:t>
            </a:r>
            <a:r>
              <a:rPr lang="en-US" dirty="0" smtClean="0"/>
              <a:t>potential ET estimates </a:t>
            </a:r>
            <a:r>
              <a:rPr lang="en-US" dirty="0"/>
              <a:t>aggregated within 12-digit HUCs.</a:t>
            </a:r>
          </a:p>
          <a:p>
            <a:r>
              <a:rPr lang="en-US" dirty="0"/>
              <a:t>C</a:t>
            </a:r>
            <a:r>
              <a:rPr lang="en-US" dirty="0" smtClean="0"/>
              <a:t>onveyance </a:t>
            </a:r>
            <a:r>
              <a:rPr lang="en-US" dirty="0"/>
              <a:t>and on-farm efficiency by </a:t>
            </a:r>
            <a:r>
              <a:rPr lang="en-US" dirty="0" smtClean="0"/>
              <a:t>county provided by USU </a:t>
            </a:r>
            <a:endParaRPr lang="en-US" dirty="0"/>
          </a:p>
          <a:p>
            <a:pPr lvl="1"/>
            <a:r>
              <a:rPr lang="en-US" dirty="0"/>
              <a:t>corrected for individual subareas as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Shortages </a:t>
            </a:r>
            <a:r>
              <a:rPr lang="en-US" dirty="0"/>
              <a:t>occur whenever crop demand exceeds available </a:t>
            </a:r>
            <a:r>
              <a:rPr lang="en-US" dirty="0" smtClean="0"/>
              <a:t>supplies (surface diversions, pumped groundwater or available soil moisture)</a:t>
            </a:r>
          </a:p>
          <a:p>
            <a:r>
              <a:rPr lang="en-US" dirty="0" smtClean="0"/>
              <a:t>Actual crop consumptive use is equal to potential consumptive use minus (shortages times irrigation efficiency).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4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Water Budget Process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GIS maps are produced that show the relationship between cropland, municipalities, stream networks, stream gauges, pour points and reservoirs.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791200" cy="353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854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469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Utah Division of Water Resources Water Budget Process July 21, 2011</vt:lpstr>
      <vt:lpstr>PowerPoint Presentation</vt:lpstr>
      <vt:lpstr>Surface flows and diversions</vt:lpstr>
      <vt:lpstr>Reservoir operations</vt:lpstr>
      <vt:lpstr>Groundwater flows and diversions</vt:lpstr>
      <vt:lpstr>Municipal and Industrial Consumptive use</vt:lpstr>
      <vt:lpstr>Crop potential consumptive use</vt:lpstr>
      <vt:lpstr>Crop potential consumptive use-cont.</vt:lpstr>
      <vt:lpstr>Water Budget Process </vt:lpstr>
      <vt:lpstr>Modeling Process Flow logic diagrams</vt:lpstr>
      <vt:lpstr>Coding</vt:lpstr>
      <vt:lpstr>Documentation</vt:lpstr>
      <vt:lpstr>Budget output Monthly and annual values for:</vt:lpstr>
      <vt:lpstr>Potential future improvements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Division of Water Resources Water Budget Process</dc:title>
  <dc:creator>Craig Miller</dc:creator>
  <cp:lastModifiedBy>Craig Miller</cp:lastModifiedBy>
  <cp:revision>35</cp:revision>
  <cp:lastPrinted>2011-07-21T16:39:09Z</cp:lastPrinted>
  <dcterms:created xsi:type="dcterms:W3CDTF">2011-06-18T17:55:45Z</dcterms:created>
  <dcterms:modified xsi:type="dcterms:W3CDTF">2011-07-21T16:48:05Z</dcterms:modified>
</cp:coreProperties>
</file>