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780" r:id="rId1"/>
    <p:sldMasterId id="2147483792" r:id="rId2"/>
  </p:sldMasterIdLst>
  <p:notesMasterIdLst>
    <p:notesMasterId r:id="rId9"/>
  </p:notesMasterIdLst>
  <p:handoutMasterIdLst>
    <p:handoutMasterId r:id="rId10"/>
  </p:handoutMasterIdLst>
  <p:sldIdLst>
    <p:sldId id="305" r:id="rId3"/>
    <p:sldId id="462" r:id="rId4"/>
    <p:sldId id="463" r:id="rId5"/>
    <p:sldId id="464" r:id="rId6"/>
    <p:sldId id="465" r:id="rId7"/>
    <p:sldId id="466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zell, Troy L" initials="ETL" lastIdx="3" clrIdx="0"/>
  <p:cmAuthor id="1" name="Indian Affairs User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6" autoAdjust="0"/>
    <p:restoredTop sz="87763" autoAdjust="0"/>
  </p:normalViewPr>
  <p:slideViewPr>
    <p:cSldViewPr>
      <p:cViewPr varScale="1">
        <p:scale>
          <a:sx n="62" d="100"/>
          <a:sy n="62" d="100"/>
        </p:scale>
        <p:origin x="178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7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1584" y="4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38475" cy="465138"/>
          </a:xfrm>
          <a:prstGeom prst="rect">
            <a:avLst/>
          </a:prstGeom>
        </p:spPr>
        <p:txBody>
          <a:bodyPr vert="horz" lIns="91419" tIns="45708" rIns="91419" bIns="4570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1" y="2"/>
            <a:ext cx="3038475" cy="465138"/>
          </a:xfrm>
          <a:prstGeom prst="rect">
            <a:avLst/>
          </a:prstGeom>
        </p:spPr>
        <p:txBody>
          <a:bodyPr vert="horz" lIns="91419" tIns="45708" rIns="91419" bIns="45708" rtlCol="0"/>
          <a:lstStyle>
            <a:lvl1pPr algn="r">
              <a:defRPr sz="1200"/>
            </a:lvl1pPr>
          </a:lstStyle>
          <a:p>
            <a:fld id="{636F7C77-CE2D-4003-8864-A60EEED779B2}" type="datetimeFigureOut">
              <a:rPr lang="en-US" smtClean="0"/>
              <a:pPr/>
              <a:t>8/9/2017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676"/>
            <a:ext cx="3038475" cy="465138"/>
          </a:xfrm>
          <a:prstGeom prst="rect">
            <a:avLst/>
          </a:prstGeom>
        </p:spPr>
        <p:txBody>
          <a:bodyPr vert="horz" lIns="91419" tIns="45708" rIns="91419" bIns="4570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1" y="8829676"/>
            <a:ext cx="3038475" cy="465138"/>
          </a:xfrm>
          <a:prstGeom prst="rect">
            <a:avLst/>
          </a:prstGeom>
        </p:spPr>
        <p:txBody>
          <a:bodyPr vert="horz" lIns="91419" tIns="45708" rIns="91419" bIns="45708" rtlCol="0" anchor="b"/>
          <a:lstStyle>
            <a:lvl1pPr algn="r">
              <a:defRPr sz="1200"/>
            </a:lvl1pPr>
          </a:lstStyle>
          <a:p>
            <a:fld id="{FDBF8B8D-1C63-4052-B832-3F29A8FC2E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407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49" tIns="46575" rIns="93149" bIns="4657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49" tIns="46575" rIns="93149" bIns="46575" rtlCol="0"/>
          <a:lstStyle>
            <a:lvl1pPr algn="r">
              <a:defRPr sz="1200"/>
            </a:lvl1pPr>
          </a:lstStyle>
          <a:p>
            <a:fld id="{541933C4-AD5D-4ED4-B45A-0D636CF8F757}" type="datetimeFigureOut">
              <a:rPr lang="en-US" smtClean="0"/>
              <a:pPr/>
              <a:t>8/9/2017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9" tIns="46575" rIns="93149" bIns="4657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49" tIns="46575" rIns="93149" bIns="4657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49" tIns="46575" rIns="93149" bIns="4657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49" tIns="46575" rIns="93149" bIns="46575" rtlCol="0" anchor="b"/>
          <a:lstStyle>
            <a:lvl1pPr algn="r">
              <a:defRPr sz="1200"/>
            </a:lvl1pPr>
          </a:lstStyle>
          <a:p>
            <a:fld id="{9071AF7D-4BF5-4AE1-8B65-1E90DE8DDA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0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1AF7D-4BF5-4AE1-8B65-1E90DE8DDA1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960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7689-5DC9-4EC5-9273-5AEFBD3B9F9E}" type="datetime1">
              <a:rPr lang="en-US" smtClean="0"/>
              <a:t>8/9/2017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EACA-A6FE-4911-BE9F-EF4F1832CF12}" type="datetime1">
              <a:rPr lang="en-US" smtClean="0"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A9C8-B0FE-43D6-9628-6F886BF6D0D4}" type="datetime1">
              <a:rPr lang="en-US" smtClean="0"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7689-5DC9-4EC5-9273-5AEFBD3B9F9E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8/9/2017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3186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1601-7B56-480A-852C-F9FD1A06635F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8/9/2017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670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6D50-FB25-4FD5-B7DA-19BBA2684AA4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8/9/2017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8519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23F5-1912-450C-A171-90992A9E0A23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8/9/2017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55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FC80-445E-4F34-BCEF-50E6FC62E1FD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8/9/2017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595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054F-DBC5-4309-BAE6-C962DCFECCB0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8/9/2017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204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ADC8-C4C1-4B46-8D87-DA604AE520AD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8/9/2017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6023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DD4D-9B7E-4898-8F31-5EAEAE1B85D4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8/9/2017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094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1601-7B56-480A-852C-F9FD1A06635F}" type="datetime1">
              <a:rPr lang="en-US" smtClean="0"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6985-2CD7-414A-BE75-869C55D85774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8/9/2017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E93D19-9C4F-4B5F-B3F5-9BBFAC1C717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5396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EACA-A6FE-4911-BE9F-EF4F1832CF12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8/9/2017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700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A9C8-B0FE-43D6-9628-6F886BF6D0D4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8/9/2017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614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6D50-FB25-4FD5-B7DA-19BBA2684AA4}" type="datetime1">
              <a:rPr lang="en-US" smtClean="0"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23F5-1912-450C-A171-90992A9E0A23}" type="datetime1">
              <a:rPr lang="en-US" smtClean="0"/>
              <a:t>8/9/2017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FC80-445E-4F34-BCEF-50E6FC62E1FD}" type="datetime1">
              <a:rPr lang="en-US" smtClean="0"/>
              <a:t>8/9/2017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054F-DBC5-4309-BAE6-C962DCFECCB0}" type="datetime1">
              <a:rPr lang="en-US" smtClean="0"/>
              <a:t>8/9/2017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ADC8-C4C1-4B46-8D87-DA604AE520AD}" type="datetime1">
              <a:rPr lang="en-US" smtClean="0"/>
              <a:t>8/9/2017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DD4D-9B7E-4898-8F31-5EAEAE1B85D4}" type="datetime1">
              <a:rPr lang="en-US" smtClean="0"/>
              <a:t>8/9/2017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6985-2CD7-414A-BE75-869C55D85774}" type="datetime1">
              <a:rPr lang="en-US" smtClean="0"/>
              <a:t>8/9/2017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E93D19-9C4F-4B5F-B3F5-9BBFAC1C71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FA4C06-3771-46A2-A990-94CF066C18B7}" type="datetime1">
              <a:rPr lang="en-US" smtClean="0"/>
              <a:t>8/9/2017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E93D19-9C4F-4B5F-B3F5-9BBFAC1C717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FA4C06-3771-46A2-A990-94CF066C18B7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8/9/2017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E93D19-9C4F-4B5F-B3F5-9BBFAC1C717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352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740025"/>
            <a:ext cx="7315200" cy="16795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/>
              </a:rPr>
              <a:t>Congressional Outlook for Indian Water Rights Settlements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62000" y="4419600"/>
            <a:ext cx="7696200" cy="2133600"/>
          </a:xfrm>
        </p:spPr>
        <p:txBody>
          <a:bodyPr>
            <a:no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Gill Sans MT"/>
              </a:rPr>
              <a:t>WSWC/NARF </a:t>
            </a:r>
            <a:r>
              <a:rPr lang="en-US" sz="1600" b="1" dirty="0" smtClean="0">
                <a:solidFill>
                  <a:schemeClr val="tx1"/>
                </a:solidFill>
                <a:latin typeface="Gill Sans MT"/>
              </a:rPr>
              <a:t>Symposium</a:t>
            </a:r>
          </a:p>
          <a:p>
            <a:pPr algn="ctr"/>
            <a:endParaRPr lang="en-US" sz="1600" b="1" dirty="0" smtClean="0">
              <a:solidFill>
                <a:schemeClr val="tx1"/>
              </a:solidFill>
              <a:latin typeface="Gill Sans MT"/>
            </a:endParaRPr>
          </a:p>
          <a:p>
            <a:pPr algn="ctr"/>
            <a:endParaRPr lang="en-US" sz="1600" b="1" dirty="0" smtClean="0">
              <a:solidFill>
                <a:schemeClr val="tx1"/>
              </a:solidFill>
              <a:latin typeface="Gill Sans MT"/>
            </a:endParaRPr>
          </a:p>
          <a:p>
            <a:pPr algn="ctr"/>
            <a:endParaRPr lang="en-US" sz="1600" b="1" dirty="0">
              <a:latin typeface="Gill Sans MT"/>
            </a:endParaRPr>
          </a:p>
          <a:p>
            <a:pPr algn="ctr"/>
            <a:endParaRPr lang="en-US" sz="1600" b="1" dirty="0" smtClean="0">
              <a:solidFill>
                <a:schemeClr val="tx1"/>
              </a:solidFill>
              <a:latin typeface="Gill Sans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32688"/>
          </a:xfrm>
        </p:spPr>
        <p:txBody>
          <a:bodyPr/>
          <a:lstStyle/>
          <a:p>
            <a:pPr algn="ctr"/>
            <a:r>
              <a:rPr lang="en-US" dirty="0" smtClean="0"/>
              <a:t>Settlement Approval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87880"/>
            <a:ext cx="8229600" cy="438912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+mj-lt"/>
              </a:rPr>
              <a:t>Price tag skepticism</a:t>
            </a:r>
          </a:p>
          <a:p>
            <a:pPr marL="0" indent="0">
              <a:buNone/>
            </a:pPr>
            <a:endParaRPr lang="en-US" sz="3200" b="1" dirty="0" smtClean="0">
              <a:latin typeface="+mj-lt"/>
            </a:endParaRPr>
          </a:p>
          <a:p>
            <a:r>
              <a:rPr lang="en-US" sz="3200" b="1" dirty="0" smtClean="0">
                <a:latin typeface="+mj-lt"/>
              </a:rPr>
              <a:t>Bishop Process </a:t>
            </a:r>
          </a:p>
          <a:p>
            <a:pPr lvl="1"/>
            <a:r>
              <a:rPr lang="en-US" sz="1800" b="1" dirty="0" smtClean="0">
                <a:latin typeface="+mj-lt"/>
              </a:rPr>
              <a:t>Procedural Hurdles (e.g., OMB Approval)</a:t>
            </a:r>
          </a:p>
          <a:p>
            <a:pPr lvl="1"/>
            <a:r>
              <a:rPr lang="en-US" sz="1800" b="1" dirty="0" smtClean="0">
                <a:latin typeface="+mj-lt"/>
              </a:rPr>
              <a:t>Disparate Treatment of Indian and Non-Indian Water Settlements on HNR </a:t>
            </a:r>
            <a:endParaRPr lang="en-US" b="1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072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Overcoming Challenges in Congress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Engagement with Indian country allies on Capitol Hill (Both Rep. and Dem.)</a:t>
            </a:r>
          </a:p>
          <a:p>
            <a:r>
              <a:rPr lang="en-US" dirty="0" smtClean="0"/>
              <a:t>Cultivating </a:t>
            </a:r>
            <a:r>
              <a:rPr lang="en-US" dirty="0"/>
              <a:t>N</a:t>
            </a:r>
            <a:r>
              <a:rPr lang="en-US" dirty="0" smtClean="0"/>
              <a:t>ew </a:t>
            </a:r>
            <a:r>
              <a:rPr lang="en-US" dirty="0"/>
              <a:t>C</a:t>
            </a:r>
            <a:r>
              <a:rPr lang="en-US" dirty="0" smtClean="0"/>
              <a:t>hampions (50+ new House Members every Congress)</a:t>
            </a:r>
          </a:p>
          <a:p>
            <a:r>
              <a:rPr lang="en-US" dirty="0" smtClean="0"/>
              <a:t>Consistent Message Communication</a:t>
            </a:r>
          </a:p>
          <a:p>
            <a:pPr lvl="1"/>
            <a:r>
              <a:rPr lang="en-US" dirty="0" smtClean="0"/>
              <a:t>Trust Obligations</a:t>
            </a:r>
          </a:p>
          <a:p>
            <a:pPr lvl="1"/>
            <a:r>
              <a:rPr lang="en-US" dirty="0" smtClean="0"/>
              <a:t>History of Failure </a:t>
            </a:r>
          </a:p>
          <a:p>
            <a:pPr lvl="1"/>
            <a:r>
              <a:rPr lang="en-US" dirty="0" smtClean="0"/>
              <a:t>Legal Exposure for Taxpayers (Breach of Trust Claims)</a:t>
            </a:r>
          </a:p>
          <a:p>
            <a:pPr lvl="1"/>
            <a:r>
              <a:rPr lang="en-US" dirty="0" smtClean="0"/>
              <a:t>Historically Settlements = Net-Benefit for Taxpayers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39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Good Messengers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Tribes (“Suit Up and Show Up” – Chairman Aguilar)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Governors’ Offices 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Tribal Organizations (e.g. NARF, NCAI)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0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Infrastructure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Possible Vehicle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Opportunity to Advocate for Indian country to get fair share of federal infrastructure investment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581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Wrapping it All 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Despite Challenging Environment in Congress, Settlement Approval is Possible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Will require persistence, good communication, and engagement with allies on Capitol Hill in both parties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3D19-9C4F-4B5F-B3F5-9BBFAC1C717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4122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12067</TotalTime>
  <Words>164</Words>
  <Application>Microsoft Office PowerPoint</Application>
  <PresentationFormat>On-screen Show (4:3)</PresentationFormat>
  <Paragraphs>41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Constantia</vt:lpstr>
      <vt:lpstr>Gill Sans MT</vt:lpstr>
      <vt:lpstr>Wingdings 2</vt:lpstr>
      <vt:lpstr>Flow</vt:lpstr>
      <vt:lpstr>1_Flow</vt:lpstr>
      <vt:lpstr>   Congressional Outlook for Indian Water Rights Settlements   </vt:lpstr>
      <vt:lpstr>Settlement Approval Challenges</vt:lpstr>
      <vt:lpstr>Overcoming Challenges in Congress </vt:lpstr>
      <vt:lpstr>Good Messengers  </vt:lpstr>
      <vt:lpstr>Infrastructure Package</vt:lpstr>
      <vt:lpstr>Wrapping it All Up </vt:lpstr>
    </vt:vector>
  </TitlesOfParts>
  <Company>National Business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STATES DEPARTMENT OF THE INTERIOR INDIAN WATER RIGHTS PROGRAM</dc:title>
  <dc:creator>Fain Gildea</dc:creator>
  <cp:lastModifiedBy>Martinez, Omero Marcos</cp:lastModifiedBy>
  <cp:revision>615</cp:revision>
  <cp:lastPrinted>2014-10-24T14:21:57Z</cp:lastPrinted>
  <dcterms:created xsi:type="dcterms:W3CDTF">2012-10-19T14:47:51Z</dcterms:created>
  <dcterms:modified xsi:type="dcterms:W3CDTF">2017-08-10T02:45:27Z</dcterms:modified>
</cp:coreProperties>
</file>