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780" r:id="rId1"/>
    <p:sldMasterId id="2147483792" r:id="rId2"/>
  </p:sldMasterIdLst>
  <p:notesMasterIdLst>
    <p:notesMasterId r:id="rId30"/>
  </p:notesMasterIdLst>
  <p:handoutMasterIdLst>
    <p:handoutMasterId r:id="rId31"/>
  </p:handoutMasterIdLst>
  <p:sldIdLst>
    <p:sldId id="305" r:id="rId3"/>
    <p:sldId id="462" r:id="rId4"/>
    <p:sldId id="295" r:id="rId5"/>
    <p:sldId id="384" r:id="rId6"/>
    <p:sldId id="342" r:id="rId7"/>
    <p:sldId id="341" r:id="rId8"/>
    <p:sldId id="366" r:id="rId9"/>
    <p:sldId id="504" r:id="rId10"/>
    <p:sldId id="505" r:id="rId11"/>
    <p:sldId id="506" r:id="rId12"/>
    <p:sldId id="277" r:id="rId13"/>
    <p:sldId id="263" r:id="rId14"/>
    <p:sldId id="367" r:id="rId15"/>
    <p:sldId id="537" r:id="rId16"/>
    <p:sldId id="370" r:id="rId17"/>
    <p:sldId id="371" r:id="rId18"/>
    <p:sldId id="316" r:id="rId19"/>
    <p:sldId id="267" r:id="rId20"/>
    <p:sldId id="383" r:id="rId21"/>
    <p:sldId id="345" r:id="rId22"/>
    <p:sldId id="346" r:id="rId23"/>
    <p:sldId id="507" r:id="rId24"/>
    <p:sldId id="347" r:id="rId25"/>
    <p:sldId id="536" r:id="rId26"/>
    <p:sldId id="503" r:id="rId27"/>
    <p:sldId id="502" r:id="rId28"/>
    <p:sldId id="457"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zell, Troy L" initials="ETL" lastIdx="3" clrIdx="0"/>
  <p:cmAuthor id="1" name="Indian Affairs User"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87763" autoAdjust="0"/>
  </p:normalViewPr>
  <p:slideViewPr>
    <p:cSldViewPr>
      <p:cViewPr varScale="1">
        <p:scale>
          <a:sx n="62" d="100"/>
          <a:sy n="62" d="100"/>
        </p:scale>
        <p:origin x="1788" y="60"/>
      </p:cViewPr>
      <p:guideLst>
        <p:guide orient="horz" pos="2160"/>
        <p:guide pos="2880"/>
      </p:guideLst>
    </p:cSldViewPr>
  </p:slideViewPr>
  <p:outlineViewPr>
    <p:cViewPr>
      <p:scale>
        <a:sx n="33" d="100"/>
        <a:sy n="33" d="100"/>
      </p:scale>
      <p:origin x="0" y="3778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1584" y="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invertIfNegative val="0"/>
          <c:cat>
            <c:strRef>
              <c:f>Sheet1!$A$2:$A$11</c:f>
              <c:strCache>
                <c:ptCount val="10"/>
                <c:pt idx="0">
                  <c:v>FL</c:v>
                </c:pt>
                <c:pt idx="1">
                  <c:v>OK</c:v>
                </c:pt>
                <c:pt idx="2">
                  <c:v>CO</c:v>
                </c:pt>
                <c:pt idx="3">
                  <c:v>ID</c:v>
                </c:pt>
                <c:pt idx="4">
                  <c:v>UT</c:v>
                </c:pt>
                <c:pt idx="5">
                  <c:v>CA</c:v>
                </c:pt>
                <c:pt idx="6">
                  <c:v>MT</c:v>
                </c:pt>
                <c:pt idx="7">
                  <c:v>NV</c:v>
                </c:pt>
                <c:pt idx="8">
                  <c:v>NM</c:v>
                </c:pt>
                <c:pt idx="9">
                  <c:v>AZ</c:v>
                </c:pt>
              </c:strCache>
            </c:strRef>
          </c:cat>
          <c:val>
            <c:numRef>
              <c:f>Sheet1!$B$2:$B$11</c:f>
              <c:numCache>
                <c:formatCode>General</c:formatCode>
                <c:ptCount val="10"/>
                <c:pt idx="0">
                  <c:v>1</c:v>
                </c:pt>
                <c:pt idx="1">
                  <c:v>1</c:v>
                </c:pt>
                <c:pt idx="2">
                  <c:v>1</c:v>
                </c:pt>
                <c:pt idx="3">
                  <c:v>2</c:v>
                </c:pt>
                <c:pt idx="4">
                  <c:v>2</c:v>
                </c:pt>
                <c:pt idx="5">
                  <c:v>3</c:v>
                </c:pt>
                <c:pt idx="6">
                  <c:v>4</c:v>
                </c:pt>
                <c:pt idx="7">
                  <c:v>4</c:v>
                </c:pt>
                <c:pt idx="8">
                  <c:v>4</c:v>
                </c:pt>
                <c:pt idx="9">
                  <c:v>10</c:v>
                </c:pt>
              </c:numCache>
            </c:numRef>
          </c:val>
        </c:ser>
        <c:dLbls>
          <c:showLegendKey val="0"/>
          <c:showVal val="0"/>
          <c:showCatName val="0"/>
          <c:showSerName val="0"/>
          <c:showPercent val="0"/>
          <c:showBubbleSize val="0"/>
        </c:dLbls>
        <c:gapWidth val="150"/>
        <c:axId val="203665328"/>
        <c:axId val="203665720"/>
      </c:barChart>
      <c:catAx>
        <c:axId val="203665328"/>
        <c:scaling>
          <c:orientation val="minMax"/>
        </c:scaling>
        <c:delete val="0"/>
        <c:axPos val="l"/>
        <c:numFmt formatCode="General" sourceLinked="0"/>
        <c:majorTickMark val="out"/>
        <c:minorTickMark val="none"/>
        <c:tickLblPos val="nextTo"/>
        <c:txPr>
          <a:bodyPr/>
          <a:lstStyle/>
          <a:p>
            <a:pPr>
              <a:defRPr baseline="0">
                <a:latin typeface="Calibri" panose="020F0502020204030204" pitchFamily="34" charset="0"/>
              </a:defRPr>
            </a:pPr>
            <a:endParaRPr lang="en-US"/>
          </a:p>
        </c:txPr>
        <c:crossAx val="203665720"/>
        <c:crosses val="autoZero"/>
        <c:auto val="1"/>
        <c:lblAlgn val="ctr"/>
        <c:lblOffset val="100"/>
        <c:noMultiLvlLbl val="0"/>
      </c:catAx>
      <c:valAx>
        <c:axId val="203665720"/>
        <c:scaling>
          <c:orientation val="minMax"/>
          <c:max val="10"/>
        </c:scaling>
        <c:delete val="0"/>
        <c:axPos val="b"/>
        <c:majorGridlines/>
        <c:numFmt formatCode="#,##0" sourceLinked="0"/>
        <c:majorTickMark val="out"/>
        <c:minorTickMark val="none"/>
        <c:tickLblPos val="nextTo"/>
        <c:txPr>
          <a:bodyPr/>
          <a:lstStyle/>
          <a:p>
            <a:pPr>
              <a:defRPr baseline="0">
                <a:latin typeface="Calibri" panose="020F0502020204030204" pitchFamily="34" charset="0"/>
              </a:defRPr>
            </a:pPr>
            <a:endParaRPr lang="en-US"/>
          </a:p>
        </c:txPr>
        <c:crossAx val="203665328"/>
        <c:crosses val="autoZero"/>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CC0000"/>
            </a:solidFill>
            <a:ln>
              <a:noFill/>
            </a:ln>
            <a:effectLst/>
          </c:spPr>
          <c:invertIfNegative val="0"/>
          <c:cat>
            <c:numRef>
              <c:f>Sheet1!$A$2:$A$17</c:f>
              <c:numCache>
                <c:formatCode>General</c:formatCode>
                <c:ptCount val="16"/>
                <c:pt idx="0">
                  <c:v>1978</c:v>
                </c:pt>
                <c:pt idx="1">
                  <c:v>1982</c:v>
                </c:pt>
                <c:pt idx="2">
                  <c:v>1987</c:v>
                </c:pt>
                <c:pt idx="3">
                  <c:v>1988</c:v>
                </c:pt>
                <c:pt idx="4">
                  <c:v>1990</c:v>
                </c:pt>
                <c:pt idx="5">
                  <c:v>1992</c:v>
                </c:pt>
                <c:pt idx="6">
                  <c:v>1994</c:v>
                </c:pt>
                <c:pt idx="7">
                  <c:v>1999</c:v>
                </c:pt>
                <c:pt idx="8">
                  <c:v>2000</c:v>
                </c:pt>
                <c:pt idx="9">
                  <c:v>2003</c:v>
                </c:pt>
                <c:pt idx="10">
                  <c:v>2004</c:v>
                </c:pt>
                <c:pt idx="11">
                  <c:v>2008</c:v>
                </c:pt>
                <c:pt idx="12">
                  <c:v>2009</c:v>
                </c:pt>
                <c:pt idx="13">
                  <c:v>2010</c:v>
                </c:pt>
                <c:pt idx="14">
                  <c:v>2014</c:v>
                </c:pt>
                <c:pt idx="15">
                  <c:v>2016</c:v>
                </c:pt>
              </c:numCache>
            </c:numRef>
          </c:cat>
          <c:val>
            <c:numRef>
              <c:f>Sheet1!$B$2:$B$17</c:f>
              <c:numCache>
                <c:formatCode>General</c:formatCode>
                <c:ptCount val="16"/>
                <c:pt idx="0">
                  <c:v>1</c:v>
                </c:pt>
                <c:pt idx="1">
                  <c:v>1</c:v>
                </c:pt>
                <c:pt idx="2">
                  <c:v>1</c:v>
                </c:pt>
                <c:pt idx="3">
                  <c:v>3</c:v>
                </c:pt>
                <c:pt idx="4">
                  <c:v>4</c:v>
                </c:pt>
                <c:pt idx="5">
                  <c:v>4</c:v>
                </c:pt>
                <c:pt idx="6">
                  <c:v>1</c:v>
                </c:pt>
                <c:pt idx="7">
                  <c:v>1</c:v>
                </c:pt>
                <c:pt idx="8">
                  <c:v>1</c:v>
                </c:pt>
                <c:pt idx="9">
                  <c:v>1</c:v>
                </c:pt>
                <c:pt idx="10">
                  <c:v>2</c:v>
                </c:pt>
                <c:pt idx="11">
                  <c:v>1</c:v>
                </c:pt>
                <c:pt idx="12">
                  <c:v>2</c:v>
                </c:pt>
                <c:pt idx="13">
                  <c:v>4</c:v>
                </c:pt>
                <c:pt idx="14">
                  <c:v>2</c:v>
                </c:pt>
                <c:pt idx="15">
                  <c:v>3</c:v>
                </c:pt>
              </c:numCache>
            </c:numRef>
          </c:val>
        </c:ser>
        <c:dLbls>
          <c:showLegendKey val="0"/>
          <c:showVal val="0"/>
          <c:showCatName val="0"/>
          <c:showSerName val="0"/>
          <c:showPercent val="0"/>
          <c:showBubbleSize val="0"/>
        </c:dLbls>
        <c:gapWidth val="150"/>
        <c:axId val="254164040"/>
        <c:axId val="254164432"/>
      </c:barChart>
      <c:catAx>
        <c:axId val="254164040"/>
        <c:scaling>
          <c:orientation val="minMax"/>
        </c:scaling>
        <c:delete val="0"/>
        <c:axPos val="b"/>
        <c:numFmt formatCode="General" sourceLinked="1"/>
        <c:majorTickMark val="out"/>
        <c:minorTickMark val="none"/>
        <c:tickLblPos val="nextTo"/>
        <c:spPr>
          <a:noFill/>
          <a:ln w="9525" cap="flat" cmpd="sng" algn="ctr">
            <a:solidFill>
              <a:schemeClr val="tx1">
                <a:tint val="75000"/>
                <a:shade val="50000"/>
                <a:satMod val="103000"/>
              </a:schemeClr>
            </a:solidFill>
            <a:prstDash val="solid"/>
            <a:round/>
          </a:ln>
          <a:effectLst/>
        </c:spPr>
        <c:txPr>
          <a:bodyPr rot="-5400000" spcFirstLastPara="1" vertOverflow="ellipsis" wrap="square" anchor="ctr" anchorCtr="1"/>
          <a:lstStyle/>
          <a:p>
            <a:pPr>
              <a:defRPr sz="1800" b="0" i="0" u="none" strike="noStrike" kern="1200" baseline="0">
                <a:solidFill>
                  <a:schemeClr val="tx1"/>
                </a:solidFill>
                <a:latin typeface="Calibri" panose="020F0502020204030204" pitchFamily="34" charset="0"/>
                <a:ea typeface="+mn-ea"/>
                <a:cs typeface="+mn-cs"/>
              </a:defRPr>
            </a:pPr>
            <a:endParaRPr lang="en-US"/>
          </a:p>
        </c:txPr>
        <c:crossAx val="254164432"/>
        <c:crosses val="autoZero"/>
        <c:auto val="1"/>
        <c:lblAlgn val="ctr"/>
        <c:lblOffset val="100"/>
        <c:noMultiLvlLbl val="0"/>
      </c:catAx>
      <c:valAx>
        <c:axId val="254164432"/>
        <c:scaling>
          <c:orientation val="minMax"/>
          <c:max val="4"/>
        </c:scaling>
        <c:delete val="0"/>
        <c:axPos val="l"/>
        <c:majorGridlines>
          <c:spPr>
            <a:ln w="9525" cap="flat" cmpd="sng" algn="ctr">
              <a:solidFill>
                <a:schemeClr val="tx1">
                  <a:tint val="75000"/>
                  <a:shade val="50000"/>
                  <a:satMod val="103000"/>
                </a:schemeClr>
              </a:solidFill>
              <a:prstDash val="solid"/>
              <a:round/>
            </a:ln>
            <a:effectLst/>
          </c:spPr>
        </c:majorGridlines>
        <c:numFmt formatCode="General" sourceLinked="0"/>
        <c:majorTickMark val="out"/>
        <c:minorTickMark val="none"/>
        <c:tickLblPos val="nextTo"/>
        <c:spPr>
          <a:noFill/>
          <a:ln w="9525" cap="flat" cmpd="sng" algn="ctr">
            <a:solidFill>
              <a:schemeClr val="tx1">
                <a:tint val="75000"/>
                <a:shade val="50000"/>
                <a:satMod val="103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mn-cs"/>
              </a:defRPr>
            </a:pPr>
            <a:endParaRPr lang="en-US"/>
          </a:p>
        </c:txPr>
        <c:crossAx val="254164040"/>
        <c:crosses val="autoZero"/>
        <c:crossBetween val="between"/>
        <c:minorUnit val="1"/>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399363274035193E-2"/>
          <c:y val="3.3672391930733854E-2"/>
          <c:w val="0.89145717896374066"/>
          <c:h val="0.85716829766394464"/>
        </c:manualLayout>
      </c:layout>
      <c:barChart>
        <c:barDir val="bar"/>
        <c:grouping val="clustered"/>
        <c:varyColors val="0"/>
        <c:ser>
          <c:idx val="0"/>
          <c:order val="0"/>
          <c:tx>
            <c:strRef>
              <c:f>Sheet1!$B$1</c:f>
              <c:strCache>
                <c:ptCount val="1"/>
                <c:pt idx="0">
                  <c:v>Column1</c:v>
                </c:pt>
              </c:strCache>
            </c:strRef>
          </c:tx>
          <c:invertIfNegative val="0"/>
          <c:cat>
            <c:strRef>
              <c:f>Sheet1!$A$2:$A$10</c:f>
              <c:strCache>
                <c:ptCount val="9"/>
                <c:pt idx="0">
                  <c:v>OR</c:v>
                </c:pt>
                <c:pt idx="1">
                  <c:v>WA</c:v>
                </c:pt>
                <c:pt idx="2">
                  <c:v>ID</c:v>
                </c:pt>
                <c:pt idx="3">
                  <c:v>UT</c:v>
                </c:pt>
                <c:pt idx="4">
                  <c:v>NV</c:v>
                </c:pt>
                <c:pt idx="5">
                  <c:v>CA</c:v>
                </c:pt>
                <c:pt idx="6">
                  <c:v>MT</c:v>
                </c:pt>
                <c:pt idx="7">
                  <c:v>NM</c:v>
                </c:pt>
                <c:pt idx="8">
                  <c:v>AZ</c:v>
                </c:pt>
              </c:strCache>
            </c:strRef>
          </c:cat>
          <c:val>
            <c:numRef>
              <c:f>Sheet1!$B$2:$B$10</c:f>
              <c:numCache>
                <c:formatCode>General</c:formatCode>
                <c:ptCount val="9"/>
                <c:pt idx="0">
                  <c:v>1</c:v>
                </c:pt>
                <c:pt idx="1">
                  <c:v>1</c:v>
                </c:pt>
                <c:pt idx="2">
                  <c:v>1</c:v>
                </c:pt>
                <c:pt idx="3">
                  <c:v>1</c:v>
                </c:pt>
                <c:pt idx="4">
                  <c:v>1</c:v>
                </c:pt>
                <c:pt idx="5">
                  <c:v>2</c:v>
                </c:pt>
                <c:pt idx="6">
                  <c:v>2</c:v>
                </c:pt>
                <c:pt idx="7">
                  <c:v>3</c:v>
                </c:pt>
                <c:pt idx="8">
                  <c:v>6</c:v>
                </c:pt>
              </c:numCache>
            </c:numRef>
          </c:val>
        </c:ser>
        <c:dLbls>
          <c:showLegendKey val="0"/>
          <c:showVal val="0"/>
          <c:showCatName val="0"/>
          <c:showSerName val="0"/>
          <c:showPercent val="0"/>
          <c:showBubbleSize val="0"/>
        </c:dLbls>
        <c:gapWidth val="150"/>
        <c:axId val="254165216"/>
        <c:axId val="254165608"/>
      </c:barChart>
      <c:catAx>
        <c:axId val="254165216"/>
        <c:scaling>
          <c:orientation val="minMax"/>
        </c:scaling>
        <c:delete val="0"/>
        <c:axPos val="l"/>
        <c:numFmt formatCode="General" sourceLinked="0"/>
        <c:majorTickMark val="out"/>
        <c:minorTickMark val="none"/>
        <c:tickLblPos val="nextTo"/>
        <c:crossAx val="254165608"/>
        <c:crosses val="autoZero"/>
        <c:auto val="1"/>
        <c:lblAlgn val="ctr"/>
        <c:lblOffset val="100"/>
        <c:noMultiLvlLbl val="0"/>
      </c:catAx>
      <c:valAx>
        <c:axId val="254165608"/>
        <c:scaling>
          <c:orientation val="minMax"/>
          <c:max val="10"/>
        </c:scaling>
        <c:delete val="0"/>
        <c:axPos val="b"/>
        <c:majorGridlines/>
        <c:numFmt formatCode="#,##0" sourceLinked="0"/>
        <c:majorTickMark val="out"/>
        <c:minorTickMark val="none"/>
        <c:tickLblPos val="nextTo"/>
        <c:crossAx val="254165216"/>
        <c:crosses val="autoZero"/>
        <c:crossBetween val="between"/>
        <c:majorUnit val="1"/>
      </c:valAx>
    </c:plotArea>
    <c:plotVisOnly val="1"/>
    <c:dispBlanksAs val="gap"/>
    <c:showDLblsOverMax val="0"/>
  </c:chart>
  <c:txPr>
    <a:bodyPr/>
    <a:lstStyle/>
    <a:p>
      <a:pPr>
        <a:defRPr sz="1800" baseline="0">
          <a:latin typeface="Calibri" panose="020F050202020403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5138"/>
          </a:xfrm>
          <a:prstGeom prst="rect">
            <a:avLst/>
          </a:prstGeom>
        </p:spPr>
        <p:txBody>
          <a:bodyPr vert="horz" lIns="91419" tIns="45708" rIns="91419" bIns="45708" rtlCol="0"/>
          <a:lstStyle>
            <a:lvl1pPr algn="l">
              <a:defRPr sz="1200"/>
            </a:lvl1pPr>
          </a:lstStyle>
          <a:p>
            <a:endParaRPr lang="en-US" dirty="0"/>
          </a:p>
        </p:txBody>
      </p:sp>
      <p:sp>
        <p:nvSpPr>
          <p:cNvPr id="3" name="Date Placeholder 2"/>
          <p:cNvSpPr>
            <a:spLocks noGrp="1"/>
          </p:cNvSpPr>
          <p:nvPr>
            <p:ph type="dt" sz="quarter" idx="1"/>
          </p:nvPr>
        </p:nvSpPr>
        <p:spPr>
          <a:xfrm>
            <a:off x="3970341" y="2"/>
            <a:ext cx="3038475" cy="465138"/>
          </a:xfrm>
          <a:prstGeom prst="rect">
            <a:avLst/>
          </a:prstGeom>
        </p:spPr>
        <p:txBody>
          <a:bodyPr vert="horz" lIns="91419" tIns="45708" rIns="91419" bIns="45708" rtlCol="0"/>
          <a:lstStyle>
            <a:lvl1pPr algn="r">
              <a:defRPr sz="1200"/>
            </a:lvl1pPr>
          </a:lstStyle>
          <a:p>
            <a:fld id="{636F7C77-CE2D-4003-8864-A60EEED779B2}" type="datetimeFigureOut">
              <a:rPr lang="en-US" smtClean="0"/>
              <a:pPr/>
              <a:t>8/9/2017</a:t>
            </a:fld>
            <a:endParaRPr lang="en-US" dirty="0"/>
          </a:p>
        </p:txBody>
      </p:sp>
      <p:sp>
        <p:nvSpPr>
          <p:cNvPr id="4" name="Footer Placeholder 3"/>
          <p:cNvSpPr>
            <a:spLocks noGrp="1"/>
          </p:cNvSpPr>
          <p:nvPr>
            <p:ph type="ftr" sz="quarter" idx="2"/>
          </p:nvPr>
        </p:nvSpPr>
        <p:spPr>
          <a:xfrm>
            <a:off x="3" y="8829676"/>
            <a:ext cx="3038475" cy="465138"/>
          </a:xfrm>
          <a:prstGeom prst="rect">
            <a:avLst/>
          </a:prstGeom>
        </p:spPr>
        <p:txBody>
          <a:bodyPr vert="horz" lIns="91419" tIns="45708" rIns="91419" bIns="4570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1" y="8829676"/>
            <a:ext cx="3038475" cy="465138"/>
          </a:xfrm>
          <a:prstGeom prst="rect">
            <a:avLst/>
          </a:prstGeom>
        </p:spPr>
        <p:txBody>
          <a:bodyPr vert="horz" lIns="91419" tIns="45708" rIns="91419" bIns="45708" rtlCol="0" anchor="b"/>
          <a:lstStyle>
            <a:lvl1pPr algn="r">
              <a:defRPr sz="1200"/>
            </a:lvl1pPr>
          </a:lstStyle>
          <a:p>
            <a:fld id="{FDBF8B8D-1C63-4052-B832-3F29A8FC2EF9}" type="slidenum">
              <a:rPr lang="en-US" smtClean="0"/>
              <a:pPr/>
              <a:t>‹#›</a:t>
            </a:fld>
            <a:endParaRPr lang="en-US" dirty="0"/>
          </a:p>
        </p:txBody>
      </p:sp>
    </p:spTree>
    <p:extLst>
      <p:ext uri="{BB962C8B-B14F-4D97-AF65-F5344CB8AC3E}">
        <p14:creationId xmlns:p14="http://schemas.microsoft.com/office/powerpoint/2010/main" val="2957407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49" tIns="46575" rIns="93149" bIns="4657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49" tIns="46575" rIns="93149" bIns="46575" rtlCol="0"/>
          <a:lstStyle>
            <a:lvl1pPr algn="r">
              <a:defRPr sz="1200"/>
            </a:lvl1pPr>
          </a:lstStyle>
          <a:p>
            <a:fld id="{541933C4-AD5D-4ED4-B45A-0D636CF8F757}" type="datetimeFigureOut">
              <a:rPr lang="en-US" smtClean="0"/>
              <a:pPr/>
              <a:t>8/9/2017</a:t>
            </a:fld>
            <a:endParaRPr lang="en-US"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49" tIns="46575" rIns="93149" bIns="4657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49" tIns="46575" rIns="93149" bIns="4657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49" tIns="46575" rIns="93149" bIns="4657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49" tIns="46575" rIns="93149" bIns="46575" rtlCol="0" anchor="b"/>
          <a:lstStyle>
            <a:lvl1pPr algn="r">
              <a:defRPr sz="1200"/>
            </a:lvl1pPr>
          </a:lstStyle>
          <a:p>
            <a:fld id="{9071AF7D-4BF5-4AE1-8B65-1E90DE8DDA18}" type="slidenum">
              <a:rPr lang="en-US" smtClean="0"/>
              <a:pPr/>
              <a:t>‹#›</a:t>
            </a:fld>
            <a:endParaRPr lang="en-US" dirty="0"/>
          </a:p>
        </p:txBody>
      </p:sp>
    </p:spTree>
    <p:extLst>
      <p:ext uri="{BB962C8B-B14F-4D97-AF65-F5344CB8AC3E}">
        <p14:creationId xmlns:p14="http://schemas.microsoft.com/office/powerpoint/2010/main" val="176360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1</a:t>
            </a:fld>
            <a:endParaRPr lang="en-US" dirty="0"/>
          </a:p>
        </p:txBody>
      </p:sp>
    </p:spTree>
    <p:extLst>
      <p:ext uri="{BB962C8B-B14F-4D97-AF65-F5344CB8AC3E}">
        <p14:creationId xmlns:p14="http://schemas.microsoft.com/office/powerpoint/2010/main" val="1220960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defRPr/>
            </a:pPr>
            <a:endParaRPr lang="en-US" dirty="0" smtClean="0"/>
          </a:p>
        </p:txBody>
      </p:sp>
      <p:sp>
        <p:nvSpPr>
          <p:cNvPr id="23556" name="Slide Number Placeholder 3"/>
          <p:cNvSpPr>
            <a:spLocks noGrp="1"/>
          </p:cNvSpPr>
          <p:nvPr>
            <p:ph type="sldNum" sz="quarter" idx="5"/>
          </p:nvPr>
        </p:nvSpPr>
        <p:spPr>
          <a:noFill/>
        </p:spPr>
        <p:txBody>
          <a:bodyPr/>
          <a:lstStyle/>
          <a:p>
            <a:fld id="{DA82EFF6-0713-4B3F-9E79-0F42C4248812}" type="slidenum">
              <a:rPr lang="en-US" smtClean="0"/>
              <a:pPr/>
              <a:t>18</a:t>
            </a:fld>
            <a:endParaRPr lang="en-US" dirty="0" smtClean="0"/>
          </a:p>
        </p:txBody>
      </p:sp>
    </p:spTree>
    <p:extLst>
      <p:ext uri="{BB962C8B-B14F-4D97-AF65-F5344CB8AC3E}">
        <p14:creationId xmlns:p14="http://schemas.microsoft.com/office/powerpoint/2010/main" val="3718444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Phase</a:t>
            </a:r>
            <a:r>
              <a:rPr lang="en-US" baseline="0" dirty="0" smtClean="0"/>
              <a:t> IV changed it from “Negotiation” to “Negotiation Towards Settlement”</a:t>
            </a:r>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19</a:t>
            </a:fld>
            <a:endParaRPr lang="en-US" dirty="0"/>
          </a:p>
        </p:txBody>
      </p:sp>
    </p:spTree>
    <p:extLst>
      <p:ext uri="{BB962C8B-B14F-4D97-AF65-F5344CB8AC3E}">
        <p14:creationId xmlns:p14="http://schemas.microsoft.com/office/powerpoint/2010/main" val="3528964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 Phase</a:t>
            </a:r>
            <a:r>
              <a:rPr lang="en-US" baseline="0" dirty="0" smtClean="0"/>
              <a:t> IV changed it from “Negotiation” to “Negotiation Towards Settlement”</a:t>
            </a:r>
            <a:endParaRPr lang="en-US" dirty="0" smtClean="0"/>
          </a:p>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21</a:t>
            </a:fld>
            <a:endParaRPr lang="en-US" dirty="0"/>
          </a:p>
        </p:txBody>
      </p:sp>
    </p:spTree>
    <p:extLst>
      <p:ext uri="{BB962C8B-B14F-4D97-AF65-F5344CB8AC3E}">
        <p14:creationId xmlns:p14="http://schemas.microsoft.com/office/powerpoint/2010/main" val="4256863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Consultation</a:t>
            </a:r>
            <a:r>
              <a:rPr lang="en-US" baseline="0" dirty="0" smtClean="0"/>
              <a:t> was initiated after several comments were received regarding the OMB Memorandum.</a:t>
            </a:r>
            <a:endParaRPr lang="en-US" dirty="0" smtClean="0"/>
          </a:p>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22</a:t>
            </a:fld>
            <a:endParaRPr lang="en-US" dirty="0"/>
          </a:p>
        </p:txBody>
      </p:sp>
    </p:spTree>
    <p:extLst>
      <p:ext uri="{BB962C8B-B14F-4D97-AF65-F5344CB8AC3E}">
        <p14:creationId xmlns:p14="http://schemas.microsoft.com/office/powerpoint/2010/main" val="566483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23</a:t>
            </a:fld>
            <a:endParaRPr lang="en-US" dirty="0"/>
          </a:p>
        </p:txBody>
      </p:sp>
    </p:spTree>
    <p:extLst>
      <p:ext uri="{BB962C8B-B14F-4D97-AF65-F5344CB8AC3E}">
        <p14:creationId xmlns:p14="http://schemas.microsoft.com/office/powerpoint/2010/main" val="1127633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3</a:t>
            </a:fld>
            <a:endParaRPr lang="en-US" dirty="0"/>
          </a:p>
        </p:txBody>
      </p:sp>
    </p:spTree>
    <p:extLst>
      <p:ext uri="{BB962C8B-B14F-4D97-AF65-F5344CB8AC3E}">
        <p14:creationId xmlns:p14="http://schemas.microsoft.com/office/powerpoint/2010/main" val="156950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4</a:t>
            </a:fld>
            <a:endParaRPr lang="en-US" dirty="0"/>
          </a:p>
        </p:txBody>
      </p:sp>
    </p:spTree>
    <p:extLst>
      <p:ext uri="{BB962C8B-B14F-4D97-AF65-F5344CB8AC3E}">
        <p14:creationId xmlns:p14="http://schemas.microsoft.com/office/powerpoint/2010/main" val="1569507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8500"/>
            <a:ext cx="4956175" cy="3717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5</a:t>
            </a:fld>
            <a:endParaRPr lang="en-US" dirty="0"/>
          </a:p>
        </p:txBody>
      </p:sp>
    </p:spTree>
    <p:extLst>
      <p:ext uri="{BB962C8B-B14F-4D97-AF65-F5344CB8AC3E}">
        <p14:creationId xmlns:p14="http://schemas.microsoft.com/office/powerpoint/2010/main" val="2716887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6</a:t>
            </a:fld>
            <a:endParaRPr lang="en-US" dirty="0"/>
          </a:p>
        </p:txBody>
      </p:sp>
    </p:spTree>
    <p:extLst>
      <p:ext uri="{BB962C8B-B14F-4D97-AF65-F5344CB8AC3E}">
        <p14:creationId xmlns:p14="http://schemas.microsoft.com/office/powerpoint/2010/main" val="2182413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58FBB-0ACC-43E1-A2E2-96E6FA4651BB}" type="slidenum">
              <a:rPr lang="en-US" smtClean="0"/>
              <a:t>8</a:t>
            </a:fld>
            <a:endParaRPr lang="en-US"/>
          </a:p>
        </p:txBody>
      </p:sp>
    </p:spTree>
    <p:extLst>
      <p:ext uri="{BB962C8B-B14F-4D97-AF65-F5344CB8AC3E}">
        <p14:creationId xmlns:p14="http://schemas.microsoft.com/office/powerpoint/2010/main" val="10698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58FBB-0ACC-43E1-A2E2-96E6FA4651BB}" type="slidenum">
              <a:rPr lang="en-US" smtClean="0"/>
              <a:t>9</a:t>
            </a:fld>
            <a:endParaRPr lang="en-US"/>
          </a:p>
        </p:txBody>
      </p:sp>
    </p:spTree>
    <p:extLst>
      <p:ext uri="{BB962C8B-B14F-4D97-AF65-F5344CB8AC3E}">
        <p14:creationId xmlns:p14="http://schemas.microsoft.com/office/powerpoint/2010/main" val="3279373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A658FBB-0ACC-43E1-A2E2-96E6FA4651BB}" type="slidenum">
              <a:rPr lang="en-US" smtClean="0"/>
              <a:t>10</a:t>
            </a:fld>
            <a:endParaRPr lang="en-US"/>
          </a:p>
        </p:txBody>
      </p:sp>
    </p:spTree>
    <p:extLst>
      <p:ext uri="{BB962C8B-B14F-4D97-AF65-F5344CB8AC3E}">
        <p14:creationId xmlns:p14="http://schemas.microsoft.com/office/powerpoint/2010/main" val="2984354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71AF7D-4BF5-4AE1-8B65-1E90DE8DDA18}" type="slidenum">
              <a:rPr lang="en-US" smtClean="0"/>
              <a:pPr/>
              <a:t>12</a:t>
            </a:fld>
            <a:endParaRPr lang="en-US" dirty="0"/>
          </a:p>
        </p:txBody>
      </p:sp>
    </p:spTree>
    <p:extLst>
      <p:ext uri="{BB962C8B-B14F-4D97-AF65-F5344CB8AC3E}">
        <p14:creationId xmlns:p14="http://schemas.microsoft.com/office/powerpoint/2010/main" val="418740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917689-5DC9-4EC5-9273-5AEFBD3B9F9E}" type="datetime1">
              <a:rPr lang="en-US" smtClean="0"/>
              <a:t>8/9/2017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B4EACA-A6FE-4911-BE9F-EF4F1832CF12}"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95A9C8-B0FE-43D6-9628-6F886BF6D0D4}"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917689-5DC9-4EC5-9273-5AEFBD3B9F9E}" type="datetime1">
              <a:rPr lang="en-US" smtClean="0">
                <a:solidFill>
                  <a:srgbClr val="DBF5F9">
                    <a:shade val="90000"/>
                  </a:srgbClr>
                </a:solidFill>
              </a:rPr>
              <a:pPr/>
              <a:t>8/9/2017</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CBE93D19-9C4F-4B5F-B3F5-9BBFAC1C7170}"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45931869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61601-7B56-480A-852C-F9FD1A06635F}" type="datetime1">
              <a:rPr lang="en-US" smtClean="0">
                <a:solidFill>
                  <a:srgbClr val="04617B">
                    <a:shade val="90000"/>
                  </a:srgbClr>
                </a:solidFill>
              </a:rPr>
              <a:pPr/>
              <a:t>8/9/2017</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033670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BE6D50-FB25-4FD5-B7DA-19BBA2684AA4}" type="datetime1">
              <a:rPr lang="en-US" smtClean="0">
                <a:solidFill>
                  <a:srgbClr val="DBF5F9">
                    <a:shade val="90000"/>
                  </a:srgbClr>
                </a:solidFill>
              </a:rPr>
              <a:pPr/>
              <a:t>8/9/2017</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CBE93D19-9C4F-4B5F-B3F5-9BBFAC1C7170}"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1240851907"/>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3323F5-1912-450C-A171-90992A9E0A23}" type="datetime1">
              <a:rPr lang="en-US" smtClean="0">
                <a:solidFill>
                  <a:srgbClr val="04617B">
                    <a:shade val="90000"/>
                  </a:srgbClr>
                </a:solidFill>
              </a:rPr>
              <a:pPr/>
              <a:t>8/9/2017</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40855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D8FC80-445E-4F34-BCEF-50E6FC62E1FD}" type="datetime1">
              <a:rPr lang="en-US" smtClean="0">
                <a:solidFill>
                  <a:srgbClr val="04617B">
                    <a:shade val="90000"/>
                  </a:srgbClr>
                </a:solidFill>
              </a:rPr>
              <a:pPr/>
              <a:t>8/9/2017</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1902595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37054F-DBC5-4309-BAE6-C962DCFECCB0}" type="datetime1">
              <a:rPr lang="en-US" smtClean="0">
                <a:solidFill>
                  <a:srgbClr val="04617B">
                    <a:shade val="90000"/>
                  </a:srgbClr>
                </a:solidFill>
              </a:rPr>
              <a:pPr/>
              <a:t>8/9/2017</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960204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EADC8-C4C1-4B46-8D87-DA604AE520AD}" type="datetime1">
              <a:rPr lang="en-US" smtClean="0">
                <a:solidFill>
                  <a:srgbClr val="04617B">
                    <a:shade val="90000"/>
                  </a:srgbClr>
                </a:solidFill>
              </a:rPr>
              <a:pPr/>
              <a:t>8/9/2017</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710602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92DD4D-9B7E-4898-8F31-5EAEAE1B85D4}" type="datetime1">
              <a:rPr lang="en-US" smtClean="0">
                <a:solidFill>
                  <a:srgbClr val="04617B">
                    <a:shade val="90000"/>
                  </a:srgbClr>
                </a:solidFill>
              </a:rPr>
              <a:pPr/>
              <a:t>8/9/2017</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425809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261601-7B56-480A-852C-F9FD1A06635F}"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536985-2CD7-414A-BE75-869C55D85774}" type="datetime1">
              <a:rPr lang="en-US" smtClean="0">
                <a:solidFill>
                  <a:srgbClr val="04617B">
                    <a:shade val="90000"/>
                  </a:srgbClr>
                </a:solidFill>
              </a:rPr>
              <a:pPr/>
              <a:t>8/9/2017</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3442539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B4EACA-A6FE-4911-BE9F-EF4F1832CF12}" type="datetime1">
              <a:rPr lang="en-US" smtClean="0">
                <a:solidFill>
                  <a:srgbClr val="04617B">
                    <a:shade val="90000"/>
                  </a:srgbClr>
                </a:solidFill>
              </a:rPr>
              <a:pPr/>
              <a:t>8/9/2017</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853700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95A9C8-B0FE-43D6-9628-6F886BF6D0D4}" type="datetime1">
              <a:rPr lang="en-US" smtClean="0">
                <a:solidFill>
                  <a:srgbClr val="04617B">
                    <a:shade val="90000"/>
                  </a:srgbClr>
                </a:solidFill>
              </a:rPr>
              <a:pPr/>
              <a:t>8/9/2017</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45261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BE6D50-FB25-4FD5-B7DA-19BBA2684AA4}"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3323F5-1912-450C-A171-90992A9E0A23}" type="datetime1">
              <a:rPr lang="en-US" smtClean="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D8FC80-445E-4F34-BCEF-50E6FC62E1FD}" type="datetime1">
              <a:rPr lang="en-US" smtClean="0"/>
              <a:t>8/9/2017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37054F-DBC5-4309-BAE6-C962DCFECCB0}" type="datetime1">
              <a:rPr lang="en-US" smtClean="0"/>
              <a:t>8/9/2017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EADC8-C4C1-4B46-8D87-DA604AE520AD}" type="datetime1">
              <a:rPr lang="en-US" smtClean="0"/>
              <a:t>8/9/2017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92DD4D-9B7E-4898-8F31-5EAEAE1B85D4}" type="datetime1">
              <a:rPr lang="en-US" smtClean="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E93D19-9C4F-4B5F-B3F5-9BBFAC1C717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536985-2CD7-414A-BE75-869C55D85774}" type="datetime1">
              <a:rPr lang="en-US" smtClean="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BE93D19-9C4F-4B5F-B3F5-9BBFAC1C7170}"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FA4C06-3771-46A2-A990-94CF066C18B7}" type="datetime1">
              <a:rPr lang="en-US" smtClean="0"/>
              <a:t>8/9/2017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E93D19-9C4F-4B5F-B3F5-9BBFAC1C7170}"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FFA4C06-3771-46A2-A990-94CF066C18B7}" type="datetime1">
              <a:rPr lang="en-US" smtClean="0">
                <a:solidFill>
                  <a:srgbClr val="04617B">
                    <a:shade val="90000"/>
                  </a:srgbClr>
                </a:solidFill>
              </a:rPr>
              <a:pPr/>
              <a:t>8/9/2017</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E93D19-9C4F-4B5F-B3F5-9BBFAC1C7170}"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128352602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oi.gov/siwro/index.cf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740025"/>
            <a:ext cx="7315200" cy="1679575"/>
          </a:xfrm>
        </p:spPr>
        <p:txBody>
          <a:bodyPr>
            <a:normAutofit fontScale="90000"/>
          </a:bodyPr>
          <a:lstStyle/>
          <a:p>
            <a:pPr algn="ctr"/>
            <a:r>
              <a:rPr lang="en-US" sz="2400" dirty="0" smtClean="0">
                <a:solidFill>
                  <a:schemeClr val="accent1">
                    <a:lumMod val="75000"/>
                  </a:schemeClr>
                </a:solidFill>
              </a:rPr>
              <a:t/>
            </a:r>
            <a:br>
              <a:rPr lang="en-US" sz="2400" dirty="0" smtClean="0">
                <a:solidFill>
                  <a:schemeClr val="accent1">
                    <a:lumMod val="75000"/>
                  </a:schemeClr>
                </a:solidFill>
              </a:rPr>
            </a:br>
            <a:r>
              <a:rPr lang="en-US" sz="2400" dirty="0" smtClean="0">
                <a:solidFill>
                  <a:schemeClr val="accent1">
                    <a:lumMod val="75000"/>
                  </a:schemeClr>
                </a:solidFill>
              </a:rPr>
              <a:t/>
            </a:r>
            <a:br>
              <a:rPr lang="en-US" sz="2400" dirty="0" smtClean="0">
                <a:solidFill>
                  <a:schemeClr val="accent1">
                    <a:lumMod val="75000"/>
                  </a:schemeClr>
                </a:solidFill>
              </a:rPr>
            </a:br>
            <a:r>
              <a:rPr lang="en-US" sz="2400" dirty="0" smtClean="0">
                <a:solidFill>
                  <a:schemeClr val="accent1">
                    <a:lumMod val="75000"/>
                  </a:schemeClr>
                </a:solidFill>
              </a:rPr>
              <a:t/>
            </a:r>
            <a:br>
              <a:rPr lang="en-US" sz="2400" dirty="0" smtClean="0">
                <a:solidFill>
                  <a:schemeClr val="accent1">
                    <a:lumMod val="75000"/>
                  </a:schemeClr>
                </a:solidFill>
              </a:rPr>
            </a:br>
            <a:r>
              <a:rPr lang="en-US" sz="4000" b="1" dirty="0" smtClean="0">
                <a:effectLst>
                  <a:outerShdw blurRad="38100" dist="38100" dir="2700000" algn="tl">
                    <a:srgbClr val="000000">
                      <a:alpha val="43137"/>
                    </a:srgbClr>
                  </a:outerShdw>
                </a:effectLst>
                <a:latin typeface="Gill Sans MT"/>
              </a:rPr>
              <a:t>INDIAN </a:t>
            </a:r>
            <a:r>
              <a:rPr lang="en-US" sz="4000" b="1" dirty="0">
                <a:effectLst>
                  <a:outerShdw blurRad="38100" dist="38100" dir="2700000" algn="tl">
                    <a:srgbClr val="000000">
                      <a:alpha val="43137"/>
                    </a:srgbClr>
                  </a:outerShdw>
                </a:effectLst>
                <a:latin typeface="Gill Sans MT"/>
              </a:rPr>
              <a:t>WATER RIGHTS </a:t>
            </a:r>
            <a:r>
              <a:rPr lang="en-US" sz="4000" b="1" dirty="0" smtClean="0">
                <a:effectLst>
                  <a:outerShdw blurRad="38100" dist="38100" dir="2700000" algn="tl">
                    <a:srgbClr val="000000">
                      <a:alpha val="43137"/>
                    </a:srgbClr>
                  </a:outerShdw>
                </a:effectLst>
                <a:latin typeface="Gill Sans MT"/>
              </a:rPr>
              <a:t>SETTLEMENTS </a:t>
            </a:r>
            <a:r>
              <a:rPr lang="en-US" sz="2400" b="1" dirty="0">
                <a:solidFill>
                  <a:schemeClr val="accent1">
                    <a:lumMod val="75000"/>
                  </a:schemeClr>
                </a:solidFill>
                <a:effectLst>
                  <a:outerShdw blurRad="38100" dist="38100" dir="2700000" algn="tl">
                    <a:srgbClr val="000000">
                      <a:alpha val="43137"/>
                    </a:srgbClr>
                  </a:outerShdw>
                </a:effectLst>
              </a:rPr>
              <a:t/>
            </a:r>
            <a:br>
              <a:rPr lang="en-US" sz="2400" b="1" dirty="0">
                <a:solidFill>
                  <a:schemeClr val="accent1">
                    <a:lumMod val="75000"/>
                  </a:schemeClr>
                </a:solidFill>
                <a:effectLst>
                  <a:outerShdw blurRad="38100" dist="38100" dir="2700000" algn="tl">
                    <a:srgbClr val="000000">
                      <a:alpha val="43137"/>
                    </a:srgbClr>
                  </a:outerShdw>
                </a:effectLst>
              </a:rPr>
            </a:br>
            <a:r>
              <a:rPr lang="en-US" sz="2000" dirty="0">
                <a:solidFill>
                  <a:schemeClr val="accent1">
                    <a:lumMod val="75000"/>
                  </a:schemeClr>
                </a:solidFill>
              </a:rPr>
              <a:t> </a:t>
            </a:r>
            <a:endParaRPr lang="en-US" sz="2700" dirty="0">
              <a:solidFill>
                <a:schemeClr val="accent1">
                  <a:lumMod val="75000"/>
                </a:schemeClr>
              </a:solidFill>
            </a:endParaRPr>
          </a:p>
        </p:txBody>
      </p:sp>
      <p:sp>
        <p:nvSpPr>
          <p:cNvPr id="4" name="Subtitle 3"/>
          <p:cNvSpPr>
            <a:spLocks noGrp="1"/>
          </p:cNvSpPr>
          <p:nvPr>
            <p:ph type="subTitle" idx="1"/>
          </p:nvPr>
        </p:nvSpPr>
        <p:spPr>
          <a:xfrm>
            <a:off x="762000" y="4419600"/>
            <a:ext cx="7696200" cy="2133600"/>
          </a:xfrm>
        </p:spPr>
        <p:txBody>
          <a:bodyPr>
            <a:noAutofit/>
          </a:bodyPr>
          <a:lstStyle/>
          <a:p>
            <a:pPr algn="ctr"/>
            <a:r>
              <a:rPr lang="en-US" sz="1600" b="1" dirty="0">
                <a:solidFill>
                  <a:schemeClr val="tx1"/>
                </a:solidFill>
                <a:latin typeface="Gill Sans MT"/>
              </a:rPr>
              <a:t>WSWC/NARF </a:t>
            </a:r>
            <a:r>
              <a:rPr lang="en-US" sz="1600" b="1" dirty="0" smtClean="0">
                <a:solidFill>
                  <a:schemeClr val="tx1"/>
                </a:solidFill>
                <a:latin typeface="Gill Sans MT"/>
              </a:rPr>
              <a:t>Symposium</a:t>
            </a:r>
          </a:p>
          <a:p>
            <a:pPr algn="ctr"/>
            <a:r>
              <a:rPr lang="en-US" sz="1600" b="1" dirty="0" smtClean="0">
                <a:solidFill>
                  <a:schemeClr val="tx1"/>
                </a:solidFill>
                <a:latin typeface="Gill Sans MT"/>
              </a:rPr>
              <a:t>August </a:t>
            </a:r>
            <a:r>
              <a:rPr lang="en-US" sz="1600" b="1" dirty="0" smtClean="0">
                <a:latin typeface="Gill Sans MT"/>
              </a:rPr>
              <a:t>9, 2017</a:t>
            </a:r>
            <a:endParaRPr lang="en-US" sz="1600" b="1" dirty="0" smtClean="0">
              <a:solidFill>
                <a:schemeClr val="tx1"/>
              </a:solidFill>
              <a:latin typeface="Gill Sans MT"/>
            </a:endParaRPr>
          </a:p>
          <a:p>
            <a:pPr algn="ctr"/>
            <a:endParaRPr lang="en-US" sz="1600" b="1" dirty="0" smtClean="0">
              <a:solidFill>
                <a:schemeClr val="tx1"/>
              </a:solidFill>
              <a:latin typeface="Gill Sans MT"/>
            </a:endParaRPr>
          </a:p>
          <a:p>
            <a:pPr algn="ctr"/>
            <a:r>
              <a:rPr lang="en-US" sz="1600" b="1" dirty="0" smtClean="0">
                <a:solidFill>
                  <a:schemeClr val="tx1"/>
                </a:solidFill>
                <a:latin typeface="Gill Sans MT"/>
              </a:rPr>
              <a:t>Pamela Williams, Director</a:t>
            </a:r>
          </a:p>
          <a:p>
            <a:pPr algn="ctr"/>
            <a:r>
              <a:rPr lang="en-US" sz="1600" b="1" dirty="0" smtClean="0">
                <a:solidFill>
                  <a:schemeClr val="tx1"/>
                </a:solidFill>
                <a:latin typeface="Gill Sans MT"/>
              </a:rPr>
              <a:t>Secretary’s Indian Water Rights Office</a:t>
            </a:r>
          </a:p>
          <a:p>
            <a:pPr algn="ctr"/>
            <a:endParaRPr lang="en-US" sz="1600" b="1" dirty="0">
              <a:latin typeface="Gill Sans MT"/>
            </a:endParaRPr>
          </a:p>
          <a:p>
            <a:pPr algn="ctr"/>
            <a:endParaRPr lang="en-US" sz="1600" b="1" dirty="0" smtClean="0">
              <a:solidFill>
                <a:schemeClr val="tx1"/>
              </a:solidFill>
              <a:latin typeface="Gill Sans MT"/>
            </a:endParaRPr>
          </a:p>
        </p:txBody>
      </p:sp>
      <p:pic>
        <p:nvPicPr>
          <p:cNvPr id="6" name="Picture 5" descr="600px-US-DeptOfTheInterior-Seal_svg.png"/>
          <p:cNvPicPr>
            <a:picLocks noChangeAspect="1"/>
          </p:cNvPicPr>
          <p:nvPr/>
        </p:nvPicPr>
        <p:blipFill>
          <a:blip r:embed="rId3" cstate="print"/>
          <a:stretch>
            <a:fillRect/>
          </a:stretch>
        </p:blipFill>
        <p:spPr>
          <a:xfrm>
            <a:off x="3505200" y="914400"/>
            <a:ext cx="1905000" cy="1905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3600" dirty="0">
                <a:latin typeface="Gill Sans MT"/>
              </a:rPr>
              <a:t>Active Indian Water Rights </a:t>
            </a:r>
            <a:br>
              <a:rPr lang="en-US" sz="3600" dirty="0">
                <a:latin typeface="Gill Sans MT"/>
              </a:rPr>
            </a:br>
            <a:r>
              <a:rPr lang="en-US" sz="3600" dirty="0">
                <a:latin typeface="Gill Sans MT"/>
              </a:rPr>
              <a:t>Settlement Negotiations by State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97814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2487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503238"/>
            <a:ext cx="8229600" cy="868362"/>
          </a:xfrm>
        </p:spPr>
        <p:txBody>
          <a:bodyPr>
            <a:noAutofit/>
          </a:bodyPr>
          <a:lstStyle/>
          <a:p>
            <a:pPr algn="ctr"/>
            <a:r>
              <a:rPr lang="en-US" sz="4200" dirty="0">
                <a:latin typeface="Gill Sans MT"/>
              </a:rPr>
              <a:t>Settlement </a:t>
            </a:r>
            <a:r>
              <a:rPr lang="en-US" sz="4200" dirty="0" smtClean="0">
                <a:latin typeface="Gill Sans MT"/>
              </a:rPr>
              <a:t>Negotiations</a:t>
            </a:r>
            <a:endParaRPr lang="en-US" sz="4200" dirty="0">
              <a:latin typeface="Gill Sans MT"/>
            </a:endParaRPr>
          </a:p>
        </p:txBody>
      </p:sp>
      <p:sp>
        <p:nvSpPr>
          <p:cNvPr id="8" name="Content Placeholder 7"/>
          <p:cNvSpPr>
            <a:spLocks noGrp="1"/>
          </p:cNvSpPr>
          <p:nvPr>
            <p:ph idx="1"/>
          </p:nvPr>
        </p:nvSpPr>
        <p:spPr>
          <a:xfrm>
            <a:off x="533400" y="1600200"/>
            <a:ext cx="7696200" cy="4724400"/>
          </a:xfrm>
        </p:spPr>
        <p:txBody>
          <a:bodyPr>
            <a:normAutofit fontScale="92500" lnSpcReduction="10000"/>
          </a:bodyPr>
          <a:lstStyle/>
          <a:p>
            <a:r>
              <a:rPr lang="en-US" sz="2600" b="1" dirty="0">
                <a:latin typeface="Gill Sans MT"/>
              </a:rPr>
              <a:t>Settlement negotiations frequently evolve from </a:t>
            </a:r>
            <a:r>
              <a:rPr lang="en-US" sz="2600" b="1" dirty="0" smtClean="0">
                <a:latin typeface="Gill Sans MT"/>
              </a:rPr>
              <a:t>litigation </a:t>
            </a:r>
            <a:r>
              <a:rPr lang="en-US" sz="2600" b="1" dirty="0">
                <a:latin typeface="Gill Sans MT"/>
              </a:rPr>
              <a:t>but can </a:t>
            </a:r>
            <a:r>
              <a:rPr lang="en-US" sz="2600" b="1" dirty="0" smtClean="0">
                <a:latin typeface="Gill Sans MT"/>
              </a:rPr>
              <a:t>also occur without litigation</a:t>
            </a:r>
            <a:endParaRPr lang="en-US" sz="2600" b="1" dirty="0">
              <a:latin typeface="Gill Sans MT"/>
            </a:endParaRPr>
          </a:p>
          <a:p>
            <a:endParaRPr lang="en-US" sz="2600" b="1" dirty="0">
              <a:latin typeface="Gill Sans MT"/>
            </a:endParaRPr>
          </a:p>
          <a:p>
            <a:r>
              <a:rPr lang="en-US" sz="2600" b="1" dirty="0" smtClean="0">
                <a:latin typeface="Gill Sans MT"/>
              </a:rPr>
              <a:t>DOI </a:t>
            </a:r>
            <a:r>
              <a:rPr lang="en-US" sz="2600" b="1" dirty="0">
                <a:latin typeface="Gill Sans MT"/>
              </a:rPr>
              <a:t>provides technical and other assistance to the tribes</a:t>
            </a:r>
          </a:p>
          <a:p>
            <a:endParaRPr lang="en-US" sz="2600" b="1" dirty="0">
              <a:latin typeface="Gill Sans MT"/>
            </a:endParaRPr>
          </a:p>
          <a:p>
            <a:r>
              <a:rPr lang="en-US" sz="2600" b="1" dirty="0">
                <a:latin typeface="Gill Sans MT"/>
              </a:rPr>
              <a:t>Settlement agreements vary from multi-party agreements to compacts among the state, tribe, and Federal Government</a:t>
            </a:r>
          </a:p>
          <a:p>
            <a:endParaRPr lang="en-US" sz="2600" b="1" dirty="0">
              <a:latin typeface="Gill Sans MT"/>
            </a:endParaRPr>
          </a:p>
          <a:p>
            <a:r>
              <a:rPr lang="en-US" sz="2600" b="1" dirty="0">
                <a:latin typeface="Gill Sans MT"/>
              </a:rPr>
              <a:t>When agreement is reached, parties typically seek Federal approval in the form of Federal legislation</a:t>
            </a:r>
          </a:p>
          <a:p>
            <a:endParaRPr lang="en-US" dirty="0">
              <a:solidFill>
                <a:schemeClr val="accent1">
                  <a:lumMod val="75000"/>
                </a:schemeClr>
              </a:solidFill>
              <a:latin typeface="Gill Sans MT"/>
            </a:endParaRPr>
          </a:p>
          <a:p>
            <a:endParaRPr lang="en-US" dirty="0">
              <a:solidFill>
                <a:schemeClr val="accent1">
                  <a:lumMod val="75000"/>
                </a:schemeClr>
              </a:solidFill>
              <a:latin typeface="Gill Sans MT"/>
            </a:endParaRPr>
          </a:p>
          <a:p>
            <a:endParaRPr lang="en-US" dirty="0">
              <a:latin typeface="+mj-lt"/>
            </a:endParaRPr>
          </a:p>
        </p:txBody>
      </p:sp>
      <p:sp>
        <p:nvSpPr>
          <p:cNvPr id="2" name="Slide Number Placeholder 1"/>
          <p:cNvSpPr>
            <a:spLocks noGrp="1"/>
          </p:cNvSpPr>
          <p:nvPr>
            <p:ph type="sldNum" sz="quarter" idx="12"/>
          </p:nvPr>
        </p:nvSpPr>
        <p:spPr/>
        <p:txBody>
          <a:bodyPr/>
          <a:lstStyle/>
          <a:p>
            <a:fld id="{CBE93D19-9C4F-4B5F-B3F5-9BBFAC1C7170}" type="slidenum">
              <a:rPr lang="en-US" smtClean="0"/>
              <a:pPr/>
              <a:t>11</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33400"/>
            <a:ext cx="8229600" cy="838200"/>
          </a:xfrm>
        </p:spPr>
        <p:txBody>
          <a:bodyPr anchor="ctr">
            <a:normAutofit/>
          </a:bodyPr>
          <a:lstStyle/>
          <a:p>
            <a:pPr algn="ctr" eaLnBrk="1" hangingPunct="1">
              <a:defRPr/>
            </a:pPr>
            <a:r>
              <a:rPr lang="en-US" altLang="zh-CN" sz="4200" dirty="0" smtClean="0">
                <a:latin typeface="Gill Sans MT"/>
                <a:ea typeface="宋体" charset="-122"/>
              </a:rPr>
              <a:t>Benefits of Settlements</a:t>
            </a:r>
            <a:endParaRPr lang="en-US" sz="4200" dirty="0" smtClean="0">
              <a:latin typeface="Gill Sans MT"/>
            </a:endParaRPr>
          </a:p>
        </p:txBody>
      </p:sp>
      <p:sp>
        <p:nvSpPr>
          <p:cNvPr id="13315" name="Rectangle 3"/>
          <p:cNvSpPr>
            <a:spLocks noGrp="1" noChangeArrowheads="1"/>
          </p:cNvSpPr>
          <p:nvPr>
            <p:ph idx="1"/>
          </p:nvPr>
        </p:nvSpPr>
        <p:spPr>
          <a:xfrm>
            <a:off x="457200" y="1524000"/>
            <a:ext cx="7772400" cy="5257800"/>
          </a:xfrm>
        </p:spPr>
        <p:txBody>
          <a:bodyPr>
            <a:noAutofit/>
          </a:bodyPr>
          <a:lstStyle/>
          <a:p>
            <a:pPr marL="0">
              <a:lnSpc>
                <a:spcPct val="120000"/>
              </a:lnSpc>
              <a:spcBef>
                <a:spcPts val="0"/>
              </a:spcBef>
            </a:pPr>
            <a:r>
              <a:rPr lang="en-US" altLang="zh-CN" sz="2400" b="1" dirty="0">
                <a:latin typeface="Gill Sans MT"/>
                <a:ea typeface="宋体" charset="-122"/>
              </a:rPr>
              <a:t>Wet Water </a:t>
            </a:r>
          </a:p>
          <a:p>
            <a:pPr marL="457200" lvl="1" indent="0">
              <a:lnSpc>
                <a:spcPct val="120000"/>
              </a:lnSpc>
              <a:spcBef>
                <a:spcPts val="0"/>
              </a:spcBef>
              <a:buNone/>
            </a:pPr>
            <a:r>
              <a:rPr lang="en-US" altLang="zh-CN" sz="2400" b="1" dirty="0" smtClean="0">
                <a:latin typeface="Gill Sans MT"/>
                <a:ea typeface="宋体" charset="-122"/>
              </a:rPr>
              <a:t>Provide </a:t>
            </a:r>
            <a:r>
              <a:rPr lang="en-US" altLang="zh-CN" sz="2400" b="1" dirty="0">
                <a:latin typeface="Gill Sans MT"/>
                <a:ea typeface="宋体" charset="-122"/>
              </a:rPr>
              <a:t>“wet water” to </a:t>
            </a:r>
            <a:r>
              <a:rPr lang="en-US" altLang="zh-CN" sz="2400" b="1" dirty="0" smtClean="0">
                <a:latin typeface="Gill Sans MT"/>
                <a:ea typeface="宋体" charset="-122"/>
              </a:rPr>
              <a:t>tribes;  litigation provides “paper water”</a:t>
            </a:r>
          </a:p>
          <a:p>
            <a:pPr marL="457200" lvl="1" indent="0">
              <a:lnSpc>
                <a:spcPct val="50000"/>
              </a:lnSpc>
              <a:spcBef>
                <a:spcPts val="0"/>
              </a:spcBef>
              <a:buNone/>
            </a:pPr>
            <a:endParaRPr lang="en-US" altLang="zh-CN" sz="2400" b="1" dirty="0" smtClean="0">
              <a:solidFill>
                <a:prstClr val="black"/>
              </a:solidFill>
              <a:effectLst>
                <a:outerShdw blurRad="38100" dist="38100" dir="2700000" algn="tl">
                  <a:srgbClr val="000000">
                    <a:alpha val="43137"/>
                  </a:srgbClr>
                </a:outerShdw>
              </a:effectLst>
              <a:latin typeface="Gill Sans MT"/>
              <a:ea typeface="宋体" charset="-122"/>
            </a:endParaRPr>
          </a:p>
          <a:p>
            <a:pPr marL="0" lvl="0">
              <a:lnSpc>
                <a:spcPct val="120000"/>
              </a:lnSpc>
              <a:spcBef>
                <a:spcPts val="0"/>
              </a:spcBef>
            </a:pPr>
            <a:r>
              <a:rPr lang="en-US" altLang="zh-CN" sz="2400" b="1" dirty="0" smtClean="0">
                <a:solidFill>
                  <a:prstClr val="black"/>
                </a:solidFill>
                <a:latin typeface="Gill Sans MT"/>
                <a:ea typeface="宋体" charset="-122"/>
              </a:rPr>
              <a:t>Win-Win</a:t>
            </a:r>
            <a:endParaRPr lang="en-US" altLang="zh-CN" sz="2400" b="1" dirty="0">
              <a:solidFill>
                <a:prstClr val="black"/>
              </a:solidFill>
              <a:latin typeface="Gill Sans MT"/>
              <a:ea typeface="宋体" charset="-122"/>
            </a:endParaRPr>
          </a:p>
          <a:p>
            <a:pPr marL="457200" lvl="1" indent="0">
              <a:lnSpc>
                <a:spcPct val="120000"/>
              </a:lnSpc>
              <a:spcBef>
                <a:spcPts val="0"/>
              </a:spcBef>
              <a:buNone/>
            </a:pPr>
            <a:r>
              <a:rPr lang="en-US" altLang="zh-CN" sz="2400" b="1" dirty="0" smtClean="0">
                <a:latin typeface="Gill Sans MT"/>
                <a:ea typeface="宋体" charset="-122"/>
              </a:rPr>
              <a:t>Provide water to tribes while protecting existing non-Indian water users</a:t>
            </a:r>
          </a:p>
          <a:p>
            <a:pPr marL="457200" lvl="1" indent="0">
              <a:lnSpc>
                <a:spcPct val="50000"/>
              </a:lnSpc>
              <a:spcBef>
                <a:spcPts val="0"/>
              </a:spcBef>
              <a:buNone/>
            </a:pPr>
            <a:endParaRPr lang="en-US" altLang="zh-CN" sz="2400" b="1" dirty="0" smtClean="0">
              <a:effectLst>
                <a:outerShdw blurRad="38100" dist="38100" dir="2700000" algn="tl">
                  <a:srgbClr val="000000">
                    <a:alpha val="43137"/>
                  </a:srgbClr>
                </a:outerShdw>
              </a:effectLst>
              <a:latin typeface="Gill Sans MT"/>
              <a:ea typeface="宋体" charset="-122"/>
            </a:endParaRPr>
          </a:p>
          <a:p>
            <a:pPr>
              <a:lnSpc>
                <a:spcPct val="120000"/>
              </a:lnSpc>
              <a:spcBef>
                <a:spcPts val="0"/>
              </a:spcBef>
            </a:pPr>
            <a:r>
              <a:rPr lang="en-US" altLang="zh-CN" sz="2400" b="1" dirty="0" smtClean="0">
                <a:latin typeface="Gill Sans MT"/>
                <a:ea typeface="宋体" charset="-122"/>
              </a:rPr>
              <a:t>Local </a:t>
            </a:r>
            <a:r>
              <a:rPr lang="en-US" altLang="zh-CN" sz="2400" b="1" dirty="0">
                <a:latin typeface="Gill Sans MT"/>
                <a:ea typeface="宋体" charset="-122"/>
              </a:rPr>
              <a:t>Solutions</a:t>
            </a:r>
          </a:p>
          <a:p>
            <a:pPr marL="457200" lvl="1" indent="0">
              <a:lnSpc>
                <a:spcPct val="120000"/>
              </a:lnSpc>
              <a:spcBef>
                <a:spcPts val="0"/>
              </a:spcBef>
              <a:buNone/>
            </a:pPr>
            <a:r>
              <a:rPr lang="en-US" altLang="zh-CN" sz="2400" b="1" dirty="0" smtClean="0">
                <a:latin typeface="Gill Sans MT"/>
                <a:ea typeface="宋体" charset="-122"/>
              </a:rPr>
              <a:t>Allow </a:t>
            </a:r>
            <a:r>
              <a:rPr lang="en-US" altLang="zh-CN" sz="2400" b="1" dirty="0">
                <a:latin typeface="Gill Sans MT"/>
                <a:ea typeface="宋体" charset="-122"/>
              </a:rPr>
              <a:t>parties to develop and implement creative solutions to water use </a:t>
            </a:r>
            <a:r>
              <a:rPr lang="en-US" altLang="zh-CN" sz="2400" b="1" dirty="0" smtClean="0">
                <a:latin typeface="Gill Sans MT"/>
                <a:ea typeface="宋体" charset="-122"/>
              </a:rPr>
              <a:t>problems based on </a:t>
            </a:r>
            <a:r>
              <a:rPr lang="en-US" altLang="zh-CN" sz="2400" b="1" dirty="0">
                <a:latin typeface="Gill Sans MT"/>
                <a:ea typeface="宋体" charset="-122"/>
              </a:rPr>
              <a:t>local knowledge and values</a:t>
            </a:r>
          </a:p>
          <a:p>
            <a:pPr>
              <a:lnSpc>
                <a:spcPct val="120000"/>
              </a:lnSpc>
              <a:spcBef>
                <a:spcPts val="0"/>
              </a:spcBef>
            </a:pPr>
            <a:endParaRPr lang="en-US" sz="2400" b="1" dirty="0">
              <a:latin typeface="Gill Sans MT"/>
            </a:endParaRPr>
          </a:p>
        </p:txBody>
      </p:sp>
      <p:sp>
        <p:nvSpPr>
          <p:cNvPr id="2" name="Slide Number Placeholder 1"/>
          <p:cNvSpPr>
            <a:spLocks noGrp="1"/>
          </p:cNvSpPr>
          <p:nvPr>
            <p:ph type="sldNum" sz="quarter" idx="12"/>
          </p:nvPr>
        </p:nvSpPr>
        <p:spPr/>
        <p:txBody>
          <a:bodyPr/>
          <a:lstStyle/>
          <a:p>
            <a:fld id="{CBE93D19-9C4F-4B5F-B3F5-9BBFAC1C7170}" type="slidenum">
              <a:rPr lang="en-US" smtClean="0"/>
              <a:pPr/>
              <a:t>12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pPr algn="ctr"/>
            <a:r>
              <a:rPr lang="en-US" sz="4200" dirty="0" smtClean="0">
                <a:latin typeface="Gill Sans MT"/>
              </a:rPr>
              <a:t>Benefits of Settlements </a:t>
            </a:r>
            <a:r>
              <a:rPr lang="en-US" sz="2400" dirty="0">
                <a:latin typeface="Gill Sans MT"/>
                <a:ea typeface="ＭＳ Ｐゴシック" pitchFamily="34" charset="-128"/>
              </a:rPr>
              <a:t>(cont’d)</a:t>
            </a:r>
          </a:p>
        </p:txBody>
      </p:sp>
      <p:sp>
        <p:nvSpPr>
          <p:cNvPr id="3" name="Content Placeholder 2"/>
          <p:cNvSpPr>
            <a:spLocks noGrp="1"/>
          </p:cNvSpPr>
          <p:nvPr>
            <p:ph idx="1"/>
          </p:nvPr>
        </p:nvSpPr>
        <p:spPr>
          <a:xfrm>
            <a:off x="401216" y="1600200"/>
            <a:ext cx="8229600" cy="4389120"/>
          </a:xfrm>
        </p:spPr>
        <p:txBody>
          <a:bodyPr>
            <a:noAutofit/>
          </a:bodyPr>
          <a:lstStyle/>
          <a:p>
            <a:pPr>
              <a:lnSpc>
                <a:spcPct val="120000"/>
              </a:lnSpc>
              <a:spcBef>
                <a:spcPts val="0"/>
              </a:spcBef>
            </a:pPr>
            <a:r>
              <a:rPr lang="en-US" sz="2400" b="1" dirty="0">
                <a:latin typeface="Gill Sans MT"/>
              </a:rPr>
              <a:t>Certainty and Economic Development</a:t>
            </a:r>
          </a:p>
          <a:p>
            <a:pPr lvl="2">
              <a:lnSpc>
                <a:spcPct val="120000"/>
              </a:lnSpc>
              <a:buFont typeface="Gill Sans MT" pitchFamily="34" charset="0"/>
              <a:buChar char="–"/>
            </a:pPr>
            <a:r>
              <a:rPr lang="en-US" sz="2400" b="1" dirty="0" smtClean="0">
                <a:latin typeface="Gill Sans MT"/>
              </a:rPr>
              <a:t> </a:t>
            </a:r>
            <a:r>
              <a:rPr lang="en-US" sz="2400" b="1" dirty="0">
                <a:latin typeface="Gill Sans MT"/>
              </a:rPr>
              <a:t>Provide certainty to tribes and neighboring communities, support economic development for tribes, and replace historic tension with cooperation</a:t>
            </a:r>
          </a:p>
          <a:p>
            <a:pPr>
              <a:lnSpc>
                <a:spcPct val="50000"/>
              </a:lnSpc>
              <a:spcBef>
                <a:spcPts val="0"/>
              </a:spcBef>
            </a:pPr>
            <a:endParaRPr lang="en-US" sz="2400" b="1" dirty="0">
              <a:latin typeface="Gill Sans MT"/>
            </a:endParaRPr>
          </a:p>
          <a:p>
            <a:pPr>
              <a:lnSpc>
                <a:spcPct val="120000"/>
              </a:lnSpc>
              <a:spcBef>
                <a:spcPts val="0"/>
              </a:spcBef>
            </a:pPr>
            <a:r>
              <a:rPr lang="en-US" sz="2400" b="1" dirty="0">
                <a:latin typeface="Gill Sans MT"/>
              </a:rPr>
              <a:t>Trust Responsibility</a:t>
            </a:r>
          </a:p>
          <a:p>
            <a:pPr lvl="2">
              <a:lnSpc>
                <a:spcPct val="120000"/>
              </a:lnSpc>
              <a:buFont typeface="Gill Sans MT" pitchFamily="34" charset="0"/>
              <a:buChar char="–"/>
            </a:pPr>
            <a:r>
              <a:rPr lang="en-US" sz="2400" b="1" dirty="0" smtClean="0">
                <a:latin typeface="Gill Sans MT"/>
              </a:rPr>
              <a:t> </a:t>
            </a:r>
            <a:r>
              <a:rPr lang="en-US" sz="2400" b="1" dirty="0">
                <a:latin typeface="Gill Sans MT"/>
              </a:rPr>
              <a:t>Consistent with the Federal trust responsibility and Federal policy of promoting Indian self-determination and economic self-sufficiency</a:t>
            </a:r>
          </a:p>
          <a:p>
            <a:endParaRPr lang="en-US" sz="2400" dirty="0"/>
          </a:p>
        </p:txBody>
      </p:sp>
      <p:sp>
        <p:nvSpPr>
          <p:cNvPr id="4" name="Slide Number Placeholder 3"/>
          <p:cNvSpPr>
            <a:spLocks noGrp="1"/>
          </p:cNvSpPr>
          <p:nvPr>
            <p:ph type="sldNum" sz="quarter" idx="12"/>
          </p:nvPr>
        </p:nvSpPr>
        <p:spPr/>
        <p:txBody>
          <a:bodyPr/>
          <a:lstStyle/>
          <a:p>
            <a:fld id="{CBE93D19-9C4F-4B5F-B3F5-9BBFAC1C7170}" type="slidenum">
              <a:rPr lang="en-US" smtClean="0"/>
              <a:pPr/>
              <a:t>13</a:t>
            </a:fld>
            <a:endParaRPr lang="en-US" dirty="0"/>
          </a:p>
        </p:txBody>
      </p:sp>
    </p:spTree>
    <p:extLst>
      <p:ext uri="{BB962C8B-B14F-4D97-AF65-F5344CB8AC3E}">
        <p14:creationId xmlns:p14="http://schemas.microsoft.com/office/powerpoint/2010/main" val="165202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dirty="0"/>
              <a:t/>
            </a:r>
            <a:br>
              <a:rPr lang="en-US" dirty="0"/>
            </a:br>
            <a:r>
              <a:rPr lang="en-US" dirty="0"/>
              <a:t/>
            </a:r>
            <a:br>
              <a:rPr lang="en-US" dirty="0"/>
            </a:br>
            <a:r>
              <a:rPr lang="en-US" dirty="0"/>
              <a:t> </a:t>
            </a:r>
            <a:r>
              <a:rPr lang="en-US" sz="4700" dirty="0">
                <a:latin typeface="Gill Sans MT"/>
              </a:rPr>
              <a:t>Indian Water Rights Settlements: </a:t>
            </a:r>
            <a:br>
              <a:rPr lang="en-US" sz="4700" dirty="0">
                <a:latin typeface="Gill Sans MT"/>
              </a:rPr>
            </a:br>
            <a:r>
              <a:rPr lang="en-US" sz="4700" dirty="0">
                <a:latin typeface="Gill Sans MT"/>
              </a:rPr>
              <a:t>Economic Analysis </a:t>
            </a:r>
          </a:p>
        </p:txBody>
      </p:sp>
      <p:sp>
        <p:nvSpPr>
          <p:cNvPr id="3" name="Content Placeholder 2"/>
          <p:cNvSpPr>
            <a:spLocks noGrp="1"/>
          </p:cNvSpPr>
          <p:nvPr>
            <p:ph idx="1"/>
          </p:nvPr>
        </p:nvSpPr>
        <p:spPr>
          <a:xfrm>
            <a:off x="457200" y="2242566"/>
            <a:ext cx="8186552" cy="3593414"/>
          </a:xfrm>
        </p:spPr>
        <p:txBody>
          <a:bodyPr>
            <a:normAutofit/>
          </a:bodyPr>
          <a:lstStyle/>
          <a:p>
            <a:pPr>
              <a:spcAft>
                <a:spcPts val="300"/>
              </a:spcAft>
            </a:pPr>
            <a:r>
              <a:rPr lang="en-US" sz="2400" b="1" u="sng" dirty="0">
                <a:latin typeface="Gill Sans MT"/>
                <a:cs typeface="Gill Sans MT"/>
              </a:rPr>
              <a:t>Objective:</a:t>
            </a:r>
            <a:r>
              <a:rPr lang="en-US" sz="2400" b="1" dirty="0">
                <a:latin typeface="Gill Sans MT"/>
                <a:cs typeface="Gill Sans MT"/>
              </a:rPr>
              <a:t> </a:t>
            </a:r>
            <a:r>
              <a:rPr lang="en-US" sz="2400" b="1" dirty="0" smtClean="0">
                <a:latin typeface="Gill Sans MT"/>
                <a:cs typeface="Gill Sans MT"/>
              </a:rPr>
              <a:t> An </a:t>
            </a:r>
            <a:r>
              <a:rPr lang="en-US" sz="2400" b="1" dirty="0">
                <a:latin typeface="Gill Sans MT"/>
                <a:cs typeface="Gill Sans MT"/>
              </a:rPr>
              <a:t>analysis of the economic impacts of enacted Indian water settlements that accrue to all parties to the settlement. The study will measure net benefits and will help inform the Indian Water Rights Settlement </a:t>
            </a:r>
            <a:r>
              <a:rPr lang="en-US" sz="2400" b="1" dirty="0" smtClean="0">
                <a:latin typeface="Gill Sans MT"/>
                <a:cs typeface="Gill Sans MT"/>
              </a:rPr>
              <a:t>Program</a:t>
            </a:r>
          </a:p>
          <a:p>
            <a:pPr marL="0" indent="0">
              <a:spcAft>
                <a:spcPts val="300"/>
              </a:spcAft>
              <a:buNone/>
            </a:pPr>
            <a:endParaRPr lang="en-US" sz="2400" b="1" dirty="0">
              <a:latin typeface="Gill Sans MT"/>
              <a:cs typeface="Gill Sans MT"/>
            </a:endParaRPr>
          </a:p>
          <a:p>
            <a:pPr marL="363474" indent="-342900">
              <a:spcAft>
                <a:spcPts val="300"/>
              </a:spcAft>
            </a:pPr>
            <a:r>
              <a:rPr lang="en-US" sz="2400" b="1" dirty="0">
                <a:latin typeface="Gill Sans MT"/>
                <a:cs typeface="Gill Sans MT"/>
              </a:rPr>
              <a:t>Study data collection and analysis currently taking </a:t>
            </a:r>
            <a:r>
              <a:rPr lang="en-US" sz="2400" b="1" dirty="0" smtClean="0">
                <a:latin typeface="Gill Sans MT"/>
                <a:cs typeface="Gill Sans MT"/>
              </a:rPr>
              <a:t>place</a:t>
            </a:r>
            <a:endParaRPr lang="en-US" sz="2400" b="1" dirty="0">
              <a:latin typeface="Gill Sans MT"/>
              <a:cs typeface="Gill Sans MT"/>
            </a:endParaRPr>
          </a:p>
          <a:p>
            <a:pPr marL="363474" indent="-342900"/>
            <a:endParaRPr lang="en-US" dirty="0" smtClean="0">
              <a:latin typeface="+mj-lt"/>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solidFill>
                  <a:srgbClr val="04617B">
                    <a:shade val="90000"/>
                  </a:srgbClr>
                </a:solidFill>
              </a:rPr>
              <a:pPr/>
              <a:t>14</a:t>
            </a:fld>
            <a:endParaRPr lang="en-US" dirty="0">
              <a:solidFill>
                <a:srgbClr val="04617B">
                  <a:shade val="90000"/>
                </a:srgbClr>
              </a:solidFill>
            </a:endParaRPr>
          </a:p>
        </p:txBody>
      </p:sp>
    </p:spTree>
    <p:extLst>
      <p:ext uri="{BB962C8B-B14F-4D97-AF65-F5344CB8AC3E}">
        <p14:creationId xmlns:p14="http://schemas.microsoft.com/office/powerpoint/2010/main" val="927784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990600"/>
          </a:xfrm>
        </p:spPr>
        <p:txBody>
          <a:bodyPr>
            <a:normAutofit fontScale="90000"/>
          </a:bodyPr>
          <a:lstStyle/>
          <a:p>
            <a:pPr algn="ct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sz="4700" dirty="0" smtClean="0">
                <a:latin typeface="Gill Sans MT"/>
              </a:rPr>
              <a:t>Federal </a:t>
            </a:r>
            <a:r>
              <a:rPr lang="en-US" sz="4700" dirty="0">
                <a:latin typeface="Gill Sans MT"/>
              </a:rPr>
              <a:t>Settlement </a:t>
            </a:r>
            <a:r>
              <a:rPr lang="en-US" sz="4700" dirty="0" smtClean="0">
                <a:latin typeface="Gill Sans MT"/>
              </a:rPr>
              <a:t>Process </a:t>
            </a:r>
            <a:endParaRPr lang="en-US" sz="4700" dirty="0">
              <a:latin typeface="Gill Sans MT"/>
            </a:endParaRPr>
          </a:p>
        </p:txBody>
      </p:sp>
      <p:sp>
        <p:nvSpPr>
          <p:cNvPr id="3" name="Content Placeholder 2"/>
          <p:cNvSpPr>
            <a:spLocks noGrp="1"/>
          </p:cNvSpPr>
          <p:nvPr>
            <p:ph idx="1"/>
          </p:nvPr>
        </p:nvSpPr>
        <p:spPr>
          <a:xfrm>
            <a:off x="685800" y="1295400"/>
            <a:ext cx="7848600" cy="5334000"/>
          </a:xfrm>
        </p:spPr>
        <p:txBody>
          <a:bodyPr>
            <a:normAutofit/>
          </a:bodyPr>
          <a:lstStyle/>
          <a:p>
            <a:pPr marL="463550" lvl="1" indent="-182563">
              <a:buFont typeface="Arial" pitchFamily="34" charset="0"/>
              <a:buChar char="•"/>
            </a:pPr>
            <a:endParaRPr lang="en-US" sz="2400" b="1" dirty="0" smtClean="0">
              <a:latin typeface="Gill Sans MT"/>
            </a:endParaRPr>
          </a:p>
          <a:p>
            <a:pPr marL="274320" lvl="1" indent="-274320">
              <a:lnSpc>
                <a:spcPct val="90000"/>
              </a:lnSpc>
              <a:buClr>
                <a:schemeClr val="accent3"/>
              </a:buClr>
              <a:buSzPct val="95000"/>
            </a:pPr>
            <a:r>
              <a:rPr lang="en-US" b="1" dirty="0">
                <a:latin typeface="Gill Sans MT"/>
              </a:rPr>
              <a:t>The Working Group on Indian Water Settlements</a:t>
            </a:r>
          </a:p>
          <a:p>
            <a:pPr marL="274320" lvl="1" indent="-274320">
              <a:lnSpc>
                <a:spcPct val="90000"/>
              </a:lnSpc>
              <a:buClr>
                <a:schemeClr val="accent3"/>
              </a:buClr>
              <a:buSzPct val="95000"/>
            </a:pPr>
            <a:endParaRPr lang="en-US" b="1" dirty="0">
              <a:latin typeface="Gill Sans MT"/>
            </a:endParaRPr>
          </a:p>
          <a:p>
            <a:pPr marL="274320" lvl="1" indent="-274320">
              <a:lnSpc>
                <a:spcPct val="90000"/>
              </a:lnSpc>
              <a:buClr>
                <a:schemeClr val="accent3"/>
              </a:buClr>
              <a:buSzPct val="95000"/>
            </a:pPr>
            <a:r>
              <a:rPr lang="en-US" b="1" dirty="0">
                <a:latin typeface="Gill Sans MT"/>
              </a:rPr>
              <a:t>Established by the Department of the Interior in 1989</a:t>
            </a:r>
          </a:p>
          <a:p>
            <a:pPr marL="274320" lvl="1" indent="-274320">
              <a:lnSpc>
                <a:spcPct val="90000"/>
              </a:lnSpc>
              <a:buClr>
                <a:schemeClr val="accent3"/>
              </a:buClr>
              <a:buSzPct val="95000"/>
            </a:pPr>
            <a:endParaRPr lang="en-US" b="1" dirty="0">
              <a:latin typeface="Gill Sans MT"/>
            </a:endParaRPr>
          </a:p>
          <a:p>
            <a:pPr marL="274320" lvl="1" indent="-274320">
              <a:lnSpc>
                <a:spcPct val="90000"/>
              </a:lnSpc>
              <a:buClr>
                <a:schemeClr val="accent3"/>
              </a:buClr>
              <a:buSzPct val="95000"/>
            </a:pPr>
            <a:r>
              <a:rPr lang="en-US" b="1" dirty="0">
                <a:latin typeface="Gill Sans MT"/>
              </a:rPr>
              <a:t>Comprised of all Assistant Secretaries and the Solicitor</a:t>
            </a:r>
          </a:p>
          <a:p>
            <a:pPr marL="274320" lvl="1" indent="-274320">
              <a:lnSpc>
                <a:spcPct val="90000"/>
              </a:lnSpc>
              <a:buClr>
                <a:schemeClr val="accent3"/>
              </a:buClr>
              <a:buSzPct val="95000"/>
            </a:pPr>
            <a:endParaRPr lang="en-US" b="1" dirty="0">
              <a:latin typeface="Gill Sans MT"/>
            </a:endParaRPr>
          </a:p>
          <a:p>
            <a:pPr marL="274320" lvl="1" indent="-274320">
              <a:lnSpc>
                <a:spcPct val="90000"/>
              </a:lnSpc>
              <a:buClr>
                <a:schemeClr val="accent3"/>
              </a:buClr>
              <a:buSzPct val="95000"/>
            </a:pPr>
            <a:r>
              <a:rPr lang="en-US" b="1" dirty="0">
                <a:latin typeface="Gill Sans MT"/>
              </a:rPr>
              <a:t>Responsible for making recommendations to the Secretary of the Interior regarding water settlements and settlement policies</a:t>
            </a:r>
          </a:p>
          <a:p>
            <a:pPr marL="463550" lvl="1" indent="-182563">
              <a:buFont typeface="Arial" pitchFamily="34" charset="0"/>
              <a:buChar char="•"/>
            </a:pPr>
            <a:endParaRPr lang="en-US" sz="1800" b="1" dirty="0">
              <a:latin typeface="Gill Sans MT"/>
            </a:endParaRPr>
          </a:p>
          <a:p>
            <a:pPr marL="280987" lvl="1" indent="0">
              <a:buNone/>
            </a:pPr>
            <a:endParaRPr lang="en-US" sz="1800" b="1" dirty="0" smtClean="0">
              <a:latin typeface="Gill Sans MT"/>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pPr/>
              <a:t>15</a:t>
            </a:fld>
            <a:endParaRPr lang="en-US" dirty="0"/>
          </a:p>
        </p:txBody>
      </p:sp>
    </p:spTree>
    <p:extLst>
      <p:ext uri="{BB962C8B-B14F-4D97-AF65-F5344CB8AC3E}">
        <p14:creationId xmlns:p14="http://schemas.microsoft.com/office/powerpoint/2010/main" val="3325150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noAutofit/>
          </a:bodyPr>
          <a:lstStyle/>
          <a:p>
            <a:pPr algn="ctr"/>
            <a:r>
              <a:rPr lang="en-US" sz="4000" dirty="0">
                <a:latin typeface="Gill Sans MT"/>
              </a:rPr>
              <a:t>Federal  Settlement Process </a:t>
            </a:r>
            <a:r>
              <a:rPr lang="en-US" sz="2400" dirty="0">
                <a:latin typeface="Gill Sans MT"/>
                <a:ea typeface="ＭＳ Ｐゴシック" pitchFamily="34" charset="-128"/>
              </a:rPr>
              <a:t>(</a:t>
            </a:r>
            <a:r>
              <a:rPr lang="en-US" sz="2400" dirty="0" smtClean="0">
                <a:latin typeface="Gill Sans MT"/>
                <a:ea typeface="ＭＳ Ｐゴシック" pitchFamily="34" charset="-128"/>
              </a:rPr>
              <a:t>cont’d)</a:t>
            </a:r>
            <a:endParaRPr lang="en-US" sz="2400" dirty="0">
              <a:latin typeface="Gill Sans MT"/>
              <a:ea typeface="ＭＳ Ｐゴシック" pitchFamily="34" charset="-128"/>
            </a:endParaRPr>
          </a:p>
        </p:txBody>
      </p:sp>
      <p:sp>
        <p:nvSpPr>
          <p:cNvPr id="3" name="Content Placeholder 2"/>
          <p:cNvSpPr>
            <a:spLocks noGrp="1"/>
          </p:cNvSpPr>
          <p:nvPr>
            <p:ph idx="1"/>
          </p:nvPr>
        </p:nvSpPr>
        <p:spPr>
          <a:xfrm>
            <a:off x="457200" y="1646237"/>
            <a:ext cx="8229600" cy="4754563"/>
          </a:xfrm>
        </p:spPr>
        <p:txBody>
          <a:bodyPr>
            <a:normAutofit fontScale="92500"/>
          </a:bodyPr>
          <a:lstStyle/>
          <a:p>
            <a:pPr marL="274320" lvl="1" indent="-274320">
              <a:lnSpc>
                <a:spcPct val="90000"/>
              </a:lnSpc>
              <a:buClr>
                <a:schemeClr val="accent3"/>
              </a:buClr>
              <a:buSzPct val="95000"/>
            </a:pPr>
            <a:r>
              <a:rPr lang="en-US" sz="2600" b="1" dirty="0">
                <a:latin typeface="Gill Sans MT"/>
              </a:rPr>
              <a:t>Presided over by a Chairman who is selected by the Secretary.  Currently the Chair is Alan </a:t>
            </a:r>
            <a:r>
              <a:rPr lang="en-US" sz="2600" b="1" dirty="0" err="1">
                <a:latin typeface="Gill Sans MT"/>
              </a:rPr>
              <a:t>Mikkelsen</a:t>
            </a:r>
            <a:r>
              <a:rPr lang="en-US" sz="2600" b="1" dirty="0">
                <a:latin typeface="Gill Sans MT"/>
              </a:rPr>
              <a:t> who also serves as Deputy Commissioner of Reclamation</a:t>
            </a:r>
          </a:p>
          <a:p>
            <a:pPr marL="274320" lvl="1" indent="-274320">
              <a:lnSpc>
                <a:spcPct val="90000"/>
              </a:lnSpc>
              <a:buClr>
                <a:schemeClr val="accent3"/>
              </a:buClr>
              <a:buSzPct val="95000"/>
            </a:pPr>
            <a:endParaRPr lang="en-US" sz="2600" b="1" dirty="0">
              <a:latin typeface="Gill Sans MT"/>
            </a:endParaRPr>
          </a:p>
          <a:p>
            <a:pPr marL="274320" lvl="1" indent="-274320">
              <a:lnSpc>
                <a:spcPct val="90000"/>
              </a:lnSpc>
              <a:buClr>
                <a:schemeClr val="accent3"/>
              </a:buClr>
              <a:buSzPct val="95000"/>
            </a:pPr>
            <a:r>
              <a:rPr lang="en-US" sz="2600" b="1" dirty="0">
                <a:latin typeface="Gill Sans MT"/>
              </a:rPr>
              <a:t>Secretary’s Indian Water Rights Office (SIWRO), under the direction of the Chairman of the Working Group, coordinates and assists with Indian water rights settlements and interfaces with settlement teams in the field</a:t>
            </a:r>
          </a:p>
          <a:p>
            <a:pPr marL="274320" lvl="1" indent="-274320">
              <a:lnSpc>
                <a:spcPct val="90000"/>
              </a:lnSpc>
              <a:buClr>
                <a:schemeClr val="accent3"/>
              </a:buClr>
              <a:buSzPct val="95000"/>
            </a:pPr>
            <a:endParaRPr lang="en-US" sz="2600" b="1" dirty="0">
              <a:latin typeface="Gill Sans MT"/>
            </a:endParaRPr>
          </a:p>
          <a:p>
            <a:pPr marL="274320" lvl="1" indent="-274320">
              <a:lnSpc>
                <a:spcPct val="90000"/>
              </a:lnSpc>
              <a:buClr>
                <a:schemeClr val="accent3"/>
              </a:buClr>
              <a:buSzPct val="95000"/>
            </a:pPr>
            <a:r>
              <a:rPr lang="en-US" sz="2600" b="1" dirty="0">
                <a:latin typeface="Gill Sans MT"/>
              </a:rPr>
              <a:t>Upon direction from the Working Group, SIWRO establishes Federal teams to lead settlement negotiations and implementation</a:t>
            </a:r>
          </a:p>
          <a:p>
            <a:endParaRPr lang="en-US" sz="2400" dirty="0">
              <a:latin typeface="Gill Sans MT"/>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pPr/>
              <a:t>16</a:t>
            </a:fld>
            <a:endParaRPr lang="en-US" dirty="0"/>
          </a:p>
        </p:txBody>
      </p:sp>
    </p:spTree>
    <p:extLst>
      <p:ext uri="{BB962C8B-B14F-4D97-AF65-F5344CB8AC3E}">
        <p14:creationId xmlns:p14="http://schemas.microsoft.com/office/powerpoint/2010/main" val="1116763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noAutofit/>
          </a:bodyPr>
          <a:lstStyle/>
          <a:p>
            <a:pPr lvl="0" algn="ctr">
              <a:spcBef>
                <a:spcPts val="0"/>
              </a:spcBef>
            </a:pPr>
            <a:r>
              <a:rPr lang="en-US" sz="4000" dirty="0">
                <a:latin typeface="Gill Sans MT"/>
                <a:ea typeface="+mn-ea"/>
                <a:cs typeface="+mn-cs"/>
              </a:rPr>
              <a:t>Federal </a:t>
            </a:r>
            <a:r>
              <a:rPr lang="en-US" sz="4000" dirty="0" smtClean="0">
                <a:latin typeface="Gill Sans MT"/>
                <a:ea typeface="+mn-ea"/>
                <a:cs typeface="+mn-cs"/>
              </a:rPr>
              <a:t> Settlement Process</a:t>
            </a:r>
            <a:r>
              <a:rPr lang="en-US" sz="4000" dirty="0" smtClean="0">
                <a:latin typeface="Gill Sans MT"/>
              </a:rPr>
              <a:t> </a:t>
            </a:r>
            <a:r>
              <a:rPr lang="en-US" altLang="en-US" sz="2400" dirty="0">
                <a:latin typeface="Gill Sans MT"/>
                <a:ea typeface="ＭＳ Ｐゴシック" pitchFamily="34" charset="-128"/>
              </a:rPr>
              <a:t>(cont’d)</a:t>
            </a:r>
            <a:endParaRPr lang="en-US" sz="2400" dirty="0">
              <a:latin typeface="Gill Sans MT"/>
              <a:ea typeface="ＭＳ Ｐゴシック" pitchFamily="34" charset="-128"/>
            </a:endParaRPr>
          </a:p>
        </p:txBody>
      </p:sp>
      <p:sp>
        <p:nvSpPr>
          <p:cNvPr id="3" name="Content Placeholder 2"/>
          <p:cNvSpPr>
            <a:spLocks noGrp="1"/>
          </p:cNvSpPr>
          <p:nvPr>
            <p:ph idx="1"/>
          </p:nvPr>
        </p:nvSpPr>
        <p:spPr>
          <a:xfrm>
            <a:off x="457200" y="1524000"/>
            <a:ext cx="8229600" cy="5181600"/>
          </a:xfrm>
        </p:spPr>
        <p:txBody>
          <a:bodyPr>
            <a:normAutofit/>
          </a:bodyPr>
          <a:lstStyle/>
          <a:p>
            <a:r>
              <a:rPr lang="en-US" sz="2400" b="1" dirty="0" smtClean="0">
                <a:latin typeface="Gill Sans MT"/>
              </a:rPr>
              <a:t>  Teams are comprised of representatives from:</a:t>
            </a:r>
          </a:p>
          <a:p>
            <a:pPr lvl="2">
              <a:buFont typeface="Gill Sans MT" pitchFamily="34" charset="0"/>
              <a:buChar char="–"/>
            </a:pPr>
            <a:r>
              <a:rPr lang="en-US" sz="2400" b="1" dirty="0">
                <a:latin typeface="Gill Sans MT"/>
              </a:rPr>
              <a:t>Bureau of Indian Affairs</a:t>
            </a:r>
          </a:p>
          <a:p>
            <a:pPr lvl="2">
              <a:buFont typeface="Gill Sans MT" pitchFamily="34" charset="0"/>
              <a:buChar char="–"/>
            </a:pPr>
            <a:r>
              <a:rPr lang="en-US" sz="2400" b="1" dirty="0">
                <a:latin typeface="Gill Sans MT"/>
              </a:rPr>
              <a:t>Bureau of Reclamation</a:t>
            </a:r>
          </a:p>
          <a:p>
            <a:pPr lvl="2">
              <a:buFont typeface="Gill Sans MT" pitchFamily="34" charset="0"/>
              <a:buChar char="–"/>
            </a:pPr>
            <a:r>
              <a:rPr lang="en-US" sz="2400" b="1" dirty="0">
                <a:latin typeface="Gill Sans MT"/>
              </a:rPr>
              <a:t>Solicitor’s Office</a:t>
            </a:r>
          </a:p>
          <a:p>
            <a:pPr lvl="2">
              <a:buFont typeface="Gill Sans MT" pitchFamily="34" charset="0"/>
              <a:buChar char="–"/>
            </a:pPr>
            <a:r>
              <a:rPr lang="en-US" sz="2400" b="1" dirty="0">
                <a:latin typeface="Gill Sans MT"/>
              </a:rPr>
              <a:t>Fish and Wildlife Service</a:t>
            </a:r>
          </a:p>
          <a:p>
            <a:pPr lvl="2">
              <a:buFont typeface="Gill Sans MT" pitchFamily="34" charset="0"/>
              <a:buChar char="–"/>
            </a:pPr>
            <a:r>
              <a:rPr lang="en-US" sz="2400" b="1" dirty="0">
                <a:latin typeface="Gill Sans MT"/>
              </a:rPr>
              <a:t>Department of Justice </a:t>
            </a:r>
          </a:p>
          <a:p>
            <a:pPr lvl="2">
              <a:buFont typeface="Gill Sans MT" pitchFamily="34" charset="0"/>
              <a:buChar char="–"/>
            </a:pPr>
            <a:r>
              <a:rPr lang="en-US" sz="2400" b="1" dirty="0">
                <a:latin typeface="Gill Sans MT"/>
              </a:rPr>
              <a:t>Other Federal agencies (within or outside the DOI) with significant interests in the settlement</a:t>
            </a:r>
          </a:p>
          <a:p>
            <a:pPr marL="0" lvl="1" indent="0">
              <a:lnSpc>
                <a:spcPct val="90000"/>
              </a:lnSpc>
              <a:buClr>
                <a:schemeClr val="accent1">
                  <a:lumMod val="75000"/>
                </a:schemeClr>
              </a:buClr>
              <a:buSzPct val="95000"/>
              <a:buNone/>
              <a:defRPr/>
            </a:pPr>
            <a:endParaRPr lang="en-US" sz="2200" b="1" dirty="0">
              <a:latin typeface="Gill Sans MT"/>
            </a:endParaRPr>
          </a:p>
          <a:p>
            <a:pPr marL="274320" lvl="1" indent="-274320">
              <a:lnSpc>
                <a:spcPct val="90000"/>
              </a:lnSpc>
              <a:buClr>
                <a:schemeClr val="accent3"/>
              </a:buClr>
              <a:buSzPct val="95000"/>
              <a:defRPr/>
            </a:pPr>
            <a:r>
              <a:rPr lang="en-US" b="1" dirty="0">
                <a:latin typeface="Gill Sans MT"/>
              </a:rPr>
              <a:t>Currently the DOI has 42 teams in the field:</a:t>
            </a:r>
          </a:p>
          <a:p>
            <a:pPr lvl="2">
              <a:lnSpc>
                <a:spcPct val="90000"/>
              </a:lnSpc>
              <a:buFont typeface="Gill Sans MT" pitchFamily="34" charset="0"/>
              <a:buChar char="–"/>
              <a:defRPr/>
            </a:pPr>
            <a:r>
              <a:rPr lang="en-US" sz="2400" b="1" dirty="0">
                <a:latin typeface="Gill Sans MT"/>
              </a:rPr>
              <a:t>18 Negotiation Teams , 22 Implementation Teams, and 2 Assessment Teams</a:t>
            </a:r>
          </a:p>
          <a:p>
            <a:pPr>
              <a:lnSpc>
                <a:spcPct val="90000"/>
              </a:lnSpc>
              <a:buClr>
                <a:schemeClr val="accent1">
                  <a:lumMod val="75000"/>
                </a:schemeClr>
              </a:buClr>
              <a:buSzPct val="95000"/>
              <a:defRPr/>
            </a:pPr>
            <a:endParaRPr lang="en-US" sz="2100" b="1" dirty="0">
              <a:latin typeface="Gill Sans MT"/>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pPr/>
              <a:t>17</a:t>
            </a:fld>
            <a:endParaRPr lang="en-US" dirty="0"/>
          </a:p>
        </p:txBody>
      </p:sp>
    </p:spTree>
    <p:extLst>
      <p:ext uri="{BB962C8B-B14F-4D97-AF65-F5344CB8AC3E}">
        <p14:creationId xmlns:p14="http://schemas.microsoft.com/office/powerpoint/2010/main" val="3047691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33400"/>
            <a:ext cx="8229600" cy="762000"/>
          </a:xfrm>
        </p:spPr>
        <p:txBody>
          <a:bodyPr>
            <a:normAutofit/>
          </a:bodyPr>
          <a:lstStyle/>
          <a:p>
            <a:pPr algn="ctr">
              <a:defRPr/>
            </a:pPr>
            <a:r>
              <a:rPr lang="en-US" sz="4200" dirty="0" smtClean="0">
                <a:latin typeface="Gill Sans MT"/>
              </a:rPr>
              <a:t>Criteria and Procedures</a:t>
            </a:r>
          </a:p>
        </p:txBody>
      </p:sp>
      <p:sp>
        <p:nvSpPr>
          <p:cNvPr id="24579" name="Rectangle 3"/>
          <p:cNvSpPr>
            <a:spLocks noGrp="1" noChangeArrowheads="1"/>
          </p:cNvSpPr>
          <p:nvPr>
            <p:ph idx="1"/>
          </p:nvPr>
        </p:nvSpPr>
        <p:spPr>
          <a:xfrm>
            <a:off x="457200" y="1371600"/>
            <a:ext cx="8153400" cy="5334000"/>
          </a:xfrm>
        </p:spPr>
        <p:txBody>
          <a:bodyPr>
            <a:normAutofit/>
          </a:bodyPr>
          <a:lstStyle/>
          <a:p>
            <a:pPr>
              <a:lnSpc>
                <a:spcPct val="120000"/>
              </a:lnSpc>
              <a:buNone/>
            </a:pPr>
            <a:r>
              <a:rPr lang="en-US" sz="2400" dirty="0" smtClean="0">
                <a:solidFill>
                  <a:schemeClr val="accent1">
                    <a:lumMod val="75000"/>
                  </a:schemeClr>
                </a:solidFill>
              </a:rPr>
              <a:t>	</a:t>
            </a:r>
            <a:r>
              <a:rPr lang="en-US" sz="2400" b="1" i="1" dirty="0" smtClean="0">
                <a:latin typeface="Gill Sans MT"/>
              </a:rPr>
              <a:t>The Criteria &amp; Procedures for Participation of Federal Government in Negotiating for Settlement of Indian Water Rights Claims</a:t>
            </a:r>
            <a:r>
              <a:rPr lang="en-US" sz="2400" b="1" dirty="0" smtClean="0">
                <a:latin typeface="Gill Sans MT"/>
              </a:rPr>
              <a:t>, 55 Fed. Reg. 9223-9225,  </a:t>
            </a:r>
            <a:br>
              <a:rPr lang="en-US" sz="2400" b="1" dirty="0" smtClean="0">
                <a:latin typeface="Gill Sans MT"/>
              </a:rPr>
            </a:br>
            <a:r>
              <a:rPr lang="en-US" sz="2400" b="1" dirty="0" smtClean="0">
                <a:latin typeface="Gill Sans MT"/>
              </a:rPr>
              <a:t>Mar. 12, 1990</a:t>
            </a:r>
          </a:p>
          <a:p>
            <a:pPr lvl="1">
              <a:lnSpc>
                <a:spcPct val="70000"/>
              </a:lnSpc>
              <a:buFont typeface="Arial" pitchFamily="34" charset="0"/>
              <a:buChar char="•"/>
            </a:pPr>
            <a:endParaRPr lang="en-US" sz="2400" b="1" dirty="0" smtClean="0">
              <a:latin typeface="Gill Sans MT"/>
            </a:endParaRPr>
          </a:p>
          <a:p>
            <a:pPr lvl="2">
              <a:lnSpc>
                <a:spcPct val="80000"/>
              </a:lnSpc>
              <a:buFont typeface="Gill Sans MT" pitchFamily="34" charset="0"/>
              <a:buChar char="–"/>
            </a:pPr>
            <a:r>
              <a:rPr lang="en-US" sz="2400" b="1" dirty="0">
                <a:latin typeface="Gill Sans MT"/>
              </a:rPr>
              <a:t>Provide guidelines for Administration’s participation in settlements</a:t>
            </a:r>
          </a:p>
          <a:p>
            <a:pPr lvl="2">
              <a:lnSpc>
                <a:spcPct val="80000"/>
              </a:lnSpc>
              <a:buFont typeface="Gill Sans MT" pitchFamily="34" charset="0"/>
              <a:buChar char="–"/>
            </a:pPr>
            <a:endParaRPr lang="en-US" sz="2400" b="1" dirty="0">
              <a:latin typeface="Gill Sans MT"/>
            </a:endParaRPr>
          </a:p>
          <a:p>
            <a:pPr lvl="2">
              <a:lnSpc>
                <a:spcPct val="80000"/>
              </a:lnSpc>
              <a:buFont typeface="Gill Sans MT" pitchFamily="34" charset="0"/>
              <a:buChar char="–"/>
            </a:pPr>
            <a:r>
              <a:rPr lang="en-US" sz="2400" b="1" dirty="0">
                <a:latin typeface="Gill Sans MT"/>
              </a:rPr>
              <a:t>Include factors to be considered in deciding Federal contribution to settlement cost share</a:t>
            </a:r>
          </a:p>
          <a:p>
            <a:pPr lvl="2">
              <a:lnSpc>
                <a:spcPct val="80000"/>
              </a:lnSpc>
              <a:buFont typeface="Gill Sans MT" pitchFamily="34" charset="0"/>
              <a:buChar char="–"/>
            </a:pPr>
            <a:endParaRPr lang="en-US" sz="2400" b="1" dirty="0">
              <a:latin typeface="Gill Sans MT"/>
            </a:endParaRPr>
          </a:p>
          <a:p>
            <a:pPr lvl="2">
              <a:lnSpc>
                <a:spcPct val="80000"/>
              </a:lnSpc>
              <a:buFont typeface="Gill Sans MT" pitchFamily="34" charset="0"/>
              <a:buChar char="–"/>
            </a:pPr>
            <a:r>
              <a:rPr lang="en-US" sz="2400" b="1" dirty="0">
                <a:latin typeface="Gill Sans MT"/>
              </a:rPr>
              <a:t>Require non-Federal cost sharing</a:t>
            </a:r>
          </a:p>
          <a:p>
            <a:pPr lvl="1">
              <a:lnSpc>
                <a:spcPct val="70000"/>
              </a:lnSpc>
              <a:buFont typeface="Arial" pitchFamily="34" charset="0"/>
              <a:buChar char="•"/>
            </a:pPr>
            <a:endParaRPr lang="en-US" sz="2400" b="1" dirty="0">
              <a:latin typeface="Gill Sans MT"/>
            </a:endParaRPr>
          </a:p>
          <a:p>
            <a:pPr lvl="1"/>
            <a:endParaRPr lang="en-US" sz="2200" dirty="0" smtClean="0">
              <a:solidFill>
                <a:schemeClr val="accent1">
                  <a:lumMod val="75000"/>
                </a:schemeClr>
              </a:solidFill>
            </a:endParaRPr>
          </a:p>
          <a:p>
            <a:pPr lvl="1"/>
            <a:endParaRPr lang="en-US" sz="2000" dirty="0" smtClean="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CBE93D19-9C4F-4B5F-B3F5-9BBFAC1C7170}" type="slidenum">
              <a:rPr lang="en-US" smtClean="0"/>
              <a:pPr/>
              <a:t>18</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15962"/>
          </a:xfrm>
        </p:spPr>
        <p:txBody>
          <a:bodyPr>
            <a:noAutofit/>
          </a:bodyPr>
          <a:lstStyle/>
          <a:p>
            <a:pPr algn="ctr"/>
            <a:r>
              <a:rPr lang="en-US" altLang="en-US" sz="4200" dirty="0" smtClean="0">
                <a:latin typeface="Gill Sans MT"/>
                <a:ea typeface="ＭＳ Ｐゴシック" pitchFamily="34" charset="-128"/>
              </a:rPr>
              <a:t/>
            </a:r>
            <a:br>
              <a:rPr lang="en-US" altLang="en-US" sz="4200" dirty="0" smtClean="0">
                <a:latin typeface="Gill Sans MT"/>
                <a:ea typeface="ＭＳ Ｐゴシック" pitchFamily="34" charset="-128"/>
              </a:rPr>
            </a:br>
            <a:r>
              <a:rPr lang="en-US" altLang="en-US" sz="4200" dirty="0" smtClean="0">
                <a:latin typeface="Gill Sans MT"/>
                <a:ea typeface="ＭＳ Ｐゴシック" pitchFamily="34" charset="-128"/>
              </a:rPr>
              <a:t>Criteria and Procedures </a:t>
            </a:r>
            <a:r>
              <a:rPr lang="en-US" altLang="en-US" sz="2400" dirty="0" smtClean="0">
                <a:latin typeface="Gill Sans MT"/>
                <a:ea typeface="ＭＳ Ｐゴシック" pitchFamily="34" charset="-128"/>
              </a:rPr>
              <a:t>(cont’d)</a:t>
            </a:r>
          </a:p>
        </p:txBody>
      </p:sp>
      <p:sp>
        <p:nvSpPr>
          <p:cNvPr id="3" name="Content Placeholder 2"/>
          <p:cNvSpPr>
            <a:spLocks noGrp="1"/>
          </p:cNvSpPr>
          <p:nvPr>
            <p:ph idx="1"/>
          </p:nvPr>
        </p:nvSpPr>
        <p:spPr>
          <a:xfrm>
            <a:off x="609600" y="1981200"/>
            <a:ext cx="7924800" cy="3810000"/>
          </a:xfrm>
        </p:spPr>
        <p:txBody>
          <a:bodyPr>
            <a:noAutofit/>
          </a:bodyPr>
          <a:lstStyle/>
          <a:p>
            <a:pPr marL="346075" indent="0">
              <a:buFontTx/>
              <a:buNone/>
            </a:pPr>
            <a:r>
              <a:rPr lang="en-US" altLang="en-US" sz="2400" b="1" dirty="0" smtClean="0">
                <a:latin typeface="Gill Sans MT"/>
                <a:ea typeface="ＭＳ Ｐゴシック" pitchFamily="34" charset="-128"/>
              </a:rPr>
              <a:t>Four-Phase Settlement Procedure</a:t>
            </a:r>
          </a:p>
          <a:p>
            <a:pPr marL="457200" lvl="1" indent="0">
              <a:buNone/>
            </a:pPr>
            <a:endParaRPr lang="en-US" altLang="en-US" b="1" dirty="0" smtClean="0">
              <a:latin typeface="Gill Sans MT"/>
              <a:ea typeface="ＭＳ Ｐゴシック" pitchFamily="34" charset="-128"/>
            </a:endParaRPr>
          </a:p>
          <a:p>
            <a:pPr lvl="2">
              <a:lnSpc>
                <a:spcPct val="80000"/>
              </a:lnSpc>
              <a:buFont typeface="Gill Sans MT" pitchFamily="34" charset="0"/>
              <a:buChar char="–"/>
            </a:pPr>
            <a:r>
              <a:rPr lang="en-US" altLang="en-US" sz="2400" b="1" dirty="0">
                <a:latin typeface="Gill Sans MT"/>
              </a:rPr>
              <a:t>Phase I –  Fact Finding </a:t>
            </a:r>
          </a:p>
          <a:p>
            <a:pPr lvl="2">
              <a:lnSpc>
                <a:spcPct val="80000"/>
              </a:lnSpc>
              <a:buFont typeface="Gill Sans MT" pitchFamily="34" charset="0"/>
              <a:buChar char="–"/>
            </a:pPr>
            <a:endParaRPr lang="en-US" altLang="en-US" sz="2400" b="1" dirty="0">
              <a:latin typeface="Gill Sans MT"/>
            </a:endParaRPr>
          </a:p>
          <a:p>
            <a:pPr lvl="2">
              <a:lnSpc>
                <a:spcPct val="80000"/>
              </a:lnSpc>
              <a:buFont typeface="Gill Sans MT" pitchFamily="34" charset="0"/>
              <a:buChar char="–"/>
            </a:pPr>
            <a:r>
              <a:rPr lang="en-US" altLang="en-US" sz="2400" b="1" dirty="0">
                <a:latin typeface="Gill Sans MT"/>
              </a:rPr>
              <a:t>Phase II –  Assessments and Recommendations</a:t>
            </a:r>
          </a:p>
          <a:p>
            <a:pPr lvl="2">
              <a:lnSpc>
                <a:spcPct val="80000"/>
              </a:lnSpc>
              <a:buFont typeface="Gill Sans MT" pitchFamily="34" charset="0"/>
              <a:buChar char="–"/>
            </a:pPr>
            <a:endParaRPr lang="en-US" altLang="en-US" sz="2400" b="1" dirty="0">
              <a:latin typeface="Gill Sans MT"/>
            </a:endParaRPr>
          </a:p>
          <a:p>
            <a:pPr lvl="2">
              <a:lnSpc>
                <a:spcPct val="80000"/>
              </a:lnSpc>
              <a:buFont typeface="Gill Sans MT" pitchFamily="34" charset="0"/>
              <a:buChar char="–"/>
            </a:pPr>
            <a:r>
              <a:rPr lang="en-US" altLang="en-US" sz="2400" b="1" dirty="0">
                <a:latin typeface="Gill Sans MT"/>
              </a:rPr>
              <a:t>Phase III – Briefings and Negotiation Positions</a:t>
            </a:r>
          </a:p>
          <a:p>
            <a:pPr lvl="2">
              <a:lnSpc>
                <a:spcPct val="80000"/>
              </a:lnSpc>
              <a:buFont typeface="Gill Sans MT" pitchFamily="34" charset="0"/>
              <a:buChar char="–"/>
            </a:pPr>
            <a:endParaRPr lang="en-US" altLang="en-US" sz="2400" b="1" dirty="0">
              <a:latin typeface="Gill Sans MT"/>
            </a:endParaRPr>
          </a:p>
          <a:p>
            <a:pPr lvl="2">
              <a:lnSpc>
                <a:spcPct val="80000"/>
              </a:lnSpc>
              <a:buFont typeface="Gill Sans MT" pitchFamily="34" charset="0"/>
              <a:buChar char="–"/>
            </a:pPr>
            <a:r>
              <a:rPr lang="en-US" altLang="en-US" sz="2400" b="1" dirty="0">
                <a:latin typeface="Gill Sans MT"/>
              </a:rPr>
              <a:t>Phase IV – Negotiation Towards Settlement</a:t>
            </a:r>
          </a:p>
          <a:p>
            <a:pPr lvl="1">
              <a:buFontTx/>
              <a:buNone/>
            </a:pPr>
            <a:r>
              <a:rPr lang="en-US" altLang="en-US" sz="2000" b="1" dirty="0">
                <a:latin typeface="Gill Sans MT"/>
                <a:ea typeface="ＭＳ Ｐゴシック" pitchFamily="34" charset="-128"/>
              </a:rPr>
              <a:t>  </a:t>
            </a:r>
            <a:endParaRPr lang="en-US" altLang="en-US" sz="2000" b="1" dirty="0" smtClean="0">
              <a:latin typeface="Gill Sans MT"/>
              <a:ea typeface="ＭＳ Ｐゴシック" pitchFamily="34" charset="-128"/>
            </a:endParaRPr>
          </a:p>
          <a:p>
            <a:pPr lvl="1">
              <a:buFontTx/>
              <a:buNone/>
            </a:pPr>
            <a:r>
              <a:rPr lang="en-US" altLang="en-US" sz="1600" b="1" dirty="0" smtClean="0">
                <a:latin typeface="Gill Sans MT"/>
                <a:ea typeface="ＭＳ Ｐゴシック" pitchFamily="34" charset="-128"/>
              </a:rPr>
              <a:t>	</a:t>
            </a:r>
            <a:endParaRPr lang="en-US" altLang="en-US" sz="1600" dirty="0" smtClean="0">
              <a:ea typeface="ＭＳ Ｐゴシック" pitchFamily="34" charset="-128"/>
            </a:endParaRPr>
          </a:p>
        </p:txBody>
      </p:sp>
      <p:sp>
        <p:nvSpPr>
          <p:cNvPr id="11268"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000" dirty="0">
              <a:solidFill>
                <a:srgbClr val="376093"/>
              </a:solidFill>
              <a:latin typeface="Gill Sans MT" pitchFamily="34" charset="0"/>
            </a:endParaRPr>
          </a:p>
          <a:p>
            <a:pPr eaLnBrk="1" hangingPunct="1"/>
            <a:endParaRPr lang="en-US" altLang="en-US" sz="1000" dirty="0">
              <a:solidFill>
                <a:srgbClr val="376093"/>
              </a:solidFill>
              <a:latin typeface="Gill Sans MT" pitchFamily="34" charset="0"/>
            </a:endParaRPr>
          </a:p>
        </p:txBody>
      </p:sp>
    </p:spTree>
    <p:extLst>
      <p:ext uri="{BB962C8B-B14F-4D97-AF65-F5344CB8AC3E}">
        <p14:creationId xmlns:p14="http://schemas.microsoft.com/office/powerpoint/2010/main" val="2052593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32688"/>
          </a:xfrm>
        </p:spPr>
        <p:txBody>
          <a:bodyPr/>
          <a:lstStyle/>
          <a:p>
            <a:pPr algn="ctr"/>
            <a:r>
              <a:rPr lang="en-US" dirty="0" smtClean="0"/>
              <a:t>Indian Water Settlements</a:t>
            </a:r>
            <a:endParaRPr lang="en-US" dirty="0"/>
          </a:p>
        </p:txBody>
      </p:sp>
      <p:sp>
        <p:nvSpPr>
          <p:cNvPr id="3" name="Content Placeholder 2"/>
          <p:cNvSpPr>
            <a:spLocks noGrp="1"/>
          </p:cNvSpPr>
          <p:nvPr>
            <p:ph idx="1"/>
          </p:nvPr>
        </p:nvSpPr>
        <p:spPr>
          <a:xfrm>
            <a:off x="914400" y="2087880"/>
            <a:ext cx="8229600" cy="4389120"/>
          </a:xfrm>
        </p:spPr>
        <p:txBody>
          <a:bodyPr>
            <a:normAutofit fontScale="92500" lnSpcReduction="20000"/>
          </a:bodyPr>
          <a:lstStyle/>
          <a:p>
            <a:r>
              <a:rPr lang="en-US" sz="3200" b="1" dirty="0" smtClean="0">
                <a:latin typeface="+mj-lt"/>
              </a:rPr>
              <a:t>History and legal underpinnings</a:t>
            </a:r>
          </a:p>
          <a:p>
            <a:endParaRPr lang="en-US" sz="3200" b="1" dirty="0" smtClean="0">
              <a:latin typeface="+mj-lt"/>
            </a:endParaRPr>
          </a:p>
          <a:p>
            <a:r>
              <a:rPr lang="en-US" sz="3200" b="1" dirty="0" smtClean="0">
                <a:latin typeface="+mj-lt"/>
              </a:rPr>
              <a:t>Existing Indian water settlements</a:t>
            </a:r>
          </a:p>
          <a:p>
            <a:endParaRPr lang="en-US" sz="3200" b="1" dirty="0" smtClean="0">
              <a:latin typeface="+mj-lt"/>
            </a:endParaRPr>
          </a:p>
          <a:p>
            <a:r>
              <a:rPr lang="en-US" sz="3200" b="1" dirty="0" smtClean="0">
                <a:latin typeface="+mj-lt"/>
              </a:rPr>
              <a:t>Settlement elements and benefits</a:t>
            </a:r>
          </a:p>
          <a:p>
            <a:endParaRPr lang="en-US" sz="3200" b="1" dirty="0" smtClean="0">
              <a:latin typeface="+mj-lt"/>
            </a:endParaRPr>
          </a:p>
          <a:p>
            <a:r>
              <a:rPr lang="en-US" sz="3200" b="1" dirty="0" smtClean="0">
                <a:latin typeface="+mj-lt"/>
              </a:rPr>
              <a:t>The Federal settlement process</a:t>
            </a:r>
          </a:p>
          <a:p>
            <a:endParaRPr lang="en-US" sz="3200" b="1" dirty="0" smtClean="0">
              <a:latin typeface="+mj-lt"/>
            </a:endParaRPr>
          </a:p>
          <a:p>
            <a:r>
              <a:rPr lang="en-US" sz="3200" b="1" dirty="0" smtClean="0">
                <a:latin typeface="+mj-lt"/>
              </a:rPr>
              <a:t>Federal legislation and costs</a:t>
            </a:r>
          </a:p>
          <a:p>
            <a:endParaRPr lang="en-US" b="1" dirty="0" smtClean="0">
              <a:latin typeface="+mj-lt"/>
            </a:endParaRPr>
          </a:p>
          <a:p>
            <a:endParaRPr lang="en-US" dirty="0">
              <a:latin typeface="+mj-lt"/>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solidFill>
                  <a:srgbClr val="04617B">
                    <a:shade val="90000"/>
                  </a:srgbClr>
                </a:solidFill>
              </a:rPr>
              <a:pPr/>
              <a:t>2</a:t>
            </a:fld>
            <a:endParaRPr lang="en-US" dirty="0">
              <a:solidFill>
                <a:srgbClr val="04617B">
                  <a:shade val="90000"/>
                </a:srgbClr>
              </a:solidFill>
            </a:endParaRPr>
          </a:p>
        </p:txBody>
      </p:sp>
    </p:spTree>
    <p:extLst>
      <p:ext uri="{BB962C8B-B14F-4D97-AF65-F5344CB8AC3E}">
        <p14:creationId xmlns:p14="http://schemas.microsoft.com/office/powerpoint/2010/main" val="4012072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715962"/>
          </a:xfrm>
        </p:spPr>
        <p:txBody>
          <a:bodyPr>
            <a:noAutofit/>
          </a:bodyPr>
          <a:lstStyle/>
          <a:p>
            <a:pPr algn="ctr"/>
            <a:r>
              <a:rPr lang="en-US" altLang="en-US" sz="4200" dirty="0" smtClean="0">
                <a:latin typeface="Gill Sans MT"/>
                <a:ea typeface="ＭＳ Ｐゴシック" pitchFamily="34" charset="-128"/>
              </a:rPr>
              <a:t/>
            </a:r>
            <a:br>
              <a:rPr lang="en-US" altLang="en-US" sz="4200" dirty="0" smtClean="0">
                <a:latin typeface="Gill Sans MT"/>
                <a:ea typeface="ＭＳ Ｐゴシック" pitchFamily="34" charset="-128"/>
              </a:rPr>
            </a:br>
            <a:r>
              <a:rPr lang="en-US" altLang="en-US" sz="4200" dirty="0" smtClean="0">
                <a:latin typeface="Gill Sans MT"/>
                <a:ea typeface="ＭＳ Ｐゴシック" pitchFamily="34" charset="-128"/>
              </a:rPr>
              <a:t>Criteria and Procedures </a:t>
            </a:r>
            <a:r>
              <a:rPr lang="en-US" altLang="en-US" sz="2400" dirty="0" smtClean="0">
                <a:latin typeface="Gill Sans MT"/>
                <a:ea typeface="ＭＳ Ｐゴシック" pitchFamily="34" charset="-128"/>
              </a:rPr>
              <a:t>(cont’d)</a:t>
            </a:r>
          </a:p>
        </p:txBody>
      </p:sp>
      <p:sp>
        <p:nvSpPr>
          <p:cNvPr id="3" name="Content Placeholder 2"/>
          <p:cNvSpPr>
            <a:spLocks noGrp="1"/>
          </p:cNvSpPr>
          <p:nvPr>
            <p:ph idx="1"/>
          </p:nvPr>
        </p:nvSpPr>
        <p:spPr>
          <a:xfrm>
            <a:off x="457200" y="1219200"/>
            <a:ext cx="8229600" cy="5638800"/>
          </a:xfrm>
        </p:spPr>
        <p:txBody>
          <a:bodyPr>
            <a:normAutofit/>
          </a:bodyPr>
          <a:lstStyle/>
          <a:p>
            <a:pPr marL="457200" lvl="1" indent="0">
              <a:buNone/>
            </a:pPr>
            <a:endParaRPr lang="en-US" altLang="en-US" sz="2000" b="1" dirty="0" smtClean="0">
              <a:latin typeface="Gill Sans MT"/>
              <a:ea typeface="ＭＳ Ｐゴシック" pitchFamily="34" charset="-128"/>
            </a:endParaRPr>
          </a:p>
          <a:p>
            <a:pPr marL="274320" lvl="1" indent="-274320">
              <a:lnSpc>
                <a:spcPct val="90000"/>
              </a:lnSpc>
              <a:buClr>
                <a:schemeClr val="accent3"/>
              </a:buClr>
              <a:buSzPct val="95000"/>
            </a:pPr>
            <a:r>
              <a:rPr lang="en-US" altLang="en-US" b="1" dirty="0">
                <a:latin typeface="Gill Sans MT"/>
              </a:rPr>
              <a:t>Phase I –  Fact Finding </a:t>
            </a:r>
          </a:p>
          <a:p>
            <a:pPr lvl="2">
              <a:lnSpc>
                <a:spcPct val="90000"/>
              </a:lnSpc>
              <a:buFont typeface="Gill Sans MT" pitchFamily="34" charset="0"/>
              <a:buChar char="–"/>
            </a:pPr>
            <a:r>
              <a:rPr lang="en-US" altLang="en-US" sz="2400" b="1" dirty="0">
                <a:latin typeface="Gill Sans MT"/>
              </a:rPr>
              <a:t>Develop information necessary to support settlement; identify parties and their positions; evaluate claims; describe geography of the reservation and drainage basin; and analyze contracts, statutes, regulations, legal precedent, and history of reservation water use </a:t>
            </a:r>
          </a:p>
          <a:p>
            <a:pPr marL="274320" lvl="1" indent="-274320">
              <a:lnSpc>
                <a:spcPct val="90000"/>
              </a:lnSpc>
              <a:buClr>
                <a:schemeClr val="accent3"/>
              </a:buClr>
              <a:buSzPct val="95000"/>
            </a:pPr>
            <a:endParaRPr lang="en-US" altLang="en-US" b="1" dirty="0">
              <a:latin typeface="Gill Sans MT"/>
            </a:endParaRPr>
          </a:p>
          <a:p>
            <a:pPr marL="274320" lvl="1" indent="-274320">
              <a:lnSpc>
                <a:spcPct val="90000"/>
              </a:lnSpc>
              <a:buClr>
                <a:schemeClr val="accent3"/>
              </a:buClr>
              <a:buSzPct val="95000"/>
            </a:pPr>
            <a:r>
              <a:rPr lang="en-US" altLang="en-US" b="1" dirty="0">
                <a:latin typeface="Gill Sans MT"/>
              </a:rPr>
              <a:t>Phase II –  Assessments and Recommendations</a:t>
            </a:r>
          </a:p>
          <a:p>
            <a:pPr lvl="2">
              <a:lnSpc>
                <a:spcPct val="90000"/>
              </a:lnSpc>
              <a:buFont typeface="Gill Sans MT" pitchFamily="34" charset="0"/>
              <a:buChar char="–"/>
            </a:pPr>
            <a:r>
              <a:rPr lang="en-US" altLang="en-US" sz="2400" b="1" dirty="0">
                <a:latin typeface="Gill Sans MT"/>
              </a:rPr>
              <a:t>Assess costs presuming settlement and cost of settlement to all the parties; analyze value of tribal water claim; and recommend a negotiating position</a:t>
            </a:r>
          </a:p>
          <a:p>
            <a:pPr lvl="1">
              <a:buFontTx/>
              <a:buNone/>
            </a:pPr>
            <a:r>
              <a:rPr lang="en-US" altLang="en-US" sz="2000" dirty="0">
                <a:latin typeface="Gill Sans MT"/>
                <a:ea typeface="ＭＳ Ｐゴシック" pitchFamily="34" charset="-128"/>
              </a:rPr>
              <a:t> </a:t>
            </a:r>
          </a:p>
          <a:p>
            <a:pPr marL="346075" indent="0"/>
            <a:endParaRPr lang="en-US" altLang="en-US" sz="2000" dirty="0" smtClean="0">
              <a:ea typeface="ＭＳ Ｐゴシック" pitchFamily="34" charset="-128"/>
            </a:endParaRPr>
          </a:p>
        </p:txBody>
      </p:sp>
      <p:sp>
        <p:nvSpPr>
          <p:cNvPr id="11268"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000" dirty="0">
              <a:solidFill>
                <a:srgbClr val="376093"/>
              </a:solidFill>
              <a:latin typeface="Gill Sans MT" pitchFamily="34" charset="0"/>
            </a:endParaRPr>
          </a:p>
          <a:p>
            <a:pPr eaLnBrk="1" hangingPunct="1"/>
            <a:endParaRPr lang="en-US" altLang="en-US" sz="1000" dirty="0">
              <a:solidFill>
                <a:srgbClr val="376093"/>
              </a:solidFill>
              <a:latin typeface="Gill Sans MT" pitchFamily="34" charset="0"/>
            </a:endParaRPr>
          </a:p>
        </p:txBody>
      </p:sp>
    </p:spTree>
    <p:extLst>
      <p:ext uri="{BB962C8B-B14F-4D97-AF65-F5344CB8AC3E}">
        <p14:creationId xmlns:p14="http://schemas.microsoft.com/office/powerpoint/2010/main" val="374992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762000"/>
          </a:xfrm>
        </p:spPr>
        <p:txBody>
          <a:bodyPr>
            <a:noAutofit/>
          </a:bodyPr>
          <a:lstStyle/>
          <a:p>
            <a:pPr algn="ctr"/>
            <a:r>
              <a:rPr lang="en-US" altLang="en-US" sz="4200" dirty="0" smtClean="0">
                <a:latin typeface="Gill Sans MT" pitchFamily="34" charset="0"/>
                <a:ea typeface="ＭＳ Ｐゴシック" pitchFamily="34" charset="-128"/>
              </a:rPr>
              <a:t/>
            </a:r>
            <a:br>
              <a:rPr lang="en-US" altLang="en-US" sz="4200" dirty="0" smtClean="0">
                <a:latin typeface="Gill Sans MT" pitchFamily="34" charset="0"/>
                <a:ea typeface="ＭＳ Ｐゴシック" pitchFamily="34" charset="-128"/>
              </a:rPr>
            </a:br>
            <a:r>
              <a:rPr lang="en-US" altLang="en-US" sz="4200" dirty="0" smtClean="0">
                <a:latin typeface="Gill Sans MT" pitchFamily="34" charset="0"/>
                <a:ea typeface="ＭＳ Ｐゴシック" pitchFamily="34" charset="-128"/>
              </a:rPr>
              <a:t>Criteria and Procedures </a:t>
            </a:r>
            <a:r>
              <a:rPr lang="en-US" altLang="en-US" sz="2400" dirty="0">
                <a:latin typeface="Gill Sans MT"/>
                <a:ea typeface="ＭＳ Ｐゴシック" pitchFamily="34" charset="-128"/>
              </a:rPr>
              <a:t>(</a:t>
            </a:r>
            <a:r>
              <a:rPr lang="en-US" altLang="en-US" sz="2400" dirty="0" smtClean="0">
                <a:latin typeface="Gill Sans MT"/>
                <a:ea typeface="ＭＳ Ｐゴシック" pitchFamily="34" charset="-128"/>
              </a:rPr>
              <a:t>cont’d)</a:t>
            </a:r>
            <a:endParaRPr lang="en-US" altLang="en-US" sz="2400" dirty="0">
              <a:latin typeface="Gill Sans MT"/>
              <a:ea typeface="ＭＳ Ｐゴシック" pitchFamily="34" charset="-128"/>
            </a:endParaRPr>
          </a:p>
        </p:txBody>
      </p:sp>
      <p:sp>
        <p:nvSpPr>
          <p:cNvPr id="3" name="Content Placeholder 2"/>
          <p:cNvSpPr>
            <a:spLocks noGrp="1"/>
          </p:cNvSpPr>
          <p:nvPr>
            <p:ph idx="1"/>
          </p:nvPr>
        </p:nvSpPr>
        <p:spPr>
          <a:xfrm>
            <a:off x="685800" y="1600200"/>
            <a:ext cx="7772400" cy="5410200"/>
          </a:xfrm>
        </p:spPr>
        <p:txBody>
          <a:bodyPr>
            <a:normAutofit/>
          </a:bodyPr>
          <a:lstStyle/>
          <a:p>
            <a:pPr marL="274320" lvl="1" indent="-274320">
              <a:lnSpc>
                <a:spcPct val="90000"/>
              </a:lnSpc>
              <a:buClr>
                <a:schemeClr val="accent3"/>
              </a:buClr>
              <a:buSzPct val="95000"/>
            </a:pPr>
            <a:endParaRPr lang="en-US" altLang="en-US" b="1" dirty="0">
              <a:latin typeface="Gill Sans MT"/>
            </a:endParaRPr>
          </a:p>
          <a:p>
            <a:pPr marL="274320" lvl="1" indent="-274320">
              <a:lnSpc>
                <a:spcPct val="90000"/>
              </a:lnSpc>
              <a:buClr>
                <a:schemeClr val="accent3"/>
              </a:buClr>
              <a:buSzPct val="95000"/>
            </a:pPr>
            <a:r>
              <a:rPr lang="en-US" altLang="en-US" b="1" dirty="0">
                <a:latin typeface="Gill Sans MT"/>
              </a:rPr>
              <a:t>Phase III – Briefings and Negotiation Positions</a:t>
            </a:r>
          </a:p>
          <a:p>
            <a:pPr lvl="2">
              <a:lnSpc>
                <a:spcPct val="80000"/>
              </a:lnSpc>
              <a:buFont typeface="Gill Sans MT" pitchFamily="34" charset="0"/>
              <a:buChar char="–"/>
            </a:pPr>
            <a:r>
              <a:rPr lang="en-US" altLang="en-US" sz="2400" b="1" dirty="0">
                <a:latin typeface="Gill Sans MT"/>
              </a:rPr>
              <a:t>Working Group establishes Federal negotiating position, including  Federal funding strategy and positions on major issues</a:t>
            </a:r>
          </a:p>
          <a:p>
            <a:pPr marL="274320" lvl="1" indent="-274320">
              <a:lnSpc>
                <a:spcPct val="90000"/>
              </a:lnSpc>
              <a:buClr>
                <a:schemeClr val="accent3"/>
              </a:buClr>
              <a:buSzPct val="95000"/>
            </a:pPr>
            <a:endParaRPr lang="en-US" altLang="en-US" b="1" dirty="0">
              <a:latin typeface="Gill Sans MT"/>
            </a:endParaRPr>
          </a:p>
          <a:p>
            <a:pPr marL="274320" lvl="1" indent="-274320">
              <a:lnSpc>
                <a:spcPct val="90000"/>
              </a:lnSpc>
              <a:buClr>
                <a:schemeClr val="accent3"/>
              </a:buClr>
              <a:buSzPct val="95000"/>
            </a:pPr>
            <a:r>
              <a:rPr lang="en-US" altLang="en-US" b="1" dirty="0">
                <a:latin typeface="Gill Sans MT"/>
              </a:rPr>
              <a:t>Phase IV – Negotiations Towards Settlement</a:t>
            </a:r>
          </a:p>
          <a:p>
            <a:pPr lvl="2">
              <a:lnSpc>
                <a:spcPct val="80000"/>
              </a:lnSpc>
              <a:buFont typeface="Gill Sans MT" pitchFamily="34" charset="0"/>
              <a:buChar char="–"/>
            </a:pPr>
            <a:r>
              <a:rPr lang="en-US" altLang="en-US" sz="2400" b="1" dirty="0">
                <a:latin typeface="Gill Sans MT"/>
              </a:rPr>
              <a:t>Negotiations commence; Office of Management &amp; Budget (OMB) and DOJ are briefed periodically; negotiating position revised if appropriate</a:t>
            </a:r>
          </a:p>
          <a:p>
            <a:pPr marL="457200" indent="0">
              <a:buNone/>
            </a:pPr>
            <a:endParaRPr lang="en-US" altLang="en-US" sz="2400" dirty="0" smtClean="0">
              <a:ea typeface="ＭＳ Ｐゴシック" pitchFamily="34" charset="-128"/>
            </a:endParaRPr>
          </a:p>
        </p:txBody>
      </p:sp>
      <p:sp>
        <p:nvSpPr>
          <p:cNvPr id="12292"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000" dirty="0">
              <a:solidFill>
                <a:srgbClr val="376093"/>
              </a:solidFill>
              <a:latin typeface="Gill Sans MT" pitchFamily="34" charset="0"/>
            </a:endParaRPr>
          </a:p>
          <a:p>
            <a:pPr eaLnBrk="1" hangingPunct="1"/>
            <a:endParaRPr lang="en-US" altLang="en-US" sz="1000" dirty="0">
              <a:solidFill>
                <a:srgbClr val="376093"/>
              </a:solidFill>
              <a:latin typeface="Gill Sans MT" pitchFamily="34" charset="0"/>
            </a:endParaRPr>
          </a:p>
        </p:txBody>
      </p:sp>
    </p:spTree>
    <p:extLst>
      <p:ext uri="{BB962C8B-B14F-4D97-AF65-F5344CB8AC3E}">
        <p14:creationId xmlns:p14="http://schemas.microsoft.com/office/powerpoint/2010/main" val="1872501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229600" cy="762000"/>
          </a:xfrm>
        </p:spPr>
        <p:txBody>
          <a:bodyPr>
            <a:noAutofit/>
          </a:bodyPr>
          <a:lstStyle/>
          <a:p>
            <a:pPr algn="ctr"/>
            <a:r>
              <a:rPr lang="en-US" altLang="en-US" sz="4200" dirty="0" smtClean="0">
                <a:latin typeface="Gill Sans MT" pitchFamily="34" charset="0"/>
                <a:ea typeface="ＭＳ Ｐゴシック" pitchFamily="34" charset="-128"/>
              </a:rPr>
              <a:t/>
            </a:r>
            <a:br>
              <a:rPr lang="en-US" altLang="en-US" sz="4200" dirty="0" smtClean="0">
                <a:latin typeface="Gill Sans MT" pitchFamily="34" charset="0"/>
                <a:ea typeface="ＭＳ Ｐゴシック" pitchFamily="34" charset="-128"/>
              </a:rPr>
            </a:br>
            <a:r>
              <a:rPr lang="en-US" altLang="en-US" sz="4200" dirty="0" smtClean="0">
                <a:latin typeface="Gill Sans MT" pitchFamily="34" charset="0"/>
                <a:ea typeface="ＭＳ Ｐゴシック" pitchFamily="34" charset="-128"/>
              </a:rPr>
              <a:t>Criteria and Procedures </a:t>
            </a:r>
            <a:r>
              <a:rPr lang="en-US" altLang="en-US" sz="2400" dirty="0">
                <a:latin typeface="Gill Sans MT"/>
                <a:ea typeface="ＭＳ Ｐゴシック" pitchFamily="34" charset="-128"/>
              </a:rPr>
              <a:t>(</a:t>
            </a:r>
            <a:r>
              <a:rPr lang="en-US" altLang="en-US" sz="2400" dirty="0" smtClean="0">
                <a:latin typeface="Gill Sans MT"/>
                <a:ea typeface="ＭＳ Ｐゴシック" pitchFamily="34" charset="-128"/>
              </a:rPr>
              <a:t>cont’d)</a:t>
            </a:r>
            <a:endParaRPr lang="en-US" altLang="en-US" sz="2400" dirty="0">
              <a:latin typeface="Gill Sans MT"/>
              <a:ea typeface="ＭＳ Ｐゴシック" pitchFamily="34" charset="-128"/>
            </a:endParaRPr>
          </a:p>
        </p:txBody>
      </p:sp>
      <p:sp>
        <p:nvSpPr>
          <p:cNvPr id="3" name="Content Placeholder 2"/>
          <p:cNvSpPr>
            <a:spLocks noGrp="1"/>
          </p:cNvSpPr>
          <p:nvPr>
            <p:ph idx="1"/>
          </p:nvPr>
        </p:nvSpPr>
        <p:spPr>
          <a:xfrm>
            <a:off x="685800" y="1447800"/>
            <a:ext cx="7772400" cy="5410200"/>
          </a:xfrm>
        </p:spPr>
        <p:txBody>
          <a:bodyPr>
            <a:normAutofit lnSpcReduction="10000"/>
          </a:bodyPr>
          <a:lstStyle/>
          <a:p>
            <a:pPr lvl="1"/>
            <a:endParaRPr lang="en-US" altLang="en-US" sz="1000" dirty="0" smtClean="0">
              <a:solidFill>
                <a:srgbClr val="376093"/>
              </a:solidFill>
              <a:latin typeface="Gill Sans MT" pitchFamily="34" charset="0"/>
              <a:ea typeface="ＭＳ Ｐゴシック" pitchFamily="34" charset="-128"/>
            </a:endParaRPr>
          </a:p>
          <a:p>
            <a:pPr marL="274320" lvl="1" indent="-274320">
              <a:lnSpc>
                <a:spcPct val="90000"/>
              </a:lnSpc>
              <a:buClr>
                <a:schemeClr val="accent3"/>
              </a:buClr>
              <a:buSzPct val="95000"/>
            </a:pPr>
            <a:r>
              <a:rPr lang="en-US" altLang="en-US" b="1" dirty="0">
                <a:latin typeface="Gill Sans MT"/>
              </a:rPr>
              <a:t>Last year, the Department consulted with tribes on potentially updating the C&amp;P</a:t>
            </a:r>
            <a:r>
              <a:rPr lang="en-US" altLang="en-US" b="1" dirty="0" smtClean="0">
                <a:latin typeface="Gill Sans MT"/>
              </a:rPr>
              <a:t>.</a:t>
            </a:r>
          </a:p>
          <a:p>
            <a:pPr marL="274320" lvl="1" indent="-274320">
              <a:lnSpc>
                <a:spcPct val="90000"/>
              </a:lnSpc>
              <a:buClr>
                <a:schemeClr val="accent3"/>
              </a:buClr>
              <a:buSzPct val="95000"/>
            </a:pPr>
            <a:endParaRPr lang="en-US" altLang="en-US" b="1" dirty="0">
              <a:latin typeface="Gill Sans MT"/>
            </a:endParaRPr>
          </a:p>
          <a:p>
            <a:pPr marL="274320" lvl="1" indent="-274320">
              <a:lnSpc>
                <a:spcPct val="90000"/>
              </a:lnSpc>
              <a:buClr>
                <a:schemeClr val="accent3"/>
              </a:buClr>
              <a:buSzPct val="95000"/>
            </a:pPr>
            <a:r>
              <a:rPr lang="en-US" altLang="en-US" b="1" dirty="0">
                <a:latin typeface="Gill Sans MT"/>
              </a:rPr>
              <a:t>The Department hosted consultations from October 2016 to January 2017 in: </a:t>
            </a:r>
          </a:p>
          <a:p>
            <a:pPr lvl="2">
              <a:lnSpc>
                <a:spcPct val="80000"/>
              </a:lnSpc>
              <a:buFont typeface="Gill Sans MT" pitchFamily="34" charset="0"/>
              <a:buChar char="–"/>
            </a:pPr>
            <a:r>
              <a:rPr lang="en-US" altLang="en-US" sz="2400" b="1" dirty="0">
                <a:latin typeface="Gill Sans MT"/>
              </a:rPr>
              <a:t>Phoenix, AZ</a:t>
            </a:r>
          </a:p>
          <a:p>
            <a:pPr lvl="2">
              <a:lnSpc>
                <a:spcPct val="80000"/>
              </a:lnSpc>
              <a:buFont typeface="Gill Sans MT" pitchFamily="34" charset="0"/>
              <a:buChar char="–"/>
            </a:pPr>
            <a:r>
              <a:rPr lang="en-US" altLang="en-US" sz="2400" b="1" dirty="0">
                <a:latin typeface="Gill Sans MT"/>
              </a:rPr>
              <a:t>Billings, MT</a:t>
            </a:r>
          </a:p>
          <a:p>
            <a:pPr lvl="2">
              <a:lnSpc>
                <a:spcPct val="80000"/>
              </a:lnSpc>
              <a:buFont typeface="Gill Sans MT" pitchFamily="34" charset="0"/>
              <a:buChar char="–"/>
            </a:pPr>
            <a:r>
              <a:rPr lang="en-US" altLang="en-US" sz="2400" b="1" dirty="0">
                <a:latin typeface="Gill Sans MT"/>
              </a:rPr>
              <a:t>Seattle, </a:t>
            </a:r>
            <a:r>
              <a:rPr lang="en-US" altLang="en-US" sz="2400" b="1" dirty="0" smtClean="0">
                <a:latin typeface="Gill Sans MT"/>
              </a:rPr>
              <a:t>WA</a:t>
            </a:r>
          </a:p>
          <a:p>
            <a:pPr lvl="2">
              <a:lnSpc>
                <a:spcPct val="80000"/>
              </a:lnSpc>
              <a:buFont typeface="Gill Sans MT" pitchFamily="34" charset="0"/>
              <a:buChar char="–"/>
            </a:pPr>
            <a:endParaRPr lang="en-US" altLang="en-US" sz="2400" b="1" dirty="0">
              <a:latin typeface="Gill Sans MT"/>
            </a:endParaRPr>
          </a:p>
          <a:p>
            <a:pPr marL="274320" lvl="1" indent="-274320">
              <a:lnSpc>
                <a:spcPct val="90000"/>
              </a:lnSpc>
              <a:buClr>
                <a:schemeClr val="accent3"/>
              </a:buClr>
              <a:buSzPct val="95000"/>
            </a:pPr>
            <a:r>
              <a:rPr lang="en-US" altLang="en-US" b="1" dirty="0">
                <a:latin typeface="Gill Sans MT"/>
              </a:rPr>
              <a:t>SIWRO is finalizing a report on the consultation sessions to present to the Working Group. </a:t>
            </a:r>
            <a:endParaRPr lang="en-US" altLang="en-US" b="1" dirty="0" smtClean="0">
              <a:latin typeface="Gill Sans MT"/>
            </a:endParaRPr>
          </a:p>
          <a:p>
            <a:pPr marL="274320" lvl="1" indent="-274320">
              <a:lnSpc>
                <a:spcPct val="90000"/>
              </a:lnSpc>
              <a:buClr>
                <a:schemeClr val="accent3"/>
              </a:buClr>
              <a:buSzPct val="95000"/>
            </a:pPr>
            <a:endParaRPr lang="en-US" altLang="en-US" b="1" dirty="0">
              <a:latin typeface="Gill Sans MT"/>
            </a:endParaRPr>
          </a:p>
          <a:p>
            <a:pPr marL="274320" lvl="1" indent="-274320">
              <a:lnSpc>
                <a:spcPct val="90000"/>
              </a:lnSpc>
              <a:buClr>
                <a:schemeClr val="accent3"/>
              </a:buClr>
              <a:buSzPct val="95000"/>
            </a:pPr>
            <a:r>
              <a:rPr lang="en-US" altLang="en-US" b="1" dirty="0">
                <a:latin typeface="Gill Sans MT"/>
              </a:rPr>
              <a:t>More information can be found on the SIWRO website: </a:t>
            </a:r>
          </a:p>
          <a:p>
            <a:pPr lvl="2">
              <a:lnSpc>
                <a:spcPct val="80000"/>
              </a:lnSpc>
              <a:buFont typeface="Gill Sans MT" pitchFamily="34" charset="0"/>
              <a:buChar char="–"/>
            </a:pPr>
            <a:r>
              <a:rPr lang="en-US" altLang="en-US" sz="2400" b="1" dirty="0">
                <a:latin typeface="Gill Sans MT"/>
                <a:hlinkClick r:id="rId3"/>
              </a:rPr>
              <a:t>http://www.doi.gov//siwro/index.cfm</a:t>
            </a:r>
            <a:r>
              <a:rPr lang="en-US" altLang="en-US" sz="2400" b="1" dirty="0">
                <a:latin typeface="Gill Sans MT"/>
              </a:rPr>
              <a:t> </a:t>
            </a:r>
          </a:p>
          <a:p>
            <a:pPr lvl="2">
              <a:buFont typeface="Arial" pitchFamily="34" charset="0"/>
              <a:buChar char="•"/>
            </a:pPr>
            <a:endParaRPr lang="en-US" altLang="en-US" sz="2100" b="1" dirty="0" smtClean="0">
              <a:latin typeface="Gill Sans MT"/>
              <a:ea typeface="ＭＳ Ｐゴシック" pitchFamily="34" charset="-128"/>
            </a:endParaRPr>
          </a:p>
          <a:p>
            <a:pPr marL="457200" indent="0">
              <a:buNone/>
            </a:pPr>
            <a:endParaRPr lang="en-US" altLang="en-US" sz="2400" dirty="0" smtClean="0">
              <a:ea typeface="ＭＳ Ｐゴシック" pitchFamily="34" charset="-128"/>
            </a:endParaRPr>
          </a:p>
        </p:txBody>
      </p:sp>
      <p:sp>
        <p:nvSpPr>
          <p:cNvPr id="12292"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US" altLang="en-US" sz="1000" dirty="0">
              <a:solidFill>
                <a:srgbClr val="376093"/>
              </a:solidFill>
              <a:latin typeface="Gill Sans MT" pitchFamily="34" charset="0"/>
            </a:endParaRPr>
          </a:p>
          <a:p>
            <a:pPr eaLnBrk="1" hangingPunct="1"/>
            <a:endParaRPr lang="en-US" altLang="en-US" sz="1000" dirty="0">
              <a:solidFill>
                <a:srgbClr val="376093"/>
              </a:solidFill>
              <a:latin typeface="Gill Sans MT" pitchFamily="34" charset="0"/>
            </a:endParaRPr>
          </a:p>
        </p:txBody>
      </p:sp>
    </p:spTree>
    <p:extLst>
      <p:ext uri="{BB962C8B-B14F-4D97-AF65-F5344CB8AC3E}">
        <p14:creationId xmlns:p14="http://schemas.microsoft.com/office/powerpoint/2010/main" val="1974907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68362"/>
          </a:xfrm>
        </p:spPr>
        <p:txBody>
          <a:bodyPr>
            <a:normAutofit/>
          </a:bodyPr>
          <a:lstStyle/>
          <a:p>
            <a:pPr algn="ctr"/>
            <a:r>
              <a:rPr lang="en-US" altLang="en-US" sz="4200" dirty="0">
                <a:latin typeface="Gill Sans MT" pitchFamily="34" charset="0"/>
                <a:ea typeface="ＭＳ Ｐゴシック" pitchFamily="34" charset="-128"/>
              </a:rPr>
              <a:t>Federal </a:t>
            </a:r>
            <a:r>
              <a:rPr lang="en-US" altLang="en-US" sz="4200" dirty="0" smtClean="0">
                <a:latin typeface="Gill Sans MT" pitchFamily="34" charset="0"/>
                <a:ea typeface="ＭＳ Ｐゴシック" pitchFamily="34" charset="-128"/>
              </a:rPr>
              <a:t>Settlement Legislation</a:t>
            </a:r>
            <a:endParaRPr lang="en-US" altLang="en-US" sz="4200" dirty="0">
              <a:latin typeface="Gill Sans MT" pitchFamily="34" charset="0"/>
              <a:ea typeface="ＭＳ Ｐゴシック" pitchFamily="34" charset="-128"/>
            </a:endParaRPr>
          </a:p>
        </p:txBody>
      </p:sp>
      <p:sp>
        <p:nvSpPr>
          <p:cNvPr id="3" name="Content Placeholder 2"/>
          <p:cNvSpPr>
            <a:spLocks noGrp="1"/>
          </p:cNvSpPr>
          <p:nvPr>
            <p:ph idx="1"/>
          </p:nvPr>
        </p:nvSpPr>
        <p:spPr>
          <a:xfrm>
            <a:off x="381000" y="1600200"/>
            <a:ext cx="8229600" cy="4495800"/>
          </a:xfrm>
        </p:spPr>
        <p:txBody>
          <a:bodyPr>
            <a:normAutofit fontScale="92500"/>
          </a:bodyPr>
          <a:lstStyle/>
          <a:p>
            <a:pPr marL="457200" indent="0">
              <a:buNone/>
              <a:defRPr/>
            </a:pPr>
            <a:endParaRPr lang="en-US" sz="2000" b="1" dirty="0" smtClean="0"/>
          </a:p>
          <a:p>
            <a:pPr marL="692150" indent="-234950">
              <a:defRPr/>
            </a:pPr>
            <a:r>
              <a:rPr lang="en-US" sz="2600" b="1" dirty="0" smtClean="0">
                <a:latin typeface="Gill Sans MT"/>
              </a:rPr>
              <a:t>Basic parameters of the settlement and legislation approved by Working Group and OMB</a:t>
            </a:r>
          </a:p>
          <a:p>
            <a:pPr marL="457200" indent="0">
              <a:spcBef>
                <a:spcPts val="0"/>
              </a:spcBef>
              <a:buNone/>
              <a:defRPr/>
            </a:pPr>
            <a:endParaRPr lang="en-US" sz="2600" b="1" dirty="0" smtClean="0">
              <a:latin typeface="Gill Sans MT"/>
            </a:endParaRPr>
          </a:p>
          <a:p>
            <a:pPr marL="692150" indent="-234950">
              <a:defRPr/>
            </a:pPr>
            <a:r>
              <a:rPr lang="en-US" sz="2600" b="1" dirty="0" smtClean="0">
                <a:latin typeface="Gill Sans MT"/>
              </a:rPr>
              <a:t>Legislation drafted and introduced</a:t>
            </a:r>
          </a:p>
          <a:p>
            <a:pPr marL="692150" indent="-234950">
              <a:defRPr/>
            </a:pPr>
            <a:endParaRPr lang="en-US" sz="2600" b="1" dirty="0">
              <a:latin typeface="Gill Sans MT"/>
            </a:endParaRPr>
          </a:p>
          <a:p>
            <a:pPr marL="692150" indent="-234950">
              <a:defRPr/>
            </a:pPr>
            <a:r>
              <a:rPr lang="en-US" sz="2600" b="1" dirty="0" smtClean="0">
                <a:latin typeface="Gill Sans MT"/>
              </a:rPr>
              <a:t>Hearings scheduled </a:t>
            </a:r>
          </a:p>
          <a:p>
            <a:pPr marL="692150" indent="-234950">
              <a:defRPr/>
            </a:pPr>
            <a:endParaRPr lang="en-US" sz="2600" b="1" dirty="0">
              <a:latin typeface="Gill Sans MT"/>
            </a:endParaRPr>
          </a:p>
          <a:p>
            <a:pPr marL="692150" indent="-234950">
              <a:defRPr/>
            </a:pPr>
            <a:r>
              <a:rPr lang="en-US" sz="2600" b="1" dirty="0" smtClean="0">
                <a:latin typeface="Gill Sans MT"/>
              </a:rPr>
              <a:t>DOI prepares initial draft testimony which is then reviewed and revised through the OMB clearance process before being submitted to Congress </a:t>
            </a:r>
          </a:p>
          <a:p>
            <a:pPr marL="457200" indent="0">
              <a:buNone/>
              <a:defRPr/>
            </a:pPr>
            <a:endParaRPr lang="en-US" sz="2000" dirty="0">
              <a:solidFill>
                <a:srgbClr val="376093"/>
              </a:solidFill>
              <a:latin typeface="Gill Sans MT"/>
            </a:endParaRPr>
          </a:p>
          <a:p>
            <a:pPr marL="0" indent="0">
              <a:buFontTx/>
              <a:buNone/>
              <a:defRPr/>
            </a:pPr>
            <a:endParaRPr lang="en-US" dirty="0">
              <a:latin typeface="Gill Sans MT"/>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pPr/>
              <a:t>23</a:t>
            </a:fld>
            <a:endParaRPr lang="en-US" dirty="0"/>
          </a:p>
        </p:txBody>
      </p:sp>
    </p:spTree>
    <p:extLst>
      <p:ext uri="{BB962C8B-B14F-4D97-AF65-F5344CB8AC3E}">
        <p14:creationId xmlns:p14="http://schemas.microsoft.com/office/powerpoint/2010/main" val="3847333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E93D19-9C4F-4B5F-B3F5-9BBFAC1C7170}" type="slidenum">
              <a:rPr lang="en-US" smtClean="0">
                <a:solidFill>
                  <a:srgbClr val="04617B">
                    <a:shade val="90000"/>
                  </a:srgbClr>
                </a:solidFill>
              </a:rPr>
              <a:pPr/>
              <a:t>24</a:t>
            </a:fld>
            <a:endParaRPr lang="en-US" dirty="0">
              <a:solidFill>
                <a:srgbClr val="04617B">
                  <a:shade val="90000"/>
                </a:srgbClr>
              </a:solidFill>
            </a:endParaRPr>
          </a:p>
        </p:txBody>
      </p:sp>
      <p:sp>
        <p:nvSpPr>
          <p:cNvPr id="4" name="TextBox 3"/>
          <p:cNvSpPr txBox="1"/>
          <p:nvPr/>
        </p:nvSpPr>
        <p:spPr>
          <a:xfrm>
            <a:off x="381000" y="1828800"/>
            <a:ext cx="8239125" cy="5539978"/>
          </a:xfrm>
          <a:prstGeom prst="rect">
            <a:avLst/>
          </a:prstGeom>
          <a:noFill/>
        </p:spPr>
        <p:txBody>
          <a:bodyPr wrap="square" rtlCol="0">
            <a:spAutoFit/>
          </a:bodyPr>
          <a:lstStyle/>
          <a:p>
            <a:pPr marL="393192" lvl="1">
              <a:lnSpc>
                <a:spcPct val="120000"/>
              </a:lnSpc>
              <a:buClr>
                <a:srgbClr val="0F6FC6"/>
              </a:buClr>
              <a:buSzPct val="85000"/>
              <a:defRPr/>
            </a:pPr>
            <a:endParaRPr lang="en-US" sz="2000" dirty="0" smtClean="0">
              <a:solidFill>
                <a:srgbClr val="376093"/>
              </a:solidFill>
              <a:latin typeface="Gill Sans MT" charset="0"/>
              <a:ea typeface="ＭＳ Ｐゴシック" pitchFamily="34" charset="-128"/>
            </a:endParaRPr>
          </a:p>
          <a:p>
            <a:pPr marL="393192" lvl="1">
              <a:lnSpc>
                <a:spcPct val="90000"/>
              </a:lnSpc>
              <a:buClr>
                <a:srgbClr val="0F6FC6"/>
              </a:buClr>
              <a:buSzPct val="85000"/>
              <a:defRPr/>
            </a:pPr>
            <a:r>
              <a:rPr lang="en-US" sz="2400" b="1" dirty="0" smtClean="0">
                <a:solidFill>
                  <a:srgbClr val="000000"/>
                </a:solidFill>
                <a:latin typeface="Gill Sans MT"/>
                <a:ea typeface="ＭＳ Ｐゴシック" pitchFamily="34" charset="-128"/>
                <a:cs typeface="Gill Sans MT"/>
              </a:rPr>
              <a:t>Congressman </a:t>
            </a:r>
            <a:r>
              <a:rPr lang="en-US" sz="2400" b="1" dirty="0">
                <a:solidFill>
                  <a:srgbClr val="000000"/>
                </a:solidFill>
                <a:latin typeface="Gill Sans MT"/>
                <a:ea typeface="ＭＳ Ｐゴシック" pitchFamily="34" charset="-128"/>
                <a:cs typeface="Gill Sans MT"/>
              </a:rPr>
              <a:t>Rob Bishop, Chairman, House Natural Resources </a:t>
            </a:r>
            <a:r>
              <a:rPr lang="en-US" sz="2400" b="1" dirty="0" smtClean="0">
                <a:solidFill>
                  <a:srgbClr val="000000"/>
                </a:solidFill>
                <a:latin typeface="Gill Sans MT"/>
                <a:ea typeface="ＭＳ Ｐゴシック" pitchFamily="34" charset="-128"/>
                <a:cs typeface="Gill Sans MT"/>
              </a:rPr>
              <a:t>Committee sent letters in 2016 and 2017 to DOJ and Interior regarding acceptable process for Committee consideration of Indian water settlement legislation:</a:t>
            </a:r>
          </a:p>
          <a:p>
            <a:pPr marL="393192" lvl="1">
              <a:lnSpc>
                <a:spcPct val="90000"/>
              </a:lnSpc>
              <a:buClr>
                <a:srgbClr val="0F6FC6"/>
              </a:buClr>
              <a:buSzPct val="85000"/>
              <a:defRPr/>
            </a:pPr>
            <a:r>
              <a:rPr lang="en-US" sz="2400" b="1" dirty="0">
                <a:solidFill>
                  <a:srgbClr val="000000"/>
                </a:solidFill>
                <a:latin typeface="Gill Sans MT"/>
                <a:ea typeface="ＭＳ Ｐゴシック" pitchFamily="34" charset="-128"/>
                <a:cs typeface="Gill Sans MT"/>
              </a:rPr>
              <a:t>	</a:t>
            </a:r>
            <a:endParaRPr lang="en-US" sz="2400" b="1" dirty="0">
              <a:solidFill>
                <a:srgbClr val="376093"/>
              </a:solidFill>
              <a:latin typeface="Gill Sans MT"/>
              <a:ea typeface="ＭＳ Ｐゴシック" pitchFamily="34" charset="-128"/>
              <a:cs typeface="Gill Sans MT"/>
            </a:endParaRPr>
          </a:p>
          <a:p>
            <a:pPr lvl="2" indent="-246888">
              <a:lnSpc>
                <a:spcPct val="80000"/>
              </a:lnSpc>
              <a:spcBef>
                <a:spcPct val="20000"/>
              </a:spcBef>
              <a:buClr>
                <a:schemeClr val="accent2"/>
              </a:buClr>
              <a:buSzPct val="70000"/>
              <a:buFont typeface="Gill Sans MT" pitchFamily="34" charset="0"/>
              <a:buChar char="–"/>
            </a:pPr>
            <a:r>
              <a:rPr lang="en-US" sz="2400" b="1" dirty="0" smtClean="0">
                <a:latin typeface="Gill Sans MT"/>
              </a:rPr>
              <a:t>Compliance </a:t>
            </a:r>
            <a:r>
              <a:rPr lang="en-US" sz="2400" b="1" dirty="0">
                <a:latin typeface="Gill Sans MT"/>
              </a:rPr>
              <a:t>with Criteria and Procedures, (especially </a:t>
            </a:r>
            <a:r>
              <a:rPr lang="en-US" sz="2400" b="1" dirty="0" smtClean="0">
                <a:latin typeface="Gill Sans MT"/>
              </a:rPr>
              <a:t> #</a:t>
            </a:r>
            <a:r>
              <a:rPr lang="en-US" sz="2400" b="1" dirty="0">
                <a:latin typeface="Gill Sans MT"/>
              </a:rPr>
              <a:t>s </a:t>
            </a:r>
            <a:r>
              <a:rPr lang="en-US" sz="2400" b="1" dirty="0" smtClean="0">
                <a:latin typeface="Gill Sans MT"/>
              </a:rPr>
              <a:t>4 </a:t>
            </a:r>
            <a:r>
              <a:rPr lang="en-US" sz="2400" b="1" dirty="0">
                <a:latin typeface="Gill Sans MT"/>
              </a:rPr>
              <a:t>and </a:t>
            </a:r>
            <a:r>
              <a:rPr lang="en-US" sz="2400" b="1" dirty="0" smtClean="0">
                <a:latin typeface="Gill Sans MT"/>
              </a:rPr>
              <a:t>5</a:t>
            </a:r>
            <a:r>
              <a:rPr lang="en-US" sz="2400" b="1" dirty="0">
                <a:latin typeface="Gill Sans MT"/>
              </a:rPr>
              <a:t>)</a:t>
            </a:r>
          </a:p>
          <a:p>
            <a:pPr lvl="2" indent="-246888">
              <a:lnSpc>
                <a:spcPct val="80000"/>
              </a:lnSpc>
              <a:spcBef>
                <a:spcPct val="20000"/>
              </a:spcBef>
              <a:buClr>
                <a:schemeClr val="accent2"/>
              </a:buClr>
              <a:buSzPct val="70000"/>
              <a:buFont typeface="Gill Sans MT" pitchFamily="34" charset="0"/>
              <a:buChar char="–"/>
            </a:pPr>
            <a:r>
              <a:rPr lang="en-US" sz="2400" b="1" dirty="0" smtClean="0">
                <a:latin typeface="Gill Sans MT"/>
              </a:rPr>
              <a:t>Administration </a:t>
            </a:r>
            <a:r>
              <a:rPr lang="en-US" sz="2400" b="1" dirty="0">
                <a:latin typeface="Gill Sans MT"/>
              </a:rPr>
              <a:t>support of settlement</a:t>
            </a:r>
          </a:p>
          <a:p>
            <a:pPr lvl="2" indent="-246888">
              <a:lnSpc>
                <a:spcPct val="80000"/>
              </a:lnSpc>
              <a:spcBef>
                <a:spcPct val="20000"/>
              </a:spcBef>
              <a:buClr>
                <a:schemeClr val="accent2"/>
              </a:buClr>
              <a:buSzPct val="70000"/>
              <a:buFont typeface="Gill Sans MT" pitchFamily="34" charset="0"/>
              <a:buChar char="–"/>
            </a:pPr>
            <a:r>
              <a:rPr lang="en-US" sz="2400" b="1" dirty="0">
                <a:latin typeface="Gill Sans MT"/>
              </a:rPr>
              <a:t>Written support of legislation from Interior and DOJ</a:t>
            </a:r>
          </a:p>
          <a:p>
            <a:pPr lvl="2" indent="-246888">
              <a:lnSpc>
                <a:spcPct val="80000"/>
              </a:lnSpc>
              <a:spcBef>
                <a:spcPct val="20000"/>
              </a:spcBef>
              <a:buClr>
                <a:schemeClr val="accent2"/>
              </a:buClr>
              <a:buSzPct val="70000"/>
              <a:buFont typeface="Gill Sans MT" pitchFamily="34" charset="0"/>
              <a:buChar char="–"/>
            </a:pPr>
            <a:r>
              <a:rPr lang="en-US" sz="2400" b="1" dirty="0">
                <a:latin typeface="Gill Sans MT"/>
              </a:rPr>
              <a:t>List of claims being settled</a:t>
            </a:r>
          </a:p>
          <a:p>
            <a:endParaRPr lang="en-US" sz="2400" b="1" dirty="0" smtClean="0">
              <a:solidFill>
                <a:prstClr val="black"/>
              </a:solidFill>
              <a:latin typeface="Gill Sans MT"/>
              <a:cs typeface="Gill Sans MT"/>
            </a:endParaRPr>
          </a:p>
          <a:p>
            <a:endParaRPr lang="en-US" sz="2400" b="1" dirty="0">
              <a:solidFill>
                <a:prstClr val="black"/>
              </a:solidFill>
              <a:latin typeface="Gill Sans MT"/>
              <a:cs typeface="Gill Sans MT"/>
            </a:endParaRPr>
          </a:p>
          <a:p>
            <a:endParaRPr lang="en-US" dirty="0">
              <a:solidFill>
                <a:prstClr val="black"/>
              </a:solidFill>
            </a:endParaRPr>
          </a:p>
        </p:txBody>
      </p:sp>
      <p:sp>
        <p:nvSpPr>
          <p:cNvPr id="3" name="TextBox 2"/>
          <p:cNvSpPr txBox="1"/>
          <p:nvPr/>
        </p:nvSpPr>
        <p:spPr>
          <a:xfrm>
            <a:off x="685800" y="685800"/>
            <a:ext cx="7848600" cy="1384995"/>
          </a:xfrm>
          <a:prstGeom prst="rect">
            <a:avLst/>
          </a:prstGeom>
          <a:noFill/>
        </p:spPr>
        <p:txBody>
          <a:bodyPr wrap="square" rtlCol="0">
            <a:spAutoFit/>
          </a:bodyPr>
          <a:lstStyle/>
          <a:p>
            <a:pPr algn="ctr"/>
            <a:r>
              <a:rPr lang="en-US" sz="4200" dirty="0">
                <a:solidFill>
                  <a:schemeClr val="tx2"/>
                </a:solidFill>
                <a:latin typeface="Gill Sans MT"/>
                <a:ea typeface="ＭＳ Ｐゴシック" pitchFamily="34" charset="-128"/>
                <a:cs typeface="+mj-cs"/>
              </a:rPr>
              <a:t>Congressional Support of Indian </a:t>
            </a:r>
          </a:p>
          <a:p>
            <a:pPr algn="ctr"/>
            <a:r>
              <a:rPr lang="en-US" sz="4200" dirty="0">
                <a:solidFill>
                  <a:schemeClr val="tx2"/>
                </a:solidFill>
                <a:latin typeface="Gill Sans MT"/>
                <a:ea typeface="ＭＳ Ｐゴシック" pitchFamily="34" charset="-128"/>
                <a:cs typeface="+mj-cs"/>
              </a:rPr>
              <a:t>Water Rights Settlements </a:t>
            </a:r>
          </a:p>
        </p:txBody>
      </p:sp>
    </p:spTree>
    <p:extLst>
      <p:ext uri="{BB962C8B-B14F-4D97-AF65-F5344CB8AC3E}">
        <p14:creationId xmlns:p14="http://schemas.microsoft.com/office/powerpoint/2010/main" val="409274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lstStyle/>
          <a:p>
            <a:pPr algn="ctr"/>
            <a:r>
              <a:rPr lang="en-US" dirty="0" smtClean="0"/>
              <a:t>Recently Enacted Settlements</a:t>
            </a:r>
            <a:endParaRPr lang="en-US" dirty="0"/>
          </a:p>
        </p:txBody>
      </p:sp>
      <p:sp>
        <p:nvSpPr>
          <p:cNvPr id="3" name="Content Placeholder 2"/>
          <p:cNvSpPr>
            <a:spLocks noGrp="1"/>
          </p:cNvSpPr>
          <p:nvPr>
            <p:ph idx="1"/>
          </p:nvPr>
        </p:nvSpPr>
        <p:spPr>
          <a:xfrm>
            <a:off x="533400" y="1935480"/>
            <a:ext cx="8229600" cy="4389120"/>
          </a:xfrm>
        </p:spPr>
        <p:txBody>
          <a:bodyPr>
            <a:normAutofit/>
          </a:bodyPr>
          <a:lstStyle/>
          <a:p>
            <a:pPr marL="0" indent="0">
              <a:buNone/>
            </a:pPr>
            <a:r>
              <a:rPr lang="en-US" sz="2400" b="1" dirty="0" smtClean="0">
                <a:latin typeface="Gill Sans MT"/>
                <a:cs typeface="Gill Sans MT"/>
              </a:rPr>
              <a:t>Four settlements were included in the Water </a:t>
            </a:r>
            <a:r>
              <a:rPr lang="en-US" sz="2400" b="1" dirty="0">
                <a:latin typeface="Gill Sans MT"/>
                <a:cs typeface="Gill Sans MT"/>
              </a:rPr>
              <a:t>Infrastructure Improvements for the Nation Act (P.L. 114-</a:t>
            </a:r>
            <a:r>
              <a:rPr lang="en-US" sz="2400" b="1" dirty="0" smtClean="0">
                <a:latin typeface="Gill Sans MT"/>
                <a:cs typeface="Gill Sans MT"/>
              </a:rPr>
              <a:t>322)</a:t>
            </a:r>
          </a:p>
          <a:p>
            <a:pPr marL="0" indent="0">
              <a:buNone/>
            </a:pPr>
            <a:endParaRPr lang="en-US" sz="2400" b="1" dirty="0">
              <a:latin typeface="Gill Sans MT"/>
              <a:cs typeface="Gill Sans MT"/>
            </a:endParaRPr>
          </a:p>
          <a:p>
            <a:pPr lvl="2">
              <a:lnSpc>
                <a:spcPct val="80000"/>
              </a:lnSpc>
              <a:buFont typeface="Gill Sans MT" pitchFamily="34" charset="0"/>
              <a:buChar char="–"/>
            </a:pPr>
            <a:r>
              <a:rPr lang="en-US" sz="2400" b="1" dirty="0" smtClean="0">
                <a:latin typeface="Gill Sans MT"/>
              </a:rPr>
              <a:t>Blackfeet </a:t>
            </a:r>
            <a:r>
              <a:rPr lang="en-US" sz="2400" b="1" dirty="0">
                <a:latin typeface="Gill Sans MT"/>
              </a:rPr>
              <a:t>Water Rights Settlement Act</a:t>
            </a:r>
          </a:p>
          <a:p>
            <a:pPr lvl="2">
              <a:lnSpc>
                <a:spcPct val="80000"/>
              </a:lnSpc>
              <a:buFont typeface="Gill Sans MT" pitchFamily="34" charset="0"/>
              <a:buChar char="–"/>
            </a:pPr>
            <a:r>
              <a:rPr lang="en-US" sz="2400" b="1" dirty="0" smtClean="0">
                <a:latin typeface="Gill Sans MT"/>
              </a:rPr>
              <a:t>Pechanga </a:t>
            </a:r>
            <a:r>
              <a:rPr lang="en-US" sz="2400" b="1" dirty="0">
                <a:latin typeface="Gill Sans MT"/>
              </a:rPr>
              <a:t>Band of Luiseño Indian Water Rights </a:t>
            </a:r>
            <a:r>
              <a:rPr lang="en-US" sz="2400" b="1" dirty="0" smtClean="0">
                <a:latin typeface="Gill Sans MT"/>
              </a:rPr>
              <a:t>Settlement </a:t>
            </a:r>
            <a:r>
              <a:rPr lang="en-US" sz="2400" b="1" dirty="0">
                <a:latin typeface="Gill Sans MT"/>
              </a:rPr>
              <a:t>Act</a:t>
            </a:r>
          </a:p>
          <a:p>
            <a:pPr lvl="2">
              <a:lnSpc>
                <a:spcPct val="80000"/>
              </a:lnSpc>
              <a:buFont typeface="Gill Sans MT" pitchFamily="34" charset="0"/>
              <a:buChar char="–"/>
            </a:pPr>
            <a:r>
              <a:rPr lang="en-US" sz="2400" b="1" dirty="0" smtClean="0">
                <a:latin typeface="Gill Sans MT"/>
              </a:rPr>
              <a:t>Choctaw </a:t>
            </a:r>
            <a:r>
              <a:rPr lang="en-US" sz="2400" b="1" dirty="0">
                <a:latin typeface="Gill Sans MT"/>
              </a:rPr>
              <a:t>Nation of Oklahoma and the Chickasaw </a:t>
            </a:r>
            <a:r>
              <a:rPr lang="en-US" sz="2400" b="1" dirty="0" smtClean="0">
                <a:latin typeface="Gill Sans MT"/>
              </a:rPr>
              <a:t>Nation </a:t>
            </a:r>
            <a:r>
              <a:rPr lang="en-US" sz="2400" b="1" dirty="0">
                <a:latin typeface="Gill Sans MT"/>
              </a:rPr>
              <a:t>Water Settlement</a:t>
            </a:r>
          </a:p>
          <a:p>
            <a:pPr lvl="2">
              <a:lnSpc>
                <a:spcPct val="80000"/>
              </a:lnSpc>
              <a:buFont typeface="Gill Sans MT" pitchFamily="34" charset="0"/>
              <a:buChar char="–"/>
            </a:pPr>
            <a:r>
              <a:rPr lang="en-US" sz="2400" b="1" dirty="0" smtClean="0">
                <a:latin typeface="Gill Sans MT"/>
              </a:rPr>
              <a:t>San </a:t>
            </a:r>
            <a:r>
              <a:rPr lang="en-US" sz="2400" b="1" dirty="0">
                <a:latin typeface="Gill Sans MT"/>
              </a:rPr>
              <a:t>Luis Rey Indian Water Rights Settlement Act </a:t>
            </a:r>
          </a:p>
        </p:txBody>
      </p:sp>
      <p:sp>
        <p:nvSpPr>
          <p:cNvPr id="4" name="Slide Number Placeholder 3"/>
          <p:cNvSpPr>
            <a:spLocks noGrp="1"/>
          </p:cNvSpPr>
          <p:nvPr>
            <p:ph type="sldNum" sz="quarter" idx="12"/>
          </p:nvPr>
        </p:nvSpPr>
        <p:spPr/>
        <p:txBody>
          <a:bodyPr/>
          <a:lstStyle/>
          <a:p>
            <a:fld id="{CBE93D19-9C4F-4B5F-B3F5-9BBFAC1C7170}" type="slidenum">
              <a:rPr lang="en-US" smtClean="0"/>
              <a:pPr/>
              <a:t>25</a:t>
            </a:fld>
            <a:endParaRPr lang="en-US" dirty="0"/>
          </a:p>
        </p:txBody>
      </p:sp>
    </p:spTree>
    <p:extLst>
      <p:ext uri="{BB962C8B-B14F-4D97-AF65-F5344CB8AC3E}">
        <p14:creationId xmlns:p14="http://schemas.microsoft.com/office/powerpoint/2010/main" val="2145424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E93D19-9C4F-4B5F-B3F5-9BBFAC1C7170}" type="slidenum">
              <a:rPr lang="en-US" smtClean="0"/>
              <a:pPr/>
              <a:t>26</a:t>
            </a:fld>
            <a:endParaRPr lang="en-US" dirty="0"/>
          </a:p>
        </p:txBody>
      </p:sp>
      <p:sp>
        <p:nvSpPr>
          <p:cNvPr id="4" name="TextBox 3"/>
          <p:cNvSpPr txBox="1"/>
          <p:nvPr/>
        </p:nvSpPr>
        <p:spPr>
          <a:xfrm>
            <a:off x="1066800" y="766227"/>
            <a:ext cx="7162800" cy="1384995"/>
          </a:xfrm>
          <a:prstGeom prst="rect">
            <a:avLst/>
          </a:prstGeom>
          <a:noFill/>
        </p:spPr>
        <p:txBody>
          <a:bodyPr wrap="square" rtlCol="0">
            <a:spAutoFit/>
          </a:bodyPr>
          <a:lstStyle/>
          <a:p>
            <a:pPr algn="ctr"/>
            <a:r>
              <a:rPr lang="en-US" sz="4200" dirty="0">
                <a:solidFill>
                  <a:schemeClr val="tx2"/>
                </a:solidFill>
                <a:latin typeface="Gill Sans MT" pitchFamily="34" charset="0"/>
                <a:ea typeface="ＭＳ Ｐゴシック" pitchFamily="34" charset="-128"/>
                <a:cs typeface="+mj-cs"/>
              </a:rPr>
              <a:t>Current Status of Federal Indian Water Rights Settlements </a:t>
            </a:r>
          </a:p>
        </p:txBody>
      </p:sp>
      <p:sp>
        <p:nvSpPr>
          <p:cNvPr id="3" name="TextBox 2"/>
          <p:cNvSpPr txBox="1"/>
          <p:nvPr/>
        </p:nvSpPr>
        <p:spPr>
          <a:xfrm>
            <a:off x="533400" y="2171307"/>
            <a:ext cx="8534400" cy="4610493"/>
          </a:xfrm>
          <a:prstGeom prst="rect">
            <a:avLst/>
          </a:prstGeom>
          <a:noFill/>
        </p:spPr>
        <p:txBody>
          <a:bodyPr wrap="square" rtlCol="0">
            <a:spAutoFit/>
          </a:bodyPr>
          <a:lstStyle/>
          <a:p>
            <a:pPr lvl="0"/>
            <a:r>
              <a:rPr lang="en-US" sz="2400" b="1" dirty="0">
                <a:latin typeface="Gill Sans MT"/>
                <a:ea typeface="ＭＳ Ｐゴシック" pitchFamily="34" charset="-128"/>
                <a:cs typeface="Gill Sans MT"/>
              </a:rPr>
              <a:t>S</a:t>
            </a:r>
            <a:r>
              <a:rPr lang="en-US" sz="2400" b="1" dirty="0" smtClean="0">
                <a:latin typeface="Gill Sans MT"/>
                <a:ea typeface="ＭＳ Ｐゴシック" pitchFamily="34" charset="-128"/>
                <a:cs typeface="Gill Sans MT"/>
              </a:rPr>
              <a:t>ettlements currently pending or expected to be introduced in the 115</a:t>
            </a:r>
            <a:r>
              <a:rPr lang="en-US" sz="2400" b="1" baseline="30000" dirty="0" smtClean="0">
                <a:latin typeface="Gill Sans MT"/>
                <a:ea typeface="ＭＳ Ｐゴシック" pitchFamily="34" charset="-128"/>
                <a:cs typeface="Gill Sans MT"/>
              </a:rPr>
              <a:t>th</a:t>
            </a:r>
            <a:r>
              <a:rPr lang="en-US" sz="2400" b="1" dirty="0" smtClean="0">
                <a:latin typeface="Gill Sans MT"/>
                <a:ea typeface="ＭＳ Ｐゴシック" pitchFamily="34" charset="-128"/>
                <a:cs typeface="Gill Sans MT"/>
              </a:rPr>
              <a:t> Congress:  </a:t>
            </a:r>
            <a:endParaRPr lang="en-US" sz="2400" b="1" dirty="0">
              <a:latin typeface="Gill Sans MT"/>
              <a:ea typeface="ＭＳ Ｐゴシック" pitchFamily="34" charset="-128"/>
              <a:cs typeface="Gill Sans MT"/>
            </a:endParaRPr>
          </a:p>
          <a:p>
            <a:r>
              <a:rPr lang="en-US" sz="2400" dirty="0">
                <a:solidFill>
                  <a:srgbClr val="376093"/>
                </a:solidFill>
                <a:latin typeface="Gill Sans MT"/>
                <a:ea typeface="ＭＳ Ｐゴシック" pitchFamily="34" charset="-128"/>
                <a:cs typeface="Gill Sans MT"/>
              </a:rPr>
              <a:t> </a:t>
            </a:r>
          </a:p>
          <a:p>
            <a:pPr lvl="2" indent="-246888">
              <a:lnSpc>
                <a:spcPct val="80000"/>
              </a:lnSpc>
              <a:spcBef>
                <a:spcPct val="20000"/>
              </a:spcBef>
              <a:buClr>
                <a:schemeClr val="accent2"/>
              </a:buClr>
              <a:buSzPct val="70000"/>
              <a:buFont typeface="Gill Sans MT" pitchFamily="34" charset="0"/>
              <a:buChar char="–"/>
            </a:pPr>
            <a:r>
              <a:rPr lang="en-US" sz="2400" b="1" dirty="0">
                <a:latin typeface="Gill Sans MT"/>
              </a:rPr>
              <a:t>Utah: S. 664 Navajo Utah Water Rights Settlement Act of 2017  </a:t>
            </a:r>
          </a:p>
          <a:p>
            <a:pPr lvl="2" indent="-246888">
              <a:lnSpc>
                <a:spcPct val="80000"/>
              </a:lnSpc>
              <a:spcBef>
                <a:spcPct val="20000"/>
              </a:spcBef>
              <a:buClr>
                <a:schemeClr val="accent2"/>
              </a:buClr>
              <a:buSzPct val="70000"/>
              <a:buFont typeface="Gill Sans MT" pitchFamily="34" charset="0"/>
              <a:buChar char="–"/>
            </a:pPr>
            <a:endParaRPr lang="en-US" sz="2400" b="1" dirty="0">
              <a:latin typeface="Gill Sans MT"/>
            </a:endParaRPr>
          </a:p>
          <a:p>
            <a:pPr lvl="2" indent="-246888">
              <a:lnSpc>
                <a:spcPct val="80000"/>
              </a:lnSpc>
              <a:spcBef>
                <a:spcPct val="20000"/>
              </a:spcBef>
              <a:buClr>
                <a:schemeClr val="accent2"/>
              </a:buClr>
              <a:buSzPct val="70000"/>
              <a:buFont typeface="Gill Sans MT" pitchFamily="34" charset="0"/>
              <a:buChar char="–"/>
            </a:pPr>
            <a:r>
              <a:rPr lang="en-US" sz="2400" b="1" dirty="0">
                <a:latin typeface="Gill Sans MT"/>
              </a:rPr>
              <a:t>Arizona:  S. 3300 (114th Congress) Hualapai Tribe Water Settlement of 2016</a:t>
            </a:r>
          </a:p>
          <a:p>
            <a:pPr lvl="2" indent="-246888">
              <a:lnSpc>
                <a:spcPct val="80000"/>
              </a:lnSpc>
              <a:spcBef>
                <a:spcPct val="20000"/>
              </a:spcBef>
              <a:buClr>
                <a:schemeClr val="accent2"/>
              </a:buClr>
              <a:buSzPct val="70000"/>
              <a:buFont typeface="Gill Sans MT" pitchFamily="34" charset="0"/>
              <a:buChar char="–"/>
            </a:pPr>
            <a:endParaRPr lang="en-US" sz="2400" b="1" dirty="0">
              <a:latin typeface="Gill Sans MT"/>
            </a:endParaRPr>
          </a:p>
          <a:p>
            <a:pPr lvl="2" indent="-246888">
              <a:lnSpc>
                <a:spcPct val="80000"/>
              </a:lnSpc>
              <a:spcBef>
                <a:spcPct val="20000"/>
              </a:spcBef>
              <a:buClr>
                <a:schemeClr val="accent2"/>
              </a:buClr>
              <a:buSzPct val="70000"/>
              <a:buFont typeface="Gill Sans MT" pitchFamily="34" charset="0"/>
              <a:buChar char="–"/>
            </a:pPr>
            <a:r>
              <a:rPr lang="en-US" sz="2400" b="1" dirty="0">
                <a:latin typeface="Gill Sans MT"/>
              </a:rPr>
              <a:t>Montana: S. 3013  (114th Congress) Salish and Kootenai Water Rights Settlement Act of 2016</a:t>
            </a:r>
          </a:p>
          <a:p>
            <a:endParaRPr lang="en-US" sz="2400" dirty="0">
              <a:latin typeface="Gill Sans MT"/>
              <a:ea typeface="ＭＳ Ｐゴシック" pitchFamily="34" charset="-128"/>
              <a:cs typeface="Gill Sans MT"/>
            </a:endParaRPr>
          </a:p>
          <a:p>
            <a:endParaRPr lang="en-US" sz="2000" dirty="0" smtClean="0">
              <a:latin typeface="Gill Sans MT"/>
            </a:endParaRPr>
          </a:p>
        </p:txBody>
      </p:sp>
    </p:spTree>
    <p:extLst>
      <p:ext uri="{BB962C8B-B14F-4D97-AF65-F5344CB8AC3E}">
        <p14:creationId xmlns:p14="http://schemas.microsoft.com/office/powerpoint/2010/main" val="312542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Federal Costs of Settlements</a:t>
            </a:r>
            <a:endParaRPr lang="en-US" dirty="0"/>
          </a:p>
        </p:txBody>
      </p:sp>
      <p:sp>
        <p:nvSpPr>
          <p:cNvPr id="3" name="Content Placeholder 2"/>
          <p:cNvSpPr>
            <a:spLocks noGrp="1"/>
          </p:cNvSpPr>
          <p:nvPr>
            <p:ph idx="1"/>
          </p:nvPr>
        </p:nvSpPr>
        <p:spPr>
          <a:xfrm>
            <a:off x="533400" y="2133600"/>
            <a:ext cx="8229600" cy="4389120"/>
          </a:xfrm>
        </p:spPr>
        <p:txBody>
          <a:bodyPr>
            <a:normAutofit/>
          </a:bodyPr>
          <a:lstStyle/>
          <a:p>
            <a:r>
              <a:rPr lang="en-US" sz="2800" b="1" dirty="0">
                <a:latin typeface="Gill Sans MT"/>
              </a:rPr>
              <a:t>Federal funding required by Indian water </a:t>
            </a:r>
            <a:br>
              <a:rPr lang="en-US" sz="2800" b="1" dirty="0">
                <a:latin typeface="Gill Sans MT"/>
              </a:rPr>
            </a:br>
            <a:r>
              <a:rPr lang="en-US" sz="2800" b="1" dirty="0">
                <a:latin typeface="Gill Sans MT"/>
              </a:rPr>
              <a:t>settlements has significantly increased over time</a:t>
            </a:r>
          </a:p>
          <a:p>
            <a:endParaRPr lang="en-US" sz="2800" b="1" dirty="0">
              <a:latin typeface="Gill Sans MT"/>
            </a:endParaRPr>
          </a:p>
          <a:p>
            <a:r>
              <a:rPr lang="en-US" sz="2800" b="1" dirty="0">
                <a:latin typeface="Gill Sans MT"/>
              </a:rPr>
              <a:t>Roughly a billion dollars expended between </a:t>
            </a:r>
            <a:br>
              <a:rPr lang="en-US" sz="2800" b="1" dirty="0">
                <a:latin typeface="Gill Sans MT"/>
              </a:rPr>
            </a:br>
            <a:r>
              <a:rPr lang="en-US" sz="2800" b="1" dirty="0">
                <a:latin typeface="Gill Sans MT"/>
              </a:rPr>
              <a:t>mid 1980s and </a:t>
            </a:r>
            <a:r>
              <a:rPr lang="en-US" sz="2800" b="1" dirty="0" smtClean="0">
                <a:latin typeface="Gill Sans MT"/>
              </a:rPr>
              <a:t>2002</a:t>
            </a:r>
            <a:r>
              <a:rPr lang="en-US" sz="2800" b="1" dirty="0">
                <a:latin typeface="Gill Sans MT"/>
              </a:rPr>
              <a:t> </a:t>
            </a:r>
            <a:r>
              <a:rPr lang="en-US" sz="2800" b="1" dirty="0" smtClean="0">
                <a:latin typeface="Gill Sans MT"/>
              </a:rPr>
              <a:t>but more than $2 billion authorized between 2009-2016</a:t>
            </a:r>
            <a:endParaRPr lang="en-US" sz="2400" b="1" dirty="0">
              <a:latin typeface="Gill Sans MT"/>
            </a:endParaRPr>
          </a:p>
        </p:txBody>
      </p:sp>
      <p:sp>
        <p:nvSpPr>
          <p:cNvPr id="4" name="Slide Number Placeholder 3"/>
          <p:cNvSpPr>
            <a:spLocks noGrp="1"/>
          </p:cNvSpPr>
          <p:nvPr>
            <p:ph type="sldNum" sz="quarter" idx="12"/>
          </p:nvPr>
        </p:nvSpPr>
        <p:spPr/>
        <p:txBody>
          <a:bodyPr/>
          <a:lstStyle/>
          <a:p>
            <a:fld id="{CBE93D19-9C4F-4B5F-B3F5-9BBFAC1C7170}" type="slidenum">
              <a:rPr lang="en-US" smtClean="0">
                <a:solidFill>
                  <a:srgbClr val="04617B">
                    <a:shade val="90000"/>
                  </a:srgbClr>
                </a:solidFill>
              </a:rPr>
              <a:pPr/>
              <a:t>27</a:t>
            </a:fld>
            <a:endParaRPr lang="en-US" dirty="0">
              <a:solidFill>
                <a:srgbClr val="04617B">
                  <a:shade val="90000"/>
                </a:srgbClr>
              </a:solidFill>
            </a:endParaRPr>
          </a:p>
        </p:txBody>
      </p:sp>
    </p:spTree>
    <p:extLst>
      <p:ext uri="{BB962C8B-B14F-4D97-AF65-F5344CB8AC3E}">
        <p14:creationId xmlns:p14="http://schemas.microsoft.com/office/powerpoint/2010/main" val="178181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609600"/>
          </a:xfrm>
        </p:spPr>
        <p:txBody>
          <a:bodyPr>
            <a:noAutofit/>
          </a:bodyPr>
          <a:lstStyle/>
          <a:p>
            <a:pPr algn="ctr"/>
            <a:r>
              <a:rPr lang="en-US" sz="4200" dirty="0">
                <a:latin typeface="Gill Sans MT"/>
              </a:rPr>
              <a:t>Historic Background</a:t>
            </a:r>
          </a:p>
        </p:txBody>
      </p:sp>
      <p:sp>
        <p:nvSpPr>
          <p:cNvPr id="3" name="Content Placeholder 2"/>
          <p:cNvSpPr>
            <a:spLocks noGrp="1"/>
          </p:cNvSpPr>
          <p:nvPr>
            <p:ph idx="1"/>
          </p:nvPr>
        </p:nvSpPr>
        <p:spPr>
          <a:xfrm>
            <a:off x="457200" y="1295400"/>
            <a:ext cx="8229600" cy="5029200"/>
          </a:xfrm>
        </p:spPr>
        <p:txBody>
          <a:bodyPr>
            <a:normAutofit fontScale="25000" lnSpcReduction="20000"/>
          </a:bodyPr>
          <a:lstStyle/>
          <a:p>
            <a:endParaRPr lang="en-US" sz="4200" b="1" dirty="0" smtClean="0"/>
          </a:p>
          <a:p>
            <a:pPr marL="0" indent="0">
              <a:buNone/>
            </a:pPr>
            <a:r>
              <a:rPr lang="en-US" sz="9600" b="1" dirty="0" smtClean="0">
                <a:latin typeface="Gill Sans MT"/>
              </a:rPr>
              <a:t>Basis </a:t>
            </a:r>
            <a:r>
              <a:rPr lang="en-US" sz="9600" b="1" dirty="0">
                <a:latin typeface="Gill Sans MT"/>
              </a:rPr>
              <a:t>of Indian water rights is the </a:t>
            </a:r>
            <a:r>
              <a:rPr lang="en-US" sz="9600" b="1" dirty="0" smtClean="0">
                <a:latin typeface="Gill Sans MT"/>
              </a:rPr>
              <a:t>Federal </a:t>
            </a:r>
            <a:r>
              <a:rPr lang="en-US" sz="9600" b="1" dirty="0">
                <a:latin typeface="Gill Sans MT"/>
              </a:rPr>
              <a:t>reserved water rights doctrine established in </a:t>
            </a:r>
            <a:r>
              <a:rPr lang="en-US" sz="9600" b="1" i="1" dirty="0">
                <a:latin typeface="Gill Sans MT"/>
              </a:rPr>
              <a:t>United States </a:t>
            </a:r>
            <a:r>
              <a:rPr lang="en-US" sz="9600" b="1" i="1" dirty="0" smtClean="0">
                <a:latin typeface="Gill Sans MT"/>
              </a:rPr>
              <a:t>v. </a:t>
            </a:r>
            <a:r>
              <a:rPr lang="en-US" sz="9600" b="1" i="1" dirty="0">
                <a:latin typeface="Gill Sans MT"/>
              </a:rPr>
              <a:t>Winters</a:t>
            </a:r>
            <a:r>
              <a:rPr lang="en-US" sz="9600" b="1" dirty="0">
                <a:latin typeface="Gill Sans MT"/>
              </a:rPr>
              <a:t> in </a:t>
            </a:r>
            <a:r>
              <a:rPr lang="en-US" sz="9600" b="1" dirty="0" smtClean="0">
                <a:latin typeface="Gill Sans MT"/>
              </a:rPr>
              <a:t>1908</a:t>
            </a:r>
          </a:p>
          <a:p>
            <a:pPr>
              <a:lnSpc>
                <a:spcPct val="70000"/>
              </a:lnSpc>
            </a:pPr>
            <a:endParaRPr lang="en-US" sz="9600" b="1" dirty="0">
              <a:latin typeface="Gill Sans MT"/>
            </a:endParaRPr>
          </a:p>
          <a:p>
            <a:pPr lvl="2">
              <a:buFont typeface="Gill Sans MT" pitchFamily="34" charset="0"/>
              <a:buChar char="–"/>
            </a:pPr>
            <a:r>
              <a:rPr lang="en-US" sz="9600" b="1" dirty="0">
                <a:latin typeface="Gill Sans MT"/>
              </a:rPr>
              <a:t>establishment of a reservation impliedly reserves the amount of water necessary to accomplish the purposes of the reservation (homeland purpose) </a:t>
            </a:r>
          </a:p>
          <a:p>
            <a:pPr lvl="2">
              <a:lnSpc>
                <a:spcPct val="70000"/>
              </a:lnSpc>
              <a:buFont typeface="Gill Sans MT" pitchFamily="34" charset="0"/>
              <a:buChar char="–"/>
            </a:pPr>
            <a:endParaRPr lang="en-US" sz="9600" b="1" dirty="0">
              <a:latin typeface="Gill Sans MT"/>
            </a:endParaRPr>
          </a:p>
          <a:p>
            <a:pPr lvl="2">
              <a:buFont typeface="Gill Sans MT" pitchFamily="34" charset="0"/>
              <a:buChar char="–"/>
            </a:pPr>
            <a:r>
              <a:rPr lang="en-US" sz="9600" b="1" dirty="0">
                <a:latin typeface="Gill Sans MT"/>
              </a:rPr>
              <a:t>past, present, and future uses included</a:t>
            </a:r>
          </a:p>
          <a:p>
            <a:pPr lvl="2">
              <a:lnSpc>
                <a:spcPct val="70000"/>
              </a:lnSpc>
              <a:buFont typeface="Gill Sans MT" pitchFamily="34" charset="0"/>
              <a:buChar char="–"/>
            </a:pPr>
            <a:endParaRPr lang="en-US" sz="9600" b="1" dirty="0">
              <a:latin typeface="Gill Sans MT"/>
            </a:endParaRPr>
          </a:p>
          <a:p>
            <a:pPr lvl="2">
              <a:buFont typeface="Gill Sans MT" pitchFamily="34" charset="0"/>
              <a:buChar char="–"/>
            </a:pPr>
            <a:r>
              <a:rPr lang="en-US" sz="9600" b="1" dirty="0">
                <a:latin typeface="Gill Sans MT"/>
              </a:rPr>
              <a:t>rights are not lost by non-use</a:t>
            </a:r>
          </a:p>
          <a:p>
            <a:pPr lvl="2">
              <a:lnSpc>
                <a:spcPct val="70000"/>
              </a:lnSpc>
              <a:buFont typeface="Gill Sans MT" pitchFamily="34" charset="0"/>
              <a:buChar char="–"/>
            </a:pPr>
            <a:endParaRPr lang="en-US" sz="9600" b="1" dirty="0">
              <a:latin typeface="Gill Sans MT"/>
            </a:endParaRPr>
          </a:p>
          <a:p>
            <a:pPr lvl="2">
              <a:buFont typeface="Gill Sans MT" pitchFamily="34" charset="0"/>
              <a:buChar char="–"/>
            </a:pPr>
            <a:r>
              <a:rPr lang="en-US" sz="9600" b="1" dirty="0">
                <a:latin typeface="Gill Sans MT"/>
              </a:rPr>
              <a:t>governed by Federal and not state law</a:t>
            </a:r>
          </a:p>
          <a:p>
            <a:pPr lvl="2">
              <a:lnSpc>
                <a:spcPct val="70000"/>
              </a:lnSpc>
              <a:buFont typeface="Gill Sans MT" pitchFamily="34" charset="0"/>
              <a:buChar char="–"/>
            </a:pPr>
            <a:endParaRPr lang="en-US" sz="9600" b="1" dirty="0">
              <a:latin typeface="Gill Sans MT"/>
            </a:endParaRPr>
          </a:p>
          <a:p>
            <a:pPr lvl="2">
              <a:buFont typeface="Gill Sans MT" pitchFamily="34" charset="0"/>
              <a:buChar char="–"/>
            </a:pPr>
            <a:r>
              <a:rPr lang="en-US" sz="9600" b="1" dirty="0">
                <a:latin typeface="Gill Sans MT"/>
              </a:rPr>
              <a:t>held in trust by the Federal Government</a:t>
            </a:r>
          </a:p>
          <a:p>
            <a:pPr marL="457200" lvl="1" indent="0">
              <a:buNone/>
            </a:pPr>
            <a:r>
              <a:rPr lang="en-US" sz="5500" b="1" dirty="0">
                <a:latin typeface="Gill Sans MT"/>
              </a:rPr>
              <a:t> </a:t>
            </a:r>
          </a:p>
          <a:p>
            <a:endParaRPr lang="en-US" dirty="0"/>
          </a:p>
          <a:p>
            <a:endParaRPr lang="en-US" dirty="0"/>
          </a:p>
          <a:p>
            <a:endParaRPr lang="en-US" dirty="0">
              <a:solidFill>
                <a:schemeClr val="accent1">
                  <a:lumMod val="75000"/>
                </a:schemeClr>
              </a:solidFill>
              <a:latin typeface="+mj-lt"/>
            </a:endParaRPr>
          </a:p>
        </p:txBody>
      </p:sp>
      <p:sp>
        <p:nvSpPr>
          <p:cNvPr id="2" name="Slide Number Placeholder 1"/>
          <p:cNvSpPr>
            <a:spLocks noGrp="1"/>
          </p:cNvSpPr>
          <p:nvPr>
            <p:ph type="sldNum" sz="quarter" idx="12"/>
          </p:nvPr>
        </p:nvSpPr>
        <p:spPr/>
        <p:txBody>
          <a:bodyPr/>
          <a:lstStyle/>
          <a:p>
            <a:fld id="{CBE93D19-9C4F-4B5F-B3F5-9BBFAC1C7170}" type="slidenum">
              <a:rPr lang="en-US" smtClean="0"/>
              <a:pPr/>
              <a:t>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609600"/>
          </a:xfrm>
        </p:spPr>
        <p:txBody>
          <a:bodyPr>
            <a:noAutofit/>
          </a:bodyPr>
          <a:lstStyle/>
          <a:p>
            <a:pPr algn="ctr"/>
            <a:r>
              <a:rPr lang="en-US" sz="4200" dirty="0">
                <a:latin typeface="Gill Sans MT"/>
              </a:rPr>
              <a:t>Historic </a:t>
            </a:r>
            <a:r>
              <a:rPr lang="en-US" sz="4200" dirty="0" smtClean="0">
                <a:latin typeface="Gill Sans MT"/>
              </a:rPr>
              <a:t>Background </a:t>
            </a:r>
            <a:r>
              <a:rPr lang="en-US" sz="2400" dirty="0"/>
              <a:t>(</a:t>
            </a:r>
            <a:r>
              <a:rPr lang="en-US" sz="2400" dirty="0" smtClean="0"/>
              <a:t>cont’d)</a:t>
            </a:r>
            <a:endParaRPr lang="en-US" sz="2400" dirty="0">
              <a:latin typeface="Gill Sans MT"/>
            </a:endParaRPr>
          </a:p>
        </p:txBody>
      </p:sp>
      <p:sp>
        <p:nvSpPr>
          <p:cNvPr id="3" name="Content Placeholder 2"/>
          <p:cNvSpPr>
            <a:spLocks noGrp="1"/>
          </p:cNvSpPr>
          <p:nvPr>
            <p:ph idx="1"/>
          </p:nvPr>
        </p:nvSpPr>
        <p:spPr>
          <a:xfrm>
            <a:off x="457200" y="1828800"/>
            <a:ext cx="8001000" cy="4724400"/>
          </a:xfrm>
        </p:spPr>
        <p:txBody>
          <a:bodyPr>
            <a:normAutofit/>
          </a:bodyPr>
          <a:lstStyle/>
          <a:p>
            <a:r>
              <a:rPr lang="en-US" sz="2800" b="1" dirty="0" smtClean="0">
                <a:latin typeface="Gill Sans MT"/>
              </a:rPr>
              <a:t>Despite the </a:t>
            </a:r>
            <a:r>
              <a:rPr lang="en-US" sz="2800" b="1" i="1" dirty="0" smtClean="0">
                <a:latin typeface="Gill Sans MT"/>
              </a:rPr>
              <a:t>Winters</a:t>
            </a:r>
            <a:r>
              <a:rPr lang="en-US" sz="2800" b="1" dirty="0" smtClean="0">
                <a:latin typeface="Gill Sans MT"/>
              </a:rPr>
              <a:t> decision, Indian </a:t>
            </a:r>
            <a:r>
              <a:rPr lang="en-US" sz="2800" b="1" dirty="0">
                <a:latin typeface="Gill Sans MT"/>
              </a:rPr>
              <a:t>water rights </a:t>
            </a:r>
            <a:r>
              <a:rPr lang="en-US" sz="2800" b="1" dirty="0" smtClean="0">
                <a:latin typeface="Gill Sans MT"/>
              </a:rPr>
              <a:t>were largely left undeveloped and unprotected in the decades after 1908</a:t>
            </a:r>
          </a:p>
          <a:p>
            <a:endParaRPr lang="en-US" sz="2800" b="1" dirty="0">
              <a:latin typeface="Gill Sans MT"/>
            </a:endParaRPr>
          </a:p>
          <a:p>
            <a:r>
              <a:rPr lang="en-US" sz="2800" b="1" dirty="0" smtClean="0">
                <a:latin typeface="Gill Sans MT"/>
              </a:rPr>
              <a:t>By contrast, Federal policy and expenditures supported extensive development of water resources to benefit non-Indian communities across the West</a:t>
            </a:r>
          </a:p>
        </p:txBody>
      </p:sp>
      <p:sp>
        <p:nvSpPr>
          <p:cNvPr id="2" name="Slide Number Placeholder 1"/>
          <p:cNvSpPr>
            <a:spLocks noGrp="1"/>
          </p:cNvSpPr>
          <p:nvPr>
            <p:ph type="sldNum" sz="quarter" idx="12"/>
          </p:nvPr>
        </p:nvSpPr>
        <p:spPr/>
        <p:txBody>
          <a:bodyPr/>
          <a:lstStyle/>
          <a:p>
            <a:fld id="{CBE93D19-9C4F-4B5F-B3F5-9BBFAC1C7170}" type="slidenum">
              <a:rPr lang="en-US" smtClean="0"/>
              <a:pPr/>
              <a:t>4</a:t>
            </a:fld>
            <a:endParaRPr lang="en-US" dirty="0"/>
          </a:p>
        </p:txBody>
      </p:sp>
    </p:spTree>
    <p:extLst>
      <p:ext uri="{BB962C8B-B14F-4D97-AF65-F5344CB8AC3E}">
        <p14:creationId xmlns:p14="http://schemas.microsoft.com/office/powerpoint/2010/main" val="3245144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763000" cy="838200"/>
          </a:xfrm>
        </p:spPr>
        <p:txBody>
          <a:bodyPr>
            <a:noAutofit/>
          </a:bodyPr>
          <a:lstStyle/>
          <a:p>
            <a:pPr algn="ctr"/>
            <a:r>
              <a:rPr lang="en-US" sz="4200" dirty="0" smtClean="0">
                <a:latin typeface="Gill Sans MT"/>
              </a:rPr>
              <a:t>Early </a:t>
            </a:r>
            <a:r>
              <a:rPr lang="en-US" sz="4200" dirty="0">
                <a:latin typeface="Gill Sans MT"/>
              </a:rPr>
              <a:t>Efforts to </a:t>
            </a:r>
            <a:r>
              <a:rPr lang="en-US" sz="4200" dirty="0" smtClean="0">
                <a:latin typeface="Gill Sans MT"/>
              </a:rPr>
              <a:t/>
            </a:r>
            <a:br>
              <a:rPr lang="en-US" sz="4200" dirty="0" smtClean="0">
                <a:latin typeface="Gill Sans MT"/>
              </a:rPr>
            </a:br>
            <a:r>
              <a:rPr lang="en-US" sz="4200" dirty="0" smtClean="0">
                <a:latin typeface="Gill Sans MT"/>
              </a:rPr>
              <a:t>Establish Indian Water </a:t>
            </a:r>
            <a:r>
              <a:rPr lang="en-US" sz="4200" dirty="0">
                <a:latin typeface="Gill Sans MT"/>
              </a:rPr>
              <a:t>Rights</a:t>
            </a:r>
            <a:r>
              <a:rPr lang="en-US" sz="4200" dirty="0">
                <a:solidFill>
                  <a:schemeClr val="accent1">
                    <a:lumMod val="75000"/>
                  </a:schemeClr>
                </a:solidFill>
                <a:latin typeface="Gill Sans MT"/>
              </a:rPr>
              <a:t> </a:t>
            </a:r>
          </a:p>
        </p:txBody>
      </p:sp>
      <p:sp>
        <p:nvSpPr>
          <p:cNvPr id="3" name="Content Placeholder 2"/>
          <p:cNvSpPr>
            <a:spLocks noGrp="1"/>
          </p:cNvSpPr>
          <p:nvPr>
            <p:ph idx="1"/>
          </p:nvPr>
        </p:nvSpPr>
        <p:spPr>
          <a:xfrm>
            <a:off x="838200" y="2133600"/>
            <a:ext cx="7696200" cy="4191000"/>
          </a:xfrm>
        </p:spPr>
        <p:txBody>
          <a:bodyPr>
            <a:noAutofit/>
          </a:bodyPr>
          <a:lstStyle/>
          <a:p>
            <a:r>
              <a:rPr lang="en-US" sz="2800" b="1" i="1" dirty="0" smtClean="0">
                <a:latin typeface="Gill Sans MT"/>
              </a:rPr>
              <a:t>Winters</a:t>
            </a:r>
            <a:r>
              <a:rPr lang="en-US" sz="2800" b="1" dirty="0" smtClean="0">
                <a:latin typeface="Gill Sans MT"/>
              </a:rPr>
              <a:t> </a:t>
            </a:r>
            <a:r>
              <a:rPr lang="en-US" sz="2800" b="1" dirty="0">
                <a:latin typeface="Gill Sans MT"/>
              </a:rPr>
              <a:t>rights </a:t>
            </a:r>
            <a:r>
              <a:rPr lang="en-US" sz="2800" b="1" dirty="0" smtClean="0">
                <a:latin typeface="Gill Sans MT"/>
              </a:rPr>
              <a:t>were a </a:t>
            </a:r>
            <a:r>
              <a:rPr lang="en-US" sz="2800" b="1" dirty="0">
                <a:latin typeface="Gill Sans MT"/>
              </a:rPr>
              <a:t>cloud over western </a:t>
            </a:r>
            <a:r>
              <a:rPr lang="en-US" sz="2800" b="1" dirty="0" smtClean="0">
                <a:latin typeface="Gill Sans MT"/>
              </a:rPr>
              <a:t>non-Indian</a:t>
            </a:r>
            <a:r>
              <a:rPr lang="en-US" sz="2800" b="1" dirty="0" smtClean="0">
                <a:solidFill>
                  <a:srgbClr val="FF0000"/>
                </a:solidFill>
                <a:latin typeface="Gill Sans MT"/>
              </a:rPr>
              <a:t> </a:t>
            </a:r>
            <a:r>
              <a:rPr lang="en-US" sz="2800" b="1" dirty="0" smtClean="0">
                <a:latin typeface="Gill Sans MT"/>
              </a:rPr>
              <a:t>water rights</a:t>
            </a:r>
          </a:p>
          <a:p>
            <a:pPr lvl="2">
              <a:lnSpc>
                <a:spcPct val="80000"/>
              </a:lnSpc>
              <a:buFont typeface="Gill Sans MT" pitchFamily="34" charset="0"/>
              <a:buChar char="–"/>
            </a:pPr>
            <a:r>
              <a:rPr lang="en-US" sz="2800" b="1" dirty="0">
                <a:latin typeface="Gill Sans MT"/>
              </a:rPr>
              <a:t>The push to quantify Winters rights began in the 1960s </a:t>
            </a:r>
          </a:p>
          <a:p>
            <a:pPr lvl="2">
              <a:lnSpc>
                <a:spcPct val="80000"/>
              </a:lnSpc>
              <a:buFont typeface="Gill Sans MT" pitchFamily="34" charset="0"/>
              <a:buChar char="–"/>
            </a:pPr>
            <a:endParaRPr lang="en-US" sz="2400" b="1" dirty="0">
              <a:latin typeface="Gill Sans MT"/>
            </a:endParaRPr>
          </a:p>
          <a:p>
            <a:r>
              <a:rPr lang="en-US" sz="2800" b="1" dirty="0" smtClean="0">
                <a:latin typeface="Gill Sans MT"/>
              </a:rPr>
              <a:t>Disputes over the applicability of the  </a:t>
            </a:r>
            <a:r>
              <a:rPr lang="en-US" sz="2800" b="1" dirty="0">
                <a:latin typeface="Gill Sans MT"/>
              </a:rPr>
              <a:t>McCarran </a:t>
            </a:r>
            <a:r>
              <a:rPr lang="en-US" sz="2800" b="1" dirty="0" smtClean="0">
                <a:latin typeface="Gill Sans MT"/>
              </a:rPr>
              <a:t>Act to Indian reserved water rights </a:t>
            </a:r>
            <a:r>
              <a:rPr lang="en-US" sz="2800" b="1" dirty="0">
                <a:latin typeface="Gill Sans MT"/>
              </a:rPr>
              <a:t>created a rush to litigate but the results were disappointing</a:t>
            </a:r>
          </a:p>
        </p:txBody>
      </p:sp>
      <p:sp>
        <p:nvSpPr>
          <p:cNvPr id="4" name="Slide Number Placeholder 3"/>
          <p:cNvSpPr>
            <a:spLocks noGrp="1"/>
          </p:cNvSpPr>
          <p:nvPr>
            <p:ph type="sldNum" sz="quarter" idx="12"/>
          </p:nvPr>
        </p:nvSpPr>
        <p:spPr/>
        <p:txBody>
          <a:bodyPr/>
          <a:lstStyle/>
          <a:p>
            <a:fld id="{CBE93D19-9C4F-4B5F-B3F5-9BBFAC1C7170}" type="slidenum">
              <a:rPr lang="en-US" smtClean="0"/>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68362"/>
          </a:xfrm>
        </p:spPr>
        <p:txBody>
          <a:bodyPr>
            <a:normAutofit/>
          </a:bodyPr>
          <a:lstStyle/>
          <a:p>
            <a:pPr algn="ctr"/>
            <a:r>
              <a:rPr lang="en-US" sz="4200" dirty="0">
                <a:latin typeface="Gill Sans MT"/>
              </a:rPr>
              <a:t>Settlement Era Begins</a:t>
            </a:r>
          </a:p>
        </p:txBody>
      </p:sp>
      <p:sp>
        <p:nvSpPr>
          <p:cNvPr id="3" name="Content Placeholder 2"/>
          <p:cNvSpPr>
            <a:spLocks noGrp="1"/>
          </p:cNvSpPr>
          <p:nvPr>
            <p:ph idx="1"/>
          </p:nvPr>
        </p:nvSpPr>
        <p:spPr>
          <a:xfrm>
            <a:off x="457200" y="1066800"/>
            <a:ext cx="8229600" cy="4800601"/>
          </a:xfrm>
        </p:spPr>
        <p:txBody>
          <a:bodyPr>
            <a:normAutofit/>
          </a:bodyPr>
          <a:lstStyle/>
          <a:p>
            <a:endParaRPr lang="en-US" sz="2800" b="1" dirty="0" smtClean="0">
              <a:latin typeface="Gill Sans MT"/>
            </a:endParaRPr>
          </a:p>
          <a:p>
            <a:r>
              <a:rPr lang="en-US" sz="2800" b="1" dirty="0" smtClean="0">
                <a:latin typeface="Gill Sans MT"/>
              </a:rPr>
              <a:t>In </a:t>
            </a:r>
            <a:r>
              <a:rPr lang="en-US" sz="2800" b="1" dirty="0">
                <a:latin typeface="Gill Sans MT"/>
              </a:rPr>
              <a:t>the 1970s, tribes, states, local parties, and the Federal Government began questioning the utility of litigation as the way </a:t>
            </a:r>
            <a:r>
              <a:rPr lang="en-US" sz="2800" b="1" dirty="0" smtClean="0">
                <a:latin typeface="Gill Sans MT"/>
              </a:rPr>
              <a:t>to resolve Indian water </a:t>
            </a:r>
            <a:r>
              <a:rPr lang="en-US" sz="2800" b="1" dirty="0">
                <a:latin typeface="Gill Sans MT"/>
              </a:rPr>
              <a:t>rights disputes</a:t>
            </a:r>
          </a:p>
          <a:p>
            <a:endParaRPr lang="en-US" sz="2800" b="1" dirty="0">
              <a:latin typeface="Gill Sans MT"/>
            </a:endParaRPr>
          </a:p>
          <a:p>
            <a:r>
              <a:rPr lang="en-US" sz="2800" b="1" dirty="0">
                <a:latin typeface="Gill Sans MT"/>
              </a:rPr>
              <a:t>Negotiated settlements, rather than protracted litigation, became the preferred approach to resolving Indian water rights conflicts</a:t>
            </a:r>
          </a:p>
          <a:p>
            <a:endParaRPr lang="en-US" sz="3400" b="1" dirty="0"/>
          </a:p>
        </p:txBody>
      </p:sp>
      <p:sp>
        <p:nvSpPr>
          <p:cNvPr id="4" name="Slide Number Placeholder 3"/>
          <p:cNvSpPr>
            <a:spLocks noGrp="1"/>
          </p:cNvSpPr>
          <p:nvPr>
            <p:ph type="sldNum" sz="quarter" idx="12"/>
          </p:nvPr>
        </p:nvSpPr>
        <p:spPr/>
        <p:txBody>
          <a:bodyPr/>
          <a:lstStyle/>
          <a:p>
            <a:fld id="{CBE93D19-9C4F-4B5F-B3F5-9BBFAC1C7170}"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80288"/>
          </a:xfrm>
        </p:spPr>
        <p:txBody>
          <a:bodyPr>
            <a:normAutofit/>
          </a:bodyPr>
          <a:lstStyle/>
          <a:p>
            <a:pPr algn="ctr"/>
            <a:r>
              <a:rPr lang="en-US" sz="4200" dirty="0" smtClean="0">
                <a:latin typeface="Gill Sans MT"/>
              </a:rPr>
              <a:t>Completed Settlements</a:t>
            </a:r>
            <a:endParaRPr lang="en-US" sz="4200" dirty="0">
              <a:latin typeface="Gill Sans MT"/>
            </a:endParaRPr>
          </a:p>
        </p:txBody>
      </p:sp>
      <p:sp>
        <p:nvSpPr>
          <p:cNvPr id="3" name="Content Placeholder 2"/>
          <p:cNvSpPr>
            <a:spLocks noGrp="1"/>
          </p:cNvSpPr>
          <p:nvPr>
            <p:ph idx="1"/>
          </p:nvPr>
        </p:nvSpPr>
        <p:spPr>
          <a:xfrm>
            <a:off x="685800" y="1828800"/>
            <a:ext cx="8153400" cy="4572000"/>
          </a:xfrm>
        </p:spPr>
        <p:txBody>
          <a:bodyPr>
            <a:normAutofit/>
          </a:bodyPr>
          <a:lstStyle/>
          <a:p>
            <a:pPr marL="0" indent="0">
              <a:buNone/>
            </a:pPr>
            <a:r>
              <a:rPr lang="en-US" sz="2800" b="1" dirty="0">
                <a:latin typeface="Gill Sans MT"/>
              </a:rPr>
              <a:t>Department </a:t>
            </a:r>
            <a:r>
              <a:rPr lang="en-US" sz="2800" b="1" dirty="0" smtClean="0">
                <a:latin typeface="Gill Sans MT"/>
              </a:rPr>
              <a:t>of the Interior (DOI) has </a:t>
            </a:r>
            <a:r>
              <a:rPr lang="en-US" sz="2800" b="1" dirty="0">
                <a:latin typeface="Gill Sans MT"/>
              </a:rPr>
              <a:t>completed </a:t>
            </a:r>
            <a:r>
              <a:rPr lang="en-US" sz="2800" b="1" dirty="0" smtClean="0">
                <a:latin typeface="Gill Sans MT"/>
              </a:rPr>
              <a:t>36 </a:t>
            </a:r>
            <a:r>
              <a:rPr lang="en-US" sz="2800" b="1" dirty="0">
                <a:latin typeface="Gill Sans MT"/>
              </a:rPr>
              <a:t>Indian water rights settlements since 1978  </a:t>
            </a:r>
          </a:p>
          <a:p>
            <a:endParaRPr lang="en-US" sz="2800" b="1" dirty="0">
              <a:latin typeface="Gill Sans MT"/>
            </a:endParaRPr>
          </a:p>
          <a:p>
            <a:pPr lvl="2">
              <a:lnSpc>
                <a:spcPct val="80000"/>
              </a:lnSpc>
              <a:buFont typeface="Gill Sans MT" pitchFamily="34" charset="0"/>
              <a:buChar char="–"/>
            </a:pPr>
            <a:r>
              <a:rPr lang="en-US" sz="2800" b="1" dirty="0">
                <a:latin typeface="Gill Sans MT"/>
              </a:rPr>
              <a:t>Congressionally Approved → 32</a:t>
            </a:r>
          </a:p>
          <a:p>
            <a:pPr lvl="2">
              <a:lnSpc>
                <a:spcPct val="80000"/>
              </a:lnSpc>
              <a:buFont typeface="Gill Sans MT" pitchFamily="34" charset="0"/>
              <a:buChar char="–"/>
            </a:pPr>
            <a:endParaRPr lang="en-US" sz="2800" b="1" dirty="0">
              <a:latin typeface="Gill Sans MT"/>
            </a:endParaRPr>
          </a:p>
          <a:p>
            <a:pPr lvl="2">
              <a:lnSpc>
                <a:spcPct val="80000"/>
              </a:lnSpc>
              <a:buFont typeface="Gill Sans MT" pitchFamily="34" charset="0"/>
              <a:buChar char="–"/>
            </a:pPr>
            <a:r>
              <a:rPr lang="en-US" sz="2800" b="1" dirty="0">
                <a:latin typeface="Gill Sans MT"/>
              </a:rPr>
              <a:t>Administratively Approved by DOI &amp; Department of Justice (DOJ) → 4</a:t>
            </a:r>
          </a:p>
          <a:p>
            <a:endParaRPr lang="en-US" sz="2800" dirty="0"/>
          </a:p>
          <a:p>
            <a:endParaRPr lang="en-US" dirty="0"/>
          </a:p>
        </p:txBody>
      </p:sp>
      <p:sp>
        <p:nvSpPr>
          <p:cNvPr id="4" name="Slide Number Placeholder 3"/>
          <p:cNvSpPr>
            <a:spLocks noGrp="1"/>
          </p:cNvSpPr>
          <p:nvPr>
            <p:ph type="sldNum" sz="quarter" idx="12"/>
          </p:nvPr>
        </p:nvSpPr>
        <p:spPr/>
        <p:txBody>
          <a:bodyPr/>
          <a:lstStyle/>
          <a:p>
            <a:fld id="{CBE93D19-9C4F-4B5F-B3F5-9BBFAC1C7170}" type="slidenum">
              <a:rPr lang="en-US" smtClean="0"/>
              <a:pPr/>
              <a:t>7</a:t>
            </a:fld>
            <a:endParaRPr lang="en-US" dirty="0"/>
          </a:p>
        </p:txBody>
      </p:sp>
    </p:spTree>
    <p:extLst>
      <p:ext uri="{BB962C8B-B14F-4D97-AF65-F5344CB8AC3E}">
        <p14:creationId xmlns:p14="http://schemas.microsoft.com/office/powerpoint/2010/main" val="511396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noFill/>
        </p:spPr>
        <p:txBody>
          <a:bodyPr>
            <a:noAutofit/>
          </a:bodyPr>
          <a:lstStyle/>
          <a:p>
            <a:pPr algn="ctr"/>
            <a:r>
              <a:rPr lang="en-US" sz="3600" dirty="0">
                <a:latin typeface="Gill Sans MT"/>
              </a:rPr>
              <a:t>Indian Water Rights Settlements </a:t>
            </a:r>
            <a:br>
              <a:rPr lang="en-US" sz="3600" dirty="0">
                <a:latin typeface="Gill Sans MT"/>
              </a:rPr>
            </a:br>
            <a:r>
              <a:rPr lang="en-US" sz="3600" dirty="0">
                <a:latin typeface="Gill Sans MT"/>
              </a:rPr>
              <a:t>with Federal Legislation, by State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106714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6068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pPr algn="ctr"/>
            <a:r>
              <a:rPr lang="en-US" sz="3600" dirty="0">
                <a:latin typeface="Gill Sans MT"/>
              </a:rPr>
              <a:t>Number of Indian Water Rights </a:t>
            </a:r>
            <a:br>
              <a:rPr lang="en-US" sz="3600" dirty="0">
                <a:latin typeface="Gill Sans MT"/>
              </a:rPr>
            </a:br>
            <a:r>
              <a:rPr lang="en-US" sz="3600" dirty="0">
                <a:latin typeface="Gill Sans MT"/>
              </a:rPr>
              <a:t>Settlements by Year of Federal Legislation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17210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31382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12036</TotalTime>
  <Words>1164</Words>
  <Application>Microsoft Office PowerPoint</Application>
  <PresentationFormat>On-screen Show (4:3)</PresentationFormat>
  <Paragraphs>231</Paragraphs>
  <Slides>27</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ＭＳ Ｐゴシック</vt:lpstr>
      <vt:lpstr>宋体</vt:lpstr>
      <vt:lpstr>Arial</vt:lpstr>
      <vt:lpstr>Calibri</vt:lpstr>
      <vt:lpstr>Constantia</vt:lpstr>
      <vt:lpstr>Gill Sans MT</vt:lpstr>
      <vt:lpstr>Wingdings 2</vt:lpstr>
      <vt:lpstr>Flow</vt:lpstr>
      <vt:lpstr>1_Flow</vt:lpstr>
      <vt:lpstr>   INDIAN WATER RIGHTS SETTLEMENTS   </vt:lpstr>
      <vt:lpstr>Indian Water Settlements</vt:lpstr>
      <vt:lpstr>Historic Background</vt:lpstr>
      <vt:lpstr>Historic Background (cont’d)</vt:lpstr>
      <vt:lpstr>Early Efforts to  Establish Indian Water Rights </vt:lpstr>
      <vt:lpstr>Settlement Era Begins</vt:lpstr>
      <vt:lpstr>Completed Settlements</vt:lpstr>
      <vt:lpstr>Indian Water Rights Settlements  with Federal Legislation, by State </vt:lpstr>
      <vt:lpstr>Number of Indian Water Rights  Settlements by Year of Federal Legislation</vt:lpstr>
      <vt:lpstr>Active Indian Water Rights  Settlement Negotiations by State</vt:lpstr>
      <vt:lpstr>Settlement Negotiations</vt:lpstr>
      <vt:lpstr>Benefits of Settlements</vt:lpstr>
      <vt:lpstr>Benefits of Settlements (cont’d)</vt:lpstr>
      <vt:lpstr>   Indian Water Rights Settlements:  Economic Analysis </vt:lpstr>
      <vt:lpstr> Federal Settlement Process </vt:lpstr>
      <vt:lpstr>Federal  Settlement Process (cont’d)</vt:lpstr>
      <vt:lpstr>Federal  Settlement Process (cont’d)</vt:lpstr>
      <vt:lpstr>Criteria and Procedures</vt:lpstr>
      <vt:lpstr> Criteria and Procedures (cont’d)</vt:lpstr>
      <vt:lpstr> Criteria and Procedures (cont’d)</vt:lpstr>
      <vt:lpstr> Criteria and Procedures (cont’d)</vt:lpstr>
      <vt:lpstr> Criteria and Procedures (cont’d)</vt:lpstr>
      <vt:lpstr>Federal Settlement Legislation</vt:lpstr>
      <vt:lpstr>PowerPoint Presentation</vt:lpstr>
      <vt:lpstr>Recently Enacted Settlements</vt:lpstr>
      <vt:lpstr>PowerPoint Presentation</vt:lpstr>
      <vt:lpstr>Federal Costs of Settlements</vt:lpstr>
    </vt:vector>
  </TitlesOfParts>
  <Company>National Business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DEPARTMENT OF THE INTERIOR INDIAN WATER RIGHTS PROGRAM</dc:title>
  <dc:creator>Fain Gildea</dc:creator>
  <cp:lastModifiedBy>Martinez, Omero Marcos</cp:lastModifiedBy>
  <cp:revision>611</cp:revision>
  <cp:lastPrinted>2014-10-24T14:21:57Z</cp:lastPrinted>
  <dcterms:created xsi:type="dcterms:W3CDTF">2012-10-19T14:47:51Z</dcterms:created>
  <dcterms:modified xsi:type="dcterms:W3CDTF">2017-08-09T06:38:58Z</dcterms:modified>
</cp:coreProperties>
</file>