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2" r:id="rId2"/>
    <p:sldMasterId id="2147483704" r:id="rId3"/>
  </p:sldMasterIdLst>
  <p:notesMasterIdLst>
    <p:notesMasterId r:id="rId14"/>
  </p:notesMasterIdLst>
  <p:sldIdLst>
    <p:sldId id="258" r:id="rId4"/>
    <p:sldId id="787" r:id="rId5"/>
    <p:sldId id="786" r:id="rId6"/>
    <p:sldId id="272" r:id="rId7"/>
    <p:sldId id="788" r:id="rId8"/>
    <p:sldId id="439" r:id="rId9"/>
    <p:sldId id="446" r:id="rId10"/>
    <p:sldId id="428" r:id="rId11"/>
    <p:sldId id="442" r:id="rId12"/>
    <p:sldId id="781" r:id="rId13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A443DF4-03F8-4548-8E1A-0B1615A3A049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F7106DB-3E46-4398-9A8D-47A32D876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033">
              <a:defRPr/>
            </a:pPr>
            <a:fld id="{AFEBAFCF-81E0-4EA6-BA5A-568D8D175B08}" type="slidenum">
              <a:rPr lang="en-US" sz="1700" kern="0">
                <a:solidFill>
                  <a:prstClr val="black"/>
                </a:solidFill>
                <a:latin typeface="Calibri" panose="020F0502020204030204"/>
              </a:rPr>
              <a:pPr defTabSz="931033">
                <a:defRPr/>
              </a:pPr>
              <a:t>1</a:t>
            </a:fld>
            <a:endParaRPr lang="en-US" sz="1700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0124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spcAft>
                <a:spcPts val="653"/>
              </a:spcAft>
              <a:defRPr/>
            </a:pPr>
            <a:r>
              <a:rPr lang="en-US" dirty="0"/>
              <a:t>* Based on current usage patterns</a:t>
            </a:r>
          </a:p>
          <a:p>
            <a:pPr>
              <a:spcAft>
                <a:spcPts val="653"/>
              </a:spcAf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5448">
              <a:defRPr/>
            </a:pPr>
            <a:fld id="{ADC9B347-0F4E-4134-B8C2-3E73BF3C471E}" type="slidenum">
              <a:rPr lang="en-US" sz="1800" kern="0">
                <a:solidFill>
                  <a:sysClr val="windowText" lastClr="000000"/>
                </a:solidFill>
                <a:latin typeface="Calibri" panose="020F0502020204030204"/>
              </a:rPr>
              <a:pPr defTabSz="955448">
                <a:defRPr/>
              </a:pPr>
              <a:t>4</a:t>
            </a:fld>
            <a:endParaRPr lang="en-US" sz="1800" kern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0624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5484">
              <a:defRPr/>
            </a:pPr>
            <a:fld id="{0F31248A-EADE-47D6-B94E-18D33FC8C5E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548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2489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0F31248A-EADE-47D6-B94E-18D33FC8C5E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6618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84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0F31248A-EADE-47D6-B94E-18D33FC8C5E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6618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9161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0F31248A-EADE-47D6-B94E-18D33FC8C5E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6618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29665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7723">
              <a:defRPr/>
            </a:pPr>
            <a:fld id="{7FD3AC94-CACE-425A-A7AE-B1C351CD8190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77723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3340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D3D1-CDC3-4AE1-88EB-B9E5F98D4F32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69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4" y="6250169"/>
            <a:ext cx="3786691" cy="365125"/>
          </a:xfrm>
        </p:spPr>
        <p:txBody>
          <a:bodyPr/>
          <a:lstStyle/>
          <a:p>
            <a:fld id="{503D5DDF-2A23-4E86-9B64-C7BCCCFB49C1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0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165F-CD16-478A-B393-0E78DB04C494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3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52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1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1A86-5F10-4C9F-86AF-56ED9FC6C396}" type="datetime1">
              <a:rPr lang="en-US" smtClean="0"/>
              <a:t>8/12/2019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838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30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8121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90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02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6830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54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5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D39EA-8C83-4355-9467-EE4BB3279F97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673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43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22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379594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46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54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DCA3-4B59-4BE0-BEEA-5D1D492B2E06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12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C42-C7B4-488F-9A47-124CC3297D6B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1574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90" y="4074177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96FA4-B26C-4A61-B86C-14BFC26F2526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46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24DD4-A932-462C-88EB-69A98749E195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742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3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ACFA-3BE5-459E-AEBC-E5C8D1625433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52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1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2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91" y="4074179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7BD0-8EB7-4C62-8971-3CE7C664D688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9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3115-D417-4559-AA3E-944B8B1A031F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298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BC97-6E21-4EC3-9E76-C5E78EC9D2FA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093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0C20-B20A-4B32-A3CB-4CCBADA7B2F8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3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308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7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F2BA9-737F-445C-8201-3C23F6308625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24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1EA2F-A809-4C30-ADB6-2EF697F3ED4B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278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373D-32CF-4710-8C11-C147375CBFC4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3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9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C533-9A1E-482D-B51A-AABF05877620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182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6" y="3429005"/>
            <a:ext cx="3820055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5"/>
            <a:ext cx="3822192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A8B1-5AEC-4196-A973-0155F3B85024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7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363B-DEA7-4B8F-915D-010238BBBC5F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9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641A-8C64-4DB0-9432-B01E5BEC2F57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43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DF6C-BD9C-4F1E-9E27-F582F1999EF0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5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165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35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tx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9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8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5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E08A-37C1-49C0-A9A7-28FD7AD07C51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8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4" y="6250169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2"/>
                </a:solidFill>
              </a:defRPr>
            </a:lvl1pPr>
          </a:lstStyle>
          <a:p>
            <a:fld id="{EC32D9CC-FC6C-4142-8A9C-24B2D54421BE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1" y="6250169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90" y="6250168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70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197" indent="-20574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41747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97280" indent="-17145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33731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7734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81737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171450" algn="l" defTabSz="685800" rtl="0" eaLnBrk="1" latinLnBrk="0" hangingPunct="1">
        <a:spcBef>
          <a:spcPts val="288"/>
        </a:spcBef>
        <a:buClr>
          <a:schemeClr val="accent1"/>
        </a:buClr>
        <a:buFont typeface="Symbol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4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7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90B734F-F7DC-4CFB-8A99-F2534172D18C}" type="datetime1">
              <a:rPr lang="en-US" smtClean="0">
                <a:solidFill>
                  <a:srgbClr val="073E87"/>
                </a:solidFill>
              </a:rPr>
              <a:t>8/12/2019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7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6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3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612742"/>
            <a:ext cx="8077200" cy="2511458"/>
          </a:xfrm>
        </p:spPr>
        <p:txBody>
          <a:bodyPr>
            <a:noAutofit/>
          </a:bodyPr>
          <a:lstStyle/>
          <a:p>
            <a:pPr lvl="0" defTabSz="914400">
              <a:spcBef>
                <a:spcPct val="20000"/>
              </a:spcBef>
              <a:buClr>
                <a:srgbClr val="052E65"/>
              </a:buClr>
              <a:buSzPct val="100000"/>
            </a:pPr>
            <a:r>
              <a:rPr lang="en-US" sz="3600" b="1" i="1" dirty="0">
                <a:solidFill>
                  <a:schemeClr val="bg1"/>
                </a:solidFill>
              </a:rPr>
              <a:t/>
            </a:r>
            <a:br>
              <a:rPr lang="en-US" sz="3600" b="1" i="1" dirty="0">
                <a:solidFill>
                  <a:schemeClr val="bg1"/>
                </a:solidFill>
              </a:rPr>
            </a:br>
            <a:r>
              <a:rPr lang="en-US" sz="3600" b="1" i="1" dirty="0">
                <a:solidFill>
                  <a:schemeClr val="bg1"/>
                </a:solidFill>
              </a:rPr>
              <a:t/>
            </a:r>
            <a:br>
              <a:rPr lang="en-US" sz="3600" b="1" i="1" dirty="0">
                <a:solidFill>
                  <a:schemeClr val="bg1"/>
                </a:solidFill>
              </a:rPr>
            </a:br>
            <a:r>
              <a:rPr lang="en-US" sz="3600" b="1" i="1" dirty="0">
                <a:solidFill>
                  <a:schemeClr val="bg1"/>
                </a:solidFill>
              </a:rPr>
              <a:t/>
            </a:r>
            <a:br>
              <a:rPr lang="en-US" sz="3600" b="1" i="1" dirty="0">
                <a:solidFill>
                  <a:schemeClr val="bg1"/>
                </a:solidFill>
              </a:rPr>
            </a:br>
            <a:r>
              <a:rPr lang="en-US" sz="3600" b="1" i="1" dirty="0">
                <a:solidFill>
                  <a:schemeClr val="bg1"/>
                </a:solidFill>
              </a:rPr>
              <a:t/>
            </a:r>
            <a:br>
              <a:rPr lang="en-US" sz="3600" b="1" i="1" dirty="0">
                <a:solidFill>
                  <a:schemeClr val="bg1"/>
                </a:solidFill>
              </a:rPr>
            </a:br>
            <a:r>
              <a:rPr lang="en-US" sz="3600" b="1" i="1" dirty="0">
                <a:solidFill>
                  <a:schemeClr val="bg1"/>
                </a:solidFill>
              </a:rPr>
              <a:t/>
            </a:r>
            <a:br>
              <a:rPr lang="en-US" sz="3600" b="1" i="1" dirty="0">
                <a:solidFill>
                  <a:schemeClr val="bg1"/>
                </a:solidFill>
              </a:rPr>
            </a:br>
            <a:r>
              <a:rPr lang="en-US" sz="4800" b="1" i="1" u="sng" dirty="0">
                <a:solidFill>
                  <a:schemeClr val="bg1"/>
                </a:solidFill>
              </a:rPr>
              <a:t>Water Planning: Scarcity </a:t>
            </a:r>
            <a:r>
              <a:rPr lang="en-US" sz="4800" b="1" i="1" u="sng">
                <a:solidFill>
                  <a:schemeClr val="bg1"/>
                </a:solidFill>
              </a:rPr>
              <a:t>and Collaboration</a:t>
            </a:r>
            <a:r>
              <a:rPr lang="en-US" sz="4800" b="1" i="1" dirty="0">
                <a:solidFill>
                  <a:schemeClr val="bg1"/>
                </a:solidFill>
              </a:rPr>
              <a:t/>
            </a:r>
            <a:br>
              <a:rPr lang="en-US" sz="4800" b="1" i="1" dirty="0">
                <a:solidFill>
                  <a:schemeClr val="bg1"/>
                </a:solidFill>
              </a:rPr>
            </a:br>
            <a:r>
              <a:rPr lang="en-US" sz="4400" b="1" i="1" dirty="0">
                <a:ea typeface="+mn-ea"/>
                <a:cs typeface="+mn-cs"/>
              </a:rPr>
              <a:t>Arizona and the DCP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391400" cy="2438400"/>
          </a:xfrm>
        </p:spPr>
        <p:txBody>
          <a:bodyPr>
            <a:normAutofit/>
          </a:bodyPr>
          <a:lstStyle/>
          <a:p>
            <a:pPr algn="r"/>
            <a:r>
              <a:rPr lang="en-US" sz="2400" i="1" dirty="0">
                <a:solidFill>
                  <a:schemeClr val="bg1"/>
                </a:solidFill>
              </a:rPr>
              <a:t>Kenneth C. Slowinski</a:t>
            </a:r>
          </a:p>
          <a:p>
            <a:pPr algn="r"/>
            <a:r>
              <a:rPr lang="en-US" sz="2400" i="1" dirty="0">
                <a:solidFill>
                  <a:schemeClr val="bg1"/>
                </a:solidFill>
              </a:rPr>
              <a:t>Chief Counsel</a:t>
            </a:r>
          </a:p>
          <a:p>
            <a:pPr algn="r"/>
            <a:r>
              <a:rPr lang="en-US" sz="2400" i="1" dirty="0">
                <a:solidFill>
                  <a:schemeClr val="bg1"/>
                </a:solidFill>
              </a:rPr>
              <a:t>Arizona Department of Water Resources</a:t>
            </a:r>
          </a:p>
          <a:p>
            <a:pPr algn="r"/>
            <a:r>
              <a:rPr lang="en-US" sz="2400" i="1">
                <a:solidFill>
                  <a:schemeClr val="bg1"/>
                </a:solidFill>
              </a:rPr>
              <a:t>August 13, </a:t>
            </a:r>
            <a:r>
              <a:rPr lang="en-US" sz="2400" i="1" dirty="0">
                <a:solidFill>
                  <a:schemeClr val="bg1"/>
                </a:solidFill>
              </a:rPr>
              <a:t>2019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200400"/>
            <a:ext cx="2122013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04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8FEE3-782A-48BD-9D34-CBA5E4DEEC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1015" y="-44068"/>
            <a:ext cx="8701970" cy="1033461"/>
          </a:xfrm>
        </p:spPr>
        <p:txBody>
          <a:bodyPr>
            <a:noAutofit/>
          </a:bodyPr>
          <a:lstStyle/>
          <a:p>
            <a:r>
              <a:rPr lang="en-US" sz="3500" b="1" dirty="0"/>
              <a:t>Drought Contingency Plan Recap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A575F2A0-953B-4B90-88F8-C4E12B842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93140"/>
              </p:ext>
            </p:extLst>
          </p:nvPr>
        </p:nvGraphicFramePr>
        <p:xfrm>
          <a:off x="432619" y="1409700"/>
          <a:ext cx="8266881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6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33461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</a:rPr>
                        <a:t>Arizona DCP Implementation Plan Legislation</a:t>
                      </a:r>
                    </a:p>
                    <a:p>
                      <a:pPr marL="4000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CC66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tx1"/>
                          </a:solidFill>
                        </a:rPr>
                        <a:t>January 31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Arizona Legislature passed &amp; Gov. Ducey signed SB 1227 and Senate Joint Resolution 1001</a:t>
                      </a:r>
                    </a:p>
                    <a:p>
                      <a:pPr marL="742950" marR="0" lvl="1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 The Resolution authorized ADWR Director to sign the Interstate DCP Agreements on behalf of Arizona</a:t>
                      </a:r>
                    </a:p>
                    <a:p>
                      <a:pPr marL="0" indent="0">
                        <a:spcAft>
                          <a:spcPts val="40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endParaRPr lang="en-US" sz="1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Picture 4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xmlns="" id="{FADE2D26-0F02-4BF1-884B-0E6BEC9626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49"/>
          <a:stretch/>
        </p:blipFill>
        <p:spPr>
          <a:xfrm>
            <a:off x="2414144" y="3548056"/>
            <a:ext cx="4846320" cy="281583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AB2C0F9-E13B-4EC6-9164-F611E21B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55098" y="6386767"/>
            <a:ext cx="1161827" cy="365125"/>
          </a:xfrm>
        </p:spPr>
        <p:txBody>
          <a:bodyPr/>
          <a:lstStyle/>
          <a:p>
            <a:fld id="{1A8666D9-BE27-4340-8C56-1701C85A723C}" type="slidenum">
              <a:rPr lang="en-US" sz="1000" smtClean="0">
                <a:solidFill>
                  <a:srgbClr val="073E87"/>
                </a:solidFill>
              </a:rPr>
              <a:pPr/>
              <a:t>10</a:t>
            </a:fld>
            <a:endParaRPr lang="en-US" sz="1000" dirty="0">
              <a:solidFill>
                <a:srgbClr val="073E87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BEE62FD-064E-4243-B8F0-1CB8411D1E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7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D83C07F-789E-4BF9-AB0C-830DB7C8B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A.R.S. § 45-106 states: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“An agreement entered into between the [ADWR] director and the United States or a state or government involving a sovereign right or claim of this state is not effective unless approved by the legislature by concurrent resolution.”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3B2D20EC-304E-43C7-8850-F6438607A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Authorization By Arizona Legislature Required for ADWR Director to Sign DCP Agreements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A9412B0-5E7D-4298-881A-A108C25D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z="1000" smtClean="0">
                <a:solidFill>
                  <a:srgbClr val="073E87"/>
                </a:solidFill>
              </a:rPr>
              <a:pPr/>
              <a:t>2</a:t>
            </a:fld>
            <a:endParaRPr lang="en-US" sz="1000">
              <a:solidFill>
                <a:srgbClr val="073E87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0171870-5AB1-4B7B-87D7-E7987A164E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50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1EF4357-995D-44BD-A116-F52CC2449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2007 Guidelines (Lake Mead Elevation projection as of January 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1 – at or below 1075 feet (320k reduction)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2 – below 1050 feet (400k reduction)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3 – below 1025 feet (480k reduction)</a:t>
            </a:r>
          </a:p>
          <a:p>
            <a:pPr lvl="1" indent="-576263"/>
            <a:endParaRPr lang="en-US" sz="24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2007 Guidelines and DCP (Lake Mead Elevation projection as of January 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Zero – at or below 1090 feet (192k reduction)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1  – at or below 1075 feet (320k + 192k reduction)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2a – below 1050 feet (400k + 192k reduction)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2b – below 1045 feet (400k + 240k reduction)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Tier 3 – below 1025 feet (480k + 240k reduction)</a:t>
            </a:r>
          </a:p>
          <a:p>
            <a:pPr lvl="2" indent="-576263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1EDD150-BC51-4CEA-B01B-848A9E04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BE1E5268-C918-4F3A-91D2-B60E8DD0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Reduction Tiers For Arizona Under 2007 Guidelines and DCP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627A795-F59B-41AF-8DB7-E084B6D166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1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LTContract_Blank"/>
          <p:cNvSpPr/>
          <p:nvPr/>
        </p:nvSpPr>
        <p:spPr>
          <a:xfrm>
            <a:off x="4533900" y="7797800"/>
            <a:ext cx="0" cy="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8" name="LTContract_LTSC_Blank"/>
          <p:cNvSpPr/>
          <p:nvPr/>
        </p:nvSpPr>
        <p:spPr>
          <a:xfrm>
            <a:off x="4533900" y="7797800"/>
            <a:ext cx="0" cy="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" name="LTContract_LTSC"/>
          <p:cNvSpPr/>
          <p:nvPr/>
        </p:nvSpPr>
        <p:spPr>
          <a:xfrm>
            <a:off x="4533900" y="7797800"/>
            <a:ext cx="0" cy="0"/>
          </a:xfrm>
          <a:prstGeom prst="rect">
            <a:avLst/>
          </a:prstGeom>
          <a:pattFill prst="wdUpDiag">
            <a:fgClr>
              <a:srgbClr val="01A8CF"/>
            </a:fgClr>
            <a:bgClr>
              <a:srgbClr val="0186A6"/>
            </a:bgClr>
          </a:pattFill>
          <a:ln w="12700">
            <a:solidFill>
              <a:srgbClr val="018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FB11D4-85CD-41DE-AEE2-33F74C7EF550}" type="TxLink">
              <a:rPr kumimoji="0" lang="en-US" sz="16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 </a:t>
            </a:fld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0" name="LTContract"/>
          <p:cNvSpPr/>
          <p:nvPr/>
        </p:nvSpPr>
        <p:spPr>
          <a:xfrm>
            <a:off x="4533900" y="7797800"/>
            <a:ext cx="0" cy="0"/>
          </a:xfrm>
          <a:prstGeom prst="rect">
            <a:avLst/>
          </a:prstGeom>
          <a:solidFill>
            <a:srgbClr val="0186A6"/>
          </a:solidFill>
          <a:ln w="12700">
            <a:solidFill>
              <a:srgbClr val="018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Indian_LTSC_Blank"/>
          <p:cNvSpPr/>
          <p:nvPr/>
        </p:nvSpPr>
        <p:spPr>
          <a:xfrm>
            <a:off x="6438900" y="7092950"/>
            <a:ext cx="1485900" cy="190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title" idx="4294967295"/>
          </p:nvPr>
        </p:nvSpPr>
        <p:spPr>
          <a:xfrm>
            <a:off x="241160" y="6175"/>
            <a:ext cx="8651631" cy="964439"/>
          </a:xfrm>
        </p:spPr>
        <p:txBody>
          <a:bodyPr>
            <a:normAutofit/>
          </a:bodyPr>
          <a:lstStyle/>
          <a:p>
            <a:r>
              <a:rPr lang="en-US" sz="3200" b="1" dirty="0"/>
              <a:t>CAP Priority Pools &amp; Shortage </a:t>
            </a:r>
          </a:p>
        </p:txBody>
      </p:sp>
      <p:sp>
        <p:nvSpPr>
          <p:cNvPr id="2" name="Rectangle 1"/>
          <p:cNvSpPr/>
          <p:nvPr/>
        </p:nvSpPr>
        <p:spPr>
          <a:xfrm>
            <a:off x="3221131" y="1524000"/>
            <a:ext cx="3162300" cy="1335024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0400" y="5715000"/>
            <a:ext cx="2057400" cy="1124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814AE470-CEC6-480F-A272-975C86340623}"/>
              </a:ext>
            </a:extLst>
          </p:cNvPr>
          <p:cNvGrpSpPr/>
          <p:nvPr/>
        </p:nvGrpSpPr>
        <p:grpSpPr>
          <a:xfrm>
            <a:off x="129368" y="1758071"/>
            <a:ext cx="4434351" cy="4826712"/>
            <a:chOff x="149243" y="2308656"/>
            <a:chExt cx="4219333" cy="4276127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B3868DC6-B2DC-4E6F-A7B2-652762F54F88}"/>
                </a:ext>
              </a:extLst>
            </p:cNvPr>
            <p:cNvGrpSpPr/>
            <p:nvPr/>
          </p:nvGrpSpPr>
          <p:grpSpPr>
            <a:xfrm>
              <a:off x="149243" y="2308656"/>
              <a:ext cx="3900713" cy="4276127"/>
              <a:chOff x="1942002" y="1260322"/>
              <a:chExt cx="5285858" cy="5579142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xmlns="" id="{BE326037-5433-43F3-B245-69131237CB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2002" y="1260322"/>
                <a:ext cx="5285858" cy="5579142"/>
              </a:xfrm>
              <a:prstGeom prst="rect">
                <a:avLst/>
              </a:prstGeom>
            </p:spPr>
          </p:pic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xmlns="" id="{2FD67AAA-D7A0-4348-AF71-848425BCF6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21133" y="2590798"/>
                <a:ext cx="3373797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xmlns="" id="{3F6F766B-211C-428B-8FD4-C391045940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17055" y="2927382"/>
                <a:ext cx="3377874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xmlns="" id="{7B87D334-7495-4853-AA26-06D0311D91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21133" y="3124200"/>
                <a:ext cx="3373797" cy="0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DE9B31E4-2071-4FFE-8997-3B16537B4BC8}"/>
                </a:ext>
              </a:extLst>
            </p:cNvPr>
            <p:cNvSpPr txBox="1"/>
            <p:nvPr/>
          </p:nvSpPr>
          <p:spPr>
            <a:xfrm>
              <a:off x="3506395" y="3200212"/>
              <a:ext cx="862181" cy="695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T1 </a:t>
              </a: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(320k)</a:t>
              </a:r>
              <a:endPara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T2 </a:t>
              </a: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(400k)</a:t>
              </a:r>
              <a:endParaRPr kumimoji="0" lang="en-US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T3 </a:t>
              </a:r>
              <a:r>
                <a:rPr kumimoji="0" lang="en-US" sz="12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(480k)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AFCF528-FA2F-4C67-8C90-AA7BB8165A29}"/>
              </a:ext>
            </a:extLst>
          </p:cNvPr>
          <p:cNvSpPr txBox="1"/>
          <p:nvPr/>
        </p:nvSpPr>
        <p:spPr>
          <a:xfrm>
            <a:off x="1405096" y="1576623"/>
            <a:ext cx="2079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2007 Guidelines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0A7068BE-8A41-4CCF-8FA3-88B978464860}"/>
              </a:ext>
            </a:extLst>
          </p:cNvPr>
          <p:cNvSpPr txBox="1"/>
          <p:nvPr/>
        </p:nvSpPr>
        <p:spPr>
          <a:xfrm>
            <a:off x="4563717" y="1568680"/>
            <a:ext cx="3871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07’ Guidelines + LBDCP</a:t>
            </a:r>
          </a:p>
        </p:txBody>
      </p:sp>
      <p:sp>
        <p:nvSpPr>
          <p:cNvPr id="43" name="Slide Number Placeholder 2">
            <a:extLst>
              <a:ext uri="{FF2B5EF4-FFF2-40B4-BE49-F238E27FC236}">
                <a16:creationId xmlns:a16="http://schemas.microsoft.com/office/drawing/2014/main" xmlns="" id="{52F3B6E5-975E-46E6-8794-D0241FAF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82237" y="6454780"/>
            <a:ext cx="1161826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666D9-BE27-4340-8C56-1701C85A72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xmlns="" id="{2ACD6A24-6CF4-4EE6-B8AD-A2449A1A62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56"/>
          <a:stretch/>
        </p:blipFill>
        <p:spPr>
          <a:xfrm>
            <a:off x="4453194" y="1758072"/>
            <a:ext cx="3590975" cy="4837881"/>
          </a:xfrm>
          <a:prstGeom prst="rect">
            <a:avLst/>
          </a:prstGeom>
          <a:noFill/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E3FFCE6-9D48-42EE-874D-1B1885815EAC}"/>
              </a:ext>
            </a:extLst>
          </p:cNvPr>
          <p:cNvSpPr txBox="1"/>
          <p:nvPr/>
        </p:nvSpPr>
        <p:spPr>
          <a:xfrm>
            <a:off x="7488495" y="2320048"/>
            <a:ext cx="1816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T Zero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(0 + </a:t>
            </a:r>
            <a:r>
              <a:rPr lang="en-US" sz="1200" dirty="0">
                <a:solidFill>
                  <a:prstClr val="black"/>
                </a:solidFill>
              </a:rPr>
              <a:t>192k)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08F15EE-6FD4-4291-96F0-5F9E4E29108C}"/>
              </a:ext>
            </a:extLst>
          </p:cNvPr>
          <p:cNvSpPr txBox="1"/>
          <p:nvPr/>
        </p:nvSpPr>
        <p:spPr>
          <a:xfrm>
            <a:off x="7460377" y="3200303"/>
            <a:ext cx="219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T1</a:t>
            </a: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(320k + 192k)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3CAA516-7479-4992-AC37-2E072905FF15}"/>
              </a:ext>
            </a:extLst>
          </p:cNvPr>
          <p:cNvSpPr txBox="1"/>
          <p:nvPr/>
        </p:nvSpPr>
        <p:spPr>
          <a:xfrm>
            <a:off x="7460379" y="3657735"/>
            <a:ext cx="219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T2b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(400k + 240k)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AFEF6CC1-C81D-414D-9D26-5B7144B26DB1}"/>
              </a:ext>
            </a:extLst>
          </p:cNvPr>
          <p:cNvSpPr txBox="1"/>
          <p:nvPr/>
        </p:nvSpPr>
        <p:spPr>
          <a:xfrm>
            <a:off x="7387449" y="3954489"/>
            <a:ext cx="219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T3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(480k + 240k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88252E22-5253-42BB-9834-731AD62F20C6}"/>
              </a:ext>
            </a:extLst>
          </p:cNvPr>
          <p:cNvSpPr txBox="1"/>
          <p:nvPr/>
        </p:nvSpPr>
        <p:spPr>
          <a:xfrm>
            <a:off x="7460378" y="3435734"/>
            <a:ext cx="2197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T2a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(400k + 192k</a:t>
            </a:r>
            <a:r>
              <a:rPr lang="en-US" sz="1400" dirty="0">
                <a:solidFill>
                  <a:prstClr val="black"/>
                </a:solidFill>
              </a:rPr>
              <a:t>)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11BD9E54-3DB1-45D2-9C27-7726D41666DF}"/>
              </a:ext>
            </a:extLst>
          </p:cNvPr>
          <p:cNvCxnSpPr/>
          <p:nvPr/>
        </p:nvCxnSpPr>
        <p:spPr>
          <a:xfrm>
            <a:off x="4572000" y="2512943"/>
            <a:ext cx="2924778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555EA43B-79D9-41AD-B28E-A9D947B4FBE7}"/>
              </a:ext>
            </a:extLst>
          </p:cNvPr>
          <p:cNvCxnSpPr/>
          <p:nvPr/>
        </p:nvCxnSpPr>
        <p:spPr>
          <a:xfrm>
            <a:off x="4563717" y="3458154"/>
            <a:ext cx="2924778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DCFC6E1C-6AFF-42F4-924E-0D8339C179B7}"/>
              </a:ext>
            </a:extLst>
          </p:cNvPr>
          <p:cNvCxnSpPr/>
          <p:nvPr/>
        </p:nvCxnSpPr>
        <p:spPr>
          <a:xfrm>
            <a:off x="4563717" y="3649317"/>
            <a:ext cx="2924778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F285D285-1060-4B52-992C-52154FF12600}"/>
              </a:ext>
            </a:extLst>
          </p:cNvPr>
          <p:cNvCxnSpPr/>
          <p:nvPr/>
        </p:nvCxnSpPr>
        <p:spPr>
          <a:xfrm>
            <a:off x="4563717" y="3839081"/>
            <a:ext cx="2924778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BEBAA9D4-441C-4F39-9658-27CF00649A35}"/>
              </a:ext>
            </a:extLst>
          </p:cNvPr>
          <p:cNvCxnSpPr/>
          <p:nvPr/>
        </p:nvCxnSpPr>
        <p:spPr>
          <a:xfrm>
            <a:off x="4563717" y="4134853"/>
            <a:ext cx="2924778" cy="0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3BDD527D-32BD-4AC4-9AE0-1C2DB08B24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1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CE7E711-1EC1-47E5-9AA8-FDC687C9B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8" y="2379216"/>
            <a:ext cx="7408333" cy="37469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ADWR and CAWCD hosted 9 public Steering Committee meetings during 2018 and 2019 to discuss a DCP Implementation Plan.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D77172F-2BC2-40C4-AEE3-73F5909C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66D9-BE27-4340-8C56-1701C85A723C}" type="slidenum">
              <a:rPr lang="en-US" smtClean="0">
                <a:solidFill>
                  <a:srgbClr val="073E87"/>
                </a:solidFill>
              </a:rPr>
              <a:pPr/>
              <a:t>5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34A48148-36EA-40D8-8F8A-19841E36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Arizona LBDCP Implementation Plan Process</a:t>
            </a:r>
          </a:p>
        </p:txBody>
      </p:sp>
      <p:pic>
        <p:nvPicPr>
          <p:cNvPr id="1028" name="Picture 4" descr="C:\Users\Ken\Desktop\IMG_0971_0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104" y="3195798"/>
            <a:ext cx="5326601" cy="293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87A402C-4666-4502-A79E-C88F12E2DE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9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42710"/>
            <a:ext cx="8229600" cy="1675542"/>
          </a:xfrm>
        </p:spPr>
        <p:txBody>
          <a:bodyPr>
            <a:normAutofit/>
          </a:bodyPr>
          <a:lstStyle/>
          <a:p>
            <a:r>
              <a:rPr lang="en-US" sz="3200" b="1" dirty="0"/>
              <a:t>LBDCP Implementation Plan – </a:t>
            </a:r>
            <a:br>
              <a:rPr lang="en-US" sz="3200" b="1" dirty="0"/>
            </a:br>
            <a:r>
              <a:rPr lang="en-US" sz="3200" b="1" dirty="0"/>
              <a:t>2 Components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5074DB7-40E2-4B49-AF5A-6388272F94F2}"/>
              </a:ext>
            </a:extLst>
          </p:cNvPr>
          <p:cNvSpPr txBox="1"/>
          <p:nvPr/>
        </p:nvSpPr>
        <p:spPr>
          <a:xfrm>
            <a:off x="543828" y="2514167"/>
            <a:ext cx="81429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Mitigation Component (to mitigate reductions in water)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Wet water CAP ICS deliveries for mitigation of reductions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Payment for reductions (compensated mitigation) when wet water mitigation is insufficient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Money for new groundwater infrastructure for CAP </a:t>
            </a:r>
            <a:r>
              <a:rPr lang="en-US" sz="2000" noProof="0" dirty="0">
                <a:solidFill>
                  <a:prstClr val="black"/>
                </a:solidFill>
                <a:latin typeface="Candara"/>
              </a:rPr>
              <a:t>AG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Offset Component (to replace water used for mitigation)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System conservation water in Lake Mead.</a:t>
            </a:r>
          </a:p>
          <a:p>
            <a:pPr marL="800100" marR="0" lvl="1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ICS creation by GRIC </a:t>
            </a:r>
          </a:p>
          <a:p>
            <a:pPr marL="1257300" lvl="2" indent="-342900">
              <a:buClr>
                <a:srgbClr val="052E65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prstClr val="black"/>
                </a:solidFill>
                <a:latin typeface="Candara"/>
              </a:rPr>
              <a:t>Voluntary ICS creation without compensation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1257300" lvl="2" indent="-342900">
              <a:buClr>
                <a:srgbClr val="052E65"/>
              </a:buClr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Payment by U.S. and State for creation of ICS for pre-firming to meet their obligations under settlement agreements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AB228BB-1E55-4D23-A053-111D41D9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666D9-BE27-4340-8C56-1701C85A72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47CA7C6-D933-4F5C-A062-1198BDFE8B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1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658"/>
            <a:ext cx="8229600" cy="834489"/>
          </a:xfrm>
        </p:spPr>
        <p:txBody>
          <a:bodyPr>
            <a:normAutofit/>
          </a:bodyPr>
          <a:lstStyle/>
          <a:p>
            <a:r>
              <a:rPr lang="en-US" sz="3200" b="1" dirty="0"/>
              <a:t>Mitigation Component - Key Terms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83696" y="2290348"/>
            <a:ext cx="8776608" cy="432494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2020 – 2022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100% mitigation for NIA Pool (Cities and Indian Tribes)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Fixed volume of CAP water for CAP Ag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2023 – 2025 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No CAP Ag Mitigation (except USF to GSF and groundwater infrastructure)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CAP M&amp;I and Indian priority supplies fully mitigated first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NIA 75% under T1 and T2a (until no supplies)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NIA 50% under T2b (until no supplies)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2026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Zero mitigation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No mitigation for any water user in T3 or 2026, whichever occurs first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B6859C-A4A3-41D5-B30D-F022A285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666D9-BE27-4340-8C56-1701C85A72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186B814-4C91-4B81-8D30-16D466EBBB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4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44429"/>
          </a:xfrm>
        </p:spPr>
        <p:txBody>
          <a:bodyPr>
            <a:normAutofit/>
          </a:bodyPr>
          <a:lstStyle/>
          <a:p>
            <a:r>
              <a:rPr lang="en-US" sz="3200" b="1" dirty="0"/>
              <a:t>Offset Component– Key Terms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2479607"/>
            <a:ext cx="8686800" cy="395312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00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Conserve 400 kaf to offset use of CAP ICS for mitigation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C6600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Offsets provided through: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100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kaf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of ICS created by GRIC (to be paid by U.S.)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Pre-firming for US Tribal firming obligation(s)</a:t>
            </a:r>
          </a:p>
          <a:p>
            <a:pPr lvl="1">
              <a:buClr>
                <a:srgbClr val="052E65"/>
              </a:buClr>
              <a:buFont typeface="Wingdings" panose="05000000000000000000" pitchFamily="2" charset="2"/>
              <a:buChar char="§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50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kaf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of ICS created by </a:t>
            </a:r>
            <a:r>
              <a:rPr lang="en-US" dirty="0">
                <a:solidFill>
                  <a:prstClr val="black"/>
                </a:solidFill>
              </a:rPr>
              <a:t>GRIC (to be paid by AWBA)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Pre-firming for Arizona’s firming obligation to GRIC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50 kaf Additional ICS by GRIC</a:t>
            </a:r>
          </a:p>
          <a:p>
            <a:pPr lvl="1">
              <a:buClr>
                <a:srgbClr val="052E65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</a:rPr>
              <a:t>150 </a:t>
            </a:r>
            <a:r>
              <a:rPr lang="en-US" dirty="0" err="1">
                <a:solidFill>
                  <a:prstClr val="black"/>
                </a:solidFill>
              </a:rPr>
              <a:t>kaf</a:t>
            </a:r>
            <a:r>
              <a:rPr lang="en-US" dirty="0">
                <a:solidFill>
                  <a:prstClr val="black"/>
                </a:solidFill>
              </a:rPr>
              <a:t> of System Conservation created by CRIT (approx. $38 million paid by State and EDF)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52E65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50 kaf - CAP-SRP Exchange payback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8E5080-49A2-45B8-8E03-71DD9927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666D9-BE27-4340-8C56-1701C85A72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F6A1347-107A-4B7F-88BE-44A12251F8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5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1299092F-E4FB-4659-AC23-3332308CA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9" y="2037523"/>
            <a:ext cx="8041862" cy="4687098"/>
          </a:xfrm>
        </p:spPr>
        <p:txBody>
          <a:bodyPr>
            <a:normAutofit lnSpcReduction="10000"/>
          </a:bodyPr>
          <a:lstStyle/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CAWCD:  Funding and Water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SRP:  Water in exchange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 M&amp;I Users:  Water for USF-GSF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GRIC:  Water for ICS and Firming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 AG:  Funding for GW infrastructure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State of Arizona:  Funding for GW infrastructure, System Conservation and Firming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AWBA:  LTSC for USF-GSF exchange, Firming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US:  Funding of GW Infrastructure and Firming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NGOs (EDF):  Funding for System Conservation</a:t>
            </a:r>
          </a:p>
          <a:p>
            <a:pPr>
              <a:buClr>
                <a:srgbClr val="CC66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CRIT:  Water for System Conservation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167787-A0CB-49D4-BCEB-9438638A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6989"/>
            <a:ext cx="8229600" cy="705281"/>
          </a:xfrm>
        </p:spPr>
        <p:txBody>
          <a:bodyPr>
            <a:normAutofit/>
          </a:bodyPr>
          <a:lstStyle/>
          <a:p>
            <a:r>
              <a:rPr lang="en-US" sz="3200" b="1" dirty="0"/>
              <a:t>Participants in Funding &amp; Water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231463C5-B592-483C-AF19-0F3609AA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666D9-BE27-4340-8C56-1701C85A723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CBEFB17-1B39-4E89-8BD8-E5A8DFA3F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29" y="6126163"/>
            <a:ext cx="671971" cy="52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0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ategic Vision_DC Delegation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52E65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Waveform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52E65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Strategic Vision_DC Delegation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052E65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10345</TotalTime>
  <Words>703</Words>
  <Application>Microsoft Office PowerPoint</Application>
  <PresentationFormat>On-screen Show (4:3)</PresentationFormat>
  <Paragraphs>99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Strategic Vision_DC Delegation</vt:lpstr>
      <vt:lpstr>3_Waveform</vt:lpstr>
      <vt:lpstr>3_Strategic Vision_DC Delegation</vt:lpstr>
      <vt:lpstr>     Water Planning: Scarcity and Collaboration Arizona and the DCP</vt:lpstr>
      <vt:lpstr>Authorization By Arizona Legislature Required for ADWR Director to Sign DCP Agreements</vt:lpstr>
      <vt:lpstr>Reduction Tiers For Arizona Under 2007 Guidelines and DCP</vt:lpstr>
      <vt:lpstr>CAP Priority Pools &amp; Shortage </vt:lpstr>
      <vt:lpstr>Arizona LBDCP Implementation Plan Process</vt:lpstr>
      <vt:lpstr>LBDCP Implementation Plan –  2 Components</vt:lpstr>
      <vt:lpstr>Mitigation Component - Key Terms</vt:lpstr>
      <vt:lpstr>Offset Component– Key Terms</vt:lpstr>
      <vt:lpstr>Participants in Funding &amp; Water</vt:lpstr>
      <vt:lpstr>Drought Contingency Plan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Guide (Slides that we use the most)</dc:title>
  <dc:creator>Shauna M. Evans</dc:creator>
  <cp:lastModifiedBy>Ken Slowinski</cp:lastModifiedBy>
  <cp:revision>37</cp:revision>
  <cp:lastPrinted>2019-08-12T16:12:11Z</cp:lastPrinted>
  <dcterms:created xsi:type="dcterms:W3CDTF">2019-08-01T22:55:48Z</dcterms:created>
  <dcterms:modified xsi:type="dcterms:W3CDTF">2019-08-13T02:23:37Z</dcterms:modified>
</cp:coreProperties>
</file>