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74" r:id="rId2"/>
  </p:sldMasterIdLst>
  <p:notesMasterIdLst>
    <p:notesMasterId r:id="rId17"/>
  </p:notesMasterIdLst>
  <p:handoutMasterIdLst>
    <p:handoutMasterId r:id="rId18"/>
  </p:handoutMasterIdLst>
  <p:sldIdLst>
    <p:sldId id="257" r:id="rId3"/>
    <p:sldId id="307" r:id="rId4"/>
    <p:sldId id="302" r:id="rId5"/>
    <p:sldId id="304" r:id="rId6"/>
    <p:sldId id="308" r:id="rId7"/>
    <p:sldId id="293" r:id="rId8"/>
    <p:sldId id="303" r:id="rId9"/>
    <p:sldId id="306" r:id="rId10"/>
    <p:sldId id="292" r:id="rId11"/>
    <p:sldId id="298" r:id="rId12"/>
    <p:sldId id="280" r:id="rId13"/>
    <p:sldId id="290" r:id="rId14"/>
    <p:sldId id="301" r:id="rId15"/>
    <p:sldId id="305" r:id="rId1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94660"/>
  </p:normalViewPr>
  <p:slideViewPr>
    <p:cSldViewPr>
      <p:cViewPr varScale="1">
        <p:scale>
          <a:sx n="108" d="100"/>
          <a:sy n="108" d="100"/>
        </p:scale>
        <p:origin x="172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1" rIns="94221" bIns="47111" rtlCol="0"/>
          <a:lstStyle>
            <a:lvl1pPr algn="r">
              <a:defRPr sz="1200"/>
            </a:lvl1pPr>
          </a:lstStyle>
          <a:p>
            <a:fld id="{25DAB3D1-235A-4191-BA0D-58B4C0A72727}" type="datetimeFigureOut">
              <a:rPr lang="en-US" smtClean="0"/>
              <a:pPr/>
              <a:t>8/13/2019</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1" tIns="47111" rIns="94221" bIns="47111" rtlCol="0" anchor="b"/>
          <a:lstStyle>
            <a:lvl1pPr algn="r">
              <a:defRPr sz="1200"/>
            </a:lvl1pPr>
          </a:lstStyle>
          <a:p>
            <a:fld id="{EC1406F9-870A-49FC-B4AF-3E2DB8539E4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CA7DF0B4-6C69-4610-BB13-433760956507}" type="datetimeFigureOut">
              <a:rPr lang="en-US" smtClean="0"/>
              <a:pPr/>
              <a:t>8/13/2019</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A7AE2988-BC30-45CA-A967-C2226C709C41}" type="slidenum">
              <a:rPr lang="en-US" smtClean="0"/>
              <a:pPr/>
              <a:t>‹#›</a:t>
            </a:fld>
            <a:endParaRPr lang="en-US" dirty="0"/>
          </a:p>
        </p:txBody>
      </p:sp>
    </p:spTree>
    <p:extLst>
      <p:ext uri="{BB962C8B-B14F-4D97-AF65-F5344CB8AC3E}">
        <p14:creationId xmlns:p14="http://schemas.microsoft.com/office/powerpoint/2010/main" val="41160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8/13/2019 9:51 PM</a:t>
            </a:fld>
            <a:endParaRPr lang="en-US" dirty="0"/>
          </a:p>
        </p:txBody>
      </p:sp>
      <p:sp>
        <p:nvSpPr>
          <p:cNvPr id="6" name="Footer Placeholder 5"/>
          <p:cNvSpPr>
            <a:spLocks noGrp="1"/>
          </p:cNvSpPr>
          <p:nvPr>
            <p:ph type="ftr" sz="quarter" idx="12"/>
          </p:nvPr>
        </p:nvSpPr>
        <p:spPr>
          <a:xfrm>
            <a:off x="0" y="8917422"/>
            <a:ext cx="6392228" cy="46942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92227" y="8917422"/>
            <a:ext cx="708604" cy="469424"/>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dirty="0"/>
              <a:t>Click to edit Master title style</a:t>
            </a:r>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304800" y="6260068"/>
            <a:ext cx="3733800" cy="369332"/>
          </a:xfrm>
          <a:prstGeom prst="rect">
            <a:avLst/>
          </a:prstGeom>
          <a:noFill/>
        </p:spPr>
        <p:txBody>
          <a:bodyPr wrap="square" rtlCol="0">
            <a:spAutoFit/>
          </a:bodyPr>
          <a:lstStyle/>
          <a:p>
            <a:r>
              <a:rPr lang="en-US" dirty="0"/>
              <a:t>August 14, 2019</a:t>
            </a:r>
          </a:p>
        </p:txBody>
      </p:sp>
      <p:sp>
        <p:nvSpPr>
          <p:cNvPr id="5" name="TextBox 4"/>
          <p:cNvSpPr txBox="1"/>
          <p:nvPr userDrawn="1"/>
        </p:nvSpPr>
        <p:spPr>
          <a:xfrm>
            <a:off x="6705600" y="6248400"/>
            <a:ext cx="2286000" cy="369332"/>
          </a:xfrm>
          <a:prstGeom prst="rect">
            <a:avLst/>
          </a:prstGeom>
          <a:noFill/>
        </p:spPr>
        <p:txBody>
          <a:bodyPr wrap="square" rtlCol="0">
            <a:spAutoFit/>
          </a:bodyPr>
          <a:lstStyle/>
          <a:p>
            <a:r>
              <a:rPr lang="en-US" dirty="0"/>
              <a:t>WSWC/NARF</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304800" y="6260068"/>
            <a:ext cx="3733800" cy="369332"/>
          </a:xfrm>
          <a:prstGeom prst="rect">
            <a:avLst/>
          </a:prstGeom>
          <a:noFill/>
        </p:spPr>
        <p:txBody>
          <a:bodyPr wrap="square" rtlCol="0">
            <a:spAutoFit/>
          </a:bodyPr>
          <a:lstStyle/>
          <a:p>
            <a:r>
              <a:rPr lang="en-US" dirty="0"/>
              <a:t>August 14, 2019</a:t>
            </a:r>
          </a:p>
        </p:txBody>
      </p:sp>
      <p:sp>
        <p:nvSpPr>
          <p:cNvPr id="5" name="TextBox 4"/>
          <p:cNvSpPr txBox="1"/>
          <p:nvPr userDrawn="1"/>
        </p:nvSpPr>
        <p:spPr>
          <a:xfrm>
            <a:off x="6705600" y="6248400"/>
            <a:ext cx="2286000" cy="369332"/>
          </a:xfrm>
          <a:prstGeom prst="rect">
            <a:avLst/>
          </a:prstGeom>
          <a:noFill/>
        </p:spPr>
        <p:txBody>
          <a:bodyPr wrap="square" rtlCol="0">
            <a:spAutoFit/>
          </a:bodyPr>
          <a:lstStyle/>
          <a:p>
            <a:r>
              <a:rPr lang="en-US" dirty="0"/>
              <a:t>WSWC/NARF</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sldNum="0"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3353305"/>
            <a:ext cx="7880350" cy="1523495"/>
          </a:xfrm>
        </p:spPr>
        <p:txBody>
          <a:bodyPr/>
          <a:lstStyle/>
          <a:p>
            <a:pPr algn="ctr"/>
            <a:r>
              <a:rPr lang="en-US" i="1" dirty="0"/>
              <a:t>SAN LUIS REY RIVER WATER RIGHTS SETTLEMENT</a:t>
            </a:r>
            <a:endParaRPr lang="en-US" dirty="0"/>
          </a:p>
        </p:txBody>
      </p:sp>
      <p:sp>
        <p:nvSpPr>
          <p:cNvPr id="3" name="Subtitle 2"/>
          <p:cNvSpPr>
            <a:spLocks noGrp="1"/>
          </p:cNvSpPr>
          <p:nvPr>
            <p:ph type="subTitle" idx="1"/>
          </p:nvPr>
        </p:nvSpPr>
        <p:spPr>
          <a:xfrm>
            <a:off x="730249" y="4954588"/>
            <a:ext cx="7681913" cy="1370012"/>
          </a:xfrm>
        </p:spPr>
        <p:txBody>
          <a:bodyPr>
            <a:normAutofit/>
          </a:bodyPr>
          <a:lstStyle/>
          <a:p>
            <a:pPr algn="ctr"/>
            <a:r>
              <a:rPr lang="en-US" dirty="0"/>
              <a:t>Western States Water Council</a:t>
            </a:r>
            <a:br>
              <a:rPr lang="en-US" dirty="0"/>
            </a:br>
            <a:r>
              <a:rPr lang="en-US" dirty="0"/>
              <a:t>Native American Rights Fund </a:t>
            </a:r>
          </a:p>
          <a:p>
            <a:pPr algn="ctr"/>
            <a:r>
              <a:rPr lang="en-US" dirty="0"/>
              <a:t>August 14, 2019</a:t>
            </a:r>
          </a:p>
        </p:txBody>
      </p:sp>
      <p:pic>
        <p:nvPicPr>
          <p:cNvPr id="4" name="Picture 2" descr="D:\Documents and Settings\u08085\Desktop\mwd-seal-greenmatte.gif"/>
          <p:cNvPicPr>
            <a:picLocks noChangeAspect="1" noChangeArrowheads="1"/>
          </p:cNvPicPr>
          <p:nvPr/>
        </p:nvPicPr>
        <p:blipFill>
          <a:blip r:embed="rId3" cstate="print"/>
          <a:srcRect/>
          <a:stretch>
            <a:fillRect/>
          </a:stretch>
        </p:blipFill>
        <p:spPr bwMode="auto">
          <a:xfrm>
            <a:off x="2971799" y="228600"/>
            <a:ext cx="2926080" cy="2926080"/>
          </a:xfrm>
          <a:prstGeom prst="rect">
            <a:avLst/>
          </a:prstGeom>
          <a:noFill/>
          <a:ln w="9525">
            <a:noFill/>
            <a:miter lim="800000"/>
            <a:headEnd/>
            <a:tailEnd/>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20197"/>
          </a:xfrm>
        </p:spPr>
        <p:txBody>
          <a:bodyPr/>
          <a:lstStyle/>
          <a:p>
            <a:pPr algn="ctr"/>
            <a:r>
              <a:rPr lang="en-US" sz="5200" dirty="0"/>
              <a:t>Supplemental Water Agreement</a:t>
            </a:r>
          </a:p>
        </p:txBody>
      </p:sp>
      <p:sp>
        <p:nvSpPr>
          <p:cNvPr id="3" name="Content Placeholder 2"/>
          <p:cNvSpPr>
            <a:spLocks noGrp="1"/>
          </p:cNvSpPr>
          <p:nvPr>
            <p:ph idx="1"/>
          </p:nvPr>
        </p:nvSpPr>
        <p:spPr>
          <a:xfrm>
            <a:off x="381000" y="1219200"/>
            <a:ext cx="8382000" cy="4727448"/>
          </a:xfrm>
        </p:spPr>
        <p:txBody>
          <a:bodyPr/>
          <a:lstStyle/>
          <a:p>
            <a:r>
              <a:rPr lang="en-US" dirty="0"/>
              <a:t>Provides terms for Metropolitan to deliver conserved water to San Luis Rey parties</a:t>
            </a:r>
          </a:p>
          <a:p>
            <a:r>
              <a:rPr lang="en-US" dirty="0"/>
              <a:t>Use of Colorado River Aqueduct and Metropolitan distribution system to San Diego County Water Authority</a:t>
            </a:r>
          </a:p>
          <a:p>
            <a:r>
              <a:rPr lang="en-US" dirty="0"/>
              <a:t>San Luis Rey pays Metropolitan $97.19/</a:t>
            </a:r>
            <a:r>
              <a:rPr lang="en-US" dirty="0" err="1"/>
              <a:t>af</a:t>
            </a:r>
            <a:r>
              <a:rPr lang="en-US" dirty="0"/>
              <a:t> (inflated at 1.55%/year) to deliver water</a:t>
            </a:r>
          </a:p>
          <a:p>
            <a:r>
              <a:rPr lang="en-US" dirty="0"/>
              <a:t>Yuma Area power contractors (for federal power generated at Parker-Davis Project) provide power to pump water</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arge-Color-textured-Seal.gif"/>
          <p:cNvPicPr>
            <a:picLocks noChangeAspect="1"/>
          </p:cNvPicPr>
          <p:nvPr/>
        </p:nvPicPr>
        <p:blipFill>
          <a:blip r:embed="rId2" cstate="print"/>
          <a:stretch>
            <a:fillRect/>
          </a:stretch>
        </p:blipFill>
        <p:spPr>
          <a:xfrm>
            <a:off x="2895600" y="914400"/>
            <a:ext cx="3352800" cy="3352800"/>
          </a:xfrm>
          <a:prstGeom prst="rect">
            <a:avLst/>
          </a:prstGeom>
        </p:spPr>
      </p:pic>
      <p:sp>
        <p:nvSpPr>
          <p:cNvPr id="7" name="Rectangle 2"/>
          <p:cNvSpPr txBox="1">
            <a:spLocks noChangeArrowheads="1"/>
          </p:cNvSpPr>
          <p:nvPr/>
        </p:nvSpPr>
        <p:spPr>
          <a:xfrm>
            <a:off x="685800" y="4565303"/>
            <a:ext cx="7772400" cy="692497"/>
          </a:xfrm>
          <a:prstGeom prst="rect">
            <a:avLst/>
          </a:prstGeom>
        </p:spPr>
        <p:txBody>
          <a:bodyPr vert="horz" wrap="square" lIns="0" tIns="0" rIns="0" bIns="0" rtlCol="0" anchor="t">
            <a:sp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50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 </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pPr algn="ctr"/>
            <a:r>
              <a:rPr lang="en-US" sz="5400" dirty="0"/>
              <a:t>San Luis Rey River Dispute</a:t>
            </a:r>
          </a:p>
        </p:txBody>
      </p:sp>
      <p:sp>
        <p:nvSpPr>
          <p:cNvPr id="3" name="Content Placeholder 2"/>
          <p:cNvSpPr>
            <a:spLocks noGrp="1"/>
          </p:cNvSpPr>
          <p:nvPr>
            <p:ph idx="1"/>
          </p:nvPr>
        </p:nvSpPr>
        <p:spPr>
          <a:xfrm>
            <a:off x="381000" y="1371600"/>
            <a:ext cx="8382000" cy="3262432"/>
          </a:xfrm>
        </p:spPr>
        <p:txBody>
          <a:bodyPr/>
          <a:lstStyle/>
          <a:p>
            <a:pPr>
              <a:lnSpc>
                <a:spcPct val="100000"/>
              </a:lnSpc>
              <a:spcBef>
                <a:spcPts val="0"/>
              </a:spcBef>
              <a:spcAft>
                <a:spcPts val="1200"/>
              </a:spcAft>
            </a:pPr>
            <a:r>
              <a:rPr lang="en-US" dirty="0"/>
              <a:t>San Luis Rey River located on coastal California in northern San Diego County</a:t>
            </a:r>
          </a:p>
          <a:p>
            <a:pPr>
              <a:lnSpc>
                <a:spcPct val="100000"/>
              </a:lnSpc>
              <a:spcBef>
                <a:spcPts val="0"/>
              </a:spcBef>
              <a:spcAft>
                <a:spcPts val="1200"/>
              </a:spcAft>
            </a:pPr>
            <a:r>
              <a:rPr lang="en-US" dirty="0"/>
              <a:t>Five Indian Bands with reservations in the </a:t>
            </a:r>
            <a:br>
              <a:rPr lang="en-US" dirty="0"/>
            </a:br>
            <a:r>
              <a:rPr lang="en-US" dirty="0"/>
              <a:t>San Luis Rey River watershed</a:t>
            </a:r>
          </a:p>
          <a:p>
            <a:pPr>
              <a:lnSpc>
                <a:spcPct val="100000"/>
              </a:lnSpc>
              <a:spcBef>
                <a:spcPts val="0"/>
              </a:spcBef>
              <a:spcAft>
                <a:spcPts val="1200"/>
              </a:spcAft>
            </a:pPr>
            <a:r>
              <a:rPr lang="en-US" dirty="0"/>
              <a:t>Water rights claimed by Escondido and Vista Irrigation District</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EDB853B-7E8E-495C-959D-6ED2A40F38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0" y="838200"/>
            <a:ext cx="8001000" cy="4333875"/>
          </a:xfrm>
        </p:spPr>
      </p:pic>
    </p:spTree>
    <p:extLst>
      <p:ext uri="{BB962C8B-B14F-4D97-AF65-F5344CB8AC3E}">
        <p14:creationId xmlns:p14="http://schemas.microsoft.com/office/powerpoint/2010/main" val="12077523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AA4B6-7068-4B3E-88E0-251FD48CF3B4}"/>
              </a:ext>
            </a:extLst>
          </p:cNvPr>
          <p:cNvSpPr>
            <a:spLocks noGrp="1"/>
          </p:cNvSpPr>
          <p:nvPr>
            <p:ph type="title"/>
          </p:nvPr>
        </p:nvSpPr>
        <p:spPr/>
        <p:txBody>
          <a:bodyPr/>
          <a:lstStyle/>
          <a:p>
            <a:pPr algn="ctr"/>
            <a:r>
              <a:rPr lang="en-US" dirty="0"/>
              <a:t>METROPOLITAN WATER DISTRICT</a:t>
            </a:r>
          </a:p>
        </p:txBody>
      </p:sp>
      <p:sp>
        <p:nvSpPr>
          <p:cNvPr id="3" name="Content Placeholder 2">
            <a:extLst>
              <a:ext uri="{FF2B5EF4-FFF2-40B4-BE49-F238E27FC236}">
                <a16:creationId xmlns:a16="http://schemas.microsoft.com/office/drawing/2014/main" id="{1F9D314C-AD0E-4F8B-9599-B12ACC1BD179}"/>
              </a:ext>
            </a:extLst>
          </p:cNvPr>
          <p:cNvSpPr>
            <a:spLocks noGrp="1"/>
          </p:cNvSpPr>
          <p:nvPr>
            <p:ph idx="1"/>
          </p:nvPr>
        </p:nvSpPr>
        <p:spPr>
          <a:xfrm>
            <a:off x="381000" y="1412875"/>
            <a:ext cx="8382000" cy="3834896"/>
          </a:xfrm>
        </p:spPr>
        <p:txBody>
          <a:bodyPr/>
          <a:lstStyle/>
          <a:p>
            <a:r>
              <a:rPr lang="en-US" dirty="0"/>
              <a:t>Organized in 1928 to acquire Colorado River water for the coastal plain of Southern California</a:t>
            </a:r>
          </a:p>
          <a:p>
            <a:r>
              <a:rPr lang="en-US" dirty="0"/>
              <a:t>Contract for Colorado River water</a:t>
            </a:r>
          </a:p>
          <a:p>
            <a:pPr lvl="1"/>
            <a:r>
              <a:rPr lang="en-US" dirty="0"/>
              <a:t>Junior priority of 550,000 </a:t>
            </a:r>
            <a:r>
              <a:rPr lang="en-US" dirty="0" err="1"/>
              <a:t>afy</a:t>
            </a:r>
            <a:r>
              <a:rPr lang="en-US" dirty="0"/>
              <a:t> within CA 4.4 limit</a:t>
            </a:r>
          </a:p>
          <a:p>
            <a:pPr lvl="1"/>
            <a:r>
              <a:rPr lang="en-US" dirty="0"/>
              <a:t>Total contract amount of 1.2 million </a:t>
            </a:r>
            <a:r>
              <a:rPr lang="en-US" dirty="0" err="1"/>
              <a:t>afy</a:t>
            </a:r>
            <a:endParaRPr lang="en-US" dirty="0"/>
          </a:p>
          <a:p>
            <a:r>
              <a:rPr lang="en-US" dirty="0"/>
              <a:t>Colorado River Aqueduct opened in 1941</a:t>
            </a:r>
          </a:p>
          <a:p>
            <a:pPr lvl="1"/>
            <a:r>
              <a:rPr lang="en-US" dirty="0"/>
              <a:t>Capacity of ~1.2 million </a:t>
            </a:r>
            <a:r>
              <a:rPr lang="en-US" dirty="0" err="1"/>
              <a:t>afy</a:t>
            </a:r>
            <a:endParaRPr lang="en-US" dirty="0"/>
          </a:p>
        </p:txBody>
      </p:sp>
    </p:spTree>
    <p:extLst>
      <p:ext uri="{BB962C8B-B14F-4D97-AF65-F5344CB8AC3E}">
        <p14:creationId xmlns:p14="http://schemas.microsoft.com/office/powerpoint/2010/main" val="2723805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94DD8A-5EB8-46DE-9C76-78B14C32C0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81000"/>
            <a:ext cx="8395740" cy="5486400"/>
          </a:xfrm>
        </p:spPr>
      </p:pic>
    </p:spTree>
    <p:extLst>
      <p:ext uri="{BB962C8B-B14F-4D97-AF65-F5344CB8AC3E}">
        <p14:creationId xmlns:p14="http://schemas.microsoft.com/office/powerpoint/2010/main" val="353028741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7A17D61-A3D6-44A5-9815-5CE706E1E7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28600"/>
            <a:ext cx="4305299" cy="5486400"/>
          </a:xfrm>
        </p:spPr>
      </p:pic>
    </p:spTree>
    <p:extLst>
      <p:ext uri="{BB962C8B-B14F-4D97-AF65-F5344CB8AC3E}">
        <p14:creationId xmlns:p14="http://schemas.microsoft.com/office/powerpoint/2010/main" val="30833543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75C8-BDDF-4D84-9F2E-F1AFEB25500A}"/>
              </a:ext>
            </a:extLst>
          </p:cNvPr>
          <p:cNvSpPr>
            <a:spLocks noGrp="1"/>
          </p:cNvSpPr>
          <p:nvPr>
            <p:ph type="title"/>
          </p:nvPr>
        </p:nvSpPr>
        <p:spPr>
          <a:xfrm>
            <a:off x="381000" y="230188"/>
            <a:ext cx="8382000" cy="664797"/>
          </a:xfrm>
        </p:spPr>
        <p:txBody>
          <a:bodyPr/>
          <a:lstStyle/>
          <a:p>
            <a:pPr algn="ctr"/>
            <a:r>
              <a:rPr lang="en-US" dirty="0"/>
              <a:t>THE COLORADO RIVER</a:t>
            </a:r>
          </a:p>
        </p:txBody>
      </p:sp>
      <p:sp>
        <p:nvSpPr>
          <p:cNvPr id="3" name="Content Placeholder 2">
            <a:extLst>
              <a:ext uri="{FF2B5EF4-FFF2-40B4-BE49-F238E27FC236}">
                <a16:creationId xmlns:a16="http://schemas.microsoft.com/office/drawing/2014/main" id="{C6AE8C6B-5744-4211-B01A-D212AF95CA49}"/>
              </a:ext>
            </a:extLst>
          </p:cNvPr>
          <p:cNvSpPr>
            <a:spLocks noGrp="1"/>
          </p:cNvSpPr>
          <p:nvPr>
            <p:ph idx="1"/>
          </p:nvPr>
        </p:nvSpPr>
        <p:spPr>
          <a:xfrm>
            <a:off x="381000" y="1143000"/>
            <a:ext cx="8382000" cy="4641271"/>
          </a:xfrm>
        </p:spPr>
        <p:txBody>
          <a:bodyPr/>
          <a:lstStyle/>
          <a:p>
            <a:r>
              <a:rPr lang="en-US" dirty="0"/>
              <a:t>1922 Colorado River Compact</a:t>
            </a:r>
          </a:p>
          <a:p>
            <a:pPr lvl="1"/>
            <a:r>
              <a:rPr lang="en-US" dirty="0"/>
              <a:t>7.5 million </a:t>
            </a:r>
            <a:r>
              <a:rPr lang="en-US" dirty="0" err="1"/>
              <a:t>afy</a:t>
            </a:r>
            <a:r>
              <a:rPr lang="en-US" dirty="0"/>
              <a:t> to Lower Basin (AZ, CA, NV)</a:t>
            </a:r>
          </a:p>
          <a:p>
            <a:r>
              <a:rPr lang="en-US" dirty="0"/>
              <a:t>1928 Boulder Canyon Project Act</a:t>
            </a:r>
          </a:p>
          <a:p>
            <a:pPr lvl="1"/>
            <a:r>
              <a:rPr lang="en-US" dirty="0"/>
              <a:t>Authorized Hoover Dam and All-American Canal</a:t>
            </a:r>
          </a:p>
          <a:p>
            <a:pPr lvl="1"/>
            <a:r>
              <a:rPr lang="en-US" dirty="0"/>
              <a:t>Allocated Lower Basin supply:</a:t>
            </a:r>
          </a:p>
          <a:p>
            <a:pPr lvl="2"/>
            <a:r>
              <a:rPr lang="en-US" dirty="0"/>
              <a:t>CA = 4.4 million </a:t>
            </a:r>
            <a:r>
              <a:rPr lang="en-US" dirty="0" err="1"/>
              <a:t>afy</a:t>
            </a:r>
            <a:endParaRPr lang="en-US" dirty="0"/>
          </a:p>
          <a:p>
            <a:pPr lvl="2"/>
            <a:r>
              <a:rPr lang="en-US" dirty="0"/>
              <a:t>AZ = 2.8 million </a:t>
            </a:r>
            <a:r>
              <a:rPr lang="en-US" dirty="0" err="1"/>
              <a:t>afy</a:t>
            </a:r>
            <a:endParaRPr lang="en-US" dirty="0"/>
          </a:p>
          <a:p>
            <a:pPr lvl="2"/>
            <a:r>
              <a:rPr lang="en-US" dirty="0"/>
              <a:t>NV = 0.3 million </a:t>
            </a:r>
            <a:r>
              <a:rPr lang="en-US" dirty="0" err="1"/>
              <a:t>afy</a:t>
            </a:r>
            <a:endParaRPr lang="en-US" dirty="0"/>
          </a:p>
          <a:p>
            <a:r>
              <a:rPr lang="en-US" dirty="0"/>
              <a:t>1931 California Seven Party Agreement</a:t>
            </a:r>
          </a:p>
          <a:p>
            <a:pPr lvl="1"/>
            <a:r>
              <a:rPr lang="en-US" dirty="0"/>
              <a:t>Allocated 5 </a:t>
            </a:r>
            <a:r>
              <a:rPr lang="en-US" dirty="0" err="1"/>
              <a:t>mafy</a:t>
            </a:r>
            <a:r>
              <a:rPr lang="en-US" dirty="0"/>
              <a:t>; Metropolitan gets junior priority</a:t>
            </a:r>
          </a:p>
        </p:txBody>
      </p:sp>
    </p:spTree>
    <p:extLst>
      <p:ext uri="{BB962C8B-B14F-4D97-AF65-F5344CB8AC3E}">
        <p14:creationId xmlns:p14="http://schemas.microsoft.com/office/powerpoint/2010/main" val="13878260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F5BD-014A-488D-8442-DF6F113D5A1D}"/>
              </a:ext>
            </a:extLst>
          </p:cNvPr>
          <p:cNvSpPr>
            <a:spLocks noGrp="1"/>
          </p:cNvSpPr>
          <p:nvPr>
            <p:ph type="title"/>
          </p:nvPr>
        </p:nvSpPr>
        <p:spPr>
          <a:xfrm>
            <a:off x="381000" y="230188"/>
            <a:ext cx="8382000" cy="498598"/>
          </a:xfrm>
        </p:spPr>
        <p:txBody>
          <a:bodyPr/>
          <a:lstStyle/>
          <a:p>
            <a:pPr algn="ctr"/>
            <a:r>
              <a:rPr lang="en-US" sz="3600" dirty="0"/>
              <a:t>QUANTIFICATION SETTLEMENT AGREEMENT</a:t>
            </a:r>
          </a:p>
        </p:txBody>
      </p:sp>
      <p:sp>
        <p:nvSpPr>
          <p:cNvPr id="3" name="Content Placeholder 2">
            <a:extLst>
              <a:ext uri="{FF2B5EF4-FFF2-40B4-BE49-F238E27FC236}">
                <a16:creationId xmlns:a16="http://schemas.microsoft.com/office/drawing/2014/main" id="{030D20EF-7C4E-4A6F-8E01-EC19ED1A9736}"/>
              </a:ext>
            </a:extLst>
          </p:cNvPr>
          <p:cNvSpPr>
            <a:spLocks noGrp="1"/>
          </p:cNvSpPr>
          <p:nvPr>
            <p:ph idx="1"/>
          </p:nvPr>
        </p:nvSpPr>
        <p:spPr>
          <a:xfrm>
            <a:off x="381000" y="1219200"/>
            <a:ext cx="8382000" cy="4038600"/>
          </a:xfrm>
        </p:spPr>
        <p:txBody>
          <a:bodyPr/>
          <a:lstStyle/>
          <a:p>
            <a:r>
              <a:rPr lang="en-US" dirty="0"/>
              <a:t>CA regularly exceeded 5 million </a:t>
            </a:r>
            <a:r>
              <a:rPr lang="en-US" dirty="0" err="1"/>
              <a:t>afy</a:t>
            </a:r>
            <a:r>
              <a:rPr lang="en-US" dirty="0"/>
              <a:t> despite 4.4 million </a:t>
            </a:r>
            <a:r>
              <a:rPr lang="en-US" dirty="0" err="1"/>
              <a:t>afy</a:t>
            </a:r>
            <a:r>
              <a:rPr lang="en-US" dirty="0"/>
              <a:t> limit</a:t>
            </a:r>
          </a:p>
          <a:p>
            <a:r>
              <a:rPr lang="en-US" dirty="0"/>
              <a:t>Basin States demand action to enforce 4.4 limit</a:t>
            </a:r>
          </a:p>
          <a:p>
            <a:r>
              <a:rPr lang="en-US" dirty="0"/>
              <a:t>Negotiations result in 2003 QSA</a:t>
            </a:r>
          </a:p>
          <a:p>
            <a:pPr lvl="1"/>
            <a:r>
              <a:rPr lang="en-US" dirty="0"/>
              <a:t>Water conservation in Imperial Irrigation District</a:t>
            </a:r>
          </a:p>
          <a:p>
            <a:pPr lvl="1"/>
            <a:r>
              <a:rPr lang="en-US" dirty="0"/>
              <a:t>Transfer of ~400,000 </a:t>
            </a:r>
            <a:r>
              <a:rPr lang="en-US" dirty="0" err="1"/>
              <a:t>afy</a:t>
            </a:r>
            <a:r>
              <a:rPr lang="en-US" dirty="0"/>
              <a:t> to urban use</a:t>
            </a:r>
          </a:p>
          <a:p>
            <a:r>
              <a:rPr lang="en-US" dirty="0"/>
              <a:t>Canal lining to be source of 93,700 </a:t>
            </a:r>
            <a:r>
              <a:rPr lang="en-US" dirty="0" err="1"/>
              <a:t>afy</a:t>
            </a:r>
            <a:endParaRPr lang="en-US" dirty="0"/>
          </a:p>
        </p:txBody>
      </p:sp>
    </p:spTree>
    <p:extLst>
      <p:ext uri="{BB962C8B-B14F-4D97-AF65-F5344CB8AC3E}">
        <p14:creationId xmlns:p14="http://schemas.microsoft.com/office/powerpoint/2010/main" val="9543727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pPr algn="ctr"/>
            <a:r>
              <a:rPr lang="en-US" sz="5400" dirty="0"/>
              <a:t>San Luis Rey River Settlement</a:t>
            </a:r>
          </a:p>
        </p:txBody>
      </p:sp>
      <p:sp>
        <p:nvSpPr>
          <p:cNvPr id="3" name="Content Placeholder 2"/>
          <p:cNvSpPr>
            <a:spLocks noGrp="1"/>
          </p:cNvSpPr>
          <p:nvPr>
            <p:ph idx="1"/>
          </p:nvPr>
        </p:nvSpPr>
        <p:spPr>
          <a:xfrm>
            <a:off x="381000" y="1447800"/>
            <a:ext cx="8382000" cy="3754874"/>
          </a:xfrm>
        </p:spPr>
        <p:txBody>
          <a:bodyPr/>
          <a:lstStyle/>
          <a:p>
            <a:pPr>
              <a:lnSpc>
                <a:spcPct val="100000"/>
              </a:lnSpc>
              <a:spcBef>
                <a:spcPts val="0"/>
              </a:spcBef>
              <a:spcAft>
                <a:spcPts val="1200"/>
              </a:spcAft>
            </a:pPr>
            <a:r>
              <a:rPr lang="en-US" dirty="0"/>
              <a:t>Congressman Ron Packard (R-Carlsbad) sponsored law (Public Law 100-675 (1988)) to settle disputes over competing demands on San Luis Rey River</a:t>
            </a:r>
          </a:p>
          <a:p>
            <a:pPr>
              <a:lnSpc>
                <a:spcPct val="100000"/>
              </a:lnSpc>
              <a:spcBef>
                <a:spcPts val="0"/>
              </a:spcBef>
              <a:spcAft>
                <a:spcPts val="1200"/>
              </a:spcAft>
            </a:pPr>
            <a:r>
              <a:rPr lang="en-US" dirty="0"/>
              <a:t>Title I, San Luis Rey Indian Water Rights Settlement Act</a:t>
            </a:r>
          </a:p>
          <a:p>
            <a:pPr>
              <a:lnSpc>
                <a:spcPct val="100000"/>
              </a:lnSpc>
              <a:spcBef>
                <a:spcPts val="0"/>
              </a:spcBef>
              <a:spcAft>
                <a:spcPts val="1200"/>
              </a:spcAft>
            </a:pPr>
            <a:r>
              <a:rPr lang="en-US" dirty="0"/>
              <a:t>Title II, All-American Canal Lining</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512D-736E-4D55-BA91-672FBB5C9349}"/>
              </a:ext>
            </a:extLst>
          </p:cNvPr>
          <p:cNvSpPr>
            <a:spLocks noGrp="1"/>
          </p:cNvSpPr>
          <p:nvPr>
            <p:ph type="title"/>
          </p:nvPr>
        </p:nvSpPr>
        <p:spPr/>
        <p:txBody>
          <a:bodyPr/>
          <a:lstStyle/>
          <a:p>
            <a:pPr algn="ctr"/>
            <a:r>
              <a:rPr lang="en-US" dirty="0"/>
              <a:t>SETTLEMENT ACT – TITLE I</a:t>
            </a:r>
          </a:p>
        </p:txBody>
      </p:sp>
      <p:sp>
        <p:nvSpPr>
          <p:cNvPr id="3" name="Content Placeholder 2">
            <a:extLst>
              <a:ext uri="{FF2B5EF4-FFF2-40B4-BE49-F238E27FC236}">
                <a16:creationId xmlns:a16="http://schemas.microsoft.com/office/drawing/2014/main" id="{4EF9F5A1-CC0E-4546-849B-6F4B319A4F99}"/>
              </a:ext>
            </a:extLst>
          </p:cNvPr>
          <p:cNvSpPr>
            <a:spLocks noGrp="1"/>
          </p:cNvSpPr>
          <p:nvPr>
            <p:ph idx="1"/>
          </p:nvPr>
        </p:nvSpPr>
        <p:spPr>
          <a:xfrm>
            <a:off x="381000" y="1412875"/>
            <a:ext cx="8382000" cy="4001095"/>
          </a:xfrm>
        </p:spPr>
        <p:txBody>
          <a:bodyPr/>
          <a:lstStyle/>
          <a:p>
            <a:r>
              <a:rPr lang="en-US" dirty="0"/>
              <a:t>Section 106 – Duties of the United States</a:t>
            </a:r>
          </a:p>
          <a:p>
            <a:pPr lvl="1"/>
            <a:r>
              <a:rPr lang="en-US" dirty="0"/>
              <a:t>Provide supplemental water supply of 16,000 </a:t>
            </a:r>
            <a:r>
              <a:rPr lang="en-US" dirty="0" err="1"/>
              <a:t>afy</a:t>
            </a:r>
            <a:endParaRPr lang="en-US" dirty="0"/>
          </a:p>
          <a:p>
            <a:pPr lvl="1"/>
            <a:r>
              <a:rPr lang="en-US" dirty="0"/>
              <a:t>Source of supply from:</a:t>
            </a:r>
          </a:p>
          <a:p>
            <a:pPr lvl="2"/>
            <a:r>
              <a:rPr lang="en-US" dirty="0"/>
              <a:t>Groundwater pumped from public lands (outside CVP); or</a:t>
            </a:r>
          </a:p>
          <a:p>
            <a:pPr lvl="2"/>
            <a:r>
              <a:rPr lang="en-US" dirty="0"/>
              <a:t>Contract for service with Metropolitan Water District; or</a:t>
            </a:r>
          </a:p>
          <a:p>
            <a:pPr lvl="2"/>
            <a:r>
              <a:rPr lang="en-US" dirty="0"/>
              <a:t>Water conserved by lining All-American Canal</a:t>
            </a:r>
          </a:p>
          <a:p>
            <a:r>
              <a:rPr lang="en-US" dirty="0"/>
              <a:t>“The cost of … supplemental water … shall not be borne by the United States ….”</a:t>
            </a:r>
          </a:p>
          <a:p>
            <a:pPr lvl="2"/>
            <a:endParaRPr lang="en-US" dirty="0"/>
          </a:p>
        </p:txBody>
      </p:sp>
    </p:spTree>
    <p:extLst>
      <p:ext uri="{BB962C8B-B14F-4D97-AF65-F5344CB8AC3E}">
        <p14:creationId xmlns:p14="http://schemas.microsoft.com/office/powerpoint/2010/main" val="7060698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512D-736E-4D55-BA91-672FBB5C9349}"/>
              </a:ext>
            </a:extLst>
          </p:cNvPr>
          <p:cNvSpPr>
            <a:spLocks noGrp="1"/>
          </p:cNvSpPr>
          <p:nvPr>
            <p:ph type="title"/>
          </p:nvPr>
        </p:nvSpPr>
        <p:spPr/>
        <p:txBody>
          <a:bodyPr/>
          <a:lstStyle/>
          <a:p>
            <a:pPr algn="ctr"/>
            <a:r>
              <a:rPr lang="en-US" dirty="0"/>
              <a:t>SETTLEMENT ACT – TITLE II</a:t>
            </a:r>
          </a:p>
        </p:txBody>
      </p:sp>
      <p:sp>
        <p:nvSpPr>
          <p:cNvPr id="3" name="Content Placeholder 2">
            <a:extLst>
              <a:ext uri="{FF2B5EF4-FFF2-40B4-BE49-F238E27FC236}">
                <a16:creationId xmlns:a16="http://schemas.microsoft.com/office/drawing/2014/main" id="{4EF9F5A1-CC0E-4546-849B-6F4B319A4F99}"/>
              </a:ext>
            </a:extLst>
          </p:cNvPr>
          <p:cNvSpPr>
            <a:spLocks noGrp="1"/>
          </p:cNvSpPr>
          <p:nvPr>
            <p:ph idx="1"/>
          </p:nvPr>
        </p:nvSpPr>
        <p:spPr>
          <a:xfrm>
            <a:off x="381000" y="1143001"/>
            <a:ext cx="8382000" cy="5244513"/>
          </a:xfrm>
        </p:spPr>
        <p:txBody>
          <a:bodyPr/>
          <a:lstStyle/>
          <a:p>
            <a:r>
              <a:rPr lang="en-US" dirty="0"/>
              <a:t>Section 201 – Findings</a:t>
            </a:r>
          </a:p>
          <a:p>
            <a:pPr lvl="1"/>
            <a:r>
              <a:rPr lang="en-US" dirty="0"/>
              <a:t>The available supply of Colorado River water in California is insufficient</a:t>
            </a:r>
          </a:p>
          <a:p>
            <a:pPr lvl="1"/>
            <a:r>
              <a:rPr lang="en-US" dirty="0"/>
              <a:t>“significant quantities of water currently delivered into the All-American Canal … are lost by seepage … and that such losses could be reduced or eliminated by lining these canals”</a:t>
            </a:r>
          </a:p>
          <a:p>
            <a:r>
              <a:rPr lang="en-US" dirty="0"/>
              <a:t>Sections 203 &amp; 204 – Canal Lining Authorized</a:t>
            </a:r>
          </a:p>
          <a:p>
            <a:pPr lvl="1"/>
            <a:r>
              <a:rPr lang="en-US" dirty="0"/>
              <a:t>Funding by California water contractors</a:t>
            </a:r>
          </a:p>
          <a:p>
            <a:pPr lvl="1"/>
            <a:r>
              <a:rPr lang="en-US" dirty="0"/>
              <a:t>Conserved water for use by funding contractors</a:t>
            </a:r>
          </a:p>
          <a:p>
            <a:pPr lvl="2"/>
            <a:endParaRPr lang="en-US" dirty="0"/>
          </a:p>
          <a:p>
            <a:pPr lvl="2"/>
            <a:endParaRPr lang="en-US" dirty="0"/>
          </a:p>
        </p:txBody>
      </p:sp>
    </p:spTree>
    <p:extLst>
      <p:ext uri="{BB962C8B-B14F-4D97-AF65-F5344CB8AC3E}">
        <p14:creationId xmlns:p14="http://schemas.microsoft.com/office/powerpoint/2010/main" val="20863483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pPr algn="ctr"/>
            <a:r>
              <a:rPr lang="en-US" sz="5400" dirty="0"/>
              <a:t>Allocation Agreement</a:t>
            </a:r>
          </a:p>
        </p:txBody>
      </p:sp>
      <p:sp>
        <p:nvSpPr>
          <p:cNvPr id="3" name="Content Placeholder 2"/>
          <p:cNvSpPr>
            <a:spLocks noGrp="1"/>
          </p:cNvSpPr>
          <p:nvPr>
            <p:ph idx="1"/>
          </p:nvPr>
        </p:nvSpPr>
        <p:spPr>
          <a:xfrm>
            <a:off x="381000" y="1676400"/>
            <a:ext cx="8382000" cy="1969770"/>
          </a:xfrm>
        </p:spPr>
        <p:txBody>
          <a:bodyPr/>
          <a:lstStyle/>
          <a:p>
            <a:r>
              <a:rPr lang="en-US" dirty="0"/>
              <a:t>QSA-related agreement executed in 2003</a:t>
            </a:r>
          </a:p>
          <a:p>
            <a:r>
              <a:rPr lang="en-US" dirty="0"/>
              <a:t>Allocates water conserved by All-American Canal lining project totaling 93,700 </a:t>
            </a:r>
            <a:r>
              <a:rPr lang="en-US"/>
              <a:t>afy</a:t>
            </a:r>
            <a:endParaRPr lang="en-US" dirty="0"/>
          </a:p>
          <a:p>
            <a:r>
              <a:rPr lang="en-US" dirty="0"/>
              <a:t>16,000 afy allocated for San Luis Rey parties</a:t>
            </a:r>
          </a:p>
        </p:txBody>
      </p:sp>
    </p:spTree>
  </p:cSld>
  <p:clrMapOvr>
    <a:masterClrMapping/>
  </p:clrMapOvr>
  <p:transition>
    <p:fade/>
  </p:transition>
</p:sld>
</file>

<file path=ppt/theme/theme1.xml><?xml version="1.0" encoding="utf-8"?>
<a:theme xmlns:a="http://schemas.openxmlformats.org/drawingml/2006/main" name="Sample presentation slides(10)">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slides(10)</Template>
  <TotalTime>1001</TotalTime>
  <Words>589</Words>
  <Application>Microsoft Office PowerPoint</Application>
  <PresentationFormat>On-screen Show (4:3)</PresentationFormat>
  <Paragraphs>65</Paragraphs>
  <Slides>14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Courier New</vt:lpstr>
      <vt:lpstr>Wingdings</vt:lpstr>
      <vt:lpstr>Sample presentation slides(10)</vt:lpstr>
      <vt:lpstr>White with Courier font for code slides</vt:lpstr>
      <vt:lpstr>SAN LUIS REY RIVER WATER RIGHTS SETTLEMENT</vt:lpstr>
      <vt:lpstr>PowerPoint Presentation</vt:lpstr>
      <vt:lpstr>PowerPoint Presentation</vt:lpstr>
      <vt:lpstr>THE COLORADO RIVER</vt:lpstr>
      <vt:lpstr>QUANTIFICATION SETTLEMENT AGREEMENT</vt:lpstr>
      <vt:lpstr>San Luis Rey River Settlement</vt:lpstr>
      <vt:lpstr>SETTLEMENT ACT – TITLE I</vt:lpstr>
      <vt:lpstr>SETTLEMENT ACT – TITLE II</vt:lpstr>
      <vt:lpstr>Allocation Agreement</vt:lpstr>
      <vt:lpstr>Supplemental Water Agreement</vt:lpstr>
      <vt:lpstr>PowerPoint Presentation</vt:lpstr>
      <vt:lpstr>San Luis Rey River Dispute</vt:lpstr>
      <vt:lpstr>PowerPoint Presentation</vt:lpstr>
      <vt:lpstr>METROPOLITAN WATER DISTRICT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Afable,Zenaida P</dc:creator>
  <cp:lastModifiedBy>Joseph Vanderhorst</cp:lastModifiedBy>
  <cp:revision>105</cp:revision>
  <cp:lastPrinted>2019-08-11T22:09:16Z</cp:lastPrinted>
  <dcterms:created xsi:type="dcterms:W3CDTF">2009-04-22T21:04:16Z</dcterms:created>
  <dcterms:modified xsi:type="dcterms:W3CDTF">2019-08-14T05:28:02Z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TC102867561033</vt:lpwstr>
  </property>
</Properties>
</file>