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 id="2147483766" r:id="rId3"/>
  </p:sldMasterIdLst>
  <p:notesMasterIdLst>
    <p:notesMasterId r:id="rId16"/>
  </p:notesMasterIdLst>
  <p:handoutMasterIdLst>
    <p:handoutMasterId r:id="rId17"/>
  </p:handoutMasterIdLst>
  <p:sldIdLst>
    <p:sldId id="256" r:id="rId4"/>
    <p:sldId id="421" r:id="rId5"/>
    <p:sldId id="731" r:id="rId6"/>
    <p:sldId id="412" r:id="rId7"/>
    <p:sldId id="821" r:id="rId8"/>
    <p:sldId id="822" r:id="rId9"/>
    <p:sldId id="841" r:id="rId10"/>
    <p:sldId id="837" r:id="rId11"/>
    <p:sldId id="860" r:id="rId12"/>
    <p:sldId id="844" r:id="rId13"/>
    <p:sldId id="851" r:id="rId14"/>
    <p:sldId id="599" r:id="rId1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CC"/>
    <a:srgbClr val="FFFF99"/>
    <a:srgbClr val="D0A070"/>
    <a:srgbClr val="969696"/>
    <a:srgbClr val="3366CC"/>
    <a:srgbClr val="336699"/>
    <a:srgbClr val="003399"/>
    <a:srgbClr val="33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5394" autoAdjust="0"/>
  </p:normalViewPr>
  <p:slideViewPr>
    <p:cSldViewPr snapToGrid="0">
      <p:cViewPr varScale="1">
        <p:scale>
          <a:sx n="72" d="100"/>
          <a:sy n="72" d="100"/>
        </p:scale>
        <p:origin x="114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9528"/>
    </p:cViewPr>
  </p:sorterViewPr>
  <p:notesViewPr>
    <p:cSldViewPr snapToGrid="0">
      <p:cViewPr varScale="1">
        <p:scale>
          <a:sx n="83" d="100"/>
          <a:sy n="83" d="100"/>
        </p:scale>
        <p:origin x="38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3038145" cy="467279"/>
          </a:xfrm>
          <a:prstGeom prst="rect">
            <a:avLst/>
          </a:prstGeom>
          <a:noFill/>
          <a:ln w="9525">
            <a:noFill/>
            <a:miter lim="800000"/>
            <a:headEnd/>
            <a:tailEnd/>
          </a:ln>
        </p:spPr>
        <p:txBody>
          <a:bodyPr vert="horz" wrap="square" lIns="91581" tIns="45792" rIns="91581" bIns="45792" numCol="1" anchor="t" anchorCtr="0" compatLnSpc="1">
            <a:prstTxWarp prst="textNoShape">
              <a:avLst/>
            </a:prstTxWarp>
          </a:bodyPr>
          <a:lstStyle>
            <a:lvl1pPr defTabSz="915853">
              <a:defRPr sz="1200"/>
            </a:lvl1pPr>
          </a:lstStyle>
          <a:p>
            <a:pPr>
              <a:defRPr/>
            </a:pPr>
            <a:endParaRPr lang="en-US" dirty="0"/>
          </a:p>
        </p:txBody>
      </p:sp>
      <p:sp>
        <p:nvSpPr>
          <p:cNvPr id="159747" name="Rectangle 3"/>
          <p:cNvSpPr>
            <a:spLocks noGrp="1" noChangeArrowheads="1"/>
          </p:cNvSpPr>
          <p:nvPr>
            <p:ph type="dt" sz="quarter" idx="1"/>
          </p:nvPr>
        </p:nvSpPr>
        <p:spPr bwMode="auto">
          <a:xfrm>
            <a:off x="3970734" y="0"/>
            <a:ext cx="3038145" cy="467279"/>
          </a:xfrm>
          <a:prstGeom prst="rect">
            <a:avLst/>
          </a:prstGeom>
          <a:noFill/>
          <a:ln w="9525">
            <a:noFill/>
            <a:miter lim="800000"/>
            <a:headEnd/>
            <a:tailEnd/>
          </a:ln>
        </p:spPr>
        <p:txBody>
          <a:bodyPr vert="horz" wrap="square" lIns="91581" tIns="45792" rIns="91581" bIns="45792" numCol="1" anchor="t" anchorCtr="0" compatLnSpc="1">
            <a:prstTxWarp prst="textNoShape">
              <a:avLst/>
            </a:prstTxWarp>
          </a:bodyPr>
          <a:lstStyle>
            <a:lvl1pPr algn="r" defTabSz="915853">
              <a:defRPr sz="1200"/>
            </a:lvl1pPr>
          </a:lstStyle>
          <a:p>
            <a:pPr>
              <a:defRPr/>
            </a:pPr>
            <a:endParaRPr lang="en-US" dirty="0"/>
          </a:p>
        </p:txBody>
      </p:sp>
      <p:sp>
        <p:nvSpPr>
          <p:cNvPr id="159748" name="Rectangle 4"/>
          <p:cNvSpPr>
            <a:spLocks noGrp="1" noChangeArrowheads="1"/>
          </p:cNvSpPr>
          <p:nvPr>
            <p:ph type="ftr" sz="quarter" idx="2"/>
          </p:nvPr>
        </p:nvSpPr>
        <p:spPr bwMode="auto">
          <a:xfrm>
            <a:off x="0" y="8827584"/>
            <a:ext cx="3038145" cy="467279"/>
          </a:xfrm>
          <a:prstGeom prst="rect">
            <a:avLst/>
          </a:prstGeom>
          <a:noFill/>
          <a:ln w="9525">
            <a:noFill/>
            <a:miter lim="800000"/>
            <a:headEnd/>
            <a:tailEnd/>
          </a:ln>
        </p:spPr>
        <p:txBody>
          <a:bodyPr vert="horz" wrap="square" lIns="91581" tIns="45792" rIns="91581" bIns="45792" numCol="1" anchor="b" anchorCtr="0" compatLnSpc="1">
            <a:prstTxWarp prst="textNoShape">
              <a:avLst/>
            </a:prstTxWarp>
          </a:bodyPr>
          <a:lstStyle>
            <a:lvl1pPr defTabSz="915853">
              <a:defRPr sz="1200"/>
            </a:lvl1pPr>
          </a:lstStyle>
          <a:p>
            <a:pPr>
              <a:defRPr/>
            </a:pPr>
            <a:endParaRPr lang="en-US" dirty="0"/>
          </a:p>
        </p:txBody>
      </p:sp>
      <p:sp>
        <p:nvSpPr>
          <p:cNvPr id="159749" name="Rectangle 5"/>
          <p:cNvSpPr>
            <a:spLocks noGrp="1" noChangeArrowheads="1"/>
          </p:cNvSpPr>
          <p:nvPr>
            <p:ph type="sldNum" sz="quarter" idx="3"/>
          </p:nvPr>
        </p:nvSpPr>
        <p:spPr bwMode="auto">
          <a:xfrm>
            <a:off x="3970734" y="8827584"/>
            <a:ext cx="3038145" cy="467279"/>
          </a:xfrm>
          <a:prstGeom prst="rect">
            <a:avLst/>
          </a:prstGeom>
          <a:noFill/>
          <a:ln w="9525">
            <a:noFill/>
            <a:miter lim="800000"/>
            <a:headEnd/>
            <a:tailEnd/>
          </a:ln>
        </p:spPr>
        <p:txBody>
          <a:bodyPr vert="horz" wrap="square" lIns="91581" tIns="45792" rIns="91581" bIns="45792" numCol="1" anchor="b" anchorCtr="0" compatLnSpc="1">
            <a:prstTxWarp prst="textNoShape">
              <a:avLst/>
            </a:prstTxWarp>
          </a:bodyPr>
          <a:lstStyle>
            <a:lvl1pPr algn="r" defTabSz="915853">
              <a:defRPr sz="1200"/>
            </a:lvl1pPr>
          </a:lstStyle>
          <a:p>
            <a:pPr>
              <a:defRPr/>
            </a:pPr>
            <a:fld id="{8F0F7604-1F1C-41F7-9A3F-2EBAAC6CC832}" type="slidenum">
              <a:rPr lang="en-US"/>
              <a:pPr>
                <a:defRPr/>
              </a:pPr>
              <a:t>‹#›</a:t>
            </a:fld>
            <a:endParaRPr lang="en-US" dirty="0"/>
          </a:p>
        </p:txBody>
      </p:sp>
    </p:spTree>
    <p:extLst>
      <p:ext uri="{BB962C8B-B14F-4D97-AF65-F5344CB8AC3E}">
        <p14:creationId xmlns:p14="http://schemas.microsoft.com/office/powerpoint/2010/main" val="1055273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145" cy="467279"/>
          </a:xfrm>
          <a:prstGeom prst="rect">
            <a:avLst/>
          </a:prstGeom>
          <a:noFill/>
          <a:ln w="9525">
            <a:noFill/>
            <a:miter lim="800000"/>
            <a:headEnd/>
            <a:tailEnd/>
          </a:ln>
        </p:spPr>
        <p:txBody>
          <a:bodyPr vert="horz" wrap="square" lIns="91581" tIns="45792" rIns="91581" bIns="45792" numCol="1" anchor="t" anchorCtr="0" compatLnSpc="1">
            <a:prstTxWarp prst="textNoShape">
              <a:avLst/>
            </a:prstTxWarp>
          </a:bodyPr>
          <a:lstStyle>
            <a:lvl1pPr defTabSz="915853">
              <a:defRPr sz="1200"/>
            </a:lvl1pPr>
          </a:lstStyle>
          <a:p>
            <a:pPr>
              <a:defRPr/>
            </a:pPr>
            <a:endParaRPr lang="en-US" dirty="0"/>
          </a:p>
        </p:txBody>
      </p:sp>
      <p:sp>
        <p:nvSpPr>
          <p:cNvPr id="8195" name="Rectangle 3"/>
          <p:cNvSpPr>
            <a:spLocks noGrp="1" noChangeArrowheads="1"/>
          </p:cNvSpPr>
          <p:nvPr>
            <p:ph type="dt" idx="1"/>
          </p:nvPr>
        </p:nvSpPr>
        <p:spPr bwMode="auto">
          <a:xfrm>
            <a:off x="3970734" y="0"/>
            <a:ext cx="3038145" cy="467279"/>
          </a:xfrm>
          <a:prstGeom prst="rect">
            <a:avLst/>
          </a:prstGeom>
          <a:noFill/>
          <a:ln w="9525">
            <a:noFill/>
            <a:miter lim="800000"/>
            <a:headEnd/>
            <a:tailEnd/>
          </a:ln>
        </p:spPr>
        <p:txBody>
          <a:bodyPr vert="horz" wrap="square" lIns="91581" tIns="45792" rIns="91581" bIns="45792" numCol="1" anchor="t" anchorCtr="0" compatLnSpc="1">
            <a:prstTxWarp prst="textNoShape">
              <a:avLst/>
            </a:prstTxWarp>
          </a:bodyPr>
          <a:lstStyle>
            <a:lvl1pPr algn="r" defTabSz="915853">
              <a:defRPr sz="1200"/>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1181100" y="695325"/>
            <a:ext cx="4649788" cy="3487738"/>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1345" y="4416098"/>
            <a:ext cx="5607711" cy="4185531"/>
          </a:xfrm>
          <a:prstGeom prst="rect">
            <a:avLst/>
          </a:prstGeom>
          <a:noFill/>
          <a:ln w="9525">
            <a:noFill/>
            <a:miter lim="800000"/>
            <a:headEnd/>
            <a:tailEnd/>
          </a:ln>
        </p:spPr>
        <p:txBody>
          <a:bodyPr vert="horz" wrap="square" lIns="91581" tIns="45792" rIns="91581" bIns="4579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827584"/>
            <a:ext cx="3038145" cy="467279"/>
          </a:xfrm>
          <a:prstGeom prst="rect">
            <a:avLst/>
          </a:prstGeom>
          <a:noFill/>
          <a:ln w="9525">
            <a:noFill/>
            <a:miter lim="800000"/>
            <a:headEnd/>
            <a:tailEnd/>
          </a:ln>
        </p:spPr>
        <p:txBody>
          <a:bodyPr vert="horz" wrap="square" lIns="91581" tIns="45792" rIns="91581" bIns="45792" numCol="1" anchor="b" anchorCtr="0" compatLnSpc="1">
            <a:prstTxWarp prst="textNoShape">
              <a:avLst/>
            </a:prstTxWarp>
          </a:bodyPr>
          <a:lstStyle>
            <a:lvl1pPr defTabSz="915853">
              <a:defRPr sz="1200"/>
            </a:lvl1pPr>
          </a:lstStyle>
          <a:p>
            <a:pPr>
              <a:defRPr/>
            </a:pPr>
            <a:endParaRPr lang="en-US" dirty="0"/>
          </a:p>
        </p:txBody>
      </p:sp>
      <p:sp>
        <p:nvSpPr>
          <p:cNvPr id="8199" name="Rectangle 7"/>
          <p:cNvSpPr>
            <a:spLocks noGrp="1" noChangeArrowheads="1"/>
          </p:cNvSpPr>
          <p:nvPr>
            <p:ph type="sldNum" sz="quarter" idx="5"/>
          </p:nvPr>
        </p:nvSpPr>
        <p:spPr bwMode="auto">
          <a:xfrm>
            <a:off x="3970734" y="8827584"/>
            <a:ext cx="3038145" cy="467279"/>
          </a:xfrm>
          <a:prstGeom prst="rect">
            <a:avLst/>
          </a:prstGeom>
          <a:noFill/>
          <a:ln w="9525">
            <a:noFill/>
            <a:miter lim="800000"/>
            <a:headEnd/>
            <a:tailEnd/>
          </a:ln>
        </p:spPr>
        <p:txBody>
          <a:bodyPr vert="horz" wrap="square" lIns="91581" tIns="45792" rIns="91581" bIns="45792" numCol="1" anchor="b" anchorCtr="0" compatLnSpc="1">
            <a:prstTxWarp prst="textNoShape">
              <a:avLst/>
            </a:prstTxWarp>
          </a:bodyPr>
          <a:lstStyle>
            <a:lvl1pPr algn="r" defTabSz="915853">
              <a:defRPr sz="1200"/>
            </a:lvl1pPr>
          </a:lstStyle>
          <a:p>
            <a:pPr>
              <a:defRPr/>
            </a:pPr>
            <a:fld id="{60AB34C6-AB08-4484-9AD0-59956862CCDC}" type="slidenum">
              <a:rPr lang="en-US"/>
              <a:pPr>
                <a:defRPr/>
              </a:pPr>
              <a:t>‹#›</a:t>
            </a:fld>
            <a:endParaRPr lang="en-US" dirty="0"/>
          </a:p>
        </p:txBody>
      </p:sp>
    </p:spTree>
    <p:extLst>
      <p:ext uri="{BB962C8B-B14F-4D97-AF65-F5344CB8AC3E}">
        <p14:creationId xmlns:p14="http://schemas.microsoft.com/office/powerpoint/2010/main" val="10978632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0AB34C6-AB08-4484-9AD0-59956862CCDC}" type="slidenum">
              <a:rPr lang="en-US" smtClean="0"/>
              <a:pPr>
                <a:defRPr/>
              </a:pPr>
              <a:t>1</a:t>
            </a:fld>
            <a:endParaRPr lang="en-US" dirty="0"/>
          </a:p>
        </p:txBody>
      </p:sp>
    </p:spTree>
    <p:extLst>
      <p:ext uri="{BB962C8B-B14F-4D97-AF65-F5344CB8AC3E}">
        <p14:creationId xmlns:p14="http://schemas.microsoft.com/office/powerpoint/2010/main" val="153361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Lower Basin Plan is an overlay to the 07 Guidelines that includes greater reductions.</a:t>
            </a:r>
          </a:p>
          <a:p>
            <a:endParaRPr lang="en-US" dirty="0"/>
          </a:p>
          <a:p>
            <a:r>
              <a:rPr lang="en-US" dirty="0"/>
              <a:t>The greatest reductions are taken by Arizona but are shared with Nevada and Mexico and even California at lower elevations.  </a:t>
            </a:r>
          </a:p>
          <a:p>
            <a:endParaRPr lang="en-US" dirty="0"/>
          </a:p>
          <a:p>
            <a:r>
              <a:rPr lang="en-US" dirty="0"/>
              <a:t>Note that reductions at lower elevations are greater than the 1.2 M acre-ft structural deficit which greatly reduce the risk of Lake Mead dropping below elevation 1025.  This allows that lower basin water users to continue to get deliveries throughout periods of shortage. </a:t>
            </a:r>
          </a:p>
        </p:txBody>
      </p:sp>
      <p:sp>
        <p:nvSpPr>
          <p:cNvPr id="4" name="Slide Number Placeholder 3"/>
          <p:cNvSpPr>
            <a:spLocks noGrp="1"/>
          </p:cNvSpPr>
          <p:nvPr>
            <p:ph type="sldNum" sz="quarter" idx="10"/>
          </p:nvPr>
        </p:nvSpPr>
        <p:spPr/>
        <p:txBody>
          <a:bodyPr/>
          <a:lstStyle/>
          <a:p>
            <a:fld id="{06DD3B3B-75AC-574E-A42F-AEFC8DAFA0D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777647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0734" y="8827584"/>
            <a:ext cx="3038145" cy="467279"/>
          </a:xfrm>
          <a:prstGeom prst="rect">
            <a:avLst/>
          </a:prstGeom>
          <a:noFill/>
          <a:ln w="9525">
            <a:noFill/>
            <a:miter lim="800000"/>
            <a:headEnd/>
            <a:tailEnd/>
          </a:ln>
        </p:spPr>
        <p:txBody>
          <a:bodyPr lIns="91585" tIns="45794" rIns="91585" bIns="45794" anchor="b"/>
          <a:lstStyle/>
          <a:p>
            <a:pPr algn="r" defTabSz="915054"/>
            <a:fld id="{16621FEF-6EBE-4047-AE59-FEB6AC04DD6C}" type="slidenum">
              <a:rPr lang="en-US" sz="1200"/>
              <a:pPr algn="r" defTabSz="915054"/>
              <a:t>12</a:t>
            </a:fld>
            <a:endParaRPr 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lIns="91585" tIns="45794" rIns="91585" bIns="45794"/>
          <a:lstStyle/>
          <a:p>
            <a:pPr eaLnBrk="1" hangingPunct="1"/>
            <a:endParaRPr lang="en-US" dirty="0"/>
          </a:p>
        </p:txBody>
      </p:sp>
    </p:spTree>
    <p:extLst>
      <p:ext uri="{BB962C8B-B14F-4D97-AF65-F5344CB8AC3E}">
        <p14:creationId xmlns:p14="http://schemas.microsoft.com/office/powerpoint/2010/main" val="1825074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Colorado River Basin is divided into the upper and lower basin.  Lee Ferry, just downstream of Glen Canyon Dam, is the dividing point.</a:t>
            </a:r>
          </a:p>
          <a:p>
            <a:endParaRPr lang="en-US" sz="1100" dirty="0"/>
          </a:p>
          <a:p>
            <a:r>
              <a:rPr lang="en-US" sz="1100" dirty="0"/>
              <a:t>Upper Basin States</a:t>
            </a:r>
          </a:p>
          <a:p>
            <a:r>
              <a:rPr lang="en-US" sz="1100" dirty="0"/>
              <a:t>Wyoming</a:t>
            </a:r>
          </a:p>
          <a:p>
            <a:r>
              <a:rPr lang="en-US" sz="1100" dirty="0"/>
              <a:t>Utah</a:t>
            </a:r>
          </a:p>
          <a:p>
            <a:r>
              <a:rPr lang="en-US" sz="1100" dirty="0"/>
              <a:t>Colorado</a:t>
            </a:r>
          </a:p>
          <a:p>
            <a:r>
              <a:rPr lang="en-US" sz="1100" dirty="0"/>
              <a:t>New Mexico</a:t>
            </a:r>
          </a:p>
          <a:p>
            <a:endParaRPr lang="en-US" sz="1100" dirty="0"/>
          </a:p>
          <a:p>
            <a:r>
              <a:rPr lang="en-US" sz="1100" dirty="0"/>
              <a:t>Lower Basin</a:t>
            </a:r>
          </a:p>
          <a:p>
            <a:r>
              <a:rPr lang="en-US" sz="1100" dirty="0"/>
              <a:t>Arizona</a:t>
            </a:r>
          </a:p>
          <a:p>
            <a:r>
              <a:rPr lang="en-US" sz="1100" dirty="0"/>
              <a:t>California</a:t>
            </a:r>
          </a:p>
          <a:p>
            <a:r>
              <a:rPr lang="en-US" sz="1100" dirty="0"/>
              <a:t>Nevada </a:t>
            </a:r>
          </a:p>
          <a:p>
            <a:endParaRPr lang="en-US" sz="1100" dirty="0"/>
          </a:p>
          <a:p>
            <a:r>
              <a:rPr lang="en-US" sz="1100" dirty="0"/>
              <a:t>Key take </a:t>
            </a:r>
            <a:r>
              <a:rPr lang="en-US" sz="1100" dirty="0" err="1"/>
              <a:t>aways</a:t>
            </a:r>
            <a:r>
              <a:rPr lang="en-US" sz="1100" dirty="0"/>
              <a:t> - </a:t>
            </a:r>
          </a:p>
          <a:p>
            <a:r>
              <a:rPr lang="en-US" sz="1100" dirty="0"/>
              <a:t>We can store 4 times the average annual inflow</a:t>
            </a:r>
          </a:p>
          <a:p>
            <a:r>
              <a:rPr lang="en-US" sz="1100" dirty="0"/>
              <a:t>The system has worked exactly as designed as we have made essentially all of our delivery commitments in the Lower Basin despite having the worst drought in the last century</a:t>
            </a:r>
          </a:p>
          <a:p>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0D6901-758A-4A87-872C-D02A8DECBF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815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970736" y="8827585"/>
            <a:ext cx="3038145" cy="467279"/>
          </a:xfrm>
          <a:prstGeom prst="rect">
            <a:avLst/>
          </a:prstGeom>
          <a:noFill/>
          <a:ln w="9525">
            <a:noFill/>
            <a:miter lim="800000"/>
            <a:headEnd/>
            <a:tailEnd/>
          </a:ln>
        </p:spPr>
        <p:txBody>
          <a:bodyPr lIns="91570" tIns="45785" rIns="91570" bIns="45785" anchor="b"/>
          <a:lstStyle/>
          <a:p>
            <a:pPr algn="r" defTabSz="914934"/>
            <a:fld id="{9AD4B833-7F5B-46D9-97D9-DE5975BB9F87}" type="slidenum">
              <a:rPr lang="en-US" sz="1200">
                <a:solidFill>
                  <a:prstClr val="black"/>
                </a:solidFill>
              </a:rPr>
              <a:pPr algn="r" defTabSz="914934"/>
              <a:t>3</a:t>
            </a:fld>
            <a:endParaRPr lang="en-US" sz="1200" dirty="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a:t>We have come to realize over the years that the upper and lower basin and Mexico allocations are significantly higher that than the average inflow.</a:t>
            </a:r>
          </a:p>
          <a:p>
            <a:pPr eaLnBrk="1" hangingPunct="1"/>
            <a:endParaRPr lang="en-US" dirty="0"/>
          </a:p>
          <a:p>
            <a:pPr eaLnBrk="1" hangingPunct="1"/>
            <a:r>
              <a:rPr lang="en-US" dirty="0"/>
              <a:t>Between this realization and the understanding that the original reductions under the 07 Guidelines could protect Lake Mead elevations, the Basin States agreed to develop the Drought Contingency Plans.  The Upper and Lower Basins have each developed their own plans.</a:t>
            </a:r>
          </a:p>
          <a:p>
            <a:pPr eaLnBrk="1" hangingPunct="1"/>
            <a:endParaRPr lang="en-US" dirty="0"/>
          </a:p>
          <a:p>
            <a:pPr eaLnBrk="1" hangingPunct="1"/>
            <a:r>
              <a:rPr lang="en-US" dirty="0"/>
              <a:t>Points to make:</a:t>
            </a:r>
          </a:p>
          <a:p>
            <a:pPr eaLnBrk="1" hangingPunct="1"/>
            <a:endParaRPr lang="en-US" dirty="0"/>
          </a:p>
          <a:p>
            <a:pPr eaLnBrk="1" hangingPunct="1">
              <a:buFontTx/>
              <a:buChar char="•"/>
            </a:pPr>
            <a:r>
              <a:rPr lang="en-US" dirty="0"/>
              <a:t>105-year (1906-2010) historical average is approximately 14.9 maf</a:t>
            </a:r>
          </a:p>
          <a:p>
            <a:pPr eaLnBrk="1" hangingPunct="1">
              <a:buFontTx/>
              <a:buChar char="•"/>
            </a:pPr>
            <a:r>
              <a:rPr lang="en-US" dirty="0"/>
              <a:t>2013-2015 are estimated values</a:t>
            </a:r>
          </a:p>
          <a:p>
            <a:pPr eaLnBrk="1" hangingPunct="1">
              <a:buFontTx/>
              <a:buChar char="•"/>
            </a:pPr>
            <a:r>
              <a:rPr lang="en-US" dirty="0"/>
              <a:t>Inflows are highly variable from year-to-year</a:t>
            </a:r>
          </a:p>
          <a:p>
            <a:pPr eaLnBrk="1" hangingPunct="1">
              <a:buFontTx/>
              <a:buChar char="•"/>
            </a:pPr>
            <a:r>
              <a:rPr lang="en-US" baseline="0" dirty="0"/>
              <a:t>2012-2013 was 4</a:t>
            </a:r>
            <a:r>
              <a:rPr lang="en-US" baseline="30000" dirty="0"/>
              <a:t>th</a:t>
            </a:r>
            <a:r>
              <a:rPr lang="en-US" baseline="0" dirty="0"/>
              <a:t> driest 2-year period (2002-2003 was the driest)</a:t>
            </a:r>
            <a:endParaRPr lang="en-US" dirty="0"/>
          </a:p>
          <a:p>
            <a:pPr eaLnBrk="1" hangingPunct="1">
              <a:buFontTx/>
              <a:buChar char="•"/>
            </a:pPr>
            <a:r>
              <a:rPr lang="en-US" dirty="0"/>
              <a:t>Period from 2000-2009 was the lowest 10-year average inflow—there were two years with above average inflow during the period</a:t>
            </a:r>
          </a:p>
          <a:p>
            <a:pPr eaLnBrk="1" hangingPunct="1">
              <a:buFontTx/>
              <a:buChar char="•"/>
            </a:pPr>
            <a:r>
              <a:rPr lang="en-US" dirty="0"/>
              <a:t>Period from 1953-1964 was the lowest 12-year average inflow, but note there were a couple of good years in the period</a:t>
            </a:r>
          </a:p>
          <a:p>
            <a:pPr eaLnBrk="1" hangingPunct="1">
              <a:buFontTx/>
              <a:buChar char="•"/>
            </a:pPr>
            <a:r>
              <a:rPr lang="en-US" dirty="0"/>
              <a:t>Period</a:t>
            </a:r>
            <a:r>
              <a:rPr lang="en-US" baseline="0" dirty="0"/>
              <a:t> from 2000-2014 is the lowest 14-year average inflow (at 12.4 maf, or 83% of the long-term average of 14.9 maf)</a:t>
            </a:r>
            <a:endParaRPr lang="en-US" dirty="0"/>
          </a:p>
          <a:p>
            <a:pPr eaLnBrk="1" hangingPunct="1"/>
            <a:endParaRPr lang="en-US" dirty="0"/>
          </a:p>
        </p:txBody>
      </p:sp>
    </p:spTree>
    <p:extLst>
      <p:ext uri="{BB962C8B-B14F-4D97-AF65-F5344CB8AC3E}">
        <p14:creationId xmlns:p14="http://schemas.microsoft.com/office/powerpoint/2010/main" val="2081609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superimposes the key pieces of the “Law of the River” over the Lake Powell and Lake Mead storage volumes.</a:t>
            </a:r>
          </a:p>
          <a:p>
            <a:endParaRPr lang="en-US" dirty="0"/>
          </a:p>
          <a:p>
            <a:r>
              <a:rPr lang="en-US" dirty="0"/>
              <a:t>Note that the Interim Surplus Guidelines where completed in 2001 before the Shortage Sharing Guidelines. And, that the Shortage Sharing criteria (2007 Guidelines) were started in 2000 when the system had been full for many years.  By the time that the 07 Guidelines where completed, we were 7 years into this unprecedented drought.</a:t>
            </a:r>
          </a:p>
        </p:txBody>
      </p:sp>
      <p:sp>
        <p:nvSpPr>
          <p:cNvPr id="4" name="Slide Number Placeholder 3"/>
          <p:cNvSpPr>
            <a:spLocks noGrp="1"/>
          </p:cNvSpPr>
          <p:nvPr>
            <p:ph type="sldNum" sz="quarter" idx="5"/>
          </p:nvPr>
        </p:nvSpPr>
        <p:spPr/>
        <p:txBody>
          <a:bodyPr/>
          <a:lstStyle/>
          <a:p>
            <a:pPr>
              <a:defRPr/>
            </a:pPr>
            <a:fld id="{60AB34C6-AB08-4484-9AD0-59956862CCDC}" type="slidenum">
              <a:rPr lang="en-US" smtClean="0"/>
              <a:pPr>
                <a:defRPr/>
              </a:pPr>
              <a:t>4</a:t>
            </a:fld>
            <a:endParaRPr lang="en-US" dirty="0"/>
          </a:p>
        </p:txBody>
      </p:sp>
    </p:spTree>
    <p:extLst>
      <p:ext uri="{BB962C8B-B14F-4D97-AF65-F5344CB8AC3E}">
        <p14:creationId xmlns:p14="http://schemas.microsoft.com/office/powerpoint/2010/main" val="3958408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70737" y="8827587"/>
            <a:ext cx="3038145" cy="467279"/>
          </a:xfrm>
          <a:prstGeom prst="rect">
            <a:avLst/>
          </a:prstGeom>
          <a:noFill/>
          <a:ln w="9525">
            <a:noFill/>
            <a:miter lim="800000"/>
            <a:headEnd/>
            <a:tailEnd/>
          </a:ln>
        </p:spPr>
        <p:txBody>
          <a:bodyPr lIns="91554" tIns="45779" rIns="91554" bIns="45779" anchor="b"/>
          <a:lstStyle/>
          <a:p>
            <a:pPr algn="r" defTabSz="914773"/>
            <a:fld id="{404B3561-D2C6-4B95-ACC4-30AC741311D3}" type="slidenum">
              <a:rPr lang="en-US" sz="1200">
                <a:solidFill>
                  <a:prstClr val="black"/>
                </a:solidFill>
              </a:rPr>
              <a:pPr algn="r" defTabSz="914773"/>
              <a:t>5</a:t>
            </a:fld>
            <a:endParaRPr lang="en-US" sz="1200">
              <a:solidFill>
                <a:prstClr val="black"/>
              </a:solidFill>
            </a:endParaRPr>
          </a:p>
        </p:txBody>
      </p:sp>
      <p:sp>
        <p:nvSpPr>
          <p:cNvPr id="35843" name="Rectangle 2"/>
          <p:cNvSpPr>
            <a:spLocks noGrp="1" noRot="1" noChangeAspect="1" noChangeArrowheads="1" noTextEdit="1"/>
          </p:cNvSpPr>
          <p:nvPr>
            <p:ph type="sldImg"/>
          </p:nvPr>
        </p:nvSpPr>
        <p:spPr>
          <a:xfrm>
            <a:off x="1169988" y="687388"/>
            <a:ext cx="4673600" cy="3505200"/>
          </a:xfrm>
          <a:ln/>
        </p:spPr>
      </p:sp>
      <p:sp>
        <p:nvSpPr>
          <p:cNvPr id="35844" name="Rectangle 3"/>
          <p:cNvSpPr>
            <a:spLocks noGrp="1" noChangeArrowheads="1"/>
          </p:cNvSpPr>
          <p:nvPr>
            <p:ph type="body" idx="1"/>
          </p:nvPr>
        </p:nvSpPr>
        <p:spPr>
          <a:xfrm>
            <a:off x="935633" y="4416102"/>
            <a:ext cx="5139134" cy="4113287"/>
          </a:xfrm>
          <a:noFill/>
          <a:ln/>
        </p:spPr>
        <p:txBody>
          <a:bodyPr/>
          <a:lstStyle/>
          <a:p>
            <a:pPr eaLnBrk="1" hangingPunct="1"/>
            <a:r>
              <a:rPr lang="en-US" sz="1100" dirty="0"/>
              <a:t>Key Points:</a:t>
            </a:r>
          </a:p>
          <a:p>
            <a:pPr eaLnBrk="1" hangingPunct="1"/>
            <a:r>
              <a:rPr lang="en-US" sz="1100" dirty="0"/>
              <a:t>Use bullets from slide</a:t>
            </a:r>
          </a:p>
          <a:p>
            <a:pPr eaLnBrk="1" hangingPunct="1"/>
            <a:endParaRPr lang="en-US" sz="1100" dirty="0"/>
          </a:p>
          <a:p>
            <a:pPr indent="-223390" eaLnBrk="1" hangingPunct="1">
              <a:spcBef>
                <a:spcPct val="0"/>
              </a:spcBef>
              <a:spcAft>
                <a:spcPts val="1198"/>
              </a:spcAft>
              <a:buFont typeface="Arial" panose="020B0604020202020204" pitchFamily="34" charset="0"/>
              <a:buChar char="•"/>
            </a:pPr>
            <a:r>
              <a:rPr lang="en-US" sz="1100" dirty="0">
                <a:solidFill>
                  <a:schemeClr val="bg1"/>
                </a:solidFill>
              </a:rPr>
              <a:t>In place for an interim period (2007 through 2026)</a:t>
            </a:r>
          </a:p>
          <a:p>
            <a:pPr indent="-223390" eaLnBrk="1" hangingPunct="1">
              <a:spcBef>
                <a:spcPct val="0"/>
              </a:spcBef>
              <a:spcAft>
                <a:spcPts val="599"/>
              </a:spcAft>
              <a:buFont typeface="Arial" panose="020B0604020202020204" pitchFamily="34" charset="0"/>
              <a:buChar char="•"/>
            </a:pPr>
            <a:r>
              <a:rPr lang="en-US" sz="1100" dirty="0">
                <a:solidFill>
                  <a:schemeClr val="bg1"/>
                </a:solidFill>
              </a:rPr>
              <a:t>Provide for coordinated operations of  Lake Powell and Lake Mead to minimize Lower Basin shortages and Upper Basin curtailments</a:t>
            </a:r>
          </a:p>
          <a:p>
            <a:pPr lvl="1" indent="-223390" eaLnBrk="1" hangingPunct="1">
              <a:spcBef>
                <a:spcPct val="0"/>
              </a:spcBef>
              <a:spcAft>
                <a:spcPts val="599"/>
              </a:spcAft>
              <a:buFont typeface="Arial" panose="020B0604020202020204" pitchFamily="34" charset="0"/>
              <a:buChar char="•"/>
            </a:pPr>
            <a:r>
              <a:rPr lang="en-US" sz="1100" dirty="0">
                <a:solidFill>
                  <a:schemeClr val="bg1"/>
                </a:solidFill>
              </a:rPr>
              <a:t>Previously, operations were only coordinated at the highest elevations – to avoid spills and address flood control conditions</a:t>
            </a:r>
          </a:p>
          <a:p>
            <a:pPr indent="-223390" eaLnBrk="1" hangingPunct="1">
              <a:spcBef>
                <a:spcPct val="0"/>
              </a:spcBef>
              <a:spcAft>
                <a:spcPts val="599"/>
              </a:spcAft>
              <a:buFont typeface="Arial" panose="020B0604020202020204" pitchFamily="34" charset="0"/>
              <a:buChar char="•"/>
            </a:pPr>
            <a:r>
              <a:rPr lang="en-US" sz="1100" dirty="0">
                <a:solidFill>
                  <a:schemeClr val="bg1"/>
                </a:solidFill>
              </a:rPr>
              <a:t>Encourage efficient use and management of Colorado River water through the Intentionally Create Surplus (ICS) mechanism</a:t>
            </a:r>
          </a:p>
          <a:p>
            <a:pPr lvl="1" indent="-223390" eaLnBrk="1" hangingPunct="1">
              <a:spcBef>
                <a:spcPct val="0"/>
              </a:spcBef>
              <a:spcAft>
                <a:spcPts val="599"/>
              </a:spcAft>
              <a:buFont typeface="Arial" panose="020B0604020202020204" pitchFamily="34" charset="0"/>
              <a:buChar char="•"/>
            </a:pPr>
            <a:r>
              <a:rPr lang="en-US" sz="1100" dirty="0">
                <a:solidFill>
                  <a:schemeClr val="bg1"/>
                </a:solidFill>
              </a:rPr>
              <a:t>Previously Colorado River water was “Use it or lose it” – there weren’t mechanisms in place to encourage conservation and allow flexibility to the states to manage their water resources </a:t>
            </a:r>
          </a:p>
          <a:p>
            <a:pPr indent="-223390" eaLnBrk="1" hangingPunct="1">
              <a:spcBef>
                <a:spcPct val="0"/>
              </a:spcBef>
              <a:spcAft>
                <a:spcPts val="1198"/>
              </a:spcAft>
              <a:buFont typeface="Arial" panose="020B0604020202020204" pitchFamily="34" charset="0"/>
              <a:buChar char="•"/>
            </a:pPr>
            <a:r>
              <a:rPr lang="en-US" sz="1100" dirty="0">
                <a:solidFill>
                  <a:schemeClr val="bg1"/>
                </a:solidFill>
              </a:rPr>
              <a:t>Establish guidelines for determining shortages in the Lower Basin</a:t>
            </a:r>
          </a:p>
          <a:p>
            <a:pPr indent="-223390" eaLnBrk="1" hangingPunct="1">
              <a:spcBef>
                <a:spcPct val="0"/>
              </a:spcBef>
              <a:spcAft>
                <a:spcPts val="1198"/>
              </a:spcAft>
              <a:buFont typeface="Arial" panose="020B0604020202020204" pitchFamily="34" charset="0"/>
              <a:buChar char="•"/>
            </a:pPr>
            <a:r>
              <a:rPr lang="en-US" sz="1100" dirty="0">
                <a:solidFill>
                  <a:schemeClr val="bg1"/>
                </a:solidFill>
              </a:rPr>
              <a:t>Does not include provisions for Mexico – This required a Minute to the 1944 Treaty</a:t>
            </a:r>
          </a:p>
          <a:p>
            <a:pPr indent="-223390" eaLnBrk="1" hangingPunct="1">
              <a:spcBef>
                <a:spcPct val="0"/>
              </a:spcBef>
              <a:spcAft>
                <a:spcPts val="1198"/>
              </a:spcAft>
              <a:buFont typeface="Arial" panose="020B0604020202020204" pitchFamily="34" charset="0"/>
              <a:buChar char="•"/>
            </a:pPr>
            <a:endParaRPr lang="en-US" sz="1100" baseline="30000" dirty="0">
              <a:solidFill>
                <a:schemeClr val="bg1"/>
              </a:solidFill>
            </a:endParaRPr>
          </a:p>
          <a:p>
            <a:pPr eaLnBrk="1" hangingPunct="1"/>
            <a:endParaRPr lang="en-US" sz="1100" dirty="0"/>
          </a:p>
        </p:txBody>
      </p:sp>
    </p:spTree>
    <p:extLst>
      <p:ext uri="{BB962C8B-B14F-4D97-AF65-F5344CB8AC3E}">
        <p14:creationId xmlns:p14="http://schemas.microsoft.com/office/powerpoint/2010/main" val="3101165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r>
              <a:rPr lang="en-US" dirty="0"/>
              <a:t>Cooperative 5-year agreement</a:t>
            </a:r>
          </a:p>
          <a:p>
            <a:pPr marL="673021" lvl="2" indent="-273771" defTabSz="879627">
              <a:buFont typeface="Arial" pitchFamily="34" charset="0"/>
              <a:buChar char="•"/>
              <a:defRPr/>
            </a:pPr>
            <a:r>
              <a:rPr lang="en-US" dirty="0"/>
              <a:t>In place for an interim period from 2013 to 2017</a:t>
            </a:r>
          </a:p>
          <a:p>
            <a:pPr marL="673021" lvl="2" indent="-273771" defTabSz="879627">
              <a:buFont typeface="Arial" pitchFamily="34" charset="0"/>
              <a:buChar char="•"/>
              <a:defRPr/>
            </a:pPr>
            <a:r>
              <a:rPr lang="en-US" dirty="0"/>
              <a:t>Provides for storage of Mexican conserved water in Lake Mead </a:t>
            </a:r>
          </a:p>
          <a:p>
            <a:pPr marL="673021" lvl="2" indent="-273771" defTabSz="879627">
              <a:buFont typeface="Arial" pitchFamily="34" charset="0"/>
              <a:buChar char="•"/>
              <a:defRPr/>
            </a:pPr>
            <a:r>
              <a:rPr lang="en-US" dirty="0"/>
              <a:t>Shortage and surplus and shortage sharing with U.S. water users at high and low reservoir conditions</a:t>
            </a:r>
          </a:p>
          <a:p>
            <a:pPr marL="673021" lvl="2" indent="-273771" defTabSz="879627">
              <a:buFont typeface="Arial" pitchFamily="34" charset="0"/>
              <a:buChar char="•"/>
              <a:defRPr/>
            </a:pPr>
            <a:r>
              <a:rPr lang="en-US" dirty="0"/>
              <a:t>Improved infrastructure for conservation</a:t>
            </a:r>
          </a:p>
          <a:p>
            <a:pPr marL="673021" lvl="2" indent="-273771" defTabSz="879627">
              <a:buFont typeface="Arial" pitchFamily="34" charset="0"/>
              <a:buChar char="•"/>
              <a:defRPr/>
            </a:pPr>
            <a:r>
              <a:rPr lang="en-US" dirty="0"/>
              <a:t>Environmental projects including riparian restoration sites in the Colorado River Delta</a:t>
            </a:r>
          </a:p>
          <a:p>
            <a:pPr marL="399250" lvl="2" defTabSz="879627">
              <a:defRPr/>
            </a:pPr>
            <a:endParaRPr lang="en-US" dirty="0"/>
          </a:p>
          <a:p>
            <a:pPr marL="399250" lvl="2" defTabSz="879627">
              <a:defRPr/>
            </a:pPr>
            <a:r>
              <a:rPr lang="en-US" dirty="0"/>
              <a:t>Minute 319 expired and was reaffirmed in 2017 with Minute 323.  You’ll see Mexico’s contributions in the </a:t>
            </a:r>
            <a:r>
              <a:rPr lang="en-US" dirty="0" err="1"/>
              <a:t>DCP</a:t>
            </a:r>
            <a:r>
              <a:rPr lang="en-US" dirty="0"/>
              <a:t> tables.</a:t>
            </a:r>
          </a:p>
        </p:txBody>
      </p:sp>
      <p:sp>
        <p:nvSpPr>
          <p:cNvPr id="4" name="Slide Number Placeholder 3"/>
          <p:cNvSpPr>
            <a:spLocks noGrp="1"/>
          </p:cNvSpPr>
          <p:nvPr>
            <p:ph type="sldNum" sz="quarter" idx="10"/>
          </p:nvPr>
        </p:nvSpPr>
        <p:spPr/>
        <p:txBody>
          <a:bodyPr/>
          <a:lstStyle/>
          <a:p>
            <a:pPr marL="0" marR="0" lvl="0" indent="0" algn="r" defTabSz="915601" rtl="0" eaLnBrk="1" fontAlgn="base" latinLnBrk="0" hangingPunct="1">
              <a:lnSpc>
                <a:spcPct val="100000"/>
              </a:lnSpc>
              <a:spcBef>
                <a:spcPct val="0"/>
              </a:spcBef>
              <a:spcAft>
                <a:spcPct val="0"/>
              </a:spcAft>
              <a:buClrTx/>
              <a:buSzTx/>
              <a:buFontTx/>
              <a:buNone/>
              <a:tabLst/>
              <a:defRPr/>
            </a:pPr>
            <a:fld id="{E1153931-96D8-4381-A9BD-3ACFDDCADF4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5601"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421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n-US" dirty="0"/>
              <a:t>Drawdown since 2000 is a combination of Drought (no equalization events) and structural deficit.</a:t>
            </a:r>
          </a:p>
          <a:p>
            <a:endParaRPr lang="en-US" dirty="0"/>
          </a:p>
          <a:p>
            <a:r>
              <a:rPr lang="en-US" dirty="0"/>
              <a:t>Since early </a:t>
            </a:r>
            <a:r>
              <a:rPr lang="en-US" dirty="0" err="1"/>
              <a:t>2010’s</a:t>
            </a:r>
            <a:r>
              <a:rPr lang="en-US" dirty="0"/>
              <a:t> working on “bending the curve”. </a:t>
            </a:r>
          </a:p>
          <a:p>
            <a:endParaRPr lang="en-US" dirty="0"/>
          </a:p>
          <a:p>
            <a:r>
              <a:rPr lang="en-US" dirty="0"/>
              <a:t>Programs include</a:t>
            </a:r>
          </a:p>
          <a:p>
            <a:endParaRPr lang="en-US" dirty="0"/>
          </a:p>
          <a:p>
            <a:r>
              <a:rPr lang="en-US" dirty="0"/>
              <a:t>Lower Basin Drought MOU</a:t>
            </a:r>
          </a:p>
          <a:p>
            <a:r>
              <a:rPr lang="en-US" dirty="0"/>
              <a:t>Pilot Systems Conservation Program</a:t>
            </a:r>
          </a:p>
          <a:p>
            <a:r>
              <a:rPr lang="en-US" dirty="0"/>
              <a:t>Others</a:t>
            </a:r>
          </a:p>
          <a:p>
            <a:endParaRPr lang="en-US" dirty="0"/>
          </a:p>
          <a:p>
            <a:r>
              <a:rPr lang="en-US" dirty="0"/>
              <a:t>These programs have helped avoid a Colorado River shortage declaration and helped Reclamation and the Lower Basin States better understand water users willingness to participate in programs that benefit the system as a whole.</a:t>
            </a:r>
          </a:p>
        </p:txBody>
      </p:sp>
    </p:spTree>
    <p:extLst>
      <p:ext uri="{BB962C8B-B14F-4D97-AF65-F5344CB8AC3E}">
        <p14:creationId xmlns:p14="http://schemas.microsoft.com/office/powerpoint/2010/main" val="1724370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07 Guidelines include Lower Basin reductions based on elevations in Lake Mead.  Reductions are intended to slow the decline of the reservoir.  Good start but not enough.</a:t>
            </a:r>
          </a:p>
          <a:p>
            <a:endParaRPr lang="en-US" dirty="0"/>
          </a:p>
          <a:p>
            <a:r>
              <a:rPr lang="en-US" dirty="0"/>
              <a:t>Based on lower basin priorities and the “Law of the River”, CA did not agree to take any lower basin reductions.</a:t>
            </a:r>
          </a:p>
          <a:p>
            <a:endParaRPr lang="en-US" dirty="0"/>
          </a:p>
          <a:p>
            <a:r>
              <a:rPr lang="en-US" dirty="0"/>
              <a:t>Mexico was not a part of the guidelines but voluntarily agreed to participate in reductions in Minute 319 and reaffirmed that commitment in Minute 323.</a:t>
            </a:r>
          </a:p>
        </p:txBody>
      </p:sp>
      <p:sp>
        <p:nvSpPr>
          <p:cNvPr id="4" name="Slide Number Placeholder 3"/>
          <p:cNvSpPr>
            <a:spLocks noGrp="1"/>
          </p:cNvSpPr>
          <p:nvPr>
            <p:ph type="sldNum" sz="quarter" idx="10"/>
          </p:nvPr>
        </p:nvSpPr>
        <p:spPr/>
        <p:txBody>
          <a:bodyPr/>
          <a:lstStyle/>
          <a:p>
            <a:pPr marL="0" marR="0" lvl="0" indent="0" algn="r" defTabSz="915601" rtl="0" eaLnBrk="1" fontAlgn="base" latinLnBrk="0" hangingPunct="1">
              <a:lnSpc>
                <a:spcPct val="100000"/>
              </a:lnSpc>
              <a:spcBef>
                <a:spcPct val="0"/>
              </a:spcBef>
              <a:spcAft>
                <a:spcPct val="0"/>
              </a:spcAft>
              <a:buClrTx/>
              <a:buSzTx/>
              <a:buFontTx/>
              <a:buNone/>
              <a:tabLst/>
              <a:defRPr/>
            </a:pPr>
            <a:fld id="{E1153931-96D8-4381-A9BD-3ACFDDCADF4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5601"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9891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7933" y="8839643"/>
            <a:ext cx="3043649" cy="467918"/>
          </a:xfrm>
          <a:prstGeom prst="rect">
            <a:avLst/>
          </a:prstGeom>
          <a:noFill/>
          <a:ln w="9525">
            <a:noFill/>
            <a:miter lim="800000"/>
            <a:headEnd/>
            <a:tailEnd/>
          </a:ln>
        </p:spPr>
        <p:txBody>
          <a:bodyPr lIns="91666" tIns="45834" rIns="91666" bIns="45834" anchor="b"/>
          <a:lstStyle/>
          <a:p>
            <a:pPr marL="0" marR="0" lvl="0" indent="0" algn="r" defTabSz="914400" rtl="0" eaLnBrk="1" fontAlgn="auto" latinLnBrk="0" hangingPunct="1">
              <a:lnSpc>
                <a:spcPct val="100000"/>
              </a:lnSpc>
              <a:spcBef>
                <a:spcPts val="0"/>
              </a:spcBef>
              <a:spcAft>
                <a:spcPts val="0"/>
              </a:spcAft>
              <a:buClrTx/>
              <a:buSzTx/>
              <a:buFontTx/>
              <a:buNone/>
              <a:tabLst/>
              <a:defRPr/>
            </a:pPr>
            <a:fld id="{D91BF632-8E11-4722-BBF2-362F0AC98400}"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40963" name="Rectangle 2"/>
          <p:cNvSpPr>
            <a:spLocks noGrp="1" noRot="1" noChangeAspect="1" noChangeArrowheads="1" noTextEdit="1"/>
          </p:cNvSpPr>
          <p:nvPr>
            <p:ph type="sldImg"/>
          </p:nvPr>
        </p:nvSpPr>
        <p:spPr>
          <a:xfrm>
            <a:off x="1184275" y="695325"/>
            <a:ext cx="4656138" cy="3494088"/>
          </a:xfrm>
          <a:ln/>
        </p:spPr>
      </p:sp>
      <p:sp>
        <p:nvSpPr>
          <p:cNvPr id="40964" name="Rectangle 3"/>
          <p:cNvSpPr>
            <a:spLocks noGrp="1" noChangeArrowheads="1"/>
          </p:cNvSpPr>
          <p:nvPr>
            <p:ph type="body" idx="1"/>
          </p:nvPr>
        </p:nvSpPr>
        <p:spPr>
          <a:xfrm>
            <a:off x="388763" y="4423670"/>
            <a:ext cx="6245577" cy="4188172"/>
          </a:xfrm>
          <a:noFill/>
          <a:ln/>
        </p:spPr>
        <p:txBody>
          <a:bodyPr lIns="91666" tIns="45834" rIns="91666" bIns="45834"/>
          <a:lstStyle/>
          <a:p>
            <a:pPr eaLnBrk="1" hangingPunct="1"/>
            <a:endParaRPr lang="en-US" sz="1100" dirty="0"/>
          </a:p>
        </p:txBody>
      </p:sp>
    </p:spTree>
    <p:extLst>
      <p:ext uri="{BB962C8B-B14F-4D97-AF65-F5344CB8AC3E}">
        <p14:creationId xmlns:p14="http://schemas.microsoft.com/office/powerpoint/2010/main" val="2489132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53F36CD-04C7-4FBF-87C4-E707D333489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838E359-B8EA-4BC5-B10D-D643DE6FEDB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2FF0335-D389-4B9F-8FC2-40D6A8AF26E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84650D9-6D76-4E54-A3FA-A369A6EFE0A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56F043D-D879-464A-AD72-1E137323AF8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1CE70C-7517-4751-A11D-BE22D44F45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1503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CC73AC-B8C0-491F-9A90-2267D94694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2140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B771BD-F2EA-4AE5-B02E-DCD81F71BF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7101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AC8F4E-FEAD-404F-AD4F-6091D3F480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5747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75F293-E8E9-4140-B300-E061B6F190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207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858AC21-63CC-4CD9-A1F1-B64B9E9C53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1689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11A897E-3CEF-4CAF-892F-088CA1B15A17}"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1624BD2-B9E1-49AF-94D7-776FE16C9E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8162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4D9E32-6CE6-44E0-9DA0-A51B66A736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4252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292A2C-2268-4C50-ADC9-3E079580C0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7472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C65916-CEB3-426C-9454-A223F2D776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2217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EE9FDF-19CC-48F3-840C-13FFB56982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1822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28C07F-AA0A-4CCE-A226-8966622887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9261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E5CC86-813C-45AC-9B38-42B0FD0F15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9476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07492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44A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69599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44A9F"/>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97220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9DD459B-133E-4AEF-A17B-3F2CEB84CE21}"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44A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45227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33910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6707692-F220-4226-AF12-F443447F0A1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97D40F0-F059-428B-A85E-92431F22985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1F327AA-BAF8-4C0F-98C9-1C6FC43A0BB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4D21C7B-FFA5-45FD-9642-3B254E3A713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98F6FDC-C91E-425F-9F59-19FC65B30A0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46DCDBF-D61C-4CCE-92AC-A61DEC112B3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2.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3.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E1A0908-B261-4CF0-B2BA-C62968099C0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B904F69-E67F-45D4-AED6-9CA079C370AF}" type="slidenum">
              <a:rPr lang="en-US">
                <a:solidFill>
                  <a:srgbClr val="000000"/>
                </a:solidFill>
                <a:latin typeface="Arial" charset="0"/>
              </a:rPr>
              <a:pPr>
                <a:defRPr/>
              </a:pPr>
              <a:t>‹#›</a:t>
            </a:fld>
            <a:endParaRPr lang="en-US">
              <a:solidFill>
                <a:srgbClr val="000000"/>
              </a:solidFill>
              <a:latin typeface="Arial" charset="0"/>
            </a:endParaRPr>
          </a:p>
        </p:txBody>
      </p:sp>
    </p:spTree>
    <p:extLst>
      <p:ext uri="{BB962C8B-B14F-4D97-AF65-F5344CB8AC3E}">
        <p14:creationId xmlns:p14="http://schemas.microsoft.com/office/powerpoint/2010/main" val="6493478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298435" y="6495288"/>
            <a:ext cx="1708403" cy="271271"/>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4693920" y="5533644"/>
            <a:ext cx="3901440" cy="0"/>
          </a:xfrm>
          <a:custGeom>
            <a:avLst/>
            <a:gdLst/>
            <a:ahLst/>
            <a:cxnLst/>
            <a:rect l="l" t="t" r="r" b="b"/>
            <a:pathLst>
              <a:path w="3901440">
                <a:moveTo>
                  <a:pt x="0" y="0"/>
                </a:moveTo>
                <a:lnTo>
                  <a:pt x="3901440" y="0"/>
                </a:lnTo>
              </a:path>
            </a:pathLst>
          </a:custGeom>
          <a:ln w="9144">
            <a:solidFill>
              <a:srgbClr val="DADADA"/>
            </a:solidFill>
            <a:prstDash val="sysDot"/>
          </a:ln>
        </p:spPr>
        <p:txBody>
          <a:bodyPr wrap="square" lIns="0" tIns="0" rIns="0" bIns="0" rtlCol="0"/>
          <a:lstStyle/>
          <a:p>
            <a:endParaRPr/>
          </a:p>
        </p:txBody>
      </p:sp>
      <p:sp>
        <p:nvSpPr>
          <p:cNvPr id="18" name="bk object 18"/>
          <p:cNvSpPr/>
          <p:nvPr/>
        </p:nvSpPr>
        <p:spPr>
          <a:xfrm>
            <a:off x="4693920" y="5122164"/>
            <a:ext cx="3901440" cy="0"/>
          </a:xfrm>
          <a:custGeom>
            <a:avLst/>
            <a:gdLst/>
            <a:ahLst/>
            <a:cxnLst/>
            <a:rect l="l" t="t" r="r" b="b"/>
            <a:pathLst>
              <a:path w="3901440">
                <a:moveTo>
                  <a:pt x="0" y="0"/>
                </a:moveTo>
                <a:lnTo>
                  <a:pt x="3901440" y="0"/>
                </a:lnTo>
              </a:path>
            </a:pathLst>
          </a:custGeom>
          <a:ln w="9144">
            <a:solidFill>
              <a:srgbClr val="DADADA"/>
            </a:solidFill>
            <a:prstDash val="sysDot"/>
          </a:ln>
        </p:spPr>
        <p:txBody>
          <a:bodyPr wrap="square" lIns="0" tIns="0" rIns="0" bIns="0" rtlCol="0"/>
          <a:lstStyle/>
          <a:p>
            <a:endParaRPr/>
          </a:p>
        </p:txBody>
      </p:sp>
      <p:sp>
        <p:nvSpPr>
          <p:cNvPr id="19" name="bk object 19"/>
          <p:cNvSpPr/>
          <p:nvPr/>
        </p:nvSpPr>
        <p:spPr>
          <a:xfrm>
            <a:off x="4693920" y="4712208"/>
            <a:ext cx="3901440" cy="0"/>
          </a:xfrm>
          <a:custGeom>
            <a:avLst/>
            <a:gdLst/>
            <a:ahLst/>
            <a:cxnLst/>
            <a:rect l="l" t="t" r="r" b="b"/>
            <a:pathLst>
              <a:path w="3901440">
                <a:moveTo>
                  <a:pt x="0" y="0"/>
                </a:moveTo>
                <a:lnTo>
                  <a:pt x="3901440" y="0"/>
                </a:lnTo>
              </a:path>
            </a:pathLst>
          </a:custGeom>
          <a:ln w="9144">
            <a:solidFill>
              <a:srgbClr val="DADADA"/>
            </a:solidFill>
            <a:prstDash val="sysDot"/>
          </a:ln>
        </p:spPr>
        <p:txBody>
          <a:bodyPr wrap="square" lIns="0" tIns="0" rIns="0" bIns="0" rtlCol="0"/>
          <a:lstStyle/>
          <a:p>
            <a:endParaRPr/>
          </a:p>
        </p:txBody>
      </p:sp>
      <p:sp>
        <p:nvSpPr>
          <p:cNvPr id="20" name="bk object 20"/>
          <p:cNvSpPr/>
          <p:nvPr/>
        </p:nvSpPr>
        <p:spPr>
          <a:xfrm>
            <a:off x="4693920" y="4300728"/>
            <a:ext cx="3901440" cy="0"/>
          </a:xfrm>
          <a:custGeom>
            <a:avLst/>
            <a:gdLst/>
            <a:ahLst/>
            <a:cxnLst/>
            <a:rect l="l" t="t" r="r" b="b"/>
            <a:pathLst>
              <a:path w="3901440">
                <a:moveTo>
                  <a:pt x="0" y="0"/>
                </a:moveTo>
                <a:lnTo>
                  <a:pt x="3901440" y="0"/>
                </a:lnTo>
              </a:path>
            </a:pathLst>
          </a:custGeom>
          <a:ln w="9144">
            <a:solidFill>
              <a:srgbClr val="DADADA"/>
            </a:solidFill>
            <a:prstDash val="sysDot"/>
          </a:ln>
        </p:spPr>
        <p:txBody>
          <a:bodyPr wrap="square" lIns="0" tIns="0" rIns="0" bIns="0" rtlCol="0"/>
          <a:lstStyle/>
          <a:p>
            <a:endParaRPr/>
          </a:p>
        </p:txBody>
      </p:sp>
      <p:sp>
        <p:nvSpPr>
          <p:cNvPr id="21" name="bk object 21"/>
          <p:cNvSpPr/>
          <p:nvPr/>
        </p:nvSpPr>
        <p:spPr>
          <a:xfrm>
            <a:off x="7100316" y="3890771"/>
            <a:ext cx="1495425" cy="0"/>
          </a:xfrm>
          <a:custGeom>
            <a:avLst/>
            <a:gdLst/>
            <a:ahLst/>
            <a:cxnLst/>
            <a:rect l="l" t="t" r="r" b="b"/>
            <a:pathLst>
              <a:path w="1495425">
                <a:moveTo>
                  <a:pt x="0" y="0"/>
                </a:moveTo>
                <a:lnTo>
                  <a:pt x="1495043" y="0"/>
                </a:lnTo>
              </a:path>
            </a:pathLst>
          </a:custGeom>
          <a:ln w="9144">
            <a:solidFill>
              <a:srgbClr val="DADADA"/>
            </a:solidFill>
            <a:prstDash val="sysDot"/>
          </a:ln>
        </p:spPr>
        <p:txBody>
          <a:bodyPr wrap="square" lIns="0" tIns="0" rIns="0" bIns="0" rtlCol="0"/>
          <a:lstStyle/>
          <a:p>
            <a:endParaRPr/>
          </a:p>
        </p:txBody>
      </p:sp>
      <p:sp>
        <p:nvSpPr>
          <p:cNvPr id="22" name="bk object 22"/>
          <p:cNvSpPr/>
          <p:nvPr/>
        </p:nvSpPr>
        <p:spPr>
          <a:xfrm>
            <a:off x="4693920" y="3890771"/>
            <a:ext cx="13970" cy="0"/>
          </a:xfrm>
          <a:custGeom>
            <a:avLst/>
            <a:gdLst/>
            <a:ahLst/>
            <a:cxnLst/>
            <a:rect l="l" t="t" r="r" b="b"/>
            <a:pathLst>
              <a:path w="13970">
                <a:moveTo>
                  <a:pt x="0" y="0"/>
                </a:moveTo>
                <a:lnTo>
                  <a:pt x="13715" y="0"/>
                </a:lnTo>
              </a:path>
            </a:pathLst>
          </a:custGeom>
          <a:ln w="9144">
            <a:solidFill>
              <a:srgbClr val="DADADA"/>
            </a:solidFill>
            <a:prstDash val="sysDot"/>
          </a:ln>
        </p:spPr>
        <p:txBody>
          <a:bodyPr wrap="square" lIns="0" tIns="0" rIns="0" bIns="0" rtlCol="0"/>
          <a:lstStyle/>
          <a:p>
            <a:endParaRPr/>
          </a:p>
        </p:txBody>
      </p:sp>
      <p:sp>
        <p:nvSpPr>
          <p:cNvPr id="23" name="bk object 23"/>
          <p:cNvSpPr/>
          <p:nvPr/>
        </p:nvSpPr>
        <p:spPr>
          <a:xfrm>
            <a:off x="7100316" y="3479291"/>
            <a:ext cx="1495425" cy="0"/>
          </a:xfrm>
          <a:custGeom>
            <a:avLst/>
            <a:gdLst/>
            <a:ahLst/>
            <a:cxnLst/>
            <a:rect l="l" t="t" r="r" b="b"/>
            <a:pathLst>
              <a:path w="1495425">
                <a:moveTo>
                  <a:pt x="0" y="0"/>
                </a:moveTo>
                <a:lnTo>
                  <a:pt x="1495043" y="0"/>
                </a:lnTo>
              </a:path>
            </a:pathLst>
          </a:custGeom>
          <a:ln w="9144">
            <a:solidFill>
              <a:srgbClr val="DADADA"/>
            </a:solidFill>
            <a:prstDash val="sysDot"/>
          </a:ln>
        </p:spPr>
        <p:txBody>
          <a:bodyPr wrap="square" lIns="0" tIns="0" rIns="0" bIns="0" rtlCol="0"/>
          <a:lstStyle/>
          <a:p>
            <a:endParaRPr/>
          </a:p>
        </p:txBody>
      </p:sp>
      <p:sp>
        <p:nvSpPr>
          <p:cNvPr id="24" name="bk object 24"/>
          <p:cNvSpPr/>
          <p:nvPr/>
        </p:nvSpPr>
        <p:spPr>
          <a:xfrm>
            <a:off x="4693920" y="3479291"/>
            <a:ext cx="13970" cy="0"/>
          </a:xfrm>
          <a:custGeom>
            <a:avLst/>
            <a:gdLst/>
            <a:ahLst/>
            <a:cxnLst/>
            <a:rect l="l" t="t" r="r" b="b"/>
            <a:pathLst>
              <a:path w="13970">
                <a:moveTo>
                  <a:pt x="0" y="0"/>
                </a:moveTo>
                <a:lnTo>
                  <a:pt x="13715" y="0"/>
                </a:lnTo>
              </a:path>
            </a:pathLst>
          </a:custGeom>
          <a:ln w="9144">
            <a:solidFill>
              <a:srgbClr val="DADADA"/>
            </a:solidFill>
            <a:prstDash val="sysDot"/>
          </a:ln>
        </p:spPr>
        <p:txBody>
          <a:bodyPr wrap="square" lIns="0" tIns="0" rIns="0" bIns="0" rtlCol="0"/>
          <a:lstStyle/>
          <a:p>
            <a:endParaRPr/>
          </a:p>
        </p:txBody>
      </p:sp>
      <p:sp>
        <p:nvSpPr>
          <p:cNvPr id="25" name="bk object 25"/>
          <p:cNvSpPr/>
          <p:nvPr/>
        </p:nvSpPr>
        <p:spPr>
          <a:xfrm>
            <a:off x="7100316" y="3069335"/>
            <a:ext cx="1495425" cy="0"/>
          </a:xfrm>
          <a:custGeom>
            <a:avLst/>
            <a:gdLst/>
            <a:ahLst/>
            <a:cxnLst/>
            <a:rect l="l" t="t" r="r" b="b"/>
            <a:pathLst>
              <a:path w="1495425">
                <a:moveTo>
                  <a:pt x="0" y="0"/>
                </a:moveTo>
                <a:lnTo>
                  <a:pt x="1495043" y="0"/>
                </a:lnTo>
              </a:path>
            </a:pathLst>
          </a:custGeom>
          <a:ln w="9144">
            <a:solidFill>
              <a:srgbClr val="DADADA"/>
            </a:solidFill>
            <a:prstDash val="sysDot"/>
          </a:ln>
        </p:spPr>
        <p:txBody>
          <a:bodyPr wrap="square" lIns="0" tIns="0" rIns="0" bIns="0" rtlCol="0"/>
          <a:lstStyle/>
          <a:p>
            <a:endParaRPr/>
          </a:p>
        </p:txBody>
      </p:sp>
      <p:sp>
        <p:nvSpPr>
          <p:cNvPr id="26" name="bk object 26"/>
          <p:cNvSpPr/>
          <p:nvPr/>
        </p:nvSpPr>
        <p:spPr>
          <a:xfrm>
            <a:off x="4693920" y="3069335"/>
            <a:ext cx="13970" cy="0"/>
          </a:xfrm>
          <a:custGeom>
            <a:avLst/>
            <a:gdLst/>
            <a:ahLst/>
            <a:cxnLst/>
            <a:rect l="l" t="t" r="r" b="b"/>
            <a:pathLst>
              <a:path w="13970">
                <a:moveTo>
                  <a:pt x="0" y="0"/>
                </a:moveTo>
                <a:lnTo>
                  <a:pt x="13715" y="0"/>
                </a:lnTo>
              </a:path>
            </a:pathLst>
          </a:custGeom>
          <a:ln w="9144">
            <a:solidFill>
              <a:srgbClr val="DADADA"/>
            </a:solidFill>
            <a:prstDash val="sysDot"/>
          </a:ln>
        </p:spPr>
        <p:txBody>
          <a:bodyPr wrap="square" lIns="0" tIns="0" rIns="0" bIns="0" rtlCol="0"/>
          <a:lstStyle/>
          <a:p>
            <a:endParaRPr/>
          </a:p>
        </p:txBody>
      </p:sp>
      <p:sp>
        <p:nvSpPr>
          <p:cNvPr id="27" name="bk object 27"/>
          <p:cNvSpPr/>
          <p:nvPr/>
        </p:nvSpPr>
        <p:spPr>
          <a:xfrm>
            <a:off x="7100316" y="2657855"/>
            <a:ext cx="1495425" cy="0"/>
          </a:xfrm>
          <a:custGeom>
            <a:avLst/>
            <a:gdLst/>
            <a:ahLst/>
            <a:cxnLst/>
            <a:rect l="l" t="t" r="r" b="b"/>
            <a:pathLst>
              <a:path w="1495425">
                <a:moveTo>
                  <a:pt x="0" y="0"/>
                </a:moveTo>
                <a:lnTo>
                  <a:pt x="1495043" y="0"/>
                </a:lnTo>
              </a:path>
            </a:pathLst>
          </a:custGeom>
          <a:ln w="9144">
            <a:solidFill>
              <a:srgbClr val="DADADA"/>
            </a:solidFill>
            <a:prstDash val="sysDot"/>
          </a:ln>
        </p:spPr>
        <p:txBody>
          <a:bodyPr wrap="square" lIns="0" tIns="0" rIns="0" bIns="0" rtlCol="0"/>
          <a:lstStyle/>
          <a:p>
            <a:endParaRPr/>
          </a:p>
        </p:txBody>
      </p:sp>
      <p:sp>
        <p:nvSpPr>
          <p:cNvPr id="28" name="bk object 28"/>
          <p:cNvSpPr/>
          <p:nvPr/>
        </p:nvSpPr>
        <p:spPr>
          <a:xfrm>
            <a:off x="4693920" y="2657855"/>
            <a:ext cx="13970" cy="0"/>
          </a:xfrm>
          <a:custGeom>
            <a:avLst/>
            <a:gdLst/>
            <a:ahLst/>
            <a:cxnLst/>
            <a:rect l="l" t="t" r="r" b="b"/>
            <a:pathLst>
              <a:path w="13970">
                <a:moveTo>
                  <a:pt x="0" y="0"/>
                </a:moveTo>
                <a:lnTo>
                  <a:pt x="13715" y="0"/>
                </a:lnTo>
              </a:path>
            </a:pathLst>
          </a:custGeom>
          <a:ln w="9144">
            <a:solidFill>
              <a:srgbClr val="DADADA"/>
            </a:solidFill>
            <a:prstDash val="sysDot"/>
          </a:ln>
        </p:spPr>
        <p:txBody>
          <a:bodyPr wrap="square" lIns="0" tIns="0" rIns="0" bIns="0" rtlCol="0"/>
          <a:lstStyle/>
          <a:p>
            <a:endParaRPr/>
          </a:p>
        </p:txBody>
      </p:sp>
      <p:sp>
        <p:nvSpPr>
          <p:cNvPr id="29" name="bk object 29"/>
          <p:cNvSpPr/>
          <p:nvPr/>
        </p:nvSpPr>
        <p:spPr>
          <a:xfrm>
            <a:off x="7100316" y="2247900"/>
            <a:ext cx="1495425" cy="0"/>
          </a:xfrm>
          <a:custGeom>
            <a:avLst/>
            <a:gdLst/>
            <a:ahLst/>
            <a:cxnLst/>
            <a:rect l="l" t="t" r="r" b="b"/>
            <a:pathLst>
              <a:path w="1495425">
                <a:moveTo>
                  <a:pt x="0" y="0"/>
                </a:moveTo>
                <a:lnTo>
                  <a:pt x="1495043" y="0"/>
                </a:lnTo>
              </a:path>
            </a:pathLst>
          </a:custGeom>
          <a:ln w="9144">
            <a:solidFill>
              <a:srgbClr val="DADADA"/>
            </a:solidFill>
            <a:prstDash val="sysDot"/>
          </a:ln>
        </p:spPr>
        <p:txBody>
          <a:bodyPr wrap="square" lIns="0" tIns="0" rIns="0" bIns="0" rtlCol="0"/>
          <a:lstStyle/>
          <a:p>
            <a:endParaRPr/>
          </a:p>
        </p:txBody>
      </p:sp>
      <p:sp>
        <p:nvSpPr>
          <p:cNvPr id="30" name="bk object 30"/>
          <p:cNvSpPr/>
          <p:nvPr/>
        </p:nvSpPr>
        <p:spPr>
          <a:xfrm>
            <a:off x="4693920" y="2247900"/>
            <a:ext cx="13970" cy="0"/>
          </a:xfrm>
          <a:custGeom>
            <a:avLst/>
            <a:gdLst/>
            <a:ahLst/>
            <a:cxnLst/>
            <a:rect l="l" t="t" r="r" b="b"/>
            <a:pathLst>
              <a:path w="13970">
                <a:moveTo>
                  <a:pt x="0" y="0"/>
                </a:moveTo>
                <a:lnTo>
                  <a:pt x="13715" y="0"/>
                </a:lnTo>
              </a:path>
            </a:pathLst>
          </a:custGeom>
          <a:ln w="9144">
            <a:solidFill>
              <a:srgbClr val="DADADA"/>
            </a:solidFill>
            <a:prstDash val="sysDot"/>
          </a:ln>
        </p:spPr>
        <p:txBody>
          <a:bodyPr wrap="square" lIns="0" tIns="0" rIns="0" bIns="0" rtlCol="0"/>
          <a:lstStyle/>
          <a:p>
            <a:endParaRPr/>
          </a:p>
        </p:txBody>
      </p:sp>
      <p:sp>
        <p:nvSpPr>
          <p:cNvPr id="31" name="bk object 31"/>
          <p:cNvSpPr/>
          <p:nvPr/>
        </p:nvSpPr>
        <p:spPr>
          <a:xfrm>
            <a:off x="4693920" y="1837944"/>
            <a:ext cx="3901440" cy="0"/>
          </a:xfrm>
          <a:custGeom>
            <a:avLst/>
            <a:gdLst/>
            <a:ahLst/>
            <a:cxnLst/>
            <a:rect l="l" t="t" r="r" b="b"/>
            <a:pathLst>
              <a:path w="3901440">
                <a:moveTo>
                  <a:pt x="0" y="0"/>
                </a:moveTo>
                <a:lnTo>
                  <a:pt x="3901440" y="0"/>
                </a:lnTo>
              </a:path>
            </a:pathLst>
          </a:custGeom>
          <a:ln w="9144">
            <a:solidFill>
              <a:srgbClr val="DADADA"/>
            </a:solidFill>
            <a:prstDash val="sysDot"/>
          </a:ln>
        </p:spPr>
        <p:txBody>
          <a:bodyPr wrap="square" lIns="0" tIns="0" rIns="0" bIns="0" rtlCol="0"/>
          <a:lstStyle/>
          <a:p>
            <a:endParaRPr/>
          </a:p>
        </p:txBody>
      </p:sp>
      <p:sp>
        <p:nvSpPr>
          <p:cNvPr id="32" name="bk object 32"/>
          <p:cNvSpPr/>
          <p:nvPr/>
        </p:nvSpPr>
        <p:spPr>
          <a:xfrm>
            <a:off x="4693920" y="1837944"/>
            <a:ext cx="0" cy="4105910"/>
          </a:xfrm>
          <a:custGeom>
            <a:avLst/>
            <a:gdLst/>
            <a:ahLst/>
            <a:cxnLst/>
            <a:rect l="l" t="t" r="r" b="b"/>
            <a:pathLst>
              <a:path h="4105910">
                <a:moveTo>
                  <a:pt x="0" y="0"/>
                </a:moveTo>
                <a:lnTo>
                  <a:pt x="0" y="4105655"/>
                </a:lnTo>
              </a:path>
            </a:pathLst>
          </a:custGeom>
          <a:ln w="9144">
            <a:solidFill>
              <a:srgbClr val="DADADA"/>
            </a:solidFill>
            <a:prstDash val="sysDot"/>
          </a:ln>
        </p:spPr>
        <p:txBody>
          <a:bodyPr wrap="square" lIns="0" tIns="0" rIns="0" bIns="0" rtlCol="0"/>
          <a:lstStyle/>
          <a:p>
            <a:endParaRPr/>
          </a:p>
        </p:txBody>
      </p:sp>
      <p:sp>
        <p:nvSpPr>
          <p:cNvPr id="33" name="bk object 33"/>
          <p:cNvSpPr/>
          <p:nvPr/>
        </p:nvSpPr>
        <p:spPr>
          <a:xfrm>
            <a:off x="4910328" y="1837944"/>
            <a:ext cx="0" cy="55244"/>
          </a:xfrm>
          <a:custGeom>
            <a:avLst/>
            <a:gdLst/>
            <a:ahLst/>
            <a:cxnLst/>
            <a:rect l="l" t="t" r="r" b="b"/>
            <a:pathLst>
              <a:path h="55244">
                <a:moveTo>
                  <a:pt x="0" y="0"/>
                </a:moveTo>
                <a:lnTo>
                  <a:pt x="0" y="54863"/>
                </a:lnTo>
              </a:path>
            </a:pathLst>
          </a:custGeom>
          <a:ln w="9144">
            <a:solidFill>
              <a:srgbClr val="DADADA"/>
            </a:solidFill>
            <a:prstDash val="sysDot"/>
          </a:ln>
        </p:spPr>
        <p:txBody>
          <a:bodyPr wrap="square" lIns="0" tIns="0" rIns="0" bIns="0" rtlCol="0"/>
          <a:lstStyle/>
          <a:p>
            <a:endParaRPr/>
          </a:p>
        </p:txBody>
      </p:sp>
      <p:sp>
        <p:nvSpPr>
          <p:cNvPr id="34" name="bk object 34"/>
          <p:cNvSpPr/>
          <p:nvPr/>
        </p:nvSpPr>
        <p:spPr>
          <a:xfrm>
            <a:off x="4910328" y="3919728"/>
            <a:ext cx="0" cy="2024380"/>
          </a:xfrm>
          <a:custGeom>
            <a:avLst/>
            <a:gdLst/>
            <a:ahLst/>
            <a:cxnLst/>
            <a:rect l="l" t="t" r="r" b="b"/>
            <a:pathLst>
              <a:path h="2024379">
                <a:moveTo>
                  <a:pt x="0" y="0"/>
                </a:moveTo>
                <a:lnTo>
                  <a:pt x="0" y="2023872"/>
                </a:lnTo>
              </a:path>
            </a:pathLst>
          </a:custGeom>
          <a:ln w="9144">
            <a:solidFill>
              <a:srgbClr val="DADADA"/>
            </a:solidFill>
            <a:prstDash val="sysDot"/>
          </a:ln>
        </p:spPr>
        <p:txBody>
          <a:bodyPr wrap="square" lIns="0" tIns="0" rIns="0" bIns="0" rtlCol="0"/>
          <a:lstStyle/>
          <a:p>
            <a:endParaRPr/>
          </a:p>
        </p:txBody>
      </p:sp>
      <p:sp>
        <p:nvSpPr>
          <p:cNvPr id="35" name="bk object 35"/>
          <p:cNvSpPr/>
          <p:nvPr/>
        </p:nvSpPr>
        <p:spPr>
          <a:xfrm>
            <a:off x="5126735" y="1837944"/>
            <a:ext cx="0" cy="55244"/>
          </a:xfrm>
          <a:custGeom>
            <a:avLst/>
            <a:gdLst/>
            <a:ahLst/>
            <a:cxnLst/>
            <a:rect l="l" t="t" r="r" b="b"/>
            <a:pathLst>
              <a:path h="55244">
                <a:moveTo>
                  <a:pt x="0" y="0"/>
                </a:moveTo>
                <a:lnTo>
                  <a:pt x="0" y="54863"/>
                </a:lnTo>
              </a:path>
            </a:pathLst>
          </a:custGeom>
          <a:ln w="9144">
            <a:solidFill>
              <a:srgbClr val="DADADA"/>
            </a:solidFill>
            <a:prstDash val="sysDot"/>
          </a:ln>
        </p:spPr>
        <p:txBody>
          <a:bodyPr wrap="square" lIns="0" tIns="0" rIns="0" bIns="0" rtlCol="0"/>
          <a:lstStyle/>
          <a:p>
            <a:endParaRPr/>
          </a:p>
        </p:txBody>
      </p:sp>
      <p:sp>
        <p:nvSpPr>
          <p:cNvPr id="36" name="bk object 36"/>
          <p:cNvSpPr/>
          <p:nvPr/>
        </p:nvSpPr>
        <p:spPr>
          <a:xfrm>
            <a:off x="5126735" y="3919728"/>
            <a:ext cx="0" cy="2024380"/>
          </a:xfrm>
          <a:custGeom>
            <a:avLst/>
            <a:gdLst/>
            <a:ahLst/>
            <a:cxnLst/>
            <a:rect l="l" t="t" r="r" b="b"/>
            <a:pathLst>
              <a:path h="2024379">
                <a:moveTo>
                  <a:pt x="0" y="0"/>
                </a:moveTo>
                <a:lnTo>
                  <a:pt x="0" y="2023872"/>
                </a:lnTo>
              </a:path>
            </a:pathLst>
          </a:custGeom>
          <a:ln w="9144">
            <a:solidFill>
              <a:srgbClr val="DADADA"/>
            </a:solidFill>
            <a:prstDash val="sysDot"/>
          </a:ln>
        </p:spPr>
        <p:txBody>
          <a:bodyPr wrap="square" lIns="0" tIns="0" rIns="0" bIns="0" rtlCol="0"/>
          <a:lstStyle/>
          <a:p>
            <a:endParaRPr/>
          </a:p>
        </p:txBody>
      </p:sp>
      <p:sp>
        <p:nvSpPr>
          <p:cNvPr id="37" name="bk object 37"/>
          <p:cNvSpPr/>
          <p:nvPr/>
        </p:nvSpPr>
        <p:spPr>
          <a:xfrm>
            <a:off x="5343144" y="1837944"/>
            <a:ext cx="0" cy="55244"/>
          </a:xfrm>
          <a:custGeom>
            <a:avLst/>
            <a:gdLst/>
            <a:ahLst/>
            <a:cxnLst/>
            <a:rect l="l" t="t" r="r" b="b"/>
            <a:pathLst>
              <a:path h="55244">
                <a:moveTo>
                  <a:pt x="0" y="0"/>
                </a:moveTo>
                <a:lnTo>
                  <a:pt x="0" y="54863"/>
                </a:lnTo>
              </a:path>
            </a:pathLst>
          </a:custGeom>
          <a:ln w="9144">
            <a:solidFill>
              <a:srgbClr val="DADADA"/>
            </a:solidFill>
            <a:prstDash val="sysDot"/>
          </a:ln>
        </p:spPr>
        <p:txBody>
          <a:bodyPr wrap="square" lIns="0" tIns="0" rIns="0" bIns="0" rtlCol="0"/>
          <a:lstStyle/>
          <a:p>
            <a:endParaRPr/>
          </a:p>
        </p:txBody>
      </p:sp>
      <p:sp>
        <p:nvSpPr>
          <p:cNvPr id="38" name="bk object 38"/>
          <p:cNvSpPr/>
          <p:nvPr/>
        </p:nvSpPr>
        <p:spPr>
          <a:xfrm>
            <a:off x="5343144" y="3919728"/>
            <a:ext cx="0" cy="2024380"/>
          </a:xfrm>
          <a:custGeom>
            <a:avLst/>
            <a:gdLst/>
            <a:ahLst/>
            <a:cxnLst/>
            <a:rect l="l" t="t" r="r" b="b"/>
            <a:pathLst>
              <a:path h="2024379">
                <a:moveTo>
                  <a:pt x="0" y="0"/>
                </a:moveTo>
                <a:lnTo>
                  <a:pt x="0" y="2023872"/>
                </a:lnTo>
              </a:path>
            </a:pathLst>
          </a:custGeom>
          <a:ln w="9144">
            <a:solidFill>
              <a:srgbClr val="DADADA"/>
            </a:solidFill>
            <a:prstDash val="sysDot"/>
          </a:ln>
        </p:spPr>
        <p:txBody>
          <a:bodyPr wrap="square" lIns="0" tIns="0" rIns="0" bIns="0" rtlCol="0"/>
          <a:lstStyle/>
          <a:p>
            <a:endParaRPr/>
          </a:p>
        </p:txBody>
      </p:sp>
      <p:sp>
        <p:nvSpPr>
          <p:cNvPr id="39" name="bk object 39"/>
          <p:cNvSpPr/>
          <p:nvPr/>
        </p:nvSpPr>
        <p:spPr>
          <a:xfrm>
            <a:off x="5561076" y="1837944"/>
            <a:ext cx="0" cy="55244"/>
          </a:xfrm>
          <a:custGeom>
            <a:avLst/>
            <a:gdLst/>
            <a:ahLst/>
            <a:cxnLst/>
            <a:rect l="l" t="t" r="r" b="b"/>
            <a:pathLst>
              <a:path h="55244">
                <a:moveTo>
                  <a:pt x="0" y="0"/>
                </a:moveTo>
                <a:lnTo>
                  <a:pt x="0" y="54863"/>
                </a:lnTo>
              </a:path>
            </a:pathLst>
          </a:custGeom>
          <a:ln w="9144">
            <a:solidFill>
              <a:srgbClr val="DADADA"/>
            </a:solidFill>
            <a:prstDash val="sysDot"/>
          </a:ln>
        </p:spPr>
        <p:txBody>
          <a:bodyPr wrap="square" lIns="0" tIns="0" rIns="0" bIns="0" rtlCol="0"/>
          <a:lstStyle/>
          <a:p>
            <a:endParaRPr/>
          </a:p>
        </p:txBody>
      </p:sp>
      <p:sp>
        <p:nvSpPr>
          <p:cNvPr id="40" name="bk object 40"/>
          <p:cNvSpPr/>
          <p:nvPr/>
        </p:nvSpPr>
        <p:spPr>
          <a:xfrm>
            <a:off x="5561076" y="3919728"/>
            <a:ext cx="0" cy="2024380"/>
          </a:xfrm>
          <a:custGeom>
            <a:avLst/>
            <a:gdLst/>
            <a:ahLst/>
            <a:cxnLst/>
            <a:rect l="l" t="t" r="r" b="b"/>
            <a:pathLst>
              <a:path h="2024379">
                <a:moveTo>
                  <a:pt x="0" y="0"/>
                </a:moveTo>
                <a:lnTo>
                  <a:pt x="0" y="2023872"/>
                </a:lnTo>
              </a:path>
            </a:pathLst>
          </a:custGeom>
          <a:ln w="9144">
            <a:solidFill>
              <a:srgbClr val="DADADA"/>
            </a:solidFill>
            <a:prstDash val="sysDot"/>
          </a:ln>
        </p:spPr>
        <p:txBody>
          <a:bodyPr wrap="square" lIns="0" tIns="0" rIns="0" bIns="0" rtlCol="0"/>
          <a:lstStyle/>
          <a:p>
            <a:endParaRPr/>
          </a:p>
        </p:txBody>
      </p:sp>
      <p:sp>
        <p:nvSpPr>
          <p:cNvPr id="41" name="bk object 41"/>
          <p:cNvSpPr/>
          <p:nvPr/>
        </p:nvSpPr>
        <p:spPr>
          <a:xfrm>
            <a:off x="5777484" y="1837944"/>
            <a:ext cx="0" cy="55244"/>
          </a:xfrm>
          <a:custGeom>
            <a:avLst/>
            <a:gdLst/>
            <a:ahLst/>
            <a:cxnLst/>
            <a:rect l="l" t="t" r="r" b="b"/>
            <a:pathLst>
              <a:path h="55244">
                <a:moveTo>
                  <a:pt x="0" y="0"/>
                </a:moveTo>
                <a:lnTo>
                  <a:pt x="0" y="54863"/>
                </a:lnTo>
              </a:path>
            </a:pathLst>
          </a:custGeom>
          <a:ln w="9144">
            <a:solidFill>
              <a:srgbClr val="DADADA"/>
            </a:solidFill>
            <a:prstDash val="sysDot"/>
          </a:ln>
        </p:spPr>
        <p:txBody>
          <a:bodyPr wrap="square" lIns="0" tIns="0" rIns="0" bIns="0" rtlCol="0"/>
          <a:lstStyle/>
          <a:p>
            <a:endParaRPr/>
          </a:p>
        </p:txBody>
      </p:sp>
      <p:sp>
        <p:nvSpPr>
          <p:cNvPr id="42" name="bk object 42"/>
          <p:cNvSpPr/>
          <p:nvPr/>
        </p:nvSpPr>
        <p:spPr>
          <a:xfrm>
            <a:off x="5777484" y="3919728"/>
            <a:ext cx="0" cy="2024380"/>
          </a:xfrm>
          <a:custGeom>
            <a:avLst/>
            <a:gdLst/>
            <a:ahLst/>
            <a:cxnLst/>
            <a:rect l="l" t="t" r="r" b="b"/>
            <a:pathLst>
              <a:path h="2024379">
                <a:moveTo>
                  <a:pt x="0" y="0"/>
                </a:moveTo>
                <a:lnTo>
                  <a:pt x="0" y="2023872"/>
                </a:lnTo>
              </a:path>
            </a:pathLst>
          </a:custGeom>
          <a:ln w="9144">
            <a:solidFill>
              <a:srgbClr val="DADADA"/>
            </a:solidFill>
            <a:prstDash val="sysDot"/>
          </a:ln>
        </p:spPr>
        <p:txBody>
          <a:bodyPr wrap="square" lIns="0" tIns="0" rIns="0" bIns="0" rtlCol="0"/>
          <a:lstStyle/>
          <a:p>
            <a:endParaRPr/>
          </a:p>
        </p:txBody>
      </p:sp>
      <p:sp>
        <p:nvSpPr>
          <p:cNvPr id="43" name="bk object 43"/>
          <p:cNvSpPr/>
          <p:nvPr/>
        </p:nvSpPr>
        <p:spPr>
          <a:xfrm>
            <a:off x="5993891" y="1837944"/>
            <a:ext cx="0" cy="55244"/>
          </a:xfrm>
          <a:custGeom>
            <a:avLst/>
            <a:gdLst/>
            <a:ahLst/>
            <a:cxnLst/>
            <a:rect l="l" t="t" r="r" b="b"/>
            <a:pathLst>
              <a:path h="55244">
                <a:moveTo>
                  <a:pt x="0" y="0"/>
                </a:moveTo>
                <a:lnTo>
                  <a:pt x="0" y="54863"/>
                </a:lnTo>
              </a:path>
            </a:pathLst>
          </a:custGeom>
          <a:ln w="9144">
            <a:solidFill>
              <a:srgbClr val="DADADA"/>
            </a:solidFill>
            <a:prstDash val="sysDot"/>
          </a:ln>
        </p:spPr>
        <p:txBody>
          <a:bodyPr wrap="square" lIns="0" tIns="0" rIns="0" bIns="0" rtlCol="0"/>
          <a:lstStyle/>
          <a:p>
            <a:endParaRPr/>
          </a:p>
        </p:txBody>
      </p:sp>
      <p:sp>
        <p:nvSpPr>
          <p:cNvPr id="44" name="bk object 44"/>
          <p:cNvSpPr/>
          <p:nvPr/>
        </p:nvSpPr>
        <p:spPr>
          <a:xfrm>
            <a:off x="5993891" y="3919728"/>
            <a:ext cx="0" cy="2024380"/>
          </a:xfrm>
          <a:custGeom>
            <a:avLst/>
            <a:gdLst/>
            <a:ahLst/>
            <a:cxnLst/>
            <a:rect l="l" t="t" r="r" b="b"/>
            <a:pathLst>
              <a:path h="2024379">
                <a:moveTo>
                  <a:pt x="0" y="0"/>
                </a:moveTo>
                <a:lnTo>
                  <a:pt x="0" y="2023872"/>
                </a:lnTo>
              </a:path>
            </a:pathLst>
          </a:custGeom>
          <a:ln w="9144">
            <a:solidFill>
              <a:srgbClr val="DADADA"/>
            </a:solidFill>
            <a:prstDash val="sysDot"/>
          </a:ln>
        </p:spPr>
        <p:txBody>
          <a:bodyPr wrap="square" lIns="0" tIns="0" rIns="0" bIns="0" rtlCol="0"/>
          <a:lstStyle/>
          <a:p>
            <a:endParaRPr/>
          </a:p>
        </p:txBody>
      </p:sp>
      <p:sp>
        <p:nvSpPr>
          <p:cNvPr id="45" name="bk object 45"/>
          <p:cNvSpPr/>
          <p:nvPr/>
        </p:nvSpPr>
        <p:spPr>
          <a:xfrm>
            <a:off x="6210300" y="1837944"/>
            <a:ext cx="0" cy="55244"/>
          </a:xfrm>
          <a:custGeom>
            <a:avLst/>
            <a:gdLst/>
            <a:ahLst/>
            <a:cxnLst/>
            <a:rect l="l" t="t" r="r" b="b"/>
            <a:pathLst>
              <a:path h="55244">
                <a:moveTo>
                  <a:pt x="0" y="0"/>
                </a:moveTo>
                <a:lnTo>
                  <a:pt x="0" y="54863"/>
                </a:lnTo>
              </a:path>
            </a:pathLst>
          </a:custGeom>
          <a:ln w="9144">
            <a:solidFill>
              <a:srgbClr val="DADADA"/>
            </a:solidFill>
            <a:prstDash val="sysDot"/>
          </a:ln>
        </p:spPr>
        <p:txBody>
          <a:bodyPr wrap="square" lIns="0" tIns="0" rIns="0" bIns="0" rtlCol="0"/>
          <a:lstStyle/>
          <a:p>
            <a:endParaRPr/>
          </a:p>
        </p:txBody>
      </p:sp>
      <p:sp>
        <p:nvSpPr>
          <p:cNvPr id="46" name="bk object 46"/>
          <p:cNvSpPr/>
          <p:nvPr/>
        </p:nvSpPr>
        <p:spPr>
          <a:xfrm>
            <a:off x="6210300" y="3919728"/>
            <a:ext cx="0" cy="2024380"/>
          </a:xfrm>
          <a:custGeom>
            <a:avLst/>
            <a:gdLst/>
            <a:ahLst/>
            <a:cxnLst/>
            <a:rect l="l" t="t" r="r" b="b"/>
            <a:pathLst>
              <a:path h="2024379">
                <a:moveTo>
                  <a:pt x="0" y="0"/>
                </a:moveTo>
                <a:lnTo>
                  <a:pt x="0" y="2023872"/>
                </a:lnTo>
              </a:path>
            </a:pathLst>
          </a:custGeom>
          <a:ln w="9144">
            <a:solidFill>
              <a:srgbClr val="DADADA"/>
            </a:solidFill>
            <a:prstDash val="sysDot"/>
          </a:ln>
        </p:spPr>
        <p:txBody>
          <a:bodyPr wrap="square" lIns="0" tIns="0" rIns="0" bIns="0" rtlCol="0"/>
          <a:lstStyle/>
          <a:p>
            <a:endParaRPr/>
          </a:p>
        </p:txBody>
      </p:sp>
      <p:sp>
        <p:nvSpPr>
          <p:cNvPr id="47" name="bk object 47"/>
          <p:cNvSpPr/>
          <p:nvPr/>
        </p:nvSpPr>
        <p:spPr>
          <a:xfrm>
            <a:off x="6428232" y="1837944"/>
            <a:ext cx="0" cy="55244"/>
          </a:xfrm>
          <a:custGeom>
            <a:avLst/>
            <a:gdLst/>
            <a:ahLst/>
            <a:cxnLst/>
            <a:rect l="l" t="t" r="r" b="b"/>
            <a:pathLst>
              <a:path h="55244">
                <a:moveTo>
                  <a:pt x="0" y="0"/>
                </a:moveTo>
                <a:lnTo>
                  <a:pt x="0" y="54863"/>
                </a:lnTo>
              </a:path>
            </a:pathLst>
          </a:custGeom>
          <a:ln w="9144">
            <a:solidFill>
              <a:srgbClr val="DADADA"/>
            </a:solidFill>
            <a:prstDash val="sysDot"/>
          </a:ln>
        </p:spPr>
        <p:txBody>
          <a:bodyPr wrap="square" lIns="0" tIns="0" rIns="0" bIns="0" rtlCol="0"/>
          <a:lstStyle/>
          <a:p>
            <a:endParaRPr/>
          </a:p>
        </p:txBody>
      </p:sp>
      <p:sp>
        <p:nvSpPr>
          <p:cNvPr id="48" name="bk object 48"/>
          <p:cNvSpPr/>
          <p:nvPr/>
        </p:nvSpPr>
        <p:spPr>
          <a:xfrm>
            <a:off x="6428232" y="3919728"/>
            <a:ext cx="0" cy="2024380"/>
          </a:xfrm>
          <a:custGeom>
            <a:avLst/>
            <a:gdLst/>
            <a:ahLst/>
            <a:cxnLst/>
            <a:rect l="l" t="t" r="r" b="b"/>
            <a:pathLst>
              <a:path h="2024379">
                <a:moveTo>
                  <a:pt x="0" y="0"/>
                </a:moveTo>
                <a:lnTo>
                  <a:pt x="0" y="2023872"/>
                </a:lnTo>
              </a:path>
            </a:pathLst>
          </a:custGeom>
          <a:ln w="9144">
            <a:solidFill>
              <a:srgbClr val="DADADA"/>
            </a:solidFill>
            <a:prstDash val="sysDot"/>
          </a:ln>
        </p:spPr>
        <p:txBody>
          <a:bodyPr wrap="square" lIns="0" tIns="0" rIns="0" bIns="0" rtlCol="0"/>
          <a:lstStyle/>
          <a:p>
            <a:endParaRPr/>
          </a:p>
        </p:txBody>
      </p:sp>
      <p:sp>
        <p:nvSpPr>
          <p:cNvPr id="49" name="bk object 49"/>
          <p:cNvSpPr/>
          <p:nvPr/>
        </p:nvSpPr>
        <p:spPr>
          <a:xfrm>
            <a:off x="6644640" y="1837944"/>
            <a:ext cx="0" cy="55244"/>
          </a:xfrm>
          <a:custGeom>
            <a:avLst/>
            <a:gdLst/>
            <a:ahLst/>
            <a:cxnLst/>
            <a:rect l="l" t="t" r="r" b="b"/>
            <a:pathLst>
              <a:path h="55244">
                <a:moveTo>
                  <a:pt x="0" y="0"/>
                </a:moveTo>
                <a:lnTo>
                  <a:pt x="0" y="54863"/>
                </a:lnTo>
              </a:path>
            </a:pathLst>
          </a:custGeom>
          <a:ln w="9144">
            <a:solidFill>
              <a:srgbClr val="DADADA"/>
            </a:solidFill>
            <a:prstDash val="sysDot"/>
          </a:ln>
        </p:spPr>
        <p:txBody>
          <a:bodyPr wrap="square" lIns="0" tIns="0" rIns="0" bIns="0" rtlCol="0"/>
          <a:lstStyle/>
          <a:p>
            <a:endParaRPr/>
          </a:p>
        </p:txBody>
      </p:sp>
      <p:sp>
        <p:nvSpPr>
          <p:cNvPr id="50" name="bk object 50"/>
          <p:cNvSpPr/>
          <p:nvPr/>
        </p:nvSpPr>
        <p:spPr>
          <a:xfrm>
            <a:off x="6644640" y="3919728"/>
            <a:ext cx="0" cy="2024380"/>
          </a:xfrm>
          <a:custGeom>
            <a:avLst/>
            <a:gdLst/>
            <a:ahLst/>
            <a:cxnLst/>
            <a:rect l="l" t="t" r="r" b="b"/>
            <a:pathLst>
              <a:path h="2024379">
                <a:moveTo>
                  <a:pt x="0" y="0"/>
                </a:moveTo>
                <a:lnTo>
                  <a:pt x="0" y="2023872"/>
                </a:lnTo>
              </a:path>
            </a:pathLst>
          </a:custGeom>
          <a:ln w="9144">
            <a:solidFill>
              <a:srgbClr val="DADADA"/>
            </a:solidFill>
            <a:prstDash val="sysDot"/>
          </a:ln>
        </p:spPr>
        <p:txBody>
          <a:bodyPr wrap="square" lIns="0" tIns="0" rIns="0" bIns="0" rtlCol="0"/>
          <a:lstStyle/>
          <a:p>
            <a:endParaRPr/>
          </a:p>
        </p:txBody>
      </p:sp>
      <p:sp>
        <p:nvSpPr>
          <p:cNvPr id="51" name="bk object 51"/>
          <p:cNvSpPr/>
          <p:nvPr/>
        </p:nvSpPr>
        <p:spPr>
          <a:xfrm>
            <a:off x="6861047" y="1837944"/>
            <a:ext cx="0" cy="55244"/>
          </a:xfrm>
          <a:custGeom>
            <a:avLst/>
            <a:gdLst/>
            <a:ahLst/>
            <a:cxnLst/>
            <a:rect l="l" t="t" r="r" b="b"/>
            <a:pathLst>
              <a:path h="55244">
                <a:moveTo>
                  <a:pt x="0" y="0"/>
                </a:moveTo>
                <a:lnTo>
                  <a:pt x="0" y="54863"/>
                </a:lnTo>
              </a:path>
            </a:pathLst>
          </a:custGeom>
          <a:ln w="9144">
            <a:solidFill>
              <a:srgbClr val="DADADA"/>
            </a:solidFill>
            <a:prstDash val="sysDot"/>
          </a:ln>
        </p:spPr>
        <p:txBody>
          <a:bodyPr wrap="square" lIns="0" tIns="0" rIns="0" bIns="0" rtlCol="0"/>
          <a:lstStyle/>
          <a:p>
            <a:endParaRPr/>
          </a:p>
        </p:txBody>
      </p:sp>
      <p:sp>
        <p:nvSpPr>
          <p:cNvPr id="52" name="bk object 52"/>
          <p:cNvSpPr/>
          <p:nvPr/>
        </p:nvSpPr>
        <p:spPr>
          <a:xfrm>
            <a:off x="6861047" y="3919728"/>
            <a:ext cx="0" cy="2024380"/>
          </a:xfrm>
          <a:custGeom>
            <a:avLst/>
            <a:gdLst/>
            <a:ahLst/>
            <a:cxnLst/>
            <a:rect l="l" t="t" r="r" b="b"/>
            <a:pathLst>
              <a:path h="2024379">
                <a:moveTo>
                  <a:pt x="0" y="0"/>
                </a:moveTo>
                <a:lnTo>
                  <a:pt x="0" y="2023872"/>
                </a:lnTo>
              </a:path>
            </a:pathLst>
          </a:custGeom>
          <a:ln w="9144">
            <a:solidFill>
              <a:srgbClr val="DADADA"/>
            </a:solidFill>
            <a:prstDash val="sysDot"/>
          </a:ln>
        </p:spPr>
        <p:txBody>
          <a:bodyPr wrap="square" lIns="0" tIns="0" rIns="0" bIns="0" rtlCol="0"/>
          <a:lstStyle/>
          <a:p>
            <a:endParaRPr/>
          </a:p>
        </p:txBody>
      </p:sp>
      <p:sp>
        <p:nvSpPr>
          <p:cNvPr id="53" name="bk object 53"/>
          <p:cNvSpPr/>
          <p:nvPr/>
        </p:nvSpPr>
        <p:spPr>
          <a:xfrm>
            <a:off x="7077456" y="1837944"/>
            <a:ext cx="0" cy="55244"/>
          </a:xfrm>
          <a:custGeom>
            <a:avLst/>
            <a:gdLst/>
            <a:ahLst/>
            <a:cxnLst/>
            <a:rect l="l" t="t" r="r" b="b"/>
            <a:pathLst>
              <a:path h="55244">
                <a:moveTo>
                  <a:pt x="0" y="0"/>
                </a:moveTo>
                <a:lnTo>
                  <a:pt x="0" y="54863"/>
                </a:lnTo>
              </a:path>
            </a:pathLst>
          </a:custGeom>
          <a:ln w="9144">
            <a:solidFill>
              <a:srgbClr val="DADADA"/>
            </a:solidFill>
            <a:prstDash val="sysDot"/>
          </a:ln>
        </p:spPr>
        <p:txBody>
          <a:bodyPr wrap="square" lIns="0" tIns="0" rIns="0" bIns="0" rtlCol="0"/>
          <a:lstStyle/>
          <a:p>
            <a:endParaRPr/>
          </a:p>
        </p:txBody>
      </p:sp>
      <p:sp>
        <p:nvSpPr>
          <p:cNvPr id="54" name="bk object 54"/>
          <p:cNvSpPr/>
          <p:nvPr/>
        </p:nvSpPr>
        <p:spPr>
          <a:xfrm>
            <a:off x="7077456" y="3919728"/>
            <a:ext cx="0" cy="2024380"/>
          </a:xfrm>
          <a:custGeom>
            <a:avLst/>
            <a:gdLst/>
            <a:ahLst/>
            <a:cxnLst/>
            <a:rect l="l" t="t" r="r" b="b"/>
            <a:pathLst>
              <a:path h="2024379">
                <a:moveTo>
                  <a:pt x="0" y="0"/>
                </a:moveTo>
                <a:lnTo>
                  <a:pt x="0" y="2023872"/>
                </a:lnTo>
              </a:path>
            </a:pathLst>
          </a:custGeom>
          <a:ln w="9144">
            <a:solidFill>
              <a:srgbClr val="DADADA"/>
            </a:solidFill>
            <a:prstDash val="sysDot"/>
          </a:ln>
        </p:spPr>
        <p:txBody>
          <a:bodyPr wrap="square" lIns="0" tIns="0" rIns="0" bIns="0" rtlCol="0"/>
          <a:lstStyle/>
          <a:p>
            <a:endParaRPr/>
          </a:p>
        </p:txBody>
      </p:sp>
      <p:sp>
        <p:nvSpPr>
          <p:cNvPr id="55" name="bk object 55"/>
          <p:cNvSpPr/>
          <p:nvPr/>
        </p:nvSpPr>
        <p:spPr>
          <a:xfrm>
            <a:off x="7295388" y="1837944"/>
            <a:ext cx="0" cy="4105910"/>
          </a:xfrm>
          <a:custGeom>
            <a:avLst/>
            <a:gdLst/>
            <a:ahLst/>
            <a:cxnLst/>
            <a:rect l="l" t="t" r="r" b="b"/>
            <a:pathLst>
              <a:path h="4105910">
                <a:moveTo>
                  <a:pt x="0" y="0"/>
                </a:moveTo>
                <a:lnTo>
                  <a:pt x="0" y="4105655"/>
                </a:lnTo>
              </a:path>
            </a:pathLst>
          </a:custGeom>
          <a:ln w="9144">
            <a:solidFill>
              <a:srgbClr val="DADADA"/>
            </a:solidFill>
            <a:prstDash val="sysDot"/>
          </a:ln>
        </p:spPr>
        <p:txBody>
          <a:bodyPr wrap="square" lIns="0" tIns="0" rIns="0" bIns="0" rtlCol="0"/>
          <a:lstStyle/>
          <a:p>
            <a:endParaRPr/>
          </a:p>
        </p:txBody>
      </p:sp>
      <p:sp>
        <p:nvSpPr>
          <p:cNvPr id="56" name="bk object 56"/>
          <p:cNvSpPr/>
          <p:nvPr/>
        </p:nvSpPr>
        <p:spPr>
          <a:xfrm>
            <a:off x="7511795" y="1837944"/>
            <a:ext cx="0" cy="4105910"/>
          </a:xfrm>
          <a:custGeom>
            <a:avLst/>
            <a:gdLst/>
            <a:ahLst/>
            <a:cxnLst/>
            <a:rect l="l" t="t" r="r" b="b"/>
            <a:pathLst>
              <a:path h="4105910">
                <a:moveTo>
                  <a:pt x="0" y="0"/>
                </a:moveTo>
                <a:lnTo>
                  <a:pt x="0" y="4105655"/>
                </a:lnTo>
              </a:path>
            </a:pathLst>
          </a:custGeom>
          <a:ln w="9144">
            <a:solidFill>
              <a:srgbClr val="DADADA"/>
            </a:solidFill>
            <a:prstDash val="sysDot"/>
          </a:ln>
        </p:spPr>
        <p:txBody>
          <a:bodyPr wrap="square" lIns="0" tIns="0" rIns="0" bIns="0" rtlCol="0"/>
          <a:lstStyle/>
          <a:p>
            <a:endParaRPr/>
          </a:p>
        </p:txBody>
      </p:sp>
      <p:sp>
        <p:nvSpPr>
          <p:cNvPr id="57" name="bk object 57"/>
          <p:cNvSpPr/>
          <p:nvPr/>
        </p:nvSpPr>
        <p:spPr>
          <a:xfrm>
            <a:off x="7728204" y="1837944"/>
            <a:ext cx="0" cy="4105910"/>
          </a:xfrm>
          <a:custGeom>
            <a:avLst/>
            <a:gdLst/>
            <a:ahLst/>
            <a:cxnLst/>
            <a:rect l="l" t="t" r="r" b="b"/>
            <a:pathLst>
              <a:path h="4105910">
                <a:moveTo>
                  <a:pt x="0" y="0"/>
                </a:moveTo>
                <a:lnTo>
                  <a:pt x="0" y="4105655"/>
                </a:lnTo>
              </a:path>
            </a:pathLst>
          </a:custGeom>
          <a:ln w="9144">
            <a:solidFill>
              <a:srgbClr val="DADADA"/>
            </a:solidFill>
            <a:prstDash val="sysDot"/>
          </a:ln>
        </p:spPr>
        <p:txBody>
          <a:bodyPr wrap="square" lIns="0" tIns="0" rIns="0" bIns="0" rtlCol="0"/>
          <a:lstStyle/>
          <a:p>
            <a:endParaRPr/>
          </a:p>
        </p:txBody>
      </p:sp>
      <p:sp>
        <p:nvSpPr>
          <p:cNvPr id="58" name="bk object 58"/>
          <p:cNvSpPr/>
          <p:nvPr/>
        </p:nvSpPr>
        <p:spPr>
          <a:xfrm>
            <a:off x="7944611" y="1837944"/>
            <a:ext cx="0" cy="4105910"/>
          </a:xfrm>
          <a:custGeom>
            <a:avLst/>
            <a:gdLst/>
            <a:ahLst/>
            <a:cxnLst/>
            <a:rect l="l" t="t" r="r" b="b"/>
            <a:pathLst>
              <a:path h="4105910">
                <a:moveTo>
                  <a:pt x="0" y="0"/>
                </a:moveTo>
                <a:lnTo>
                  <a:pt x="0" y="4105655"/>
                </a:lnTo>
              </a:path>
            </a:pathLst>
          </a:custGeom>
          <a:ln w="9144">
            <a:solidFill>
              <a:srgbClr val="DADADA"/>
            </a:solidFill>
            <a:prstDash val="sysDot"/>
          </a:ln>
        </p:spPr>
        <p:txBody>
          <a:bodyPr wrap="square" lIns="0" tIns="0" rIns="0" bIns="0" rtlCol="0"/>
          <a:lstStyle/>
          <a:p>
            <a:endParaRPr/>
          </a:p>
        </p:txBody>
      </p:sp>
      <p:sp>
        <p:nvSpPr>
          <p:cNvPr id="59" name="bk object 59"/>
          <p:cNvSpPr/>
          <p:nvPr/>
        </p:nvSpPr>
        <p:spPr>
          <a:xfrm>
            <a:off x="8162543" y="1837944"/>
            <a:ext cx="0" cy="4105910"/>
          </a:xfrm>
          <a:custGeom>
            <a:avLst/>
            <a:gdLst/>
            <a:ahLst/>
            <a:cxnLst/>
            <a:rect l="l" t="t" r="r" b="b"/>
            <a:pathLst>
              <a:path h="4105910">
                <a:moveTo>
                  <a:pt x="0" y="0"/>
                </a:moveTo>
                <a:lnTo>
                  <a:pt x="0" y="4105655"/>
                </a:lnTo>
              </a:path>
            </a:pathLst>
          </a:custGeom>
          <a:ln w="9144">
            <a:solidFill>
              <a:srgbClr val="DADADA"/>
            </a:solidFill>
            <a:prstDash val="sysDot"/>
          </a:ln>
        </p:spPr>
        <p:txBody>
          <a:bodyPr wrap="square" lIns="0" tIns="0" rIns="0" bIns="0" rtlCol="0"/>
          <a:lstStyle/>
          <a:p>
            <a:endParaRPr/>
          </a:p>
        </p:txBody>
      </p:sp>
      <p:sp>
        <p:nvSpPr>
          <p:cNvPr id="60" name="bk object 60"/>
          <p:cNvSpPr/>
          <p:nvPr/>
        </p:nvSpPr>
        <p:spPr>
          <a:xfrm>
            <a:off x="8378952" y="1837944"/>
            <a:ext cx="0" cy="4105910"/>
          </a:xfrm>
          <a:custGeom>
            <a:avLst/>
            <a:gdLst/>
            <a:ahLst/>
            <a:cxnLst/>
            <a:rect l="l" t="t" r="r" b="b"/>
            <a:pathLst>
              <a:path h="4105910">
                <a:moveTo>
                  <a:pt x="0" y="0"/>
                </a:moveTo>
                <a:lnTo>
                  <a:pt x="0" y="4105655"/>
                </a:lnTo>
              </a:path>
            </a:pathLst>
          </a:custGeom>
          <a:ln w="9144">
            <a:solidFill>
              <a:srgbClr val="DADADA"/>
            </a:solidFill>
            <a:prstDash val="sysDot"/>
          </a:ln>
        </p:spPr>
        <p:txBody>
          <a:bodyPr wrap="square" lIns="0" tIns="0" rIns="0" bIns="0" rtlCol="0"/>
          <a:lstStyle/>
          <a:p>
            <a:endParaRPr/>
          </a:p>
        </p:txBody>
      </p:sp>
      <p:sp>
        <p:nvSpPr>
          <p:cNvPr id="61" name="bk object 61"/>
          <p:cNvSpPr/>
          <p:nvPr/>
        </p:nvSpPr>
        <p:spPr>
          <a:xfrm>
            <a:off x="8595359" y="1837944"/>
            <a:ext cx="0" cy="4105910"/>
          </a:xfrm>
          <a:custGeom>
            <a:avLst/>
            <a:gdLst/>
            <a:ahLst/>
            <a:cxnLst/>
            <a:rect l="l" t="t" r="r" b="b"/>
            <a:pathLst>
              <a:path h="4105910">
                <a:moveTo>
                  <a:pt x="0" y="0"/>
                </a:moveTo>
                <a:lnTo>
                  <a:pt x="0" y="4105655"/>
                </a:lnTo>
              </a:path>
            </a:pathLst>
          </a:custGeom>
          <a:ln w="9144">
            <a:solidFill>
              <a:srgbClr val="DADADA"/>
            </a:solidFill>
            <a:prstDash val="sysDot"/>
          </a:ln>
        </p:spPr>
        <p:txBody>
          <a:bodyPr wrap="square" lIns="0" tIns="0" rIns="0" bIns="0" rtlCol="0"/>
          <a:lstStyle/>
          <a:p>
            <a:endParaRPr/>
          </a:p>
        </p:txBody>
      </p:sp>
      <p:sp>
        <p:nvSpPr>
          <p:cNvPr id="62" name="bk object 62"/>
          <p:cNvSpPr/>
          <p:nvPr/>
        </p:nvSpPr>
        <p:spPr>
          <a:xfrm>
            <a:off x="4693920" y="1837944"/>
            <a:ext cx="3901440" cy="4105910"/>
          </a:xfrm>
          <a:custGeom>
            <a:avLst/>
            <a:gdLst/>
            <a:ahLst/>
            <a:cxnLst/>
            <a:rect l="l" t="t" r="r" b="b"/>
            <a:pathLst>
              <a:path w="3901440" h="4105910">
                <a:moveTo>
                  <a:pt x="0" y="0"/>
                </a:moveTo>
                <a:lnTo>
                  <a:pt x="3901439" y="0"/>
                </a:lnTo>
                <a:lnTo>
                  <a:pt x="3901439" y="4105655"/>
                </a:lnTo>
                <a:lnTo>
                  <a:pt x="0" y="4105655"/>
                </a:lnTo>
                <a:lnTo>
                  <a:pt x="0" y="0"/>
                </a:lnTo>
                <a:close/>
              </a:path>
            </a:pathLst>
          </a:custGeom>
          <a:ln w="9144">
            <a:solidFill>
              <a:srgbClr val="D0CECE"/>
            </a:solidFill>
            <a:prstDash val="sysDot"/>
          </a:ln>
        </p:spPr>
        <p:txBody>
          <a:bodyPr wrap="square" lIns="0" tIns="0" rIns="0" bIns="0" rtlCol="0"/>
          <a:lstStyle/>
          <a:p>
            <a:endParaRPr/>
          </a:p>
        </p:txBody>
      </p:sp>
      <p:sp>
        <p:nvSpPr>
          <p:cNvPr id="63" name="bk object 63"/>
          <p:cNvSpPr/>
          <p:nvPr/>
        </p:nvSpPr>
        <p:spPr>
          <a:xfrm>
            <a:off x="5343724" y="5697371"/>
            <a:ext cx="3251835" cy="247015"/>
          </a:xfrm>
          <a:custGeom>
            <a:avLst/>
            <a:gdLst/>
            <a:ahLst/>
            <a:cxnLst/>
            <a:rect l="l" t="t" r="r" b="b"/>
            <a:pathLst>
              <a:path w="3251834" h="247014">
                <a:moveTo>
                  <a:pt x="433552" y="82143"/>
                </a:moveTo>
                <a:lnTo>
                  <a:pt x="0" y="246405"/>
                </a:lnTo>
                <a:lnTo>
                  <a:pt x="3251606" y="246405"/>
                </a:lnTo>
                <a:lnTo>
                  <a:pt x="3251606" y="205333"/>
                </a:lnTo>
                <a:lnTo>
                  <a:pt x="1734197" y="205333"/>
                </a:lnTo>
                <a:lnTo>
                  <a:pt x="1661946" y="164274"/>
                </a:lnTo>
                <a:lnTo>
                  <a:pt x="1083881" y="164274"/>
                </a:lnTo>
                <a:lnTo>
                  <a:pt x="867092" y="123202"/>
                </a:lnTo>
                <a:lnTo>
                  <a:pt x="650328" y="123202"/>
                </a:lnTo>
                <a:lnTo>
                  <a:pt x="433552" y="82143"/>
                </a:lnTo>
                <a:close/>
              </a:path>
              <a:path w="3251834" h="247014">
                <a:moveTo>
                  <a:pt x="3251606" y="0"/>
                </a:moveTo>
                <a:lnTo>
                  <a:pt x="3034842" y="41071"/>
                </a:lnTo>
                <a:lnTo>
                  <a:pt x="2818066" y="123202"/>
                </a:lnTo>
                <a:lnTo>
                  <a:pt x="2601290" y="164274"/>
                </a:lnTo>
                <a:lnTo>
                  <a:pt x="2167737" y="164274"/>
                </a:lnTo>
                <a:lnTo>
                  <a:pt x="1950974" y="205333"/>
                </a:lnTo>
                <a:lnTo>
                  <a:pt x="3251606" y="205333"/>
                </a:lnTo>
                <a:lnTo>
                  <a:pt x="3251606" y="0"/>
                </a:lnTo>
                <a:close/>
              </a:path>
              <a:path w="3251834" h="247014">
                <a:moveTo>
                  <a:pt x="1517421" y="82143"/>
                </a:moveTo>
                <a:lnTo>
                  <a:pt x="1083881" y="164274"/>
                </a:lnTo>
                <a:lnTo>
                  <a:pt x="1661946" y="164274"/>
                </a:lnTo>
                <a:lnTo>
                  <a:pt x="1517421" y="82143"/>
                </a:lnTo>
                <a:close/>
              </a:path>
            </a:pathLst>
          </a:custGeom>
          <a:solidFill>
            <a:srgbClr val="D0CECE">
              <a:alpha val="50195"/>
            </a:srgbClr>
          </a:solidFill>
        </p:spPr>
        <p:txBody>
          <a:bodyPr wrap="square" lIns="0" tIns="0" rIns="0" bIns="0" rtlCol="0"/>
          <a:lstStyle/>
          <a:p>
            <a:endParaRPr/>
          </a:p>
        </p:txBody>
      </p:sp>
      <p:sp>
        <p:nvSpPr>
          <p:cNvPr id="64" name="bk object 64"/>
          <p:cNvSpPr/>
          <p:nvPr/>
        </p:nvSpPr>
        <p:spPr>
          <a:xfrm>
            <a:off x="4693411" y="5697382"/>
            <a:ext cx="3902075" cy="247015"/>
          </a:xfrm>
          <a:custGeom>
            <a:avLst/>
            <a:gdLst/>
            <a:ahLst/>
            <a:cxnLst/>
            <a:rect l="l" t="t" r="r" b="b"/>
            <a:pathLst>
              <a:path w="3902075" h="247014">
                <a:moveTo>
                  <a:pt x="0" y="246392"/>
                </a:moveTo>
                <a:lnTo>
                  <a:pt x="216776" y="246392"/>
                </a:lnTo>
                <a:lnTo>
                  <a:pt x="433552" y="246392"/>
                </a:lnTo>
                <a:lnTo>
                  <a:pt x="650316" y="246392"/>
                </a:lnTo>
                <a:lnTo>
                  <a:pt x="867092" y="164261"/>
                </a:lnTo>
                <a:lnTo>
                  <a:pt x="1083868" y="82130"/>
                </a:lnTo>
                <a:lnTo>
                  <a:pt x="1300645" y="123190"/>
                </a:lnTo>
                <a:lnTo>
                  <a:pt x="1517408" y="123190"/>
                </a:lnTo>
                <a:lnTo>
                  <a:pt x="1734185" y="164261"/>
                </a:lnTo>
                <a:lnTo>
                  <a:pt x="1950961" y="123190"/>
                </a:lnTo>
                <a:lnTo>
                  <a:pt x="2167737" y="82130"/>
                </a:lnTo>
                <a:lnTo>
                  <a:pt x="2384513" y="205320"/>
                </a:lnTo>
                <a:lnTo>
                  <a:pt x="2601277" y="205320"/>
                </a:lnTo>
                <a:lnTo>
                  <a:pt x="2818053" y="164261"/>
                </a:lnTo>
                <a:lnTo>
                  <a:pt x="3034830" y="164261"/>
                </a:lnTo>
                <a:lnTo>
                  <a:pt x="3251606" y="164261"/>
                </a:lnTo>
                <a:lnTo>
                  <a:pt x="3468382" y="123190"/>
                </a:lnTo>
                <a:lnTo>
                  <a:pt x="3685146" y="41059"/>
                </a:lnTo>
                <a:lnTo>
                  <a:pt x="3901922" y="0"/>
                </a:lnTo>
                <a:lnTo>
                  <a:pt x="3901922" y="246392"/>
                </a:lnTo>
                <a:lnTo>
                  <a:pt x="3685146" y="246392"/>
                </a:lnTo>
                <a:lnTo>
                  <a:pt x="3468382" y="246392"/>
                </a:lnTo>
                <a:lnTo>
                  <a:pt x="216776" y="246392"/>
                </a:lnTo>
                <a:lnTo>
                  <a:pt x="0" y="246392"/>
                </a:lnTo>
              </a:path>
            </a:pathLst>
          </a:custGeom>
          <a:ln w="18287">
            <a:solidFill>
              <a:srgbClr val="E7E6E6"/>
            </a:solidFill>
          </a:ln>
        </p:spPr>
        <p:txBody>
          <a:bodyPr wrap="square" lIns="0" tIns="0" rIns="0" bIns="0" rtlCol="0"/>
          <a:lstStyle/>
          <a:p>
            <a:endParaRPr/>
          </a:p>
        </p:txBody>
      </p:sp>
      <p:sp>
        <p:nvSpPr>
          <p:cNvPr id="65" name="bk object 65"/>
          <p:cNvSpPr/>
          <p:nvPr/>
        </p:nvSpPr>
        <p:spPr>
          <a:xfrm>
            <a:off x="4693920" y="5943600"/>
            <a:ext cx="3901440" cy="0"/>
          </a:xfrm>
          <a:custGeom>
            <a:avLst/>
            <a:gdLst/>
            <a:ahLst/>
            <a:cxnLst/>
            <a:rect l="l" t="t" r="r" b="b"/>
            <a:pathLst>
              <a:path w="3901440">
                <a:moveTo>
                  <a:pt x="0" y="0"/>
                </a:moveTo>
                <a:lnTo>
                  <a:pt x="3901440" y="0"/>
                </a:lnTo>
              </a:path>
            </a:pathLst>
          </a:custGeom>
          <a:ln w="9144">
            <a:solidFill>
              <a:srgbClr val="DADADA"/>
            </a:solidFill>
          </a:ln>
        </p:spPr>
        <p:txBody>
          <a:bodyPr wrap="square" lIns="0" tIns="0" rIns="0" bIns="0" rtlCol="0"/>
          <a:lstStyle/>
          <a:p>
            <a:endParaRPr/>
          </a:p>
        </p:txBody>
      </p:sp>
      <p:sp>
        <p:nvSpPr>
          <p:cNvPr id="66" name="bk object 66"/>
          <p:cNvSpPr/>
          <p:nvPr/>
        </p:nvSpPr>
        <p:spPr>
          <a:xfrm>
            <a:off x="7078218" y="4245102"/>
            <a:ext cx="1516380" cy="1699260"/>
          </a:xfrm>
          <a:custGeom>
            <a:avLst/>
            <a:gdLst/>
            <a:ahLst/>
            <a:cxnLst/>
            <a:rect l="l" t="t" r="r" b="b"/>
            <a:pathLst>
              <a:path w="1516379" h="1699260">
                <a:moveTo>
                  <a:pt x="0" y="1699260"/>
                </a:moveTo>
                <a:lnTo>
                  <a:pt x="216408" y="1699260"/>
                </a:lnTo>
                <a:lnTo>
                  <a:pt x="432816" y="1699260"/>
                </a:lnTo>
                <a:lnTo>
                  <a:pt x="650748" y="1274064"/>
                </a:lnTo>
                <a:lnTo>
                  <a:pt x="867156" y="1132332"/>
                </a:lnTo>
                <a:lnTo>
                  <a:pt x="1083564" y="423672"/>
                </a:lnTo>
                <a:lnTo>
                  <a:pt x="1299972" y="0"/>
                </a:lnTo>
                <a:lnTo>
                  <a:pt x="1516380" y="0"/>
                </a:lnTo>
              </a:path>
            </a:pathLst>
          </a:custGeom>
          <a:ln w="38100">
            <a:solidFill>
              <a:srgbClr val="FF7400"/>
            </a:solidFill>
          </a:ln>
        </p:spPr>
        <p:txBody>
          <a:bodyPr wrap="square" lIns="0" tIns="0" rIns="0" bIns="0" rtlCol="0"/>
          <a:lstStyle/>
          <a:p>
            <a:endParaRPr/>
          </a:p>
        </p:txBody>
      </p:sp>
      <p:sp>
        <p:nvSpPr>
          <p:cNvPr id="67" name="bk object 67"/>
          <p:cNvSpPr/>
          <p:nvPr/>
        </p:nvSpPr>
        <p:spPr>
          <a:xfrm>
            <a:off x="7078218" y="5519165"/>
            <a:ext cx="1516380" cy="425450"/>
          </a:xfrm>
          <a:custGeom>
            <a:avLst/>
            <a:gdLst/>
            <a:ahLst/>
            <a:cxnLst/>
            <a:rect l="l" t="t" r="r" b="b"/>
            <a:pathLst>
              <a:path w="1516379" h="425450">
                <a:moveTo>
                  <a:pt x="0" y="425195"/>
                </a:moveTo>
                <a:lnTo>
                  <a:pt x="216408" y="425195"/>
                </a:lnTo>
                <a:lnTo>
                  <a:pt x="432816" y="425195"/>
                </a:lnTo>
                <a:lnTo>
                  <a:pt x="650748" y="425195"/>
                </a:lnTo>
                <a:lnTo>
                  <a:pt x="867156" y="0"/>
                </a:lnTo>
                <a:lnTo>
                  <a:pt x="1083564" y="0"/>
                </a:lnTo>
                <a:lnTo>
                  <a:pt x="1299972" y="0"/>
                </a:lnTo>
                <a:lnTo>
                  <a:pt x="1516380" y="0"/>
                </a:lnTo>
              </a:path>
            </a:pathLst>
          </a:custGeom>
          <a:ln w="38099">
            <a:solidFill>
              <a:srgbClr val="00CDCD"/>
            </a:solidFill>
          </a:ln>
        </p:spPr>
        <p:txBody>
          <a:bodyPr wrap="square" lIns="0" tIns="0" rIns="0" bIns="0" rtlCol="0"/>
          <a:lstStyle/>
          <a:p>
            <a:endParaRPr/>
          </a:p>
        </p:txBody>
      </p:sp>
      <p:sp>
        <p:nvSpPr>
          <p:cNvPr id="2" name="Holder 2"/>
          <p:cNvSpPr>
            <a:spLocks noGrp="1"/>
          </p:cNvSpPr>
          <p:nvPr>
            <p:ph type="title"/>
          </p:nvPr>
        </p:nvSpPr>
        <p:spPr>
          <a:xfrm>
            <a:off x="154655" y="135944"/>
            <a:ext cx="8834688" cy="513715"/>
          </a:xfrm>
          <a:prstGeom prst="rect">
            <a:avLst/>
          </a:prstGeom>
        </p:spPr>
        <p:txBody>
          <a:bodyPr wrap="square" lIns="0" tIns="0" rIns="0" bIns="0">
            <a:spAutoFit/>
          </a:bodyPr>
          <a:lstStyle>
            <a:lvl1pPr>
              <a:defRPr sz="3200" b="1" i="0">
                <a:solidFill>
                  <a:srgbClr val="244A9F"/>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8/13/2019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6889417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419100" y="1616024"/>
            <a:ext cx="8305800" cy="4001095"/>
          </a:xfrm>
          <a:prstGeom prst="rect">
            <a:avLst/>
          </a:prstGeom>
          <a:noFill/>
          <a:ln w="9525">
            <a:noFill/>
            <a:miter lim="800000"/>
            <a:headEnd/>
            <a:tailEnd/>
          </a:ln>
        </p:spPr>
        <p:txBody>
          <a:bodyPr>
            <a:spAutoFit/>
          </a:bodyPr>
          <a:lstStyle/>
          <a:p>
            <a:r>
              <a:rPr lang="en-US" sz="4400" b="1" dirty="0">
                <a:solidFill>
                  <a:schemeClr val="bg1"/>
                </a:solidFill>
              </a:rPr>
              <a:t>Water Planning: Scarcity and Collaboration</a:t>
            </a:r>
          </a:p>
          <a:p>
            <a:endParaRPr lang="en-US" sz="2800" b="1" dirty="0">
              <a:solidFill>
                <a:schemeClr val="bg1"/>
              </a:solidFill>
            </a:endParaRPr>
          </a:p>
          <a:p>
            <a:r>
              <a:rPr lang="en-US" sz="2800" b="1" dirty="0">
                <a:solidFill>
                  <a:schemeClr val="bg1"/>
                </a:solidFill>
              </a:rPr>
              <a:t>Lower Colorado River Basin</a:t>
            </a:r>
          </a:p>
          <a:p>
            <a:r>
              <a:rPr lang="en-US" sz="2800" b="1" dirty="0">
                <a:solidFill>
                  <a:schemeClr val="bg1"/>
                </a:solidFill>
              </a:rPr>
              <a:t>Drought Contingency Plan (</a:t>
            </a:r>
            <a:r>
              <a:rPr lang="en-US" sz="2800" b="1" dirty="0" err="1">
                <a:solidFill>
                  <a:schemeClr val="bg1"/>
                </a:solidFill>
              </a:rPr>
              <a:t>LBDCP</a:t>
            </a:r>
            <a:r>
              <a:rPr lang="en-US" sz="2800" b="1" dirty="0">
                <a:solidFill>
                  <a:schemeClr val="bg1"/>
                </a:solidFill>
              </a:rPr>
              <a:t>)</a:t>
            </a:r>
          </a:p>
          <a:p>
            <a:endParaRPr lang="en-US" sz="2800" b="1" dirty="0">
              <a:solidFill>
                <a:schemeClr val="bg1"/>
              </a:solidFill>
            </a:endParaRPr>
          </a:p>
          <a:p>
            <a:pPr algn="ctr"/>
            <a:endParaRPr lang="en-US" sz="5400" b="1" i="1" dirty="0">
              <a:solidFill>
                <a:schemeClr val="bg1"/>
              </a:solidFill>
            </a:endParaRPr>
          </a:p>
        </p:txBody>
      </p:sp>
      <p:sp>
        <p:nvSpPr>
          <p:cNvPr id="3" name="Subtitle 4">
            <a:extLst>
              <a:ext uri="{FF2B5EF4-FFF2-40B4-BE49-F238E27FC236}">
                <a16:creationId xmlns:a16="http://schemas.microsoft.com/office/drawing/2014/main" id="{AEA43A73-90B9-4F62-9E84-0C66A218DC14}"/>
              </a:ext>
            </a:extLst>
          </p:cNvPr>
          <p:cNvSpPr>
            <a:spLocks noGrp="1"/>
          </p:cNvSpPr>
          <p:nvPr>
            <p:ph type="subTitle" idx="1"/>
          </p:nvPr>
        </p:nvSpPr>
        <p:spPr>
          <a:xfrm>
            <a:off x="348003" y="4414095"/>
            <a:ext cx="6858000" cy="1655762"/>
          </a:xfrm>
        </p:spPr>
        <p:txBody>
          <a:bodyPr/>
          <a:lstStyle/>
          <a:p>
            <a:pPr algn="l"/>
            <a:r>
              <a:rPr lang="en-US" sz="2000" dirty="0">
                <a:solidFill>
                  <a:schemeClr val="bg1"/>
                </a:solidFill>
              </a:rPr>
              <a:t>Leslie A. Meyers</a:t>
            </a:r>
            <a:br>
              <a:rPr lang="en-US" sz="2000" dirty="0">
                <a:solidFill>
                  <a:schemeClr val="bg1"/>
                </a:solidFill>
              </a:rPr>
            </a:br>
            <a:r>
              <a:rPr lang="en-US" sz="2000" dirty="0">
                <a:solidFill>
                  <a:schemeClr val="bg1"/>
                </a:solidFill>
              </a:rPr>
              <a:t>Area Manager</a:t>
            </a:r>
            <a:br>
              <a:rPr lang="en-US" sz="2000" dirty="0">
                <a:solidFill>
                  <a:schemeClr val="bg1"/>
                </a:solidFill>
              </a:rPr>
            </a:br>
            <a:r>
              <a:rPr lang="en-US" sz="2000" dirty="0">
                <a:solidFill>
                  <a:schemeClr val="bg1"/>
                </a:solidFill>
              </a:rPr>
              <a:t>Phoenix Area Office</a:t>
            </a:r>
          </a:p>
          <a:p>
            <a:pPr algn="l"/>
            <a:r>
              <a:rPr lang="en-US" sz="1200" dirty="0">
                <a:solidFill>
                  <a:schemeClr val="bg1"/>
                </a:solidFill>
              </a:rPr>
              <a:t>August 13, 2019</a:t>
            </a:r>
            <a:br>
              <a:rPr lang="en-US" sz="1200" dirty="0">
                <a:solidFill>
                  <a:schemeClr val="bg1"/>
                </a:solidFill>
              </a:rPr>
            </a:br>
            <a:endParaRPr lang="en-US" sz="12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noChangeAspect="1"/>
          </p:cNvGraphicFramePr>
          <p:nvPr>
            <p:extLst>
              <p:ext uri="{D42A27DB-BD31-4B8C-83A1-F6EECF244321}">
                <p14:modId xmlns:p14="http://schemas.microsoft.com/office/powerpoint/2010/main" val="2315444183"/>
              </p:ext>
            </p:extLst>
          </p:nvPr>
        </p:nvGraphicFramePr>
        <p:xfrm>
          <a:off x="197427" y="228601"/>
          <a:ext cx="8498000" cy="5680494"/>
        </p:xfrm>
        <a:graphic>
          <a:graphicData uri="http://schemas.openxmlformats.org/drawingml/2006/table">
            <a:tbl>
              <a:tblPr firstRow="1" firstCol="1" bandRow="1">
                <a:tableStyleId>{5C22544A-7EE6-4342-B048-85BDC9FD1C3A}</a:tableStyleId>
              </a:tblPr>
              <a:tblGrid>
                <a:gridCol w="826655">
                  <a:extLst>
                    <a:ext uri="{9D8B030D-6E8A-4147-A177-3AD203B41FA5}">
                      <a16:colId xmlns:a16="http://schemas.microsoft.com/office/drawing/2014/main" val="20000"/>
                    </a:ext>
                  </a:extLst>
                </a:gridCol>
                <a:gridCol w="325641">
                  <a:extLst>
                    <a:ext uri="{9D8B030D-6E8A-4147-A177-3AD203B41FA5}">
                      <a16:colId xmlns:a16="http://schemas.microsoft.com/office/drawing/2014/main" val="20001"/>
                    </a:ext>
                  </a:extLst>
                </a:gridCol>
                <a:gridCol w="452799">
                  <a:extLst>
                    <a:ext uri="{9D8B030D-6E8A-4147-A177-3AD203B41FA5}">
                      <a16:colId xmlns:a16="http://schemas.microsoft.com/office/drawing/2014/main" val="20002"/>
                    </a:ext>
                  </a:extLst>
                </a:gridCol>
                <a:gridCol w="759786">
                  <a:extLst>
                    <a:ext uri="{9D8B030D-6E8A-4147-A177-3AD203B41FA5}">
                      <a16:colId xmlns:a16="http://schemas.microsoft.com/office/drawing/2014/main" val="20003"/>
                    </a:ext>
                  </a:extLst>
                </a:gridCol>
                <a:gridCol w="759786">
                  <a:extLst>
                    <a:ext uri="{9D8B030D-6E8A-4147-A177-3AD203B41FA5}">
                      <a16:colId xmlns:a16="http://schemas.microsoft.com/office/drawing/2014/main" val="20004"/>
                    </a:ext>
                  </a:extLst>
                </a:gridCol>
                <a:gridCol w="391406">
                  <a:extLst>
                    <a:ext uri="{9D8B030D-6E8A-4147-A177-3AD203B41FA5}">
                      <a16:colId xmlns:a16="http://schemas.microsoft.com/office/drawing/2014/main" val="20005"/>
                    </a:ext>
                  </a:extLst>
                </a:gridCol>
                <a:gridCol w="391406">
                  <a:extLst>
                    <a:ext uri="{9D8B030D-6E8A-4147-A177-3AD203B41FA5}">
                      <a16:colId xmlns:a16="http://schemas.microsoft.com/office/drawing/2014/main" val="20006"/>
                    </a:ext>
                  </a:extLst>
                </a:gridCol>
                <a:gridCol w="337683">
                  <a:extLst>
                    <a:ext uri="{9D8B030D-6E8A-4147-A177-3AD203B41FA5}">
                      <a16:colId xmlns:a16="http://schemas.microsoft.com/office/drawing/2014/main" val="20007"/>
                    </a:ext>
                  </a:extLst>
                </a:gridCol>
                <a:gridCol w="844206">
                  <a:extLst>
                    <a:ext uri="{9D8B030D-6E8A-4147-A177-3AD203B41FA5}">
                      <a16:colId xmlns:a16="http://schemas.microsoft.com/office/drawing/2014/main" val="20008"/>
                    </a:ext>
                  </a:extLst>
                </a:gridCol>
                <a:gridCol w="445126">
                  <a:extLst>
                    <a:ext uri="{9D8B030D-6E8A-4147-A177-3AD203B41FA5}">
                      <a16:colId xmlns:a16="http://schemas.microsoft.com/office/drawing/2014/main" val="20009"/>
                    </a:ext>
                  </a:extLst>
                </a:gridCol>
                <a:gridCol w="422103">
                  <a:extLst>
                    <a:ext uri="{9D8B030D-6E8A-4147-A177-3AD203B41FA5}">
                      <a16:colId xmlns:a16="http://schemas.microsoft.com/office/drawing/2014/main" val="20010"/>
                    </a:ext>
                  </a:extLst>
                </a:gridCol>
                <a:gridCol w="406756">
                  <a:extLst>
                    <a:ext uri="{9D8B030D-6E8A-4147-A177-3AD203B41FA5}">
                      <a16:colId xmlns:a16="http://schemas.microsoft.com/office/drawing/2014/main" val="20011"/>
                    </a:ext>
                  </a:extLst>
                </a:gridCol>
                <a:gridCol w="698389">
                  <a:extLst>
                    <a:ext uri="{9D8B030D-6E8A-4147-A177-3AD203B41FA5}">
                      <a16:colId xmlns:a16="http://schemas.microsoft.com/office/drawing/2014/main" val="20012"/>
                    </a:ext>
                  </a:extLst>
                </a:gridCol>
                <a:gridCol w="633048">
                  <a:extLst>
                    <a:ext uri="{9D8B030D-6E8A-4147-A177-3AD203B41FA5}">
                      <a16:colId xmlns:a16="http://schemas.microsoft.com/office/drawing/2014/main" val="20013"/>
                    </a:ext>
                  </a:extLst>
                </a:gridCol>
                <a:gridCol w="803210">
                  <a:extLst>
                    <a:ext uri="{9D8B030D-6E8A-4147-A177-3AD203B41FA5}">
                      <a16:colId xmlns:a16="http://schemas.microsoft.com/office/drawing/2014/main" val="20014"/>
                    </a:ext>
                  </a:extLst>
                </a:gridCol>
              </a:tblGrid>
              <a:tr h="879562">
                <a:tc gridSpan="15">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Total Contemplated</a:t>
                      </a:r>
                      <a:r>
                        <a:rPr lang="en-US" sz="1400" baseline="0" dirty="0">
                          <a:solidFill>
                            <a:schemeClr val="tx1"/>
                          </a:solidFill>
                          <a:effectLst/>
                          <a:latin typeface="Arial" panose="020B0604020202020204" pitchFamily="34" charset="0"/>
                          <a:cs typeface="Arial" panose="020B0604020202020204" pitchFamily="34" charset="0"/>
                        </a:rPr>
                        <a:t> </a:t>
                      </a:r>
                      <a:r>
                        <a:rPr lang="en-US" sz="1400" dirty="0">
                          <a:solidFill>
                            <a:schemeClr val="tx1"/>
                          </a:solidFill>
                          <a:effectLst/>
                          <a:latin typeface="Arial" panose="020B0604020202020204" pitchFamily="34" charset="0"/>
                          <a:cs typeface="Arial" panose="020B0604020202020204" pitchFamily="34" charset="0"/>
                        </a:rPr>
                        <a:t>Lower Basin Volumes (in</a:t>
                      </a:r>
                      <a:r>
                        <a:rPr lang="en-US" sz="1400" baseline="0" dirty="0">
                          <a:solidFill>
                            <a:schemeClr val="tx1"/>
                          </a:solidFill>
                          <a:effectLst/>
                          <a:latin typeface="Arial" panose="020B0604020202020204" pitchFamily="34" charset="0"/>
                          <a:cs typeface="Arial" panose="020B0604020202020204" pitchFamily="34" charset="0"/>
                        </a:rPr>
                        <a:t> </a:t>
                      </a:r>
                      <a:r>
                        <a:rPr lang="en-US" sz="1400" dirty="0">
                          <a:solidFill>
                            <a:schemeClr val="tx1"/>
                          </a:solidFill>
                          <a:effectLst/>
                          <a:latin typeface="Arial" panose="020B0604020202020204" pitchFamily="34" charset="0"/>
                          <a:cs typeface="Arial" panose="020B0604020202020204" pitchFamily="34" charset="0"/>
                        </a:rPr>
                        <a:t>KAF)</a:t>
                      </a:r>
                    </a:p>
                    <a:p>
                      <a:pPr marL="0" marR="0" algn="ctr">
                        <a:lnSpc>
                          <a:spcPct val="107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2007</a:t>
                      </a:r>
                      <a:r>
                        <a:rPr lang="en-US" sz="14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Interim Guidelines, Minute 323, Lower Basin Drought Contingency Plan &amp; </a:t>
                      </a:r>
                    </a:p>
                    <a:p>
                      <a:pPr marL="0" marR="0" algn="ctr">
                        <a:lnSpc>
                          <a:spcPct val="107000"/>
                        </a:lnSpc>
                        <a:spcBef>
                          <a:spcPts val="0"/>
                        </a:spcBef>
                        <a:spcAft>
                          <a:spcPts val="0"/>
                        </a:spcAft>
                      </a:pPr>
                      <a:r>
                        <a:rPr lang="en-US" sz="14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Binational Water Scarcity Contingency Plan</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nSpc>
                          <a:spcPct val="107000"/>
                        </a:lnSpc>
                      </a:pPr>
                      <a:endParaRPr lang="en-US" sz="1100" dirty="0">
                        <a:effectLst/>
                        <a:latin typeface="Calibri" panose="020F0502020204030204" pitchFamily="34" charset="0"/>
                      </a:endParaRPr>
                    </a:p>
                  </a:txBody>
                  <a:tcPr marL="68580" marR="68580" marT="0" marB="0" anchor="b"/>
                </a:tc>
                <a:tc hMerge="1">
                  <a:txBody>
                    <a:bodyPr/>
                    <a:lstStyle/>
                    <a:p>
                      <a:pPr marL="0" marR="0" algn="ctr">
                        <a:lnSpc>
                          <a:spcPct val="107000"/>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102834">
                <a:tc rowSpan="2">
                  <a:txBody>
                    <a:bodyPr/>
                    <a:lstStyle/>
                    <a:p>
                      <a:pPr marL="0" marR="0" algn="ctr">
                        <a:lnSpc>
                          <a:spcPct val="107000"/>
                        </a:lnSpc>
                        <a:spcBef>
                          <a:spcPts val="0"/>
                        </a:spcBef>
                        <a:spcAft>
                          <a:spcPts val="0"/>
                        </a:spcAft>
                      </a:pPr>
                      <a:r>
                        <a:rPr lang="en-US" sz="1000" b="0" dirty="0">
                          <a:solidFill>
                            <a:schemeClr val="tx1"/>
                          </a:solidFill>
                          <a:effectLst/>
                          <a:latin typeface="Arial" panose="020B0604020202020204" pitchFamily="34" charset="0"/>
                          <a:cs typeface="Arial" panose="020B0604020202020204" pitchFamily="34" charset="0"/>
                        </a:rPr>
                        <a:t>Lake Mead Elevation </a:t>
                      </a:r>
                    </a:p>
                    <a:p>
                      <a:pPr marL="0" marR="0" algn="ctr">
                        <a:lnSpc>
                          <a:spcPct val="107000"/>
                        </a:lnSpc>
                        <a:spcBef>
                          <a:spcPts val="0"/>
                        </a:spcBef>
                        <a:spcAft>
                          <a:spcPts val="0"/>
                        </a:spcAft>
                      </a:pPr>
                      <a:r>
                        <a:rPr lang="en-US" sz="1000" b="0" dirty="0">
                          <a:solidFill>
                            <a:schemeClr val="tx1"/>
                          </a:solidFill>
                          <a:effectLst/>
                          <a:latin typeface="Arial" panose="020B0604020202020204" pitchFamily="34" charset="0"/>
                          <a:cs typeface="Arial" panose="020B0604020202020204" pitchFamily="34" charset="0"/>
                        </a:rPr>
                        <a:t> (</a:t>
                      </a:r>
                      <a:r>
                        <a:rPr lang="en-US" sz="1000" b="0" dirty="0" err="1">
                          <a:solidFill>
                            <a:schemeClr val="tx1"/>
                          </a:solidFill>
                          <a:effectLst/>
                          <a:latin typeface="Arial" panose="020B0604020202020204" pitchFamily="34" charset="0"/>
                          <a:cs typeface="Arial" panose="020B0604020202020204" pitchFamily="34" charset="0"/>
                        </a:rPr>
                        <a:t>ft</a:t>
                      </a:r>
                      <a:r>
                        <a:rPr lang="en-US" sz="1000" b="0" dirty="0">
                          <a:solidFill>
                            <a:schemeClr val="tx1"/>
                          </a:solidFill>
                          <a:effectLst/>
                          <a:latin typeface="Arial" panose="020B0604020202020204" pitchFamily="34" charset="0"/>
                          <a:cs typeface="Arial" panose="020B0604020202020204" pitchFamily="34" charset="0"/>
                        </a:rPr>
                        <a:t> </a:t>
                      </a:r>
                      <a:r>
                        <a:rPr lang="en-US" sz="1000" b="0" dirty="0" err="1">
                          <a:solidFill>
                            <a:schemeClr val="tx1"/>
                          </a:solidFill>
                          <a:effectLst/>
                          <a:latin typeface="Arial" panose="020B0604020202020204" pitchFamily="34" charset="0"/>
                          <a:cs typeface="Arial" panose="020B0604020202020204" pitchFamily="34" charset="0"/>
                        </a:rPr>
                        <a:t>msl</a:t>
                      </a:r>
                      <a:r>
                        <a:rPr lang="en-US" sz="1000" b="0" dirty="0">
                          <a:solidFill>
                            <a:schemeClr val="tx1"/>
                          </a:solidFill>
                          <a:effectLst/>
                          <a:latin typeface="Arial" panose="020B0604020202020204" pitchFamily="34" charset="0"/>
                          <a:cs typeface="Arial" panose="020B0604020202020204" pitchFamily="34" charset="0"/>
                        </a:rPr>
                        <a:t>)</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2007 Interim Guidelines Shortages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Minute 323 Delivery Reductions</a:t>
                      </a:r>
                    </a:p>
                  </a:txBody>
                  <a:tcPr marL="51435" marR="51435" marT="0"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Total Combined Reductions</a:t>
                      </a:r>
                    </a:p>
                  </a:txBody>
                  <a:tcPr marL="51435" marR="5143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DCP Contributions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Binational Water Scarcity Contingency Plan Savings</a:t>
                      </a:r>
                    </a:p>
                  </a:txBody>
                  <a:tcPr marL="51435" marR="51435" marT="0"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Combined Volumes by Country                          </a:t>
                      </a:r>
                    </a:p>
                    <a:p>
                      <a:pPr marL="0" marR="0" algn="ctr">
                        <a:lnSpc>
                          <a:spcPct val="107000"/>
                        </a:lnSpc>
                        <a:spcBef>
                          <a:spcPts val="0"/>
                        </a:spcBef>
                        <a:spcAft>
                          <a:spcPts val="0"/>
                        </a:spcAft>
                      </a:pPr>
                      <a:r>
                        <a:rPr lang="en-US" sz="1000" i="1" dirty="0">
                          <a:effectLst/>
                          <a:latin typeface="Arial" panose="020B0604020202020204" pitchFamily="34" charset="0"/>
                          <a:cs typeface="Arial" panose="020B0604020202020204" pitchFamily="34" charset="0"/>
                        </a:rPr>
                        <a:t>US: (2007 Interim Guidelines Shortages + DCP Contributions)</a:t>
                      </a:r>
                    </a:p>
                    <a:p>
                      <a:pPr marL="0" marR="0" algn="ctr">
                        <a:lnSpc>
                          <a:spcPct val="107000"/>
                        </a:lnSpc>
                        <a:spcBef>
                          <a:spcPts val="0"/>
                        </a:spcBef>
                        <a:spcAft>
                          <a:spcPts val="0"/>
                        </a:spcAft>
                      </a:pPr>
                      <a:r>
                        <a:rPr lang="en-US" sz="1000" i="1" kern="1200" dirty="0">
                          <a:solidFill>
                            <a:schemeClr val="dk1"/>
                          </a:solidFill>
                          <a:effectLst/>
                          <a:latin typeface="Arial" panose="020B0604020202020204" pitchFamily="34" charset="0"/>
                          <a:ea typeface="+mn-ea"/>
                          <a:cs typeface="Arial" panose="020B0604020202020204" pitchFamily="34" charset="0"/>
                        </a:rPr>
                        <a:t>Mexico: (Minute 323 Delivery Reductions + Binational Water Scarcity Contingency Plan Savings)</a:t>
                      </a:r>
                    </a:p>
                  </a:txBody>
                  <a:tcPr marL="51435" marR="5143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0" i="0" kern="1200" dirty="0">
                          <a:solidFill>
                            <a:schemeClr val="dk1"/>
                          </a:solidFill>
                          <a:effectLst/>
                          <a:latin typeface="Arial" panose="020B0604020202020204" pitchFamily="34" charset="0"/>
                          <a:ea typeface="+mn-ea"/>
                          <a:cs typeface="Arial" panose="020B0604020202020204" pitchFamily="34" charset="0"/>
                        </a:rPr>
                        <a:t>Total Combined Volumes</a:t>
                      </a:r>
                    </a:p>
                  </a:txBody>
                  <a:tcPr marL="51435" marR="5143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65953">
                <a:tc vMerge="1">
                  <a:txBody>
                    <a:bodyPr/>
                    <a:lstStyle/>
                    <a:p>
                      <a:endParaRPr lang="en-US"/>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kern="1200" dirty="0">
                          <a:solidFill>
                            <a:schemeClr val="dk1"/>
                          </a:solidFill>
                          <a:effectLst/>
                          <a:latin typeface="Arial" panose="020B0604020202020204" pitchFamily="34" charset="0"/>
                          <a:ea typeface="+mn-ea"/>
                          <a:cs typeface="Arial" panose="020B0604020202020204" pitchFamily="34" charset="0"/>
                        </a:rPr>
                        <a:t>AZ</a:t>
                      </a:r>
                    </a:p>
                  </a:txBody>
                  <a:tcPr marL="51435" marR="51435"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kern="1200" dirty="0">
                          <a:solidFill>
                            <a:schemeClr val="dk1"/>
                          </a:solidFill>
                          <a:effectLst/>
                          <a:latin typeface="Arial" panose="020B0604020202020204" pitchFamily="34" charset="0"/>
                          <a:ea typeface="+mn-ea"/>
                          <a:cs typeface="Arial" panose="020B0604020202020204" pitchFamily="34" charset="0"/>
                        </a:rPr>
                        <a:t>NV</a:t>
                      </a:r>
                    </a:p>
                  </a:txBody>
                  <a:tcPr marL="51435" marR="51435"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kern="1200" dirty="0">
                          <a:solidFill>
                            <a:schemeClr val="dk1"/>
                          </a:solidFill>
                          <a:effectLst/>
                          <a:latin typeface="Arial" panose="020B0604020202020204" pitchFamily="34" charset="0"/>
                          <a:ea typeface="+mn-ea"/>
                          <a:cs typeface="Arial" panose="020B0604020202020204" pitchFamily="34" charset="0"/>
                        </a:rPr>
                        <a:t>Mexico</a:t>
                      </a:r>
                    </a:p>
                  </a:txBody>
                  <a:tcPr marL="51435" marR="51435" marT="0"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b="1" i="1" kern="1200" dirty="0">
                          <a:solidFill>
                            <a:schemeClr val="dk1"/>
                          </a:solidFill>
                          <a:effectLst/>
                          <a:latin typeface="Arial" panose="020B0604020202020204" pitchFamily="34" charset="0"/>
                          <a:ea typeface="+mn-ea"/>
                          <a:cs typeface="Arial" panose="020B0604020202020204" pitchFamily="34" charset="0"/>
                        </a:rPr>
                        <a:t>Lower Basin States + Mexico</a:t>
                      </a:r>
                    </a:p>
                  </a:txBody>
                  <a:tcPr marL="51435" marR="5143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kern="1200" dirty="0">
                          <a:solidFill>
                            <a:schemeClr val="dk1"/>
                          </a:solidFill>
                          <a:effectLst/>
                          <a:latin typeface="Arial" panose="020B0604020202020204" pitchFamily="34" charset="0"/>
                          <a:ea typeface="+mn-ea"/>
                          <a:cs typeface="Arial" panose="020B0604020202020204" pitchFamily="34" charset="0"/>
                        </a:rPr>
                        <a:t>AZ</a:t>
                      </a:r>
                    </a:p>
                  </a:txBody>
                  <a:tcPr marL="51435" marR="51435"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6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kern="1200" dirty="0">
                          <a:solidFill>
                            <a:schemeClr val="dk1"/>
                          </a:solidFill>
                          <a:effectLst/>
                          <a:latin typeface="Arial" panose="020B0604020202020204" pitchFamily="34" charset="0"/>
                          <a:ea typeface="+mn-ea"/>
                          <a:cs typeface="Arial" panose="020B0604020202020204" pitchFamily="34" charset="0"/>
                        </a:rPr>
                        <a:t>NV</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kern="1200" dirty="0">
                          <a:solidFill>
                            <a:schemeClr val="dk1"/>
                          </a:solidFill>
                          <a:effectLst/>
                          <a:latin typeface="Arial" panose="020B0604020202020204" pitchFamily="34" charset="0"/>
                          <a:ea typeface="+mn-ea"/>
                          <a:cs typeface="Arial" panose="020B0604020202020204" pitchFamily="34" charset="0"/>
                        </a:rPr>
                        <a:t>CA</a:t>
                      </a:r>
                    </a:p>
                  </a:txBody>
                  <a:tcPr marL="51435" marR="51435"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4B18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kern="1200" dirty="0">
                          <a:solidFill>
                            <a:schemeClr val="dk1"/>
                          </a:solidFill>
                          <a:effectLst/>
                          <a:latin typeface="Arial" panose="020B0604020202020204" pitchFamily="34" charset="0"/>
                          <a:ea typeface="+mn-ea"/>
                          <a:cs typeface="Arial" panose="020B0604020202020204" pitchFamily="34" charset="0"/>
                        </a:rPr>
                        <a:t>Mexico</a:t>
                      </a:r>
                    </a:p>
                  </a:txBody>
                  <a:tcPr marL="51435" marR="51435" marT="0"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i="1" kern="1200" dirty="0">
                          <a:solidFill>
                            <a:schemeClr val="dk1"/>
                          </a:solidFill>
                          <a:effectLst/>
                          <a:latin typeface="Arial" panose="020B0604020202020204" pitchFamily="34" charset="0"/>
                          <a:ea typeface="+mn-ea"/>
                          <a:cs typeface="Arial" panose="020B0604020202020204" pitchFamily="34" charset="0"/>
                        </a:rPr>
                        <a:t>AZ Total</a:t>
                      </a:r>
                    </a:p>
                  </a:txBody>
                  <a:tcPr marL="51435" marR="51435"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6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i="1" kern="1200" dirty="0">
                          <a:solidFill>
                            <a:schemeClr val="dk1"/>
                          </a:solidFill>
                          <a:effectLst/>
                          <a:latin typeface="Arial" panose="020B0604020202020204" pitchFamily="34" charset="0"/>
                          <a:ea typeface="+mn-ea"/>
                          <a:cs typeface="Arial" panose="020B0604020202020204" pitchFamily="34" charset="0"/>
                        </a:rPr>
                        <a:t>NV Total</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i="1" kern="1200" dirty="0">
                          <a:solidFill>
                            <a:schemeClr val="dk1"/>
                          </a:solidFill>
                          <a:effectLst/>
                          <a:latin typeface="Arial" panose="020B0604020202020204" pitchFamily="34" charset="0"/>
                          <a:ea typeface="+mn-ea"/>
                          <a:cs typeface="Arial" panose="020B0604020202020204" pitchFamily="34" charset="0"/>
                        </a:rPr>
                        <a:t>CA Total</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i="1" kern="1200" dirty="0">
                          <a:solidFill>
                            <a:schemeClr val="dk1"/>
                          </a:solidFill>
                          <a:effectLst/>
                          <a:latin typeface="Arial" panose="020B0604020202020204" pitchFamily="34" charset="0"/>
                          <a:ea typeface="+mn-ea"/>
                          <a:cs typeface="Arial" panose="020B0604020202020204" pitchFamily="34" charset="0"/>
                        </a:rPr>
                        <a:t>Lower Basin States Total</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i="1" kern="1200" dirty="0">
                          <a:solidFill>
                            <a:schemeClr val="dk1"/>
                          </a:solidFill>
                          <a:effectLst/>
                          <a:latin typeface="Arial" panose="020B0604020202020204" pitchFamily="34" charset="0"/>
                          <a:ea typeface="+mn-ea"/>
                          <a:cs typeface="Arial" panose="020B0604020202020204" pitchFamily="34" charset="0"/>
                        </a:rPr>
                        <a:t>Mexico Total</a:t>
                      </a:r>
                    </a:p>
                  </a:txBody>
                  <a:tcPr marL="51435" marR="51435"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b="1" i="1" kern="1200" dirty="0">
                          <a:solidFill>
                            <a:schemeClr val="dk1"/>
                          </a:solidFill>
                          <a:effectLst/>
                          <a:latin typeface="Arial" panose="020B0604020202020204" pitchFamily="34" charset="0"/>
                          <a:ea typeface="+mn-ea"/>
                          <a:cs typeface="Arial" panose="020B0604020202020204" pitchFamily="34" charset="0"/>
                        </a:rPr>
                        <a:t>Lower</a:t>
                      </a:r>
                      <a:r>
                        <a:rPr lang="en-US" sz="1000" b="1" i="1" kern="1200" baseline="0" dirty="0">
                          <a:solidFill>
                            <a:schemeClr val="dk1"/>
                          </a:solidFill>
                          <a:effectLst/>
                          <a:latin typeface="Arial" panose="020B0604020202020204" pitchFamily="34" charset="0"/>
                          <a:ea typeface="+mn-ea"/>
                          <a:cs typeface="Arial" panose="020B0604020202020204" pitchFamily="34" charset="0"/>
                        </a:rPr>
                        <a:t> Basin States</a:t>
                      </a:r>
                      <a:r>
                        <a:rPr lang="en-US" sz="1000" b="1" i="1" kern="1200" dirty="0">
                          <a:solidFill>
                            <a:schemeClr val="dk1"/>
                          </a:solidFill>
                          <a:effectLst/>
                          <a:latin typeface="Arial" panose="020B0604020202020204" pitchFamily="34" charset="0"/>
                          <a:ea typeface="+mn-ea"/>
                          <a:cs typeface="Arial" panose="020B0604020202020204" pitchFamily="34" charset="0"/>
                        </a:rPr>
                        <a:t> + Mexico</a:t>
                      </a:r>
                    </a:p>
                  </a:txBody>
                  <a:tcPr marL="51435" marR="5143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371272">
                <a:tc>
                  <a:txBody>
                    <a:bodyPr/>
                    <a:lstStyle/>
                    <a:p>
                      <a:pPr marL="0" marR="0" algn="ctr">
                        <a:lnSpc>
                          <a:spcPct val="107000"/>
                        </a:lnSpc>
                        <a:spcBef>
                          <a:spcPts val="0"/>
                        </a:spcBef>
                        <a:spcAft>
                          <a:spcPts val="0"/>
                        </a:spcAft>
                      </a:pPr>
                      <a:r>
                        <a:rPr lang="en-US" sz="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1,090 - &gt;1,075</a:t>
                      </a:r>
                      <a:endParaRPr lang="en-US" sz="8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0</a:t>
                      </a:r>
                    </a:p>
                  </a:txBody>
                  <a:tcPr marL="51435" marR="51435" marT="0"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b="1" i="1" kern="1200" dirty="0">
                          <a:solidFill>
                            <a:schemeClr val="dk1"/>
                          </a:solidFill>
                          <a:effectLst/>
                          <a:latin typeface="Arial" panose="020B0604020202020204" pitchFamily="34" charset="0"/>
                          <a:ea typeface="+mn-ea"/>
                          <a:cs typeface="Arial" panose="020B0604020202020204" pitchFamily="34" charset="0"/>
                        </a:rPr>
                        <a:t>0</a:t>
                      </a:r>
                    </a:p>
                  </a:txBody>
                  <a:tcPr marL="51435" marR="5143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192</a:t>
                      </a:r>
                    </a:p>
                  </a:txBody>
                  <a:tcPr marL="51435" marR="51435"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8</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0</a:t>
                      </a:r>
                    </a:p>
                  </a:txBody>
                  <a:tcPr marL="51435" marR="51435"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B183"/>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41</a:t>
                      </a:r>
                    </a:p>
                  </a:txBody>
                  <a:tcPr marL="51435" marR="51435" marT="0"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192</a:t>
                      </a:r>
                    </a:p>
                  </a:txBody>
                  <a:tcPr marL="51435" marR="51435"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algn="ctr" defTabSz="914400" rtl="0" eaLnBrk="1" latinLnBrk="0" hangingPunct="1">
                        <a:lnSpc>
                          <a:spcPct val="107000"/>
                        </a:lnSpc>
                        <a:spcBef>
                          <a:spcPts val="0"/>
                        </a:spcBef>
                        <a:spcAft>
                          <a:spcPts val="0"/>
                        </a:spcAft>
                      </a:pPr>
                      <a:r>
                        <a:rPr lang="en-US" sz="1000" kern="1200">
                          <a:solidFill>
                            <a:schemeClr val="dk1"/>
                          </a:solidFill>
                          <a:effectLst/>
                          <a:latin typeface="Arial" panose="020B0604020202020204" pitchFamily="34" charset="0"/>
                          <a:ea typeface="+mn-ea"/>
                          <a:cs typeface="Arial" panose="020B0604020202020204" pitchFamily="34" charset="0"/>
                        </a:rPr>
                        <a:t>8</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0</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i="1" kern="1200" dirty="0">
                          <a:solidFill>
                            <a:schemeClr val="dk1"/>
                          </a:solidFill>
                          <a:effectLst/>
                          <a:latin typeface="Arial" panose="020B0604020202020204" pitchFamily="34" charset="0"/>
                          <a:ea typeface="+mn-ea"/>
                          <a:cs typeface="Arial" panose="020B0604020202020204" pitchFamily="34" charset="0"/>
                        </a:rPr>
                        <a:t>200</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defTabSz="914400" rtl="0" eaLnBrk="1" latinLnBrk="0" hangingPunct="1">
                        <a:lnSpc>
                          <a:spcPct val="107000"/>
                        </a:lnSpc>
                        <a:spcBef>
                          <a:spcPts val="0"/>
                        </a:spcBef>
                        <a:spcAft>
                          <a:spcPts val="0"/>
                        </a:spcAft>
                      </a:pPr>
                      <a:r>
                        <a:rPr lang="en-US" sz="1000" i="1" kern="1200" dirty="0">
                          <a:solidFill>
                            <a:schemeClr val="dk1"/>
                          </a:solidFill>
                          <a:effectLst/>
                          <a:latin typeface="Arial" panose="020B0604020202020204" pitchFamily="34" charset="0"/>
                          <a:ea typeface="+mn-ea"/>
                          <a:cs typeface="Arial" panose="020B0604020202020204" pitchFamily="34" charset="0"/>
                        </a:rPr>
                        <a:t>41</a:t>
                      </a:r>
                    </a:p>
                  </a:txBody>
                  <a:tcPr marL="51435" marR="51435"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b="1" i="1" kern="1200" dirty="0">
                          <a:solidFill>
                            <a:schemeClr val="dk1"/>
                          </a:solidFill>
                          <a:effectLst/>
                          <a:latin typeface="Arial" panose="020B0604020202020204" pitchFamily="34" charset="0"/>
                          <a:ea typeface="+mn-ea"/>
                          <a:cs typeface="Arial" panose="020B0604020202020204" pitchFamily="34" charset="0"/>
                        </a:rPr>
                        <a:t>241</a:t>
                      </a:r>
                    </a:p>
                  </a:txBody>
                  <a:tcPr marL="51435" marR="5143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371272">
                <a:tc>
                  <a:txBody>
                    <a:bodyPr/>
                    <a:lstStyle/>
                    <a:p>
                      <a:pPr marL="0" marR="0" algn="ctr">
                        <a:lnSpc>
                          <a:spcPct val="107000"/>
                        </a:lnSpc>
                        <a:spcBef>
                          <a:spcPts val="0"/>
                        </a:spcBef>
                        <a:spcAft>
                          <a:spcPts val="0"/>
                        </a:spcAft>
                      </a:pPr>
                      <a:r>
                        <a:rPr lang="en-US" sz="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1,075 - &gt;1050</a:t>
                      </a:r>
                      <a:endParaRPr lang="en-US" sz="8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320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13</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50</a:t>
                      </a:r>
                    </a:p>
                  </a:txBody>
                  <a:tcPr marL="51435" marR="51435" marT="0"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b="1" i="1" kern="1200" dirty="0">
                          <a:solidFill>
                            <a:schemeClr val="dk1"/>
                          </a:solidFill>
                          <a:effectLst/>
                          <a:latin typeface="Arial" panose="020B0604020202020204" pitchFamily="34" charset="0"/>
                          <a:ea typeface="+mn-ea"/>
                          <a:cs typeface="Arial" panose="020B0604020202020204" pitchFamily="34" charset="0"/>
                        </a:rPr>
                        <a:t>383</a:t>
                      </a:r>
                    </a:p>
                  </a:txBody>
                  <a:tcPr marL="51435" marR="5143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192</a:t>
                      </a:r>
                    </a:p>
                  </a:txBody>
                  <a:tcPr marL="51435" marR="51435"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8</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0</a:t>
                      </a:r>
                    </a:p>
                  </a:txBody>
                  <a:tcPr marL="51435" marR="51435"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B183"/>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30</a:t>
                      </a:r>
                    </a:p>
                  </a:txBody>
                  <a:tcPr marL="51435" marR="51435" marT="0"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512</a:t>
                      </a:r>
                    </a:p>
                  </a:txBody>
                  <a:tcPr marL="51435" marR="51435"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21</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0</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i="1" kern="1200" dirty="0">
                          <a:solidFill>
                            <a:schemeClr val="dk1"/>
                          </a:solidFill>
                          <a:effectLst/>
                          <a:latin typeface="Arial" panose="020B0604020202020204" pitchFamily="34" charset="0"/>
                          <a:ea typeface="+mn-ea"/>
                          <a:cs typeface="Arial" panose="020B0604020202020204" pitchFamily="34" charset="0"/>
                        </a:rPr>
                        <a:t>533</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defTabSz="914400" rtl="0" eaLnBrk="1" latinLnBrk="0" hangingPunct="1">
                        <a:lnSpc>
                          <a:spcPct val="107000"/>
                        </a:lnSpc>
                        <a:spcBef>
                          <a:spcPts val="0"/>
                        </a:spcBef>
                        <a:spcAft>
                          <a:spcPts val="0"/>
                        </a:spcAft>
                      </a:pPr>
                      <a:r>
                        <a:rPr lang="en-US" sz="1000" i="1" kern="1200" dirty="0">
                          <a:solidFill>
                            <a:schemeClr val="dk1"/>
                          </a:solidFill>
                          <a:effectLst/>
                          <a:latin typeface="Arial" panose="020B0604020202020204" pitchFamily="34" charset="0"/>
                          <a:ea typeface="+mn-ea"/>
                          <a:cs typeface="Arial" panose="020B0604020202020204" pitchFamily="34" charset="0"/>
                        </a:rPr>
                        <a:t>80</a:t>
                      </a:r>
                    </a:p>
                  </a:txBody>
                  <a:tcPr marL="51435" marR="51435"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b="1" i="1" kern="1200" dirty="0">
                          <a:solidFill>
                            <a:schemeClr val="dk1"/>
                          </a:solidFill>
                          <a:effectLst/>
                          <a:latin typeface="Arial" panose="020B0604020202020204" pitchFamily="34" charset="0"/>
                          <a:ea typeface="+mn-ea"/>
                          <a:cs typeface="Arial" panose="020B0604020202020204" pitchFamily="34" charset="0"/>
                        </a:rPr>
                        <a:t>613</a:t>
                      </a:r>
                    </a:p>
                  </a:txBody>
                  <a:tcPr marL="51435" marR="5143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371272">
                <a:tc>
                  <a:txBody>
                    <a:bodyPr/>
                    <a:lstStyle/>
                    <a:p>
                      <a:pPr marL="0" marR="0" algn="ctr">
                        <a:lnSpc>
                          <a:spcPct val="107000"/>
                        </a:lnSpc>
                        <a:spcBef>
                          <a:spcPts val="0"/>
                        </a:spcBef>
                        <a:spcAft>
                          <a:spcPts val="0"/>
                        </a:spcAft>
                      </a:pPr>
                      <a:r>
                        <a:rPr lang="en-US" sz="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1,050 - &gt;1,045</a:t>
                      </a:r>
                      <a:endParaRPr lang="en-US" sz="8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400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17</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70</a:t>
                      </a:r>
                    </a:p>
                  </a:txBody>
                  <a:tcPr marL="51435" marR="51435" marT="0"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b="1" i="1" kern="1200" dirty="0">
                          <a:solidFill>
                            <a:schemeClr val="dk1"/>
                          </a:solidFill>
                          <a:effectLst/>
                          <a:latin typeface="Arial" panose="020B0604020202020204" pitchFamily="34" charset="0"/>
                          <a:ea typeface="+mn-ea"/>
                          <a:cs typeface="Arial" panose="020B0604020202020204" pitchFamily="34" charset="0"/>
                        </a:rPr>
                        <a:t>487</a:t>
                      </a:r>
                    </a:p>
                  </a:txBody>
                  <a:tcPr marL="51435" marR="5143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192</a:t>
                      </a:r>
                    </a:p>
                  </a:txBody>
                  <a:tcPr marL="51435" marR="51435"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8</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0</a:t>
                      </a:r>
                    </a:p>
                  </a:txBody>
                  <a:tcPr marL="51435" marR="51435"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B183"/>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34</a:t>
                      </a:r>
                    </a:p>
                  </a:txBody>
                  <a:tcPr marL="51435" marR="51435" marT="0"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592</a:t>
                      </a:r>
                    </a:p>
                  </a:txBody>
                  <a:tcPr marL="51435" marR="51435"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25</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0</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i="1" kern="1200" dirty="0">
                          <a:solidFill>
                            <a:schemeClr val="dk1"/>
                          </a:solidFill>
                          <a:effectLst/>
                          <a:latin typeface="Arial" panose="020B0604020202020204" pitchFamily="34" charset="0"/>
                          <a:ea typeface="+mn-ea"/>
                          <a:cs typeface="Arial" panose="020B0604020202020204" pitchFamily="34" charset="0"/>
                        </a:rPr>
                        <a:t>617</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defTabSz="914400" rtl="0" eaLnBrk="1" latinLnBrk="0" hangingPunct="1">
                        <a:lnSpc>
                          <a:spcPct val="107000"/>
                        </a:lnSpc>
                        <a:spcBef>
                          <a:spcPts val="0"/>
                        </a:spcBef>
                        <a:spcAft>
                          <a:spcPts val="0"/>
                        </a:spcAft>
                      </a:pPr>
                      <a:r>
                        <a:rPr lang="en-US" sz="1000" i="1" kern="1200" dirty="0">
                          <a:solidFill>
                            <a:schemeClr val="dk1"/>
                          </a:solidFill>
                          <a:effectLst/>
                          <a:latin typeface="Arial" panose="020B0604020202020204" pitchFamily="34" charset="0"/>
                          <a:ea typeface="+mn-ea"/>
                          <a:cs typeface="Arial" panose="020B0604020202020204" pitchFamily="34" charset="0"/>
                        </a:rPr>
                        <a:t>104</a:t>
                      </a:r>
                    </a:p>
                  </a:txBody>
                  <a:tcPr marL="51435" marR="51435"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b="1" i="1" kern="1200" dirty="0">
                          <a:solidFill>
                            <a:schemeClr val="dk1"/>
                          </a:solidFill>
                          <a:effectLst/>
                          <a:latin typeface="Arial" panose="020B0604020202020204" pitchFamily="34" charset="0"/>
                          <a:ea typeface="+mn-ea"/>
                          <a:cs typeface="Arial" panose="020B0604020202020204" pitchFamily="34" charset="0"/>
                        </a:rPr>
                        <a:t>721</a:t>
                      </a:r>
                    </a:p>
                  </a:txBody>
                  <a:tcPr marL="51435" marR="5143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5"/>
                  </a:ext>
                </a:extLst>
              </a:tr>
              <a:tr h="371272">
                <a:tc>
                  <a:txBody>
                    <a:bodyPr/>
                    <a:lstStyle/>
                    <a:p>
                      <a:pPr marL="0" marR="0" algn="ctr">
                        <a:lnSpc>
                          <a:spcPct val="107000"/>
                        </a:lnSpc>
                        <a:spcBef>
                          <a:spcPts val="0"/>
                        </a:spcBef>
                        <a:spcAft>
                          <a:spcPts val="0"/>
                        </a:spcAft>
                      </a:pPr>
                      <a:r>
                        <a:rPr lang="en-US" sz="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1,045 - &gt;1,040</a:t>
                      </a:r>
                      <a:endParaRPr lang="en-US" sz="8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400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17</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70</a:t>
                      </a:r>
                    </a:p>
                  </a:txBody>
                  <a:tcPr marL="51435" marR="51435" marT="0"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b="1" i="1" kern="1200" dirty="0">
                          <a:solidFill>
                            <a:schemeClr val="dk1"/>
                          </a:solidFill>
                          <a:effectLst/>
                          <a:latin typeface="Arial" panose="020B0604020202020204" pitchFamily="34" charset="0"/>
                          <a:ea typeface="+mn-ea"/>
                          <a:cs typeface="Arial" panose="020B0604020202020204" pitchFamily="34" charset="0"/>
                        </a:rPr>
                        <a:t>487</a:t>
                      </a:r>
                    </a:p>
                  </a:txBody>
                  <a:tcPr marL="51435" marR="5143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240</a:t>
                      </a:r>
                    </a:p>
                  </a:txBody>
                  <a:tcPr marL="51435" marR="51435"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10</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200</a:t>
                      </a:r>
                    </a:p>
                  </a:txBody>
                  <a:tcPr marL="51435" marR="51435"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B183"/>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76</a:t>
                      </a:r>
                    </a:p>
                  </a:txBody>
                  <a:tcPr marL="51435" marR="51435" marT="0"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640</a:t>
                      </a:r>
                    </a:p>
                  </a:txBody>
                  <a:tcPr marL="51435" marR="51435"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27</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200</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i="1" kern="1200" dirty="0">
                          <a:solidFill>
                            <a:schemeClr val="dk1"/>
                          </a:solidFill>
                          <a:effectLst/>
                          <a:latin typeface="Arial" panose="020B0604020202020204" pitchFamily="34" charset="0"/>
                          <a:ea typeface="+mn-ea"/>
                          <a:cs typeface="Arial" panose="020B0604020202020204" pitchFamily="34" charset="0"/>
                        </a:rPr>
                        <a:t>867</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defTabSz="914400" rtl="0" eaLnBrk="1" latinLnBrk="0" hangingPunct="1">
                        <a:lnSpc>
                          <a:spcPct val="107000"/>
                        </a:lnSpc>
                        <a:spcBef>
                          <a:spcPts val="0"/>
                        </a:spcBef>
                        <a:spcAft>
                          <a:spcPts val="0"/>
                        </a:spcAft>
                      </a:pPr>
                      <a:r>
                        <a:rPr lang="en-US" sz="1000" i="1" kern="1200" dirty="0">
                          <a:solidFill>
                            <a:schemeClr val="dk1"/>
                          </a:solidFill>
                          <a:effectLst/>
                          <a:latin typeface="Arial" panose="020B0604020202020204" pitchFamily="34" charset="0"/>
                          <a:ea typeface="+mn-ea"/>
                          <a:cs typeface="Arial" panose="020B0604020202020204" pitchFamily="34" charset="0"/>
                        </a:rPr>
                        <a:t>146</a:t>
                      </a:r>
                    </a:p>
                  </a:txBody>
                  <a:tcPr marL="51435" marR="51435"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b="1" i="1" kern="1200" dirty="0">
                          <a:solidFill>
                            <a:schemeClr val="dk1"/>
                          </a:solidFill>
                          <a:effectLst/>
                          <a:latin typeface="Arial" panose="020B0604020202020204" pitchFamily="34" charset="0"/>
                          <a:ea typeface="+mn-ea"/>
                          <a:cs typeface="Arial" panose="020B0604020202020204" pitchFamily="34" charset="0"/>
                        </a:rPr>
                        <a:t>1,013</a:t>
                      </a:r>
                    </a:p>
                  </a:txBody>
                  <a:tcPr marL="51435" marR="5143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6"/>
                  </a:ext>
                </a:extLst>
              </a:tr>
              <a:tr h="371272">
                <a:tc>
                  <a:txBody>
                    <a:bodyPr/>
                    <a:lstStyle/>
                    <a:p>
                      <a:pPr marL="0" marR="0" algn="ctr">
                        <a:lnSpc>
                          <a:spcPct val="107000"/>
                        </a:lnSpc>
                        <a:spcBef>
                          <a:spcPts val="0"/>
                        </a:spcBef>
                        <a:spcAft>
                          <a:spcPts val="0"/>
                        </a:spcAft>
                      </a:pPr>
                      <a:r>
                        <a:rPr lang="en-US" sz="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1,040 - &gt;1,035</a:t>
                      </a:r>
                      <a:endParaRPr lang="en-US" sz="8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400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17</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70</a:t>
                      </a:r>
                    </a:p>
                  </a:txBody>
                  <a:tcPr marL="51435" marR="51435" marT="0"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b="1" i="1" kern="1200" dirty="0">
                          <a:solidFill>
                            <a:schemeClr val="dk1"/>
                          </a:solidFill>
                          <a:effectLst/>
                          <a:latin typeface="Arial" panose="020B0604020202020204" pitchFamily="34" charset="0"/>
                          <a:ea typeface="+mn-ea"/>
                          <a:cs typeface="Arial" panose="020B0604020202020204" pitchFamily="34" charset="0"/>
                        </a:rPr>
                        <a:t>487</a:t>
                      </a:r>
                    </a:p>
                  </a:txBody>
                  <a:tcPr marL="51435" marR="5143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240</a:t>
                      </a:r>
                    </a:p>
                  </a:txBody>
                  <a:tcPr marL="51435" marR="51435"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10</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250</a:t>
                      </a:r>
                    </a:p>
                  </a:txBody>
                  <a:tcPr marL="51435" marR="51435"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B183"/>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84</a:t>
                      </a:r>
                    </a:p>
                  </a:txBody>
                  <a:tcPr marL="51435" marR="51435" marT="0"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640</a:t>
                      </a:r>
                    </a:p>
                  </a:txBody>
                  <a:tcPr marL="51435" marR="51435"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27</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250</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i="1" kern="1200" dirty="0">
                          <a:solidFill>
                            <a:schemeClr val="dk1"/>
                          </a:solidFill>
                          <a:effectLst/>
                          <a:latin typeface="Arial" panose="020B0604020202020204" pitchFamily="34" charset="0"/>
                          <a:ea typeface="+mn-ea"/>
                          <a:cs typeface="Arial" panose="020B0604020202020204" pitchFamily="34" charset="0"/>
                        </a:rPr>
                        <a:t>917</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defTabSz="914400" rtl="0" eaLnBrk="1" latinLnBrk="0" hangingPunct="1">
                        <a:lnSpc>
                          <a:spcPct val="107000"/>
                        </a:lnSpc>
                        <a:spcBef>
                          <a:spcPts val="0"/>
                        </a:spcBef>
                        <a:spcAft>
                          <a:spcPts val="0"/>
                        </a:spcAft>
                      </a:pPr>
                      <a:r>
                        <a:rPr lang="en-US" sz="1000" i="1" kern="1200" dirty="0">
                          <a:solidFill>
                            <a:schemeClr val="dk1"/>
                          </a:solidFill>
                          <a:effectLst/>
                          <a:latin typeface="Arial" panose="020B0604020202020204" pitchFamily="34" charset="0"/>
                          <a:ea typeface="+mn-ea"/>
                          <a:cs typeface="Arial" panose="020B0604020202020204" pitchFamily="34" charset="0"/>
                        </a:rPr>
                        <a:t>154</a:t>
                      </a:r>
                    </a:p>
                  </a:txBody>
                  <a:tcPr marL="51435" marR="51435"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b="1" i="1" kern="1200" dirty="0">
                          <a:solidFill>
                            <a:schemeClr val="dk1"/>
                          </a:solidFill>
                          <a:effectLst/>
                          <a:latin typeface="Arial" panose="020B0604020202020204" pitchFamily="34" charset="0"/>
                          <a:ea typeface="+mn-ea"/>
                          <a:cs typeface="Arial" panose="020B0604020202020204" pitchFamily="34" charset="0"/>
                        </a:rPr>
                        <a:t>1,071</a:t>
                      </a:r>
                    </a:p>
                  </a:txBody>
                  <a:tcPr marL="51435" marR="5143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7"/>
                  </a:ext>
                </a:extLst>
              </a:tr>
              <a:tr h="371272">
                <a:tc>
                  <a:txBody>
                    <a:bodyPr/>
                    <a:lstStyle/>
                    <a:p>
                      <a:pPr marL="0" marR="0" algn="ctr">
                        <a:lnSpc>
                          <a:spcPct val="107000"/>
                        </a:lnSpc>
                        <a:spcBef>
                          <a:spcPts val="0"/>
                        </a:spcBef>
                        <a:spcAft>
                          <a:spcPts val="0"/>
                        </a:spcAft>
                      </a:pPr>
                      <a:r>
                        <a:rPr lang="en-US" sz="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1,035 - &gt;1,030</a:t>
                      </a:r>
                      <a:endParaRPr lang="en-US" sz="8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400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17</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70</a:t>
                      </a:r>
                    </a:p>
                  </a:txBody>
                  <a:tcPr marL="51435" marR="51435" marT="0"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b="1" i="1" kern="1200" dirty="0">
                          <a:solidFill>
                            <a:schemeClr val="dk1"/>
                          </a:solidFill>
                          <a:effectLst/>
                          <a:latin typeface="Arial" panose="020B0604020202020204" pitchFamily="34" charset="0"/>
                          <a:ea typeface="+mn-ea"/>
                          <a:cs typeface="Arial" panose="020B0604020202020204" pitchFamily="34" charset="0"/>
                        </a:rPr>
                        <a:t>487</a:t>
                      </a:r>
                    </a:p>
                  </a:txBody>
                  <a:tcPr marL="51435" marR="5143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240</a:t>
                      </a:r>
                    </a:p>
                  </a:txBody>
                  <a:tcPr marL="51435" marR="51435"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10</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300</a:t>
                      </a:r>
                    </a:p>
                  </a:txBody>
                  <a:tcPr marL="51435" marR="51435"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B183"/>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92</a:t>
                      </a:r>
                    </a:p>
                  </a:txBody>
                  <a:tcPr marL="51435" marR="51435" marT="0"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640</a:t>
                      </a:r>
                    </a:p>
                  </a:txBody>
                  <a:tcPr marL="51435" marR="51435"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27</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300</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i="1" kern="1200" dirty="0">
                          <a:solidFill>
                            <a:schemeClr val="dk1"/>
                          </a:solidFill>
                          <a:effectLst/>
                          <a:latin typeface="Arial" panose="020B0604020202020204" pitchFamily="34" charset="0"/>
                          <a:ea typeface="+mn-ea"/>
                          <a:cs typeface="Arial" panose="020B0604020202020204" pitchFamily="34" charset="0"/>
                        </a:rPr>
                        <a:t>967</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defTabSz="914400" rtl="0" eaLnBrk="1" latinLnBrk="0" hangingPunct="1">
                        <a:lnSpc>
                          <a:spcPct val="107000"/>
                        </a:lnSpc>
                        <a:spcBef>
                          <a:spcPts val="0"/>
                        </a:spcBef>
                        <a:spcAft>
                          <a:spcPts val="0"/>
                        </a:spcAft>
                      </a:pPr>
                      <a:r>
                        <a:rPr lang="en-US" sz="1000" i="1" kern="1200" dirty="0">
                          <a:solidFill>
                            <a:schemeClr val="dk1"/>
                          </a:solidFill>
                          <a:effectLst/>
                          <a:latin typeface="Arial" panose="020B0604020202020204" pitchFamily="34" charset="0"/>
                          <a:ea typeface="+mn-ea"/>
                          <a:cs typeface="Arial" panose="020B0604020202020204" pitchFamily="34" charset="0"/>
                        </a:rPr>
                        <a:t>162</a:t>
                      </a:r>
                    </a:p>
                  </a:txBody>
                  <a:tcPr marL="51435" marR="51435"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b="1" i="1" kern="1200" dirty="0">
                          <a:solidFill>
                            <a:schemeClr val="dk1"/>
                          </a:solidFill>
                          <a:effectLst/>
                          <a:latin typeface="Arial" panose="020B0604020202020204" pitchFamily="34" charset="0"/>
                          <a:ea typeface="+mn-ea"/>
                          <a:cs typeface="Arial" panose="020B0604020202020204" pitchFamily="34" charset="0"/>
                        </a:rPr>
                        <a:t>1,129</a:t>
                      </a:r>
                    </a:p>
                  </a:txBody>
                  <a:tcPr marL="51435" marR="5143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8"/>
                  </a:ext>
                </a:extLst>
              </a:tr>
              <a:tr h="371272">
                <a:tc>
                  <a:txBody>
                    <a:bodyPr/>
                    <a:lstStyle/>
                    <a:p>
                      <a:pPr marL="0" marR="0" algn="ctr">
                        <a:lnSpc>
                          <a:spcPct val="107000"/>
                        </a:lnSpc>
                        <a:spcBef>
                          <a:spcPts val="0"/>
                        </a:spcBef>
                        <a:spcAft>
                          <a:spcPts val="0"/>
                        </a:spcAft>
                      </a:pPr>
                      <a:r>
                        <a:rPr lang="en-US" sz="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1,030 – 1,025</a:t>
                      </a:r>
                      <a:endParaRPr lang="en-US" sz="8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400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17</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70</a:t>
                      </a:r>
                    </a:p>
                  </a:txBody>
                  <a:tcPr marL="51435" marR="51435" marT="0"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b="1" i="1" kern="1200" dirty="0">
                          <a:solidFill>
                            <a:schemeClr val="dk1"/>
                          </a:solidFill>
                          <a:effectLst/>
                          <a:latin typeface="Arial" panose="020B0604020202020204" pitchFamily="34" charset="0"/>
                          <a:ea typeface="+mn-ea"/>
                          <a:cs typeface="Arial" panose="020B0604020202020204" pitchFamily="34" charset="0"/>
                        </a:rPr>
                        <a:t>487</a:t>
                      </a:r>
                    </a:p>
                  </a:txBody>
                  <a:tcPr marL="51435" marR="5143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240</a:t>
                      </a:r>
                    </a:p>
                  </a:txBody>
                  <a:tcPr marL="51435" marR="51435"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10</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350</a:t>
                      </a:r>
                    </a:p>
                  </a:txBody>
                  <a:tcPr marL="51435" marR="51435"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B183"/>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101</a:t>
                      </a:r>
                    </a:p>
                  </a:txBody>
                  <a:tcPr marL="51435" marR="51435" marT="0"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640</a:t>
                      </a:r>
                    </a:p>
                  </a:txBody>
                  <a:tcPr marL="51435" marR="51435"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27</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350</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i="1" kern="1200" dirty="0">
                          <a:solidFill>
                            <a:schemeClr val="dk1"/>
                          </a:solidFill>
                          <a:effectLst/>
                          <a:latin typeface="Arial" panose="020B0604020202020204" pitchFamily="34" charset="0"/>
                          <a:ea typeface="+mn-ea"/>
                          <a:cs typeface="Arial" panose="020B0604020202020204" pitchFamily="34" charset="0"/>
                        </a:rPr>
                        <a:t>1,017</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defTabSz="914400" rtl="0" eaLnBrk="1" latinLnBrk="0" hangingPunct="1">
                        <a:lnSpc>
                          <a:spcPct val="107000"/>
                        </a:lnSpc>
                        <a:spcBef>
                          <a:spcPts val="0"/>
                        </a:spcBef>
                        <a:spcAft>
                          <a:spcPts val="0"/>
                        </a:spcAft>
                      </a:pPr>
                      <a:r>
                        <a:rPr lang="en-US" sz="1000" i="1" kern="1200" dirty="0">
                          <a:solidFill>
                            <a:schemeClr val="dk1"/>
                          </a:solidFill>
                          <a:effectLst/>
                          <a:latin typeface="Arial" panose="020B0604020202020204" pitchFamily="34" charset="0"/>
                          <a:ea typeface="+mn-ea"/>
                          <a:cs typeface="Arial" panose="020B0604020202020204" pitchFamily="34" charset="0"/>
                        </a:rPr>
                        <a:t>171</a:t>
                      </a:r>
                    </a:p>
                  </a:txBody>
                  <a:tcPr marL="51435" marR="51435"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b="1" i="1" kern="1200" dirty="0">
                          <a:solidFill>
                            <a:schemeClr val="dk1"/>
                          </a:solidFill>
                          <a:effectLst/>
                          <a:latin typeface="Arial" panose="020B0604020202020204" pitchFamily="34" charset="0"/>
                          <a:ea typeface="+mn-ea"/>
                          <a:cs typeface="Arial" panose="020B0604020202020204" pitchFamily="34" charset="0"/>
                        </a:rPr>
                        <a:t>1,188</a:t>
                      </a:r>
                    </a:p>
                  </a:txBody>
                  <a:tcPr marL="51435" marR="5143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9"/>
                  </a:ext>
                </a:extLst>
              </a:tr>
              <a:tr h="333241">
                <a:tc>
                  <a:txBody>
                    <a:bodyPr/>
                    <a:lstStyle/>
                    <a:p>
                      <a:pPr marL="0" marR="0" algn="ctr">
                        <a:lnSpc>
                          <a:spcPct val="107000"/>
                        </a:lnSpc>
                        <a:spcBef>
                          <a:spcPts val="0"/>
                        </a:spcBef>
                        <a:spcAft>
                          <a:spcPts val="0"/>
                        </a:spcAft>
                      </a:pPr>
                      <a:r>
                        <a:rPr lang="en-US" sz="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&lt;1,025</a:t>
                      </a:r>
                      <a:endParaRPr lang="en-US" sz="8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480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20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125</a:t>
                      </a:r>
                    </a:p>
                  </a:txBody>
                  <a:tcPr marL="51435" marR="51435" marT="0"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b="1" i="1" kern="1200" dirty="0">
                          <a:solidFill>
                            <a:schemeClr val="dk1"/>
                          </a:solidFill>
                          <a:effectLst/>
                          <a:latin typeface="Arial" panose="020B0604020202020204" pitchFamily="34" charset="0"/>
                          <a:ea typeface="+mn-ea"/>
                          <a:cs typeface="Arial" panose="020B0604020202020204" pitchFamily="34" charset="0"/>
                        </a:rPr>
                        <a:t>625</a:t>
                      </a:r>
                    </a:p>
                  </a:txBody>
                  <a:tcPr marL="51435" marR="5143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240</a:t>
                      </a:r>
                    </a:p>
                  </a:txBody>
                  <a:tcPr marL="51435" marR="51435"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10</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350</a:t>
                      </a:r>
                    </a:p>
                  </a:txBody>
                  <a:tcPr marL="51435" marR="51435"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B183"/>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150</a:t>
                      </a:r>
                    </a:p>
                  </a:txBody>
                  <a:tcPr marL="51435" marR="51435" marT="0"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720</a:t>
                      </a:r>
                    </a:p>
                  </a:txBody>
                  <a:tcPr marL="51435" marR="51435"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30</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algn="ctr" defTabSz="914400" rtl="0" eaLnBrk="1" latinLnBrk="0" hangingPunct="1">
                        <a:lnSpc>
                          <a:spcPct val="107000"/>
                        </a:lnSpc>
                        <a:spcBef>
                          <a:spcPts val="0"/>
                        </a:spcBef>
                        <a:spcAft>
                          <a:spcPts val="0"/>
                        </a:spcAft>
                      </a:pPr>
                      <a:r>
                        <a:rPr lang="en-US" sz="1000" kern="1200" dirty="0">
                          <a:solidFill>
                            <a:schemeClr val="dk1"/>
                          </a:solidFill>
                          <a:effectLst/>
                          <a:latin typeface="Arial" panose="020B0604020202020204" pitchFamily="34" charset="0"/>
                          <a:ea typeface="+mn-ea"/>
                          <a:cs typeface="Arial" panose="020B0604020202020204" pitchFamily="34" charset="0"/>
                        </a:rPr>
                        <a:t>350</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i="1" kern="1200" dirty="0">
                          <a:solidFill>
                            <a:schemeClr val="dk1"/>
                          </a:solidFill>
                          <a:effectLst/>
                          <a:latin typeface="Arial" panose="020B0604020202020204" pitchFamily="34" charset="0"/>
                          <a:ea typeface="+mn-ea"/>
                          <a:cs typeface="Arial" panose="020B0604020202020204" pitchFamily="34" charset="0"/>
                        </a:rPr>
                        <a:t>1,100</a:t>
                      </a:r>
                    </a:p>
                  </a:txBody>
                  <a:tcPr marL="51435" marR="514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defTabSz="914400" rtl="0" eaLnBrk="1" latinLnBrk="0" hangingPunct="1">
                        <a:lnSpc>
                          <a:spcPct val="107000"/>
                        </a:lnSpc>
                        <a:spcBef>
                          <a:spcPts val="0"/>
                        </a:spcBef>
                        <a:spcAft>
                          <a:spcPts val="0"/>
                        </a:spcAft>
                      </a:pPr>
                      <a:r>
                        <a:rPr lang="en-US" sz="1000" i="1" kern="1200" dirty="0">
                          <a:solidFill>
                            <a:schemeClr val="dk1"/>
                          </a:solidFill>
                          <a:effectLst/>
                          <a:latin typeface="Arial" panose="020B0604020202020204" pitchFamily="34" charset="0"/>
                          <a:ea typeface="+mn-ea"/>
                          <a:cs typeface="Arial" panose="020B0604020202020204" pitchFamily="34" charset="0"/>
                        </a:rPr>
                        <a:t>275</a:t>
                      </a:r>
                    </a:p>
                  </a:txBody>
                  <a:tcPr marL="51435" marR="51435"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000" b="1" i="1" kern="1200" dirty="0">
                          <a:solidFill>
                            <a:schemeClr val="dk1"/>
                          </a:solidFill>
                          <a:effectLst/>
                          <a:latin typeface="Arial" panose="020B0604020202020204" pitchFamily="34" charset="0"/>
                          <a:ea typeface="+mn-ea"/>
                          <a:cs typeface="Arial" panose="020B0604020202020204" pitchFamily="34" charset="0"/>
                        </a:rPr>
                        <a:t>1,375</a:t>
                      </a:r>
                    </a:p>
                  </a:txBody>
                  <a:tcPr marL="51435" marR="5143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10"/>
                  </a:ext>
                </a:extLst>
              </a:tr>
            </a:tbl>
          </a:graphicData>
        </a:graphic>
      </p:graphicFrame>
      <p:sp>
        <p:nvSpPr>
          <p:cNvPr id="3" name="Rectangle 2"/>
          <p:cNvSpPr/>
          <p:nvPr/>
        </p:nvSpPr>
        <p:spPr>
          <a:xfrm>
            <a:off x="117832" y="5909095"/>
            <a:ext cx="8229600" cy="553998"/>
          </a:xfrm>
          <a:prstGeom prst="rect">
            <a:avLst/>
          </a:prstGeom>
        </p:spPr>
        <p:txBody>
          <a:bodyPr wrap="square">
            <a:spAutoFit/>
          </a:bodyPr>
          <a:lstStyle/>
          <a:p>
            <a:pPr fontAlgn="base">
              <a:spcBef>
                <a:spcPct val="0"/>
              </a:spcBef>
              <a:spcAft>
                <a:spcPct val="0"/>
              </a:spcAft>
            </a:pPr>
            <a:r>
              <a:rPr lang="en-US" sz="1000" i="1" dirty="0">
                <a:solidFill>
                  <a:schemeClr val="bg1"/>
                </a:solidFill>
                <a:latin typeface="Arial" panose="020B0604020202020204" pitchFamily="34" charset="0"/>
                <a:cs typeface="Arial" panose="020B0604020202020204" pitchFamily="34" charset="0"/>
              </a:rPr>
              <a:t>The US will work to create or conserve 100,000 </a:t>
            </a:r>
            <a:r>
              <a:rPr lang="en-US" sz="1000" i="1" dirty="0" err="1">
                <a:solidFill>
                  <a:schemeClr val="bg1"/>
                </a:solidFill>
                <a:latin typeface="Arial" panose="020B0604020202020204" pitchFamily="34" charset="0"/>
                <a:cs typeface="Arial" panose="020B0604020202020204" pitchFamily="34" charset="0"/>
              </a:rPr>
              <a:t>af</a:t>
            </a:r>
            <a:r>
              <a:rPr lang="en-US" sz="1000" i="1" dirty="0">
                <a:solidFill>
                  <a:schemeClr val="bg1"/>
                </a:solidFill>
                <a:latin typeface="Arial" panose="020B0604020202020204" pitchFamily="34" charset="0"/>
                <a:cs typeface="Arial" panose="020B0604020202020204" pitchFamily="34" charset="0"/>
              </a:rPr>
              <a:t> or more of Colorado River system water on an annual basis to contribute to conservation of water supplies in Lake Mead and other Colorado River reservoirs. All actions taken by the United States shall be subject to applicable federal law, including availability of appropriations. </a:t>
            </a:r>
          </a:p>
        </p:txBody>
      </p:sp>
    </p:spTree>
    <p:extLst>
      <p:ext uri="{BB962C8B-B14F-4D97-AF65-F5344CB8AC3E}">
        <p14:creationId xmlns:p14="http://schemas.microsoft.com/office/powerpoint/2010/main" val="1673379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13785" y="4184872"/>
            <a:ext cx="329565" cy="18516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595958"/>
                </a:solidFill>
                <a:effectLst/>
                <a:uLnTx/>
                <a:uFillTx/>
                <a:latin typeface="Arial"/>
                <a:ea typeface="+mn-ea"/>
                <a:cs typeface="Arial"/>
              </a:rPr>
              <a:t>4</a:t>
            </a:r>
            <a:r>
              <a:rPr kumimoji="0" sz="1200" b="0" i="0" u="none" strike="noStrike" kern="1200" cap="none" spc="-15" normalizeH="0" baseline="0" noProof="0" dirty="0">
                <a:ln>
                  <a:noFill/>
                </a:ln>
                <a:solidFill>
                  <a:srgbClr val="595958"/>
                </a:solidFill>
                <a:effectLst/>
                <a:uLnTx/>
                <a:uFillTx/>
                <a:latin typeface="Arial"/>
                <a:ea typeface="+mn-ea"/>
                <a:cs typeface="Arial"/>
              </a:rPr>
              <a:t>0%</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15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srgbClr val="595958"/>
                </a:solidFill>
                <a:effectLst/>
                <a:uLnTx/>
                <a:uFillTx/>
                <a:latin typeface="Arial"/>
                <a:ea typeface="+mn-ea"/>
                <a:cs typeface="Arial"/>
              </a:rPr>
              <a:t>3</a:t>
            </a:r>
            <a:r>
              <a:rPr kumimoji="0" sz="1200" b="0" i="0" u="none" strike="noStrike" kern="1200" cap="none" spc="-15" normalizeH="0" baseline="0" noProof="0" dirty="0">
                <a:ln>
                  <a:noFill/>
                </a:ln>
                <a:solidFill>
                  <a:srgbClr val="595958"/>
                </a:solidFill>
                <a:effectLst/>
                <a:uLnTx/>
                <a:uFillTx/>
                <a:latin typeface="Arial"/>
                <a:ea typeface="+mn-ea"/>
                <a:cs typeface="Arial"/>
              </a:rPr>
              <a:t>0%</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15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srgbClr val="595958"/>
                </a:solidFill>
                <a:effectLst/>
                <a:uLnTx/>
                <a:uFillTx/>
                <a:latin typeface="Arial"/>
                <a:ea typeface="+mn-ea"/>
                <a:cs typeface="Arial"/>
              </a:rPr>
              <a:t>2</a:t>
            </a:r>
            <a:r>
              <a:rPr kumimoji="0" sz="1200" b="0" i="0" u="none" strike="noStrike" kern="1200" cap="none" spc="-15" normalizeH="0" baseline="0" noProof="0" dirty="0">
                <a:ln>
                  <a:noFill/>
                </a:ln>
                <a:solidFill>
                  <a:srgbClr val="595958"/>
                </a:solidFill>
                <a:effectLst/>
                <a:uLnTx/>
                <a:uFillTx/>
                <a:latin typeface="Arial"/>
                <a:ea typeface="+mn-ea"/>
                <a:cs typeface="Arial"/>
              </a:rPr>
              <a:t>0%</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15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1200" b="0" i="0" u="none" strike="noStrike" kern="1200" cap="none" spc="-5" normalizeH="0" baseline="0" noProof="0" dirty="0">
                <a:ln>
                  <a:noFill/>
                </a:ln>
                <a:solidFill>
                  <a:srgbClr val="595958"/>
                </a:solidFill>
                <a:effectLst/>
                <a:uLnTx/>
                <a:uFillTx/>
                <a:latin typeface="Arial"/>
                <a:ea typeface="+mn-ea"/>
                <a:cs typeface="Arial"/>
              </a:rPr>
              <a:t>1</a:t>
            </a:r>
            <a:r>
              <a:rPr kumimoji="0" sz="1200" b="0" i="0" u="none" strike="noStrike" kern="1200" cap="none" spc="-15" normalizeH="0" baseline="0" noProof="0" dirty="0">
                <a:ln>
                  <a:noFill/>
                </a:ln>
                <a:solidFill>
                  <a:srgbClr val="595958"/>
                </a:solidFill>
                <a:effectLst/>
                <a:uLnTx/>
                <a:uFillTx/>
                <a:latin typeface="Arial"/>
                <a:ea typeface="+mn-ea"/>
                <a:cs typeface="Arial"/>
              </a:rPr>
              <a:t>0%</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15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srgbClr val="595958"/>
                </a:solidFill>
                <a:effectLst/>
                <a:uLnTx/>
                <a:uFillTx/>
                <a:latin typeface="Arial"/>
                <a:ea typeface="+mn-ea"/>
                <a:cs typeface="Arial"/>
              </a:rPr>
              <a:t>0%</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3" name="object 3"/>
          <p:cNvSpPr txBox="1"/>
          <p:nvPr/>
        </p:nvSpPr>
        <p:spPr>
          <a:xfrm>
            <a:off x="8713785" y="3774154"/>
            <a:ext cx="32956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595958"/>
                </a:solidFill>
                <a:effectLst/>
                <a:uLnTx/>
                <a:uFillTx/>
                <a:latin typeface="Arial"/>
                <a:ea typeface="+mn-ea"/>
                <a:cs typeface="Arial"/>
              </a:rPr>
              <a:t>5</a:t>
            </a:r>
            <a:r>
              <a:rPr kumimoji="0" sz="1200" b="0" i="0" u="none" strike="noStrike" kern="1200" cap="none" spc="-15" normalizeH="0" baseline="0" noProof="0" dirty="0">
                <a:ln>
                  <a:noFill/>
                </a:ln>
                <a:solidFill>
                  <a:srgbClr val="595958"/>
                </a:solidFill>
                <a:effectLst/>
                <a:uLnTx/>
                <a:uFillTx/>
                <a:latin typeface="Arial"/>
                <a:ea typeface="+mn-ea"/>
                <a:cs typeface="Arial"/>
              </a:rPr>
              <a:t>0%</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txBox="1"/>
          <p:nvPr/>
        </p:nvSpPr>
        <p:spPr>
          <a:xfrm>
            <a:off x="8713785" y="3363436"/>
            <a:ext cx="32956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595958"/>
                </a:solidFill>
                <a:effectLst/>
                <a:uLnTx/>
                <a:uFillTx/>
                <a:latin typeface="Arial"/>
                <a:ea typeface="+mn-ea"/>
                <a:cs typeface="Arial"/>
              </a:rPr>
              <a:t>6</a:t>
            </a:r>
            <a:r>
              <a:rPr kumimoji="0" sz="1200" b="0" i="0" u="none" strike="noStrike" kern="1200" cap="none" spc="-15" normalizeH="0" baseline="0" noProof="0" dirty="0">
                <a:ln>
                  <a:noFill/>
                </a:ln>
                <a:solidFill>
                  <a:srgbClr val="595958"/>
                </a:solidFill>
                <a:effectLst/>
                <a:uLnTx/>
                <a:uFillTx/>
                <a:latin typeface="Arial"/>
                <a:ea typeface="+mn-ea"/>
                <a:cs typeface="Arial"/>
              </a:rPr>
              <a:t>0%</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txBox="1"/>
          <p:nvPr/>
        </p:nvSpPr>
        <p:spPr>
          <a:xfrm>
            <a:off x="8713785" y="2952718"/>
            <a:ext cx="32956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595958"/>
                </a:solidFill>
                <a:effectLst/>
                <a:uLnTx/>
                <a:uFillTx/>
                <a:latin typeface="Arial"/>
                <a:ea typeface="+mn-ea"/>
                <a:cs typeface="Arial"/>
              </a:rPr>
              <a:t>7</a:t>
            </a:r>
            <a:r>
              <a:rPr kumimoji="0" sz="1200" b="0" i="0" u="none" strike="noStrike" kern="1200" cap="none" spc="-15" normalizeH="0" baseline="0" noProof="0" dirty="0">
                <a:ln>
                  <a:noFill/>
                </a:ln>
                <a:solidFill>
                  <a:srgbClr val="595958"/>
                </a:solidFill>
                <a:effectLst/>
                <a:uLnTx/>
                <a:uFillTx/>
                <a:latin typeface="Arial"/>
                <a:ea typeface="+mn-ea"/>
                <a:cs typeface="Arial"/>
              </a:rPr>
              <a:t>0%</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6" name="object 6"/>
          <p:cNvSpPr txBox="1"/>
          <p:nvPr/>
        </p:nvSpPr>
        <p:spPr>
          <a:xfrm>
            <a:off x="8713785" y="2542000"/>
            <a:ext cx="32956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595958"/>
                </a:solidFill>
                <a:effectLst/>
                <a:uLnTx/>
                <a:uFillTx/>
                <a:latin typeface="Arial"/>
                <a:ea typeface="+mn-ea"/>
                <a:cs typeface="Arial"/>
              </a:rPr>
              <a:t>8</a:t>
            </a:r>
            <a:r>
              <a:rPr kumimoji="0" sz="1200" b="0" i="0" u="none" strike="noStrike" kern="1200" cap="none" spc="-15" normalizeH="0" baseline="0" noProof="0" dirty="0">
                <a:ln>
                  <a:noFill/>
                </a:ln>
                <a:solidFill>
                  <a:srgbClr val="595958"/>
                </a:solidFill>
                <a:effectLst/>
                <a:uLnTx/>
                <a:uFillTx/>
                <a:latin typeface="Arial"/>
                <a:ea typeface="+mn-ea"/>
                <a:cs typeface="Arial"/>
              </a:rPr>
              <a:t>0%</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7"/>
          <p:cNvSpPr txBox="1"/>
          <p:nvPr/>
        </p:nvSpPr>
        <p:spPr>
          <a:xfrm>
            <a:off x="8713785" y="2131282"/>
            <a:ext cx="32956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595958"/>
                </a:solidFill>
                <a:effectLst/>
                <a:uLnTx/>
                <a:uFillTx/>
                <a:latin typeface="Arial"/>
                <a:ea typeface="+mn-ea"/>
                <a:cs typeface="Arial"/>
              </a:rPr>
              <a:t>9</a:t>
            </a:r>
            <a:r>
              <a:rPr kumimoji="0" sz="1200" b="0" i="0" u="none" strike="noStrike" kern="1200" cap="none" spc="-15" normalizeH="0" baseline="0" noProof="0" dirty="0">
                <a:ln>
                  <a:noFill/>
                </a:ln>
                <a:solidFill>
                  <a:srgbClr val="595958"/>
                </a:solidFill>
                <a:effectLst/>
                <a:uLnTx/>
                <a:uFillTx/>
                <a:latin typeface="Arial"/>
                <a:ea typeface="+mn-ea"/>
                <a:cs typeface="Arial"/>
              </a:rPr>
              <a:t>0%</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8" name="object 8"/>
          <p:cNvSpPr/>
          <p:nvPr/>
        </p:nvSpPr>
        <p:spPr>
          <a:xfrm>
            <a:off x="539495" y="5533644"/>
            <a:ext cx="3901440" cy="0"/>
          </a:xfrm>
          <a:custGeom>
            <a:avLst/>
            <a:gdLst/>
            <a:ahLst/>
            <a:cxnLst/>
            <a:rect l="l" t="t" r="r" b="b"/>
            <a:pathLst>
              <a:path w="3901440">
                <a:moveTo>
                  <a:pt x="0" y="0"/>
                </a:moveTo>
                <a:lnTo>
                  <a:pt x="3901440" y="0"/>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539495" y="5122164"/>
            <a:ext cx="3901440" cy="0"/>
          </a:xfrm>
          <a:custGeom>
            <a:avLst/>
            <a:gdLst/>
            <a:ahLst/>
            <a:cxnLst/>
            <a:rect l="l" t="t" r="r" b="b"/>
            <a:pathLst>
              <a:path w="3901440">
                <a:moveTo>
                  <a:pt x="0" y="0"/>
                </a:moveTo>
                <a:lnTo>
                  <a:pt x="3901440" y="0"/>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539495" y="4712208"/>
            <a:ext cx="3901440" cy="0"/>
          </a:xfrm>
          <a:custGeom>
            <a:avLst/>
            <a:gdLst/>
            <a:ahLst/>
            <a:cxnLst/>
            <a:rect l="l" t="t" r="r" b="b"/>
            <a:pathLst>
              <a:path w="3901440">
                <a:moveTo>
                  <a:pt x="0" y="0"/>
                </a:moveTo>
                <a:lnTo>
                  <a:pt x="3901440" y="0"/>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539495" y="4300728"/>
            <a:ext cx="3901440" cy="0"/>
          </a:xfrm>
          <a:custGeom>
            <a:avLst/>
            <a:gdLst/>
            <a:ahLst/>
            <a:cxnLst/>
            <a:rect l="l" t="t" r="r" b="b"/>
            <a:pathLst>
              <a:path w="3901440">
                <a:moveTo>
                  <a:pt x="0" y="0"/>
                </a:moveTo>
                <a:lnTo>
                  <a:pt x="3901440" y="0"/>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2967227" y="3890771"/>
            <a:ext cx="1473835" cy="0"/>
          </a:xfrm>
          <a:custGeom>
            <a:avLst/>
            <a:gdLst/>
            <a:ahLst/>
            <a:cxnLst/>
            <a:rect l="l" t="t" r="r" b="b"/>
            <a:pathLst>
              <a:path w="1473835">
                <a:moveTo>
                  <a:pt x="0" y="0"/>
                </a:moveTo>
                <a:lnTo>
                  <a:pt x="1473708" y="0"/>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539495" y="3890771"/>
            <a:ext cx="36830" cy="0"/>
          </a:xfrm>
          <a:custGeom>
            <a:avLst/>
            <a:gdLst/>
            <a:ahLst/>
            <a:cxnLst/>
            <a:rect l="l" t="t" r="r" b="b"/>
            <a:pathLst>
              <a:path w="36829">
                <a:moveTo>
                  <a:pt x="0" y="0"/>
                </a:moveTo>
                <a:lnTo>
                  <a:pt x="36576" y="0"/>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2967227" y="3479291"/>
            <a:ext cx="1473835" cy="0"/>
          </a:xfrm>
          <a:custGeom>
            <a:avLst/>
            <a:gdLst/>
            <a:ahLst/>
            <a:cxnLst/>
            <a:rect l="l" t="t" r="r" b="b"/>
            <a:pathLst>
              <a:path w="1473835">
                <a:moveTo>
                  <a:pt x="0" y="0"/>
                </a:moveTo>
                <a:lnTo>
                  <a:pt x="1473708" y="0"/>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539495" y="3479291"/>
            <a:ext cx="36830" cy="0"/>
          </a:xfrm>
          <a:custGeom>
            <a:avLst/>
            <a:gdLst/>
            <a:ahLst/>
            <a:cxnLst/>
            <a:rect l="l" t="t" r="r" b="b"/>
            <a:pathLst>
              <a:path w="36829">
                <a:moveTo>
                  <a:pt x="0" y="0"/>
                </a:moveTo>
                <a:lnTo>
                  <a:pt x="36576" y="0"/>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2967227" y="3069335"/>
            <a:ext cx="1473835" cy="0"/>
          </a:xfrm>
          <a:custGeom>
            <a:avLst/>
            <a:gdLst/>
            <a:ahLst/>
            <a:cxnLst/>
            <a:rect l="l" t="t" r="r" b="b"/>
            <a:pathLst>
              <a:path w="1473835">
                <a:moveTo>
                  <a:pt x="0" y="0"/>
                </a:moveTo>
                <a:lnTo>
                  <a:pt x="1473708" y="0"/>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539495" y="3069335"/>
            <a:ext cx="36830" cy="0"/>
          </a:xfrm>
          <a:custGeom>
            <a:avLst/>
            <a:gdLst/>
            <a:ahLst/>
            <a:cxnLst/>
            <a:rect l="l" t="t" r="r" b="b"/>
            <a:pathLst>
              <a:path w="36829">
                <a:moveTo>
                  <a:pt x="0" y="0"/>
                </a:moveTo>
                <a:lnTo>
                  <a:pt x="36576" y="0"/>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2967227" y="2657855"/>
            <a:ext cx="1473835" cy="0"/>
          </a:xfrm>
          <a:custGeom>
            <a:avLst/>
            <a:gdLst/>
            <a:ahLst/>
            <a:cxnLst/>
            <a:rect l="l" t="t" r="r" b="b"/>
            <a:pathLst>
              <a:path w="1473835">
                <a:moveTo>
                  <a:pt x="0" y="0"/>
                </a:moveTo>
                <a:lnTo>
                  <a:pt x="1473708" y="0"/>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539495" y="2657855"/>
            <a:ext cx="36830" cy="0"/>
          </a:xfrm>
          <a:custGeom>
            <a:avLst/>
            <a:gdLst/>
            <a:ahLst/>
            <a:cxnLst/>
            <a:rect l="l" t="t" r="r" b="b"/>
            <a:pathLst>
              <a:path w="36829">
                <a:moveTo>
                  <a:pt x="0" y="0"/>
                </a:moveTo>
                <a:lnTo>
                  <a:pt x="36576" y="0"/>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2967227" y="2247900"/>
            <a:ext cx="1473835" cy="0"/>
          </a:xfrm>
          <a:custGeom>
            <a:avLst/>
            <a:gdLst/>
            <a:ahLst/>
            <a:cxnLst/>
            <a:rect l="l" t="t" r="r" b="b"/>
            <a:pathLst>
              <a:path w="1473835">
                <a:moveTo>
                  <a:pt x="0" y="0"/>
                </a:moveTo>
                <a:lnTo>
                  <a:pt x="1473708" y="0"/>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539495" y="2247900"/>
            <a:ext cx="36830" cy="0"/>
          </a:xfrm>
          <a:custGeom>
            <a:avLst/>
            <a:gdLst/>
            <a:ahLst/>
            <a:cxnLst/>
            <a:rect l="l" t="t" r="r" b="b"/>
            <a:pathLst>
              <a:path w="36829">
                <a:moveTo>
                  <a:pt x="0" y="0"/>
                </a:moveTo>
                <a:lnTo>
                  <a:pt x="36576" y="0"/>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539495" y="1837944"/>
            <a:ext cx="3901440" cy="0"/>
          </a:xfrm>
          <a:custGeom>
            <a:avLst/>
            <a:gdLst/>
            <a:ahLst/>
            <a:cxnLst/>
            <a:rect l="l" t="t" r="r" b="b"/>
            <a:pathLst>
              <a:path w="3901440">
                <a:moveTo>
                  <a:pt x="0" y="0"/>
                </a:moveTo>
                <a:lnTo>
                  <a:pt x="3901440" y="0"/>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539495" y="1837944"/>
            <a:ext cx="0" cy="4105910"/>
          </a:xfrm>
          <a:custGeom>
            <a:avLst/>
            <a:gdLst/>
            <a:ahLst/>
            <a:cxnLst/>
            <a:rect l="l" t="t" r="r" b="b"/>
            <a:pathLst>
              <a:path h="4105910">
                <a:moveTo>
                  <a:pt x="0" y="0"/>
                </a:moveTo>
                <a:lnTo>
                  <a:pt x="0" y="4105655"/>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755904" y="1837944"/>
            <a:ext cx="0" cy="55244"/>
          </a:xfrm>
          <a:custGeom>
            <a:avLst/>
            <a:gdLst/>
            <a:ahLst/>
            <a:cxnLst/>
            <a:rect l="l" t="t" r="r" b="b"/>
            <a:pathLst>
              <a:path h="55244">
                <a:moveTo>
                  <a:pt x="0" y="0"/>
                </a:moveTo>
                <a:lnTo>
                  <a:pt x="0" y="54863"/>
                </a:lnTo>
              </a:path>
            </a:pathLst>
          </a:custGeom>
          <a:ln w="9143">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p:nvPr/>
        </p:nvSpPr>
        <p:spPr>
          <a:xfrm>
            <a:off x="755904" y="3919728"/>
            <a:ext cx="0" cy="2024380"/>
          </a:xfrm>
          <a:custGeom>
            <a:avLst/>
            <a:gdLst/>
            <a:ahLst/>
            <a:cxnLst/>
            <a:rect l="l" t="t" r="r" b="b"/>
            <a:pathLst>
              <a:path h="2024379">
                <a:moveTo>
                  <a:pt x="0" y="0"/>
                </a:moveTo>
                <a:lnTo>
                  <a:pt x="0" y="2023872"/>
                </a:lnTo>
              </a:path>
            </a:pathLst>
          </a:custGeom>
          <a:ln w="9143">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p:nvPr/>
        </p:nvSpPr>
        <p:spPr>
          <a:xfrm>
            <a:off x="972311" y="1837944"/>
            <a:ext cx="0" cy="55244"/>
          </a:xfrm>
          <a:custGeom>
            <a:avLst/>
            <a:gdLst/>
            <a:ahLst/>
            <a:cxnLst/>
            <a:rect l="l" t="t" r="r" b="b"/>
            <a:pathLst>
              <a:path h="55244">
                <a:moveTo>
                  <a:pt x="0" y="0"/>
                </a:moveTo>
                <a:lnTo>
                  <a:pt x="0" y="54863"/>
                </a:lnTo>
              </a:path>
            </a:pathLst>
          </a:custGeom>
          <a:ln w="9143">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p:nvPr/>
        </p:nvSpPr>
        <p:spPr>
          <a:xfrm>
            <a:off x="972311" y="3919728"/>
            <a:ext cx="0" cy="2024380"/>
          </a:xfrm>
          <a:custGeom>
            <a:avLst/>
            <a:gdLst/>
            <a:ahLst/>
            <a:cxnLst/>
            <a:rect l="l" t="t" r="r" b="b"/>
            <a:pathLst>
              <a:path h="2024379">
                <a:moveTo>
                  <a:pt x="0" y="0"/>
                </a:moveTo>
                <a:lnTo>
                  <a:pt x="0" y="2023872"/>
                </a:lnTo>
              </a:path>
            </a:pathLst>
          </a:custGeom>
          <a:ln w="9143">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p:nvPr/>
        </p:nvSpPr>
        <p:spPr>
          <a:xfrm>
            <a:off x="1190244" y="1837944"/>
            <a:ext cx="0" cy="55244"/>
          </a:xfrm>
          <a:custGeom>
            <a:avLst/>
            <a:gdLst/>
            <a:ahLst/>
            <a:cxnLst/>
            <a:rect l="l" t="t" r="r" b="b"/>
            <a:pathLst>
              <a:path h="55244">
                <a:moveTo>
                  <a:pt x="0" y="0"/>
                </a:moveTo>
                <a:lnTo>
                  <a:pt x="0" y="54863"/>
                </a:lnTo>
              </a:path>
            </a:pathLst>
          </a:custGeom>
          <a:ln w="9143">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p:nvPr/>
        </p:nvSpPr>
        <p:spPr>
          <a:xfrm>
            <a:off x="1190244" y="3919728"/>
            <a:ext cx="0" cy="2024380"/>
          </a:xfrm>
          <a:custGeom>
            <a:avLst/>
            <a:gdLst/>
            <a:ahLst/>
            <a:cxnLst/>
            <a:rect l="l" t="t" r="r" b="b"/>
            <a:pathLst>
              <a:path h="2024379">
                <a:moveTo>
                  <a:pt x="0" y="0"/>
                </a:moveTo>
                <a:lnTo>
                  <a:pt x="0" y="2023872"/>
                </a:lnTo>
              </a:path>
            </a:pathLst>
          </a:custGeom>
          <a:ln w="9143">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1406652" y="1837944"/>
            <a:ext cx="0" cy="55244"/>
          </a:xfrm>
          <a:custGeom>
            <a:avLst/>
            <a:gdLst/>
            <a:ahLst/>
            <a:cxnLst/>
            <a:rect l="l" t="t" r="r" b="b"/>
            <a:pathLst>
              <a:path h="55244">
                <a:moveTo>
                  <a:pt x="0" y="0"/>
                </a:moveTo>
                <a:lnTo>
                  <a:pt x="0" y="54863"/>
                </a:lnTo>
              </a:path>
            </a:pathLst>
          </a:custGeom>
          <a:ln w="9143">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1406652" y="3919728"/>
            <a:ext cx="0" cy="2024380"/>
          </a:xfrm>
          <a:custGeom>
            <a:avLst/>
            <a:gdLst/>
            <a:ahLst/>
            <a:cxnLst/>
            <a:rect l="l" t="t" r="r" b="b"/>
            <a:pathLst>
              <a:path h="2024379">
                <a:moveTo>
                  <a:pt x="0" y="0"/>
                </a:moveTo>
                <a:lnTo>
                  <a:pt x="0" y="2023872"/>
                </a:lnTo>
              </a:path>
            </a:pathLst>
          </a:custGeom>
          <a:ln w="9143">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1623060" y="1837944"/>
            <a:ext cx="0" cy="55244"/>
          </a:xfrm>
          <a:custGeom>
            <a:avLst/>
            <a:gdLst/>
            <a:ahLst/>
            <a:cxnLst/>
            <a:rect l="l" t="t" r="r" b="b"/>
            <a:pathLst>
              <a:path h="55244">
                <a:moveTo>
                  <a:pt x="0" y="0"/>
                </a:moveTo>
                <a:lnTo>
                  <a:pt x="0" y="54863"/>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p:nvPr/>
        </p:nvSpPr>
        <p:spPr>
          <a:xfrm>
            <a:off x="1623060" y="3919728"/>
            <a:ext cx="0" cy="2024380"/>
          </a:xfrm>
          <a:custGeom>
            <a:avLst/>
            <a:gdLst/>
            <a:ahLst/>
            <a:cxnLst/>
            <a:rect l="l" t="t" r="r" b="b"/>
            <a:pathLst>
              <a:path h="2024379">
                <a:moveTo>
                  <a:pt x="0" y="0"/>
                </a:moveTo>
                <a:lnTo>
                  <a:pt x="0" y="2023872"/>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34"/>
          <p:cNvSpPr/>
          <p:nvPr/>
        </p:nvSpPr>
        <p:spPr>
          <a:xfrm>
            <a:off x="1839467" y="1837944"/>
            <a:ext cx="0" cy="55244"/>
          </a:xfrm>
          <a:custGeom>
            <a:avLst/>
            <a:gdLst/>
            <a:ahLst/>
            <a:cxnLst/>
            <a:rect l="l" t="t" r="r" b="b"/>
            <a:pathLst>
              <a:path h="55244">
                <a:moveTo>
                  <a:pt x="0" y="0"/>
                </a:moveTo>
                <a:lnTo>
                  <a:pt x="0" y="54863"/>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p:nvPr/>
        </p:nvSpPr>
        <p:spPr>
          <a:xfrm>
            <a:off x="1839467" y="3919728"/>
            <a:ext cx="0" cy="2024380"/>
          </a:xfrm>
          <a:custGeom>
            <a:avLst/>
            <a:gdLst/>
            <a:ahLst/>
            <a:cxnLst/>
            <a:rect l="l" t="t" r="r" b="b"/>
            <a:pathLst>
              <a:path h="2024379">
                <a:moveTo>
                  <a:pt x="0" y="0"/>
                </a:moveTo>
                <a:lnTo>
                  <a:pt x="0" y="2023872"/>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36"/>
          <p:cNvSpPr/>
          <p:nvPr/>
        </p:nvSpPr>
        <p:spPr>
          <a:xfrm>
            <a:off x="2057400" y="1837944"/>
            <a:ext cx="0" cy="55244"/>
          </a:xfrm>
          <a:custGeom>
            <a:avLst/>
            <a:gdLst/>
            <a:ahLst/>
            <a:cxnLst/>
            <a:rect l="l" t="t" r="r" b="b"/>
            <a:pathLst>
              <a:path h="55244">
                <a:moveTo>
                  <a:pt x="0" y="0"/>
                </a:moveTo>
                <a:lnTo>
                  <a:pt x="0" y="54863"/>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object 37"/>
          <p:cNvSpPr/>
          <p:nvPr/>
        </p:nvSpPr>
        <p:spPr>
          <a:xfrm>
            <a:off x="2057400" y="3919728"/>
            <a:ext cx="0" cy="2024380"/>
          </a:xfrm>
          <a:custGeom>
            <a:avLst/>
            <a:gdLst/>
            <a:ahLst/>
            <a:cxnLst/>
            <a:rect l="l" t="t" r="r" b="b"/>
            <a:pathLst>
              <a:path h="2024379">
                <a:moveTo>
                  <a:pt x="0" y="0"/>
                </a:moveTo>
                <a:lnTo>
                  <a:pt x="0" y="2023872"/>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object 38"/>
          <p:cNvSpPr/>
          <p:nvPr/>
        </p:nvSpPr>
        <p:spPr>
          <a:xfrm>
            <a:off x="2273807" y="1837944"/>
            <a:ext cx="0" cy="55244"/>
          </a:xfrm>
          <a:custGeom>
            <a:avLst/>
            <a:gdLst/>
            <a:ahLst/>
            <a:cxnLst/>
            <a:rect l="l" t="t" r="r" b="b"/>
            <a:pathLst>
              <a:path h="55244">
                <a:moveTo>
                  <a:pt x="0" y="0"/>
                </a:moveTo>
                <a:lnTo>
                  <a:pt x="0" y="54863"/>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bject 39"/>
          <p:cNvSpPr/>
          <p:nvPr/>
        </p:nvSpPr>
        <p:spPr>
          <a:xfrm>
            <a:off x="2273807" y="3919728"/>
            <a:ext cx="0" cy="2024380"/>
          </a:xfrm>
          <a:custGeom>
            <a:avLst/>
            <a:gdLst/>
            <a:ahLst/>
            <a:cxnLst/>
            <a:rect l="l" t="t" r="r" b="b"/>
            <a:pathLst>
              <a:path h="2024379">
                <a:moveTo>
                  <a:pt x="0" y="0"/>
                </a:moveTo>
                <a:lnTo>
                  <a:pt x="0" y="2023872"/>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40"/>
          <p:cNvSpPr/>
          <p:nvPr/>
        </p:nvSpPr>
        <p:spPr>
          <a:xfrm>
            <a:off x="2490216" y="1837944"/>
            <a:ext cx="0" cy="55244"/>
          </a:xfrm>
          <a:custGeom>
            <a:avLst/>
            <a:gdLst/>
            <a:ahLst/>
            <a:cxnLst/>
            <a:rect l="l" t="t" r="r" b="b"/>
            <a:pathLst>
              <a:path h="55244">
                <a:moveTo>
                  <a:pt x="0" y="0"/>
                </a:moveTo>
                <a:lnTo>
                  <a:pt x="0" y="54863"/>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1"/>
          <p:cNvSpPr/>
          <p:nvPr/>
        </p:nvSpPr>
        <p:spPr>
          <a:xfrm>
            <a:off x="2490216" y="3919728"/>
            <a:ext cx="0" cy="2024380"/>
          </a:xfrm>
          <a:custGeom>
            <a:avLst/>
            <a:gdLst/>
            <a:ahLst/>
            <a:cxnLst/>
            <a:rect l="l" t="t" r="r" b="b"/>
            <a:pathLst>
              <a:path h="2024379">
                <a:moveTo>
                  <a:pt x="0" y="0"/>
                </a:moveTo>
                <a:lnTo>
                  <a:pt x="0" y="2023872"/>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object 42"/>
          <p:cNvSpPr/>
          <p:nvPr/>
        </p:nvSpPr>
        <p:spPr>
          <a:xfrm>
            <a:off x="2706623" y="1837944"/>
            <a:ext cx="0" cy="55244"/>
          </a:xfrm>
          <a:custGeom>
            <a:avLst/>
            <a:gdLst/>
            <a:ahLst/>
            <a:cxnLst/>
            <a:rect l="l" t="t" r="r" b="b"/>
            <a:pathLst>
              <a:path h="55244">
                <a:moveTo>
                  <a:pt x="0" y="0"/>
                </a:moveTo>
                <a:lnTo>
                  <a:pt x="0" y="54863"/>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p:nvPr/>
        </p:nvSpPr>
        <p:spPr>
          <a:xfrm>
            <a:off x="2706623" y="3919728"/>
            <a:ext cx="0" cy="2024380"/>
          </a:xfrm>
          <a:custGeom>
            <a:avLst/>
            <a:gdLst/>
            <a:ahLst/>
            <a:cxnLst/>
            <a:rect l="l" t="t" r="r" b="b"/>
            <a:pathLst>
              <a:path h="2024379">
                <a:moveTo>
                  <a:pt x="0" y="0"/>
                </a:moveTo>
                <a:lnTo>
                  <a:pt x="0" y="2023872"/>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44"/>
          <p:cNvSpPr/>
          <p:nvPr/>
        </p:nvSpPr>
        <p:spPr>
          <a:xfrm>
            <a:off x="2924555" y="1837944"/>
            <a:ext cx="0" cy="55244"/>
          </a:xfrm>
          <a:custGeom>
            <a:avLst/>
            <a:gdLst/>
            <a:ahLst/>
            <a:cxnLst/>
            <a:rect l="l" t="t" r="r" b="b"/>
            <a:pathLst>
              <a:path h="55244">
                <a:moveTo>
                  <a:pt x="0" y="0"/>
                </a:moveTo>
                <a:lnTo>
                  <a:pt x="0" y="54863"/>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object 45"/>
          <p:cNvSpPr/>
          <p:nvPr/>
        </p:nvSpPr>
        <p:spPr>
          <a:xfrm>
            <a:off x="2924555" y="3919728"/>
            <a:ext cx="0" cy="2024380"/>
          </a:xfrm>
          <a:custGeom>
            <a:avLst/>
            <a:gdLst/>
            <a:ahLst/>
            <a:cxnLst/>
            <a:rect l="l" t="t" r="r" b="b"/>
            <a:pathLst>
              <a:path h="2024379">
                <a:moveTo>
                  <a:pt x="0" y="0"/>
                </a:moveTo>
                <a:lnTo>
                  <a:pt x="0" y="2023872"/>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object 46"/>
          <p:cNvSpPr/>
          <p:nvPr/>
        </p:nvSpPr>
        <p:spPr>
          <a:xfrm>
            <a:off x="3140964" y="1837944"/>
            <a:ext cx="0" cy="4105910"/>
          </a:xfrm>
          <a:custGeom>
            <a:avLst/>
            <a:gdLst/>
            <a:ahLst/>
            <a:cxnLst/>
            <a:rect l="l" t="t" r="r" b="b"/>
            <a:pathLst>
              <a:path h="4105910">
                <a:moveTo>
                  <a:pt x="0" y="0"/>
                </a:moveTo>
                <a:lnTo>
                  <a:pt x="0" y="4105655"/>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object 47"/>
          <p:cNvSpPr/>
          <p:nvPr/>
        </p:nvSpPr>
        <p:spPr>
          <a:xfrm>
            <a:off x="3357371" y="1837944"/>
            <a:ext cx="0" cy="4105910"/>
          </a:xfrm>
          <a:custGeom>
            <a:avLst/>
            <a:gdLst/>
            <a:ahLst/>
            <a:cxnLst/>
            <a:rect l="l" t="t" r="r" b="b"/>
            <a:pathLst>
              <a:path h="4105910">
                <a:moveTo>
                  <a:pt x="0" y="0"/>
                </a:moveTo>
                <a:lnTo>
                  <a:pt x="0" y="4105655"/>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object 48"/>
          <p:cNvSpPr/>
          <p:nvPr/>
        </p:nvSpPr>
        <p:spPr>
          <a:xfrm>
            <a:off x="3573779" y="1837944"/>
            <a:ext cx="0" cy="4105910"/>
          </a:xfrm>
          <a:custGeom>
            <a:avLst/>
            <a:gdLst/>
            <a:ahLst/>
            <a:cxnLst/>
            <a:rect l="l" t="t" r="r" b="b"/>
            <a:pathLst>
              <a:path h="4105910">
                <a:moveTo>
                  <a:pt x="0" y="0"/>
                </a:moveTo>
                <a:lnTo>
                  <a:pt x="0" y="4105655"/>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object 49"/>
          <p:cNvSpPr/>
          <p:nvPr/>
        </p:nvSpPr>
        <p:spPr>
          <a:xfrm>
            <a:off x="3791711" y="1837944"/>
            <a:ext cx="0" cy="4105910"/>
          </a:xfrm>
          <a:custGeom>
            <a:avLst/>
            <a:gdLst/>
            <a:ahLst/>
            <a:cxnLst/>
            <a:rect l="l" t="t" r="r" b="b"/>
            <a:pathLst>
              <a:path h="4105910">
                <a:moveTo>
                  <a:pt x="0" y="0"/>
                </a:moveTo>
                <a:lnTo>
                  <a:pt x="0" y="4105655"/>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object 50"/>
          <p:cNvSpPr/>
          <p:nvPr/>
        </p:nvSpPr>
        <p:spPr>
          <a:xfrm>
            <a:off x="4008120" y="1837944"/>
            <a:ext cx="0" cy="4105910"/>
          </a:xfrm>
          <a:custGeom>
            <a:avLst/>
            <a:gdLst/>
            <a:ahLst/>
            <a:cxnLst/>
            <a:rect l="l" t="t" r="r" b="b"/>
            <a:pathLst>
              <a:path h="4105910">
                <a:moveTo>
                  <a:pt x="0" y="0"/>
                </a:moveTo>
                <a:lnTo>
                  <a:pt x="0" y="4105655"/>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51"/>
          <p:cNvSpPr/>
          <p:nvPr/>
        </p:nvSpPr>
        <p:spPr>
          <a:xfrm>
            <a:off x="4224528" y="1837944"/>
            <a:ext cx="0" cy="4105910"/>
          </a:xfrm>
          <a:custGeom>
            <a:avLst/>
            <a:gdLst/>
            <a:ahLst/>
            <a:cxnLst/>
            <a:rect l="l" t="t" r="r" b="b"/>
            <a:pathLst>
              <a:path h="4105910">
                <a:moveTo>
                  <a:pt x="0" y="0"/>
                </a:moveTo>
                <a:lnTo>
                  <a:pt x="0" y="4105655"/>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object 52"/>
          <p:cNvSpPr/>
          <p:nvPr/>
        </p:nvSpPr>
        <p:spPr>
          <a:xfrm>
            <a:off x="4440935" y="1837944"/>
            <a:ext cx="0" cy="4105910"/>
          </a:xfrm>
          <a:custGeom>
            <a:avLst/>
            <a:gdLst/>
            <a:ahLst/>
            <a:cxnLst/>
            <a:rect l="l" t="t" r="r" b="b"/>
            <a:pathLst>
              <a:path h="4105910">
                <a:moveTo>
                  <a:pt x="0" y="0"/>
                </a:moveTo>
                <a:lnTo>
                  <a:pt x="0" y="4105655"/>
                </a:lnTo>
              </a:path>
            </a:pathLst>
          </a:custGeom>
          <a:ln w="9144">
            <a:solidFill>
              <a:srgbClr val="DADADA"/>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object 53"/>
          <p:cNvSpPr/>
          <p:nvPr/>
        </p:nvSpPr>
        <p:spPr>
          <a:xfrm>
            <a:off x="539495" y="1837944"/>
            <a:ext cx="3901440" cy="4105910"/>
          </a:xfrm>
          <a:custGeom>
            <a:avLst/>
            <a:gdLst/>
            <a:ahLst/>
            <a:cxnLst/>
            <a:rect l="l" t="t" r="r" b="b"/>
            <a:pathLst>
              <a:path w="3901440" h="4105910">
                <a:moveTo>
                  <a:pt x="0" y="0"/>
                </a:moveTo>
                <a:lnTo>
                  <a:pt x="3901440" y="0"/>
                </a:lnTo>
                <a:lnTo>
                  <a:pt x="3901440" y="4105655"/>
                </a:lnTo>
                <a:lnTo>
                  <a:pt x="0" y="4105655"/>
                </a:lnTo>
                <a:lnTo>
                  <a:pt x="0" y="0"/>
                </a:lnTo>
                <a:close/>
              </a:path>
            </a:pathLst>
          </a:custGeom>
          <a:ln w="9144">
            <a:solidFill>
              <a:srgbClr val="D0CECE"/>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object 54"/>
          <p:cNvSpPr/>
          <p:nvPr/>
        </p:nvSpPr>
        <p:spPr>
          <a:xfrm>
            <a:off x="1189835" y="5697371"/>
            <a:ext cx="3251835" cy="247015"/>
          </a:xfrm>
          <a:custGeom>
            <a:avLst/>
            <a:gdLst/>
            <a:ahLst/>
            <a:cxnLst/>
            <a:rect l="l" t="t" r="r" b="b"/>
            <a:pathLst>
              <a:path w="3251835" h="247014">
                <a:moveTo>
                  <a:pt x="433552" y="82143"/>
                </a:moveTo>
                <a:lnTo>
                  <a:pt x="0" y="246405"/>
                </a:lnTo>
                <a:lnTo>
                  <a:pt x="3251606" y="246405"/>
                </a:lnTo>
                <a:lnTo>
                  <a:pt x="3251606" y="205333"/>
                </a:lnTo>
                <a:lnTo>
                  <a:pt x="1734197" y="205333"/>
                </a:lnTo>
                <a:lnTo>
                  <a:pt x="1661946" y="164274"/>
                </a:lnTo>
                <a:lnTo>
                  <a:pt x="1083881" y="164274"/>
                </a:lnTo>
                <a:lnTo>
                  <a:pt x="867092" y="123202"/>
                </a:lnTo>
                <a:lnTo>
                  <a:pt x="650328" y="123202"/>
                </a:lnTo>
                <a:lnTo>
                  <a:pt x="433552" y="82143"/>
                </a:lnTo>
                <a:close/>
              </a:path>
              <a:path w="3251835" h="247014">
                <a:moveTo>
                  <a:pt x="3251606" y="0"/>
                </a:moveTo>
                <a:lnTo>
                  <a:pt x="3034830" y="41071"/>
                </a:lnTo>
                <a:lnTo>
                  <a:pt x="2818053" y="123202"/>
                </a:lnTo>
                <a:lnTo>
                  <a:pt x="2601290" y="164274"/>
                </a:lnTo>
                <a:lnTo>
                  <a:pt x="2167737" y="164274"/>
                </a:lnTo>
                <a:lnTo>
                  <a:pt x="1950974" y="205333"/>
                </a:lnTo>
                <a:lnTo>
                  <a:pt x="3251606" y="205333"/>
                </a:lnTo>
                <a:lnTo>
                  <a:pt x="3251606" y="0"/>
                </a:lnTo>
                <a:close/>
              </a:path>
              <a:path w="3251835" h="247014">
                <a:moveTo>
                  <a:pt x="1517421" y="82143"/>
                </a:moveTo>
                <a:lnTo>
                  <a:pt x="1083881" y="164274"/>
                </a:lnTo>
                <a:lnTo>
                  <a:pt x="1661946" y="164274"/>
                </a:lnTo>
                <a:lnTo>
                  <a:pt x="1517421" y="82143"/>
                </a:lnTo>
                <a:close/>
              </a:path>
            </a:pathLst>
          </a:custGeom>
          <a:solidFill>
            <a:srgbClr val="D0CECE">
              <a:alpha val="50195"/>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object 55"/>
          <p:cNvSpPr/>
          <p:nvPr/>
        </p:nvSpPr>
        <p:spPr>
          <a:xfrm>
            <a:off x="539518" y="5697382"/>
            <a:ext cx="3902075" cy="247015"/>
          </a:xfrm>
          <a:custGeom>
            <a:avLst/>
            <a:gdLst/>
            <a:ahLst/>
            <a:cxnLst/>
            <a:rect l="l" t="t" r="r" b="b"/>
            <a:pathLst>
              <a:path w="3902075" h="247014">
                <a:moveTo>
                  <a:pt x="0" y="246392"/>
                </a:moveTo>
                <a:lnTo>
                  <a:pt x="216776" y="246392"/>
                </a:lnTo>
                <a:lnTo>
                  <a:pt x="433552" y="246392"/>
                </a:lnTo>
                <a:lnTo>
                  <a:pt x="650316" y="246392"/>
                </a:lnTo>
                <a:lnTo>
                  <a:pt x="867092" y="164261"/>
                </a:lnTo>
                <a:lnTo>
                  <a:pt x="1083868" y="82130"/>
                </a:lnTo>
                <a:lnTo>
                  <a:pt x="1300645" y="123190"/>
                </a:lnTo>
                <a:lnTo>
                  <a:pt x="1517408" y="123190"/>
                </a:lnTo>
                <a:lnTo>
                  <a:pt x="1734185" y="164261"/>
                </a:lnTo>
                <a:lnTo>
                  <a:pt x="1950961" y="123190"/>
                </a:lnTo>
                <a:lnTo>
                  <a:pt x="2167737" y="82130"/>
                </a:lnTo>
                <a:lnTo>
                  <a:pt x="2384513" y="205320"/>
                </a:lnTo>
                <a:lnTo>
                  <a:pt x="2601277" y="205320"/>
                </a:lnTo>
                <a:lnTo>
                  <a:pt x="2818053" y="164261"/>
                </a:lnTo>
                <a:lnTo>
                  <a:pt x="3034830" y="164261"/>
                </a:lnTo>
                <a:lnTo>
                  <a:pt x="3251606" y="164261"/>
                </a:lnTo>
                <a:lnTo>
                  <a:pt x="3468382" y="123190"/>
                </a:lnTo>
                <a:lnTo>
                  <a:pt x="3685146" y="41059"/>
                </a:lnTo>
                <a:lnTo>
                  <a:pt x="3901922" y="0"/>
                </a:lnTo>
                <a:lnTo>
                  <a:pt x="3901922" y="246392"/>
                </a:lnTo>
                <a:lnTo>
                  <a:pt x="3685146" y="246392"/>
                </a:lnTo>
                <a:lnTo>
                  <a:pt x="3468382" y="246392"/>
                </a:lnTo>
                <a:lnTo>
                  <a:pt x="216776" y="246392"/>
                </a:lnTo>
                <a:lnTo>
                  <a:pt x="0" y="246392"/>
                </a:lnTo>
              </a:path>
            </a:pathLst>
          </a:custGeom>
          <a:ln w="18287">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object 56"/>
          <p:cNvSpPr/>
          <p:nvPr/>
        </p:nvSpPr>
        <p:spPr>
          <a:xfrm>
            <a:off x="539495" y="5943600"/>
            <a:ext cx="3901440" cy="0"/>
          </a:xfrm>
          <a:custGeom>
            <a:avLst/>
            <a:gdLst/>
            <a:ahLst/>
            <a:cxnLst/>
            <a:rect l="l" t="t" r="r" b="b"/>
            <a:pathLst>
              <a:path w="3901440">
                <a:moveTo>
                  <a:pt x="0" y="0"/>
                </a:moveTo>
                <a:lnTo>
                  <a:pt x="3901440" y="0"/>
                </a:lnTo>
              </a:path>
            </a:pathLst>
          </a:custGeom>
          <a:ln w="9144">
            <a:solidFill>
              <a:srgbClr val="DADAD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object 57"/>
          <p:cNvSpPr/>
          <p:nvPr/>
        </p:nvSpPr>
        <p:spPr>
          <a:xfrm>
            <a:off x="2923794" y="4944617"/>
            <a:ext cx="1518285" cy="1000125"/>
          </a:xfrm>
          <a:custGeom>
            <a:avLst/>
            <a:gdLst/>
            <a:ahLst/>
            <a:cxnLst/>
            <a:rect l="l" t="t" r="r" b="b"/>
            <a:pathLst>
              <a:path w="1518285" h="1000125">
                <a:moveTo>
                  <a:pt x="0" y="999743"/>
                </a:moveTo>
                <a:lnTo>
                  <a:pt x="216408" y="999743"/>
                </a:lnTo>
                <a:lnTo>
                  <a:pt x="434340" y="999743"/>
                </a:lnTo>
                <a:lnTo>
                  <a:pt x="650748" y="851915"/>
                </a:lnTo>
                <a:lnTo>
                  <a:pt x="867156" y="592835"/>
                </a:lnTo>
                <a:lnTo>
                  <a:pt x="1083564" y="406907"/>
                </a:lnTo>
                <a:lnTo>
                  <a:pt x="1301496" y="295655"/>
                </a:lnTo>
                <a:lnTo>
                  <a:pt x="1517904" y="0"/>
                </a:lnTo>
              </a:path>
            </a:pathLst>
          </a:custGeom>
          <a:ln w="38099">
            <a:solidFill>
              <a:srgbClr val="56F5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object 58"/>
          <p:cNvSpPr/>
          <p:nvPr/>
        </p:nvSpPr>
        <p:spPr>
          <a:xfrm>
            <a:off x="2923794" y="5685282"/>
            <a:ext cx="1518285" cy="259079"/>
          </a:xfrm>
          <a:custGeom>
            <a:avLst/>
            <a:gdLst/>
            <a:ahLst/>
            <a:cxnLst/>
            <a:rect l="l" t="t" r="r" b="b"/>
            <a:pathLst>
              <a:path w="1518285" h="259079">
                <a:moveTo>
                  <a:pt x="0" y="259080"/>
                </a:moveTo>
                <a:lnTo>
                  <a:pt x="216408" y="259080"/>
                </a:lnTo>
                <a:lnTo>
                  <a:pt x="434340" y="259080"/>
                </a:lnTo>
                <a:lnTo>
                  <a:pt x="650748" y="220980"/>
                </a:lnTo>
                <a:lnTo>
                  <a:pt x="867156" y="111252"/>
                </a:lnTo>
                <a:lnTo>
                  <a:pt x="1083564" y="73152"/>
                </a:lnTo>
                <a:lnTo>
                  <a:pt x="1301496" y="0"/>
                </a:lnTo>
                <a:lnTo>
                  <a:pt x="1517904" y="0"/>
                </a:lnTo>
              </a:path>
            </a:pathLst>
          </a:custGeom>
          <a:ln w="38100">
            <a:solidFill>
              <a:srgbClr val="00CDC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object 59"/>
          <p:cNvSpPr txBox="1"/>
          <p:nvPr/>
        </p:nvSpPr>
        <p:spPr>
          <a:xfrm>
            <a:off x="90653" y="4184872"/>
            <a:ext cx="332105" cy="1851660"/>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595958"/>
                </a:solidFill>
                <a:effectLst/>
                <a:uLnTx/>
                <a:uFillTx/>
                <a:latin typeface="Arial"/>
                <a:ea typeface="+mn-ea"/>
                <a:cs typeface="Arial"/>
              </a:rPr>
              <a:t>4</a:t>
            </a:r>
            <a:r>
              <a:rPr kumimoji="0" sz="1200" b="0" i="0" u="none" strike="noStrike" kern="1200" cap="none" spc="-15" normalizeH="0" baseline="0" noProof="0" dirty="0">
                <a:ln>
                  <a:noFill/>
                </a:ln>
                <a:solidFill>
                  <a:srgbClr val="595958"/>
                </a:solidFill>
                <a:effectLst/>
                <a:uLnTx/>
                <a:uFillTx/>
                <a:latin typeface="Arial"/>
                <a:ea typeface="+mn-ea"/>
                <a:cs typeface="Arial"/>
              </a:rPr>
              <a:t>0%</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155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srgbClr val="595958"/>
                </a:solidFill>
                <a:effectLst/>
                <a:uLnTx/>
                <a:uFillTx/>
                <a:latin typeface="Arial"/>
                <a:ea typeface="+mn-ea"/>
                <a:cs typeface="Arial"/>
              </a:rPr>
              <a:t>3</a:t>
            </a:r>
            <a:r>
              <a:rPr kumimoji="0" sz="1200" b="0" i="0" u="none" strike="noStrike" kern="1200" cap="none" spc="-15" normalizeH="0" baseline="0" noProof="0" dirty="0">
                <a:ln>
                  <a:noFill/>
                </a:ln>
                <a:solidFill>
                  <a:srgbClr val="595958"/>
                </a:solidFill>
                <a:effectLst/>
                <a:uLnTx/>
                <a:uFillTx/>
                <a:latin typeface="Arial"/>
                <a:ea typeface="+mn-ea"/>
                <a:cs typeface="Arial"/>
              </a:rPr>
              <a:t>0%</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155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srgbClr val="595958"/>
                </a:solidFill>
                <a:effectLst/>
                <a:uLnTx/>
                <a:uFillTx/>
                <a:latin typeface="Arial"/>
                <a:ea typeface="+mn-ea"/>
                <a:cs typeface="Arial"/>
              </a:rPr>
              <a:t>2</a:t>
            </a:r>
            <a:r>
              <a:rPr kumimoji="0" sz="1200" b="0" i="0" u="none" strike="noStrike" kern="1200" cap="none" spc="-15" normalizeH="0" baseline="0" noProof="0" dirty="0">
                <a:ln>
                  <a:noFill/>
                </a:ln>
                <a:solidFill>
                  <a:srgbClr val="595958"/>
                </a:solidFill>
                <a:effectLst/>
                <a:uLnTx/>
                <a:uFillTx/>
                <a:latin typeface="Arial"/>
                <a:ea typeface="+mn-ea"/>
                <a:cs typeface="Arial"/>
              </a:rPr>
              <a:t>0%</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155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kumimoji="0" sz="1200" b="0" i="0" u="none" strike="noStrike" kern="1200" cap="none" spc="-5" normalizeH="0" baseline="0" noProof="0" dirty="0">
                <a:ln>
                  <a:noFill/>
                </a:ln>
                <a:solidFill>
                  <a:srgbClr val="595958"/>
                </a:solidFill>
                <a:effectLst/>
                <a:uLnTx/>
                <a:uFillTx/>
                <a:latin typeface="Arial"/>
                <a:ea typeface="+mn-ea"/>
                <a:cs typeface="Arial"/>
              </a:rPr>
              <a:t>1</a:t>
            </a:r>
            <a:r>
              <a:rPr kumimoji="0" sz="1200" b="0" i="0" u="none" strike="noStrike" kern="1200" cap="none" spc="-15" normalizeH="0" baseline="0" noProof="0" dirty="0">
                <a:ln>
                  <a:noFill/>
                </a:ln>
                <a:solidFill>
                  <a:srgbClr val="595958"/>
                </a:solidFill>
                <a:effectLst/>
                <a:uLnTx/>
                <a:uFillTx/>
                <a:latin typeface="Arial"/>
                <a:ea typeface="+mn-ea"/>
                <a:cs typeface="Arial"/>
              </a:rPr>
              <a:t>0%</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1550" b="0" i="0" u="none" strike="noStrike" kern="1200" cap="none" spc="0" normalizeH="0" baseline="0" noProof="0">
              <a:ln>
                <a:noFill/>
              </a:ln>
              <a:solidFill>
                <a:prstClr val="black"/>
              </a:solidFill>
              <a:effectLst/>
              <a:uLnTx/>
              <a:uFillTx/>
              <a:latin typeface="Times New Roman"/>
              <a:ea typeface="+mn-ea"/>
              <a:cs typeface="Times New Roman"/>
            </a:endParaRPr>
          </a:p>
          <a:p>
            <a:pPr marL="84455" marR="0" lvl="0" indent="0" algn="ctr"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srgbClr val="595958"/>
                </a:solidFill>
                <a:effectLst/>
                <a:uLnTx/>
                <a:uFillTx/>
                <a:latin typeface="Arial"/>
                <a:ea typeface="+mn-ea"/>
                <a:cs typeface="Arial"/>
              </a:rPr>
              <a:t>0%</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60" name="object 60"/>
          <p:cNvSpPr txBox="1"/>
          <p:nvPr/>
        </p:nvSpPr>
        <p:spPr>
          <a:xfrm>
            <a:off x="90653" y="3774154"/>
            <a:ext cx="32956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595958"/>
                </a:solidFill>
                <a:effectLst/>
                <a:uLnTx/>
                <a:uFillTx/>
                <a:latin typeface="Arial"/>
                <a:ea typeface="+mn-ea"/>
                <a:cs typeface="Arial"/>
              </a:rPr>
              <a:t>5</a:t>
            </a:r>
            <a:r>
              <a:rPr kumimoji="0" sz="1200" b="0" i="0" u="none" strike="noStrike" kern="1200" cap="none" spc="-15" normalizeH="0" baseline="0" noProof="0" dirty="0">
                <a:ln>
                  <a:noFill/>
                </a:ln>
                <a:solidFill>
                  <a:srgbClr val="595958"/>
                </a:solidFill>
                <a:effectLst/>
                <a:uLnTx/>
                <a:uFillTx/>
                <a:latin typeface="Arial"/>
                <a:ea typeface="+mn-ea"/>
                <a:cs typeface="Arial"/>
              </a:rPr>
              <a:t>0%</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61" name="object 61"/>
          <p:cNvSpPr txBox="1"/>
          <p:nvPr/>
        </p:nvSpPr>
        <p:spPr>
          <a:xfrm>
            <a:off x="90653" y="3363436"/>
            <a:ext cx="32956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595958"/>
                </a:solidFill>
                <a:effectLst/>
                <a:uLnTx/>
                <a:uFillTx/>
                <a:latin typeface="Arial"/>
                <a:ea typeface="+mn-ea"/>
                <a:cs typeface="Arial"/>
              </a:rPr>
              <a:t>6</a:t>
            </a:r>
            <a:r>
              <a:rPr kumimoji="0" sz="1200" b="0" i="0" u="none" strike="noStrike" kern="1200" cap="none" spc="-15" normalizeH="0" baseline="0" noProof="0" dirty="0">
                <a:ln>
                  <a:noFill/>
                </a:ln>
                <a:solidFill>
                  <a:srgbClr val="595958"/>
                </a:solidFill>
                <a:effectLst/>
                <a:uLnTx/>
                <a:uFillTx/>
                <a:latin typeface="Arial"/>
                <a:ea typeface="+mn-ea"/>
                <a:cs typeface="Arial"/>
              </a:rPr>
              <a:t>0%</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62" name="object 62"/>
          <p:cNvSpPr txBox="1"/>
          <p:nvPr/>
        </p:nvSpPr>
        <p:spPr>
          <a:xfrm>
            <a:off x="90653" y="2952718"/>
            <a:ext cx="32956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595958"/>
                </a:solidFill>
                <a:effectLst/>
                <a:uLnTx/>
                <a:uFillTx/>
                <a:latin typeface="Arial"/>
                <a:ea typeface="+mn-ea"/>
                <a:cs typeface="Arial"/>
              </a:rPr>
              <a:t>7</a:t>
            </a:r>
            <a:r>
              <a:rPr kumimoji="0" sz="1200" b="0" i="0" u="none" strike="noStrike" kern="1200" cap="none" spc="-15" normalizeH="0" baseline="0" noProof="0" dirty="0">
                <a:ln>
                  <a:noFill/>
                </a:ln>
                <a:solidFill>
                  <a:srgbClr val="595958"/>
                </a:solidFill>
                <a:effectLst/>
                <a:uLnTx/>
                <a:uFillTx/>
                <a:latin typeface="Arial"/>
                <a:ea typeface="+mn-ea"/>
                <a:cs typeface="Arial"/>
              </a:rPr>
              <a:t>0%</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63" name="object 63"/>
          <p:cNvSpPr txBox="1"/>
          <p:nvPr/>
        </p:nvSpPr>
        <p:spPr>
          <a:xfrm>
            <a:off x="90653" y="2542000"/>
            <a:ext cx="32956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595958"/>
                </a:solidFill>
                <a:effectLst/>
                <a:uLnTx/>
                <a:uFillTx/>
                <a:latin typeface="Arial"/>
                <a:ea typeface="+mn-ea"/>
                <a:cs typeface="Arial"/>
              </a:rPr>
              <a:t>8</a:t>
            </a:r>
            <a:r>
              <a:rPr kumimoji="0" sz="1200" b="0" i="0" u="none" strike="noStrike" kern="1200" cap="none" spc="-15" normalizeH="0" baseline="0" noProof="0" dirty="0">
                <a:ln>
                  <a:noFill/>
                </a:ln>
                <a:solidFill>
                  <a:srgbClr val="595958"/>
                </a:solidFill>
                <a:effectLst/>
                <a:uLnTx/>
                <a:uFillTx/>
                <a:latin typeface="Arial"/>
                <a:ea typeface="+mn-ea"/>
                <a:cs typeface="Arial"/>
              </a:rPr>
              <a:t>0%</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64" name="object 64"/>
          <p:cNvSpPr txBox="1"/>
          <p:nvPr/>
        </p:nvSpPr>
        <p:spPr>
          <a:xfrm>
            <a:off x="90653" y="2131282"/>
            <a:ext cx="32956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595958"/>
                </a:solidFill>
                <a:effectLst/>
                <a:uLnTx/>
                <a:uFillTx/>
                <a:latin typeface="Arial"/>
                <a:ea typeface="+mn-ea"/>
                <a:cs typeface="Arial"/>
              </a:rPr>
              <a:t>9</a:t>
            </a:r>
            <a:r>
              <a:rPr kumimoji="0" sz="1200" b="0" i="0" u="none" strike="noStrike" kern="1200" cap="none" spc="-15" normalizeH="0" baseline="0" noProof="0" dirty="0">
                <a:ln>
                  <a:noFill/>
                </a:ln>
                <a:solidFill>
                  <a:srgbClr val="595958"/>
                </a:solidFill>
                <a:effectLst/>
                <a:uLnTx/>
                <a:uFillTx/>
                <a:latin typeface="Arial"/>
                <a:ea typeface="+mn-ea"/>
                <a:cs typeface="Arial"/>
              </a:rPr>
              <a:t>0%</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65" name="object 65"/>
          <p:cNvSpPr txBox="1"/>
          <p:nvPr/>
        </p:nvSpPr>
        <p:spPr>
          <a:xfrm>
            <a:off x="442385" y="5983985"/>
            <a:ext cx="8251825" cy="365760"/>
          </a:xfrm>
          <a:prstGeom prst="rect">
            <a:avLst/>
          </a:prstGeom>
        </p:spPr>
        <p:txBody>
          <a:bodyPr vert="vert270"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08</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65"/>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09</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65"/>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10</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70"/>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11</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65"/>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12</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70"/>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13</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65"/>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14</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65"/>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15</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70"/>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16</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65"/>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17</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65"/>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18</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70"/>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19</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65"/>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20</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70"/>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21</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65"/>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22</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65"/>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23</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70"/>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24</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65"/>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25</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65"/>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26</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545"/>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08</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70"/>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09</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65"/>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10</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65"/>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11</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70"/>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12</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65"/>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13</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70"/>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14</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65"/>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15</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65"/>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16</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70"/>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17</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65"/>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18</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65"/>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19</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70"/>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20</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65"/>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21</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70"/>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22</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65"/>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23</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65"/>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24</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70"/>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25</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65"/>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Arial"/>
                <a:ea typeface="+mn-ea"/>
                <a:cs typeface="Arial"/>
              </a:rPr>
              <a:t>2</a:t>
            </a:r>
            <a:r>
              <a:rPr kumimoji="0" sz="1200" b="0" i="0" u="none" strike="noStrike" kern="1200" cap="none" spc="-10" normalizeH="0" baseline="0" noProof="0" dirty="0">
                <a:ln>
                  <a:noFill/>
                </a:ln>
                <a:solidFill>
                  <a:srgbClr val="595958"/>
                </a:solidFill>
                <a:effectLst/>
                <a:uLnTx/>
                <a:uFillTx/>
                <a:latin typeface="Arial"/>
                <a:ea typeface="+mn-ea"/>
                <a:cs typeface="Arial"/>
              </a:rPr>
              <a:t>0</a:t>
            </a:r>
            <a:r>
              <a:rPr kumimoji="0" sz="1200" b="0" i="0" u="none" strike="noStrike" kern="1200" cap="none" spc="0" normalizeH="0" baseline="0" noProof="0" dirty="0">
                <a:ln>
                  <a:noFill/>
                </a:ln>
                <a:solidFill>
                  <a:srgbClr val="595958"/>
                </a:solidFill>
                <a:effectLst/>
                <a:uLnTx/>
                <a:uFillTx/>
                <a:latin typeface="Arial"/>
                <a:ea typeface="+mn-ea"/>
                <a:cs typeface="Arial"/>
              </a:rPr>
              <a:t>26</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66" name="object 66"/>
          <p:cNvSpPr txBox="1"/>
          <p:nvPr/>
        </p:nvSpPr>
        <p:spPr>
          <a:xfrm>
            <a:off x="5919" y="1352390"/>
            <a:ext cx="3379470" cy="576580"/>
          </a:xfrm>
          <a:prstGeom prst="rect">
            <a:avLst/>
          </a:prstGeom>
        </p:spPr>
        <p:txBody>
          <a:bodyPr vert="horz" wrap="square" lIns="0" tIns="93345" rIns="0" bIns="0" rtlCol="0">
            <a:spAutoFit/>
          </a:bodyPr>
          <a:lstStyle/>
          <a:p>
            <a:pPr marL="1137920" marR="0" lvl="0" indent="0" algn="l" defTabSz="914400" rtl="0" eaLnBrk="1" fontAlgn="auto" latinLnBrk="0" hangingPunct="1">
              <a:lnSpc>
                <a:spcPct val="100000"/>
              </a:lnSpc>
              <a:spcBef>
                <a:spcPts val="735"/>
              </a:spcBef>
              <a:spcAft>
                <a:spcPts val="0"/>
              </a:spcAft>
              <a:buClrTx/>
              <a:buSzTx/>
              <a:buFontTx/>
              <a:buNone/>
              <a:tabLst/>
              <a:defRPr/>
            </a:pPr>
            <a:r>
              <a:rPr kumimoji="0" sz="1450" b="0" i="0" u="none" strike="noStrike" kern="1200" cap="none" spc="-5" normalizeH="0" baseline="0" noProof="0" dirty="0">
                <a:ln>
                  <a:noFill/>
                </a:ln>
                <a:solidFill>
                  <a:srgbClr val="595958"/>
                </a:solidFill>
                <a:effectLst/>
                <a:uLnTx/>
                <a:uFillTx/>
                <a:latin typeface="Arial"/>
                <a:ea typeface="+mn-ea"/>
                <a:cs typeface="Arial"/>
              </a:rPr>
              <a:t>Full Hydrology</a:t>
            </a:r>
            <a:r>
              <a:rPr kumimoji="0" sz="1450" b="0" i="0" u="none" strike="noStrike" kern="1200" cap="none" spc="-30" normalizeH="0" baseline="0" noProof="0" dirty="0">
                <a:ln>
                  <a:noFill/>
                </a:ln>
                <a:solidFill>
                  <a:srgbClr val="595958"/>
                </a:solidFill>
                <a:effectLst/>
                <a:uLnTx/>
                <a:uFillTx/>
                <a:latin typeface="Arial"/>
                <a:ea typeface="+mn-ea"/>
                <a:cs typeface="Arial"/>
              </a:rPr>
              <a:t> </a:t>
            </a:r>
            <a:r>
              <a:rPr kumimoji="0" sz="1450" b="0" i="0" u="none" strike="noStrike" kern="1200" cap="none" spc="-5" normalizeH="0" baseline="0" noProof="0" dirty="0">
                <a:ln>
                  <a:noFill/>
                </a:ln>
                <a:solidFill>
                  <a:srgbClr val="595958"/>
                </a:solidFill>
                <a:effectLst/>
                <a:uLnTx/>
                <a:uFillTx/>
                <a:latin typeface="Arial"/>
                <a:ea typeface="+mn-ea"/>
                <a:cs typeface="Arial"/>
              </a:rPr>
              <a:t>(1906-2016)</a:t>
            </a:r>
            <a:endParaRPr kumimoji="0" sz="145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525"/>
              </a:spcBef>
              <a:spcAft>
                <a:spcPts val="0"/>
              </a:spcAft>
              <a:buClrTx/>
              <a:buSzTx/>
              <a:buFontTx/>
              <a:buNone/>
              <a:tabLst/>
              <a:defRPr/>
            </a:pPr>
            <a:r>
              <a:rPr kumimoji="0" sz="1200" b="0" i="0" u="none" strike="noStrike" kern="1200" cap="none" spc="-5" normalizeH="0" baseline="0" noProof="0" dirty="0">
                <a:ln>
                  <a:noFill/>
                </a:ln>
                <a:solidFill>
                  <a:srgbClr val="595958"/>
                </a:solidFill>
                <a:effectLst/>
                <a:uLnTx/>
                <a:uFillTx/>
                <a:latin typeface="Arial"/>
                <a:ea typeface="+mn-ea"/>
                <a:cs typeface="Arial"/>
              </a:rPr>
              <a:t>100%</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67" name="object 67"/>
          <p:cNvSpPr txBox="1">
            <a:spLocks noGrp="1"/>
          </p:cNvSpPr>
          <p:nvPr>
            <p:ph type="title"/>
          </p:nvPr>
        </p:nvSpPr>
        <p:spPr>
          <a:xfrm>
            <a:off x="154655" y="135944"/>
            <a:ext cx="5153660" cy="513715"/>
          </a:xfrm>
          <a:prstGeom prst="rect">
            <a:avLst/>
          </a:prstGeom>
        </p:spPr>
        <p:txBody>
          <a:bodyPr vert="horz" wrap="square" lIns="0" tIns="12700" rIns="0" bIns="0" rtlCol="0">
            <a:spAutoFit/>
          </a:bodyPr>
          <a:lstStyle/>
          <a:p>
            <a:pPr marL="12700">
              <a:lnSpc>
                <a:spcPct val="100000"/>
              </a:lnSpc>
              <a:spcBef>
                <a:spcPts val="100"/>
              </a:spcBef>
            </a:pPr>
            <a:r>
              <a:rPr spc="-5" dirty="0"/>
              <a:t>Risk of Lake </a:t>
            </a:r>
            <a:r>
              <a:rPr spc="-10" dirty="0"/>
              <a:t>Mead </a:t>
            </a:r>
            <a:r>
              <a:rPr dirty="0"/>
              <a:t>&lt;</a:t>
            </a:r>
            <a:r>
              <a:rPr spc="-80" dirty="0"/>
              <a:t> </a:t>
            </a:r>
            <a:r>
              <a:rPr spc="-10" dirty="0"/>
              <a:t>1,020’</a:t>
            </a:r>
          </a:p>
        </p:txBody>
      </p:sp>
      <p:sp>
        <p:nvSpPr>
          <p:cNvPr id="68" name="object 68"/>
          <p:cNvSpPr/>
          <p:nvPr/>
        </p:nvSpPr>
        <p:spPr>
          <a:xfrm>
            <a:off x="4772405" y="2586989"/>
            <a:ext cx="365760" cy="0"/>
          </a:xfrm>
          <a:custGeom>
            <a:avLst/>
            <a:gdLst/>
            <a:ahLst/>
            <a:cxnLst/>
            <a:rect l="l" t="t" r="r" b="b"/>
            <a:pathLst>
              <a:path w="365760">
                <a:moveTo>
                  <a:pt x="0" y="0"/>
                </a:moveTo>
                <a:lnTo>
                  <a:pt x="365760" y="0"/>
                </a:lnTo>
              </a:path>
            </a:pathLst>
          </a:custGeom>
          <a:ln w="38100">
            <a:solidFill>
              <a:srgbClr val="FF74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object 69"/>
          <p:cNvSpPr/>
          <p:nvPr/>
        </p:nvSpPr>
        <p:spPr>
          <a:xfrm>
            <a:off x="4772405" y="2065782"/>
            <a:ext cx="365760" cy="0"/>
          </a:xfrm>
          <a:custGeom>
            <a:avLst/>
            <a:gdLst/>
            <a:ahLst/>
            <a:cxnLst/>
            <a:rect l="l" t="t" r="r" b="b"/>
            <a:pathLst>
              <a:path w="365760">
                <a:moveTo>
                  <a:pt x="0" y="0"/>
                </a:moveTo>
                <a:lnTo>
                  <a:pt x="365760" y="0"/>
                </a:lnTo>
              </a:path>
            </a:pathLst>
          </a:custGeom>
          <a:ln w="102107">
            <a:solidFill>
              <a:srgbClr val="C0C0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object 70"/>
          <p:cNvSpPr txBox="1"/>
          <p:nvPr/>
        </p:nvSpPr>
        <p:spPr>
          <a:xfrm>
            <a:off x="5216425" y="1924418"/>
            <a:ext cx="1781810" cy="194754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2007</a:t>
            </a:r>
            <a:r>
              <a:rPr kumimoji="0" sz="1400" b="1" i="0" u="none" strike="noStrike" kern="1200" cap="none" spc="-3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Projections</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1200" b="0" i="1" u="none" strike="noStrike" kern="1200" cap="none" spc="-5" normalizeH="0" baseline="0" noProof="0" dirty="0">
                <a:ln>
                  <a:noFill/>
                </a:ln>
                <a:solidFill>
                  <a:prstClr val="black"/>
                </a:solidFill>
                <a:effectLst/>
                <a:uLnTx/>
                <a:uFillTx/>
                <a:latin typeface="Arial"/>
                <a:ea typeface="+mn-ea"/>
                <a:cs typeface="Arial"/>
              </a:rPr>
              <a:t>(1906-2005</a:t>
            </a:r>
            <a:r>
              <a:rPr kumimoji="0" sz="1200" b="0" i="1" u="none" strike="noStrike" kern="1200" cap="none" spc="-55" normalizeH="0" baseline="0" noProof="0" dirty="0">
                <a:ln>
                  <a:noFill/>
                </a:ln>
                <a:solidFill>
                  <a:prstClr val="black"/>
                </a:solidFill>
                <a:effectLst/>
                <a:uLnTx/>
                <a:uFillTx/>
                <a:latin typeface="Arial"/>
                <a:ea typeface="+mn-ea"/>
                <a:cs typeface="Arial"/>
              </a:rPr>
              <a:t> </a:t>
            </a:r>
            <a:r>
              <a:rPr kumimoji="0" sz="1200" b="0" i="1" u="none" strike="noStrike" kern="1200" cap="none" spc="-5" normalizeH="0" baseline="0" noProof="0" dirty="0">
                <a:ln>
                  <a:noFill/>
                </a:ln>
                <a:solidFill>
                  <a:prstClr val="black"/>
                </a:solidFill>
                <a:effectLst/>
                <a:uLnTx/>
                <a:uFillTx/>
                <a:latin typeface="Arial"/>
                <a:ea typeface="+mn-ea"/>
                <a:cs typeface="Arial"/>
              </a:rPr>
              <a:t>hydrology)</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5240" marR="0" lvl="0" indent="0" algn="l" defTabSz="914400" rtl="0" eaLnBrk="1" fontAlgn="auto" latinLnBrk="0" hangingPunct="1">
              <a:lnSpc>
                <a:spcPct val="100000"/>
              </a:lnSpc>
              <a:spcBef>
                <a:spcPts val="935"/>
              </a:spcBef>
              <a:spcAft>
                <a:spcPts val="0"/>
              </a:spcAft>
              <a:buClrTx/>
              <a:buSzTx/>
              <a:buFontTx/>
              <a:buNone/>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No</a:t>
            </a:r>
            <a:r>
              <a:rPr kumimoji="0" sz="1400" b="1" i="0" u="none" strike="noStrike" kern="1200" cap="none" spc="-20" normalizeH="0" baseline="0" noProof="0" dirty="0">
                <a:ln>
                  <a:noFill/>
                </a:ln>
                <a:solidFill>
                  <a:prstClr val="black"/>
                </a:solidFill>
                <a:effectLst/>
                <a:uLnTx/>
                <a:uFillTx/>
                <a:latin typeface="Arial"/>
                <a:ea typeface="+mn-ea"/>
                <a:cs typeface="Arial"/>
              </a:rPr>
              <a:t> </a:t>
            </a:r>
            <a:r>
              <a:rPr kumimoji="0" sz="1400" b="1" i="0" u="none" strike="noStrike" kern="1200" cap="none" spc="-10" normalizeH="0" baseline="0" noProof="0" dirty="0">
                <a:ln>
                  <a:noFill/>
                </a:ln>
                <a:solidFill>
                  <a:prstClr val="black"/>
                </a:solidFill>
                <a:effectLst/>
                <a:uLnTx/>
                <a:uFillTx/>
                <a:latin typeface="Arial"/>
                <a:ea typeface="+mn-ea"/>
                <a:cs typeface="Arial"/>
              </a:rPr>
              <a:t>DCP</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15240" marR="0" lvl="0" indent="0" algn="l" defTabSz="914400" rtl="0" eaLnBrk="1" fontAlgn="auto" latinLnBrk="0" hangingPunct="1">
              <a:lnSpc>
                <a:spcPct val="100000"/>
              </a:lnSpc>
              <a:spcBef>
                <a:spcPts val="10"/>
              </a:spcBef>
              <a:spcAft>
                <a:spcPts val="0"/>
              </a:spcAft>
              <a:buClrTx/>
              <a:buSzTx/>
              <a:buFontTx/>
              <a:buNone/>
              <a:tabLst/>
              <a:defRPr/>
            </a:pPr>
            <a:r>
              <a:rPr kumimoji="0" sz="1200" b="0" i="1" u="none" strike="noStrike" kern="1200" cap="none" spc="-5" normalizeH="0" baseline="0" noProof="0" dirty="0">
                <a:ln>
                  <a:noFill/>
                </a:ln>
                <a:solidFill>
                  <a:prstClr val="black"/>
                </a:solidFill>
                <a:effectLst/>
                <a:uLnTx/>
                <a:uFillTx/>
                <a:latin typeface="Arial"/>
                <a:ea typeface="+mn-ea"/>
                <a:cs typeface="Arial"/>
              </a:rPr>
              <a:t>(August 2018</a:t>
            </a:r>
            <a:r>
              <a:rPr kumimoji="0" sz="1200" b="0" i="1" u="none" strike="noStrike" kern="1200" cap="none" spc="-55" normalizeH="0" baseline="0" noProof="0" dirty="0">
                <a:ln>
                  <a:noFill/>
                </a:ln>
                <a:solidFill>
                  <a:prstClr val="black"/>
                </a:solidFill>
                <a:effectLst/>
                <a:uLnTx/>
                <a:uFillTx/>
                <a:latin typeface="Arial"/>
                <a:ea typeface="+mn-ea"/>
                <a:cs typeface="Arial"/>
              </a:rPr>
              <a:t> </a:t>
            </a:r>
            <a:r>
              <a:rPr kumimoji="0" sz="1200" b="0" i="1" u="none" strike="noStrike" kern="1200" cap="none" spc="-5" normalizeH="0" baseline="0" noProof="0" dirty="0">
                <a:ln>
                  <a:noFill/>
                </a:ln>
                <a:solidFill>
                  <a:prstClr val="black"/>
                </a:solidFill>
                <a:effectLst/>
                <a:uLnTx/>
                <a:uFillTx/>
                <a:latin typeface="Arial"/>
                <a:ea typeface="+mn-ea"/>
                <a:cs typeface="Arial"/>
              </a:rPr>
              <a:t>Projections)</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5240" marR="0" lvl="0" indent="0" algn="l" defTabSz="914400" rtl="0" eaLnBrk="1" fontAlgn="auto" latinLnBrk="0" hangingPunct="1">
              <a:lnSpc>
                <a:spcPct val="100000"/>
              </a:lnSpc>
              <a:spcBef>
                <a:spcPts val="484"/>
              </a:spcBef>
              <a:spcAft>
                <a:spcPts val="0"/>
              </a:spcAft>
              <a:buClrTx/>
              <a:buSzTx/>
              <a:buFontTx/>
              <a:buNone/>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With</a:t>
            </a:r>
            <a:r>
              <a:rPr kumimoji="0" sz="1400" b="1" i="0" u="none" strike="noStrike" kern="1200" cap="none" spc="-30" normalizeH="0" baseline="0" noProof="0" dirty="0">
                <a:ln>
                  <a:noFill/>
                </a:ln>
                <a:solidFill>
                  <a:prstClr val="black"/>
                </a:solidFill>
                <a:effectLst/>
                <a:uLnTx/>
                <a:uFillTx/>
                <a:latin typeface="Arial"/>
                <a:ea typeface="+mn-ea"/>
                <a:cs typeface="Arial"/>
              </a:rPr>
              <a:t> </a:t>
            </a:r>
            <a:r>
              <a:rPr kumimoji="0" sz="1400" b="1" i="0" u="none" strike="noStrike" kern="1200" cap="none" spc="-10" normalizeH="0" baseline="0" noProof="0" dirty="0">
                <a:ln>
                  <a:noFill/>
                </a:ln>
                <a:solidFill>
                  <a:prstClr val="black"/>
                </a:solidFill>
                <a:effectLst/>
                <a:uLnTx/>
                <a:uFillTx/>
                <a:latin typeface="Arial"/>
                <a:ea typeface="+mn-ea"/>
                <a:cs typeface="Arial"/>
              </a:rPr>
              <a:t>DCP</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15240" marR="234315" lvl="0" indent="0" algn="l" defTabSz="914400" rtl="0" eaLnBrk="1" fontAlgn="auto" latinLnBrk="0" hangingPunct="1">
              <a:lnSpc>
                <a:spcPct val="100000"/>
              </a:lnSpc>
              <a:spcBef>
                <a:spcPts val="10"/>
              </a:spcBef>
              <a:spcAft>
                <a:spcPts val="0"/>
              </a:spcAft>
              <a:buClrTx/>
              <a:buSzTx/>
              <a:buFontTx/>
              <a:buNone/>
              <a:tabLst/>
              <a:defRPr/>
            </a:pPr>
            <a:r>
              <a:rPr kumimoji="0" sz="1200" b="0" i="1" u="none" strike="noStrike" kern="1200" cap="none" spc="-5" normalizeH="0" baseline="0" noProof="0" dirty="0">
                <a:ln>
                  <a:noFill/>
                </a:ln>
                <a:solidFill>
                  <a:prstClr val="black"/>
                </a:solidFill>
                <a:effectLst/>
                <a:uLnTx/>
                <a:uFillTx/>
                <a:latin typeface="Arial"/>
                <a:ea typeface="+mn-ea"/>
                <a:cs typeface="Arial"/>
              </a:rPr>
              <a:t>(March 2019  Projections with Upper  </a:t>
            </a:r>
            <a:r>
              <a:rPr kumimoji="0" sz="1200" b="0" i="1" u="none" strike="noStrike" kern="1200" cap="none" spc="0" normalizeH="0" baseline="0" noProof="0" dirty="0">
                <a:ln>
                  <a:noFill/>
                </a:ln>
                <a:solidFill>
                  <a:prstClr val="black"/>
                </a:solidFill>
                <a:effectLst/>
                <a:uLnTx/>
                <a:uFillTx/>
                <a:latin typeface="Arial"/>
                <a:ea typeface="+mn-ea"/>
                <a:cs typeface="Arial"/>
              </a:rPr>
              <a:t>&amp; </a:t>
            </a:r>
            <a:r>
              <a:rPr kumimoji="0" sz="1200" b="0" i="1" u="none" strike="noStrike" kern="1200" cap="none" spc="-5" normalizeH="0" baseline="0" noProof="0" dirty="0">
                <a:ln>
                  <a:noFill/>
                </a:ln>
                <a:solidFill>
                  <a:prstClr val="black"/>
                </a:solidFill>
                <a:effectLst/>
                <a:uLnTx/>
                <a:uFillTx/>
                <a:latin typeface="Arial"/>
                <a:ea typeface="+mn-ea"/>
                <a:cs typeface="Arial"/>
              </a:rPr>
              <a:t>Lower Basin DCPs  </a:t>
            </a:r>
            <a:r>
              <a:rPr kumimoji="0" sz="1200" b="0" i="1" u="none" strike="noStrike" kern="1200" cap="none" spc="0" normalizeH="0" baseline="0" noProof="0" dirty="0">
                <a:ln>
                  <a:noFill/>
                </a:ln>
                <a:solidFill>
                  <a:prstClr val="black"/>
                </a:solidFill>
                <a:effectLst/>
                <a:uLnTx/>
                <a:uFillTx/>
                <a:latin typeface="Arial"/>
                <a:ea typeface="+mn-ea"/>
                <a:cs typeface="Arial"/>
              </a:rPr>
              <a:t>&amp; </a:t>
            </a:r>
            <a:r>
              <a:rPr kumimoji="0" sz="1200" b="0" i="1" u="none" strike="noStrike" kern="1200" cap="none" spc="-5" normalizeH="0" baseline="0" noProof="0" dirty="0">
                <a:ln>
                  <a:noFill/>
                </a:ln>
                <a:solidFill>
                  <a:prstClr val="black"/>
                </a:solidFill>
                <a:effectLst/>
                <a:uLnTx/>
                <a:uFillTx/>
                <a:latin typeface="Arial"/>
                <a:ea typeface="+mn-ea"/>
                <a:cs typeface="Arial"/>
              </a:rPr>
              <a:t>Binational</a:t>
            </a:r>
            <a:r>
              <a:rPr kumimoji="0" sz="1200" b="0" i="1" u="none" strike="noStrike" kern="1200" cap="none" spc="-60" normalizeH="0" baseline="0" noProof="0" dirty="0">
                <a:ln>
                  <a:noFill/>
                </a:ln>
                <a:solidFill>
                  <a:prstClr val="black"/>
                </a:solidFill>
                <a:effectLst/>
                <a:uLnTx/>
                <a:uFillTx/>
                <a:latin typeface="Arial"/>
                <a:ea typeface="+mn-ea"/>
                <a:cs typeface="Arial"/>
              </a:rPr>
              <a:t> </a:t>
            </a:r>
            <a:r>
              <a:rPr kumimoji="0" sz="1200" b="0" i="1" u="none" strike="noStrike" kern="1200" cap="none" spc="0" normalizeH="0" baseline="0" noProof="0" dirty="0">
                <a:ln>
                  <a:noFill/>
                </a:ln>
                <a:solidFill>
                  <a:prstClr val="black"/>
                </a:solidFill>
                <a:effectLst/>
                <a:uLnTx/>
                <a:uFillTx/>
                <a:latin typeface="Arial"/>
                <a:ea typeface="+mn-ea"/>
                <a:cs typeface="Arial"/>
              </a:rPr>
              <a:t>WSCP)</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71" name="object 71"/>
          <p:cNvSpPr/>
          <p:nvPr/>
        </p:nvSpPr>
        <p:spPr>
          <a:xfrm>
            <a:off x="4772405" y="3041142"/>
            <a:ext cx="365760" cy="0"/>
          </a:xfrm>
          <a:custGeom>
            <a:avLst/>
            <a:gdLst/>
            <a:ahLst/>
            <a:cxnLst/>
            <a:rect l="l" t="t" r="r" b="b"/>
            <a:pathLst>
              <a:path w="365760">
                <a:moveTo>
                  <a:pt x="0" y="0"/>
                </a:moveTo>
                <a:lnTo>
                  <a:pt x="365760" y="0"/>
                </a:lnTo>
              </a:path>
            </a:pathLst>
          </a:custGeom>
          <a:ln w="38100">
            <a:solidFill>
              <a:srgbClr val="00CDC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object 72"/>
          <p:cNvSpPr/>
          <p:nvPr/>
        </p:nvSpPr>
        <p:spPr>
          <a:xfrm>
            <a:off x="640841" y="2586989"/>
            <a:ext cx="365760" cy="0"/>
          </a:xfrm>
          <a:custGeom>
            <a:avLst/>
            <a:gdLst/>
            <a:ahLst/>
            <a:cxnLst/>
            <a:rect l="l" t="t" r="r" b="b"/>
            <a:pathLst>
              <a:path w="365759">
                <a:moveTo>
                  <a:pt x="0" y="0"/>
                </a:moveTo>
                <a:lnTo>
                  <a:pt x="365760" y="0"/>
                </a:lnTo>
              </a:path>
            </a:pathLst>
          </a:custGeom>
          <a:ln w="38100">
            <a:solidFill>
              <a:srgbClr val="56F5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object 73"/>
          <p:cNvSpPr/>
          <p:nvPr/>
        </p:nvSpPr>
        <p:spPr>
          <a:xfrm>
            <a:off x="640841" y="2065782"/>
            <a:ext cx="365760" cy="0"/>
          </a:xfrm>
          <a:custGeom>
            <a:avLst/>
            <a:gdLst/>
            <a:ahLst/>
            <a:cxnLst/>
            <a:rect l="l" t="t" r="r" b="b"/>
            <a:pathLst>
              <a:path w="365759">
                <a:moveTo>
                  <a:pt x="0" y="0"/>
                </a:moveTo>
                <a:lnTo>
                  <a:pt x="365760" y="0"/>
                </a:lnTo>
              </a:path>
            </a:pathLst>
          </a:custGeom>
          <a:ln w="102107">
            <a:solidFill>
              <a:srgbClr val="C0C0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object 74"/>
          <p:cNvSpPr txBox="1"/>
          <p:nvPr/>
        </p:nvSpPr>
        <p:spPr>
          <a:xfrm>
            <a:off x="1084149" y="1924418"/>
            <a:ext cx="1729739" cy="194754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2007</a:t>
            </a:r>
            <a:r>
              <a:rPr kumimoji="0" sz="1400" b="1" i="0" u="none" strike="noStrike" kern="1200" cap="none" spc="-3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Projections</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1200" b="0" i="1" u="none" strike="noStrike" kern="1200" cap="none" spc="-5" normalizeH="0" baseline="0" noProof="0" dirty="0">
                <a:ln>
                  <a:noFill/>
                </a:ln>
                <a:solidFill>
                  <a:prstClr val="black"/>
                </a:solidFill>
                <a:effectLst/>
                <a:uLnTx/>
                <a:uFillTx/>
                <a:latin typeface="Arial"/>
                <a:ea typeface="+mn-ea"/>
                <a:cs typeface="Arial"/>
              </a:rPr>
              <a:t>(1906-2005</a:t>
            </a:r>
            <a:r>
              <a:rPr kumimoji="0" sz="1200" b="0" i="1" u="none" strike="noStrike" kern="1200" cap="none" spc="-55" normalizeH="0" baseline="0" noProof="0" dirty="0">
                <a:ln>
                  <a:noFill/>
                </a:ln>
                <a:solidFill>
                  <a:prstClr val="black"/>
                </a:solidFill>
                <a:effectLst/>
                <a:uLnTx/>
                <a:uFillTx/>
                <a:latin typeface="Arial"/>
                <a:ea typeface="+mn-ea"/>
                <a:cs typeface="Arial"/>
              </a:rPr>
              <a:t> </a:t>
            </a:r>
            <a:r>
              <a:rPr kumimoji="0" sz="1200" b="0" i="1" u="none" strike="noStrike" kern="1200" cap="none" spc="-5" normalizeH="0" baseline="0" noProof="0" dirty="0">
                <a:ln>
                  <a:noFill/>
                </a:ln>
                <a:solidFill>
                  <a:prstClr val="black"/>
                </a:solidFill>
                <a:effectLst/>
                <a:uLnTx/>
                <a:uFillTx/>
                <a:latin typeface="Arial"/>
                <a:ea typeface="+mn-ea"/>
                <a:cs typeface="Arial"/>
              </a:rPr>
              <a:t>hydrology)</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5240" marR="0" lvl="0" indent="0" algn="l" defTabSz="914400" rtl="0" eaLnBrk="1" fontAlgn="auto" latinLnBrk="0" hangingPunct="1">
              <a:lnSpc>
                <a:spcPct val="100000"/>
              </a:lnSpc>
              <a:spcBef>
                <a:spcPts val="935"/>
              </a:spcBef>
              <a:spcAft>
                <a:spcPts val="0"/>
              </a:spcAft>
              <a:buClrTx/>
              <a:buSzTx/>
              <a:buFontTx/>
              <a:buNone/>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No</a:t>
            </a:r>
            <a:r>
              <a:rPr kumimoji="0" sz="1400" b="1" i="0" u="none" strike="noStrike" kern="1200" cap="none" spc="-20" normalizeH="0" baseline="0" noProof="0" dirty="0">
                <a:ln>
                  <a:noFill/>
                </a:ln>
                <a:solidFill>
                  <a:prstClr val="black"/>
                </a:solidFill>
                <a:effectLst/>
                <a:uLnTx/>
                <a:uFillTx/>
                <a:latin typeface="Arial"/>
                <a:ea typeface="+mn-ea"/>
                <a:cs typeface="Arial"/>
              </a:rPr>
              <a:t> </a:t>
            </a:r>
            <a:r>
              <a:rPr kumimoji="0" sz="1400" b="1" i="0" u="none" strike="noStrike" kern="1200" cap="none" spc="-10" normalizeH="0" baseline="0" noProof="0" dirty="0">
                <a:ln>
                  <a:noFill/>
                </a:ln>
                <a:solidFill>
                  <a:prstClr val="black"/>
                </a:solidFill>
                <a:effectLst/>
                <a:uLnTx/>
                <a:uFillTx/>
                <a:latin typeface="Arial"/>
                <a:ea typeface="+mn-ea"/>
                <a:cs typeface="Arial"/>
              </a:rPr>
              <a:t>DCP</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15240" marR="0" lvl="0" indent="0" algn="l" defTabSz="914400" rtl="0" eaLnBrk="1" fontAlgn="auto" latinLnBrk="0" hangingPunct="1">
              <a:lnSpc>
                <a:spcPct val="100000"/>
              </a:lnSpc>
              <a:spcBef>
                <a:spcPts val="10"/>
              </a:spcBef>
              <a:spcAft>
                <a:spcPts val="0"/>
              </a:spcAft>
              <a:buClrTx/>
              <a:buSzTx/>
              <a:buFontTx/>
              <a:buNone/>
              <a:tabLst/>
              <a:defRPr/>
            </a:pPr>
            <a:r>
              <a:rPr kumimoji="0" sz="1200" b="0" i="1" u="none" strike="noStrike" kern="1200" cap="none" spc="-5" normalizeH="0" baseline="0" noProof="0" dirty="0">
                <a:ln>
                  <a:noFill/>
                </a:ln>
                <a:solidFill>
                  <a:prstClr val="black"/>
                </a:solidFill>
                <a:effectLst/>
                <a:uLnTx/>
                <a:uFillTx/>
                <a:latin typeface="Arial"/>
                <a:ea typeface="+mn-ea"/>
                <a:cs typeface="Arial"/>
              </a:rPr>
              <a:t>(March 2019</a:t>
            </a:r>
            <a:r>
              <a:rPr kumimoji="0" sz="1200" b="0" i="1" u="none" strike="noStrike" kern="1200" cap="none" spc="-55" normalizeH="0" baseline="0" noProof="0" dirty="0">
                <a:ln>
                  <a:noFill/>
                </a:ln>
                <a:solidFill>
                  <a:prstClr val="black"/>
                </a:solidFill>
                <a:effectLst/>
                <a:uLnTx/>
                <a:uFillTx/>
                <a:latin typeface="Arial"/>
                <a:ea typeface="+mn-ea"/>
                <a:cs typeface="Arial"/>
              </a:rPr>
              <a:t> </a:t>
            </a:r>
            <a:r>
              <a:rPr kumimoji="0" sz="1200" b="0" i="1" u="none" strike="noStrike" kern="1200" cap="none" spc="-5" normalizeH="0" baseline="0" noProof="0" dirty="0">
                <a:ln>
                  <a:noFill/>
                </a:ln>
                <a:solidFill>
                  <a:prstClr val="black"/>
                </a:solidFill>
                <a:effectLst/>
                <a:uLnTx/>
                <a:uFillTx/>
                <a:latin typeface="Arial"/>
                <a:ea typeface="+mn-ea"/>
                <a:cs typeface="Arial"/>
              </a:rPr>
              <a:t>Projections)</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5240" marR="0" lvl="0" indent="0" algn="l" defTabSz="914400" rtl="0" eaLnBrk="1" fontAlgn="auto" latinLnBrk="0" hangingPunct="1">
              <a:lnSpc>
                <a:spcPct val="100000"/>
              </a:lnSpc>
              <a:spcBef>
                <a:spcPts val="484"/>
              </a:spcBef>
              <a:spcAft>
                <a:spcPts val="0"/>
              </a:spcAft>
              <a:buClrTx/>
              <a:buSzTx/>
              <a:buFontTx/>
              <a:buNone/>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With</a:t>
            </a:r>
            <a:r>
              <a:rPr kumimoji="0" sz="1400" b="1" i="0" u="none" strike="noStrike" kern="1200" cap="none" spc="-30" normalizeH="0" baseline="0" noProof="0" dirty="0">
                <a:ln>
                  <a:noFill/>
                </a:ln>
                <a:solidFill>
                  <a:prstClr val="black"/>
                </a:solidFill>
                <a:effectLst/>
                <a:uLnTx/>
                <a:uFillTx/>
                <a:latin typeface="Arial"/>
                <a:ea typeface="+mn-ea"/>
                <a:cs typeface="Arial"/>
              </a:rPr>
              <a:t> </a:t>
            </a:r>
            <a:r>
              <a:rPr kumimoji="0" sz="1400" b="1" i="0" u="none" strike="noStrike" kern="1200" cap="none" spc="-10" normalizeH="0" baseline="0" noProof="0" dirty="0">
                <a:ln>
                  <a:noFill/>
                </a:ln>
                <a:solidFill>
                  <a:prstClr val="black"/>
                </a:solidFill>
                <a:effectLst/>
                <a:uLnTx/>
                <a:uFillTx/>
                <a:latin typeface="Arial"/>
                <a:ea typeface="+mn-ea"/>
                <a:cs typeface="Arial"/>
              </a:rPr>
              <a:t>DCP</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15240" marR="182245" lvl="0" indent="0" algn="l" defTabSz="914400" rtl="0" eaLnBrk="1" fontAlgn="auto" latinLnBrk="0" hangingPunct="1">
              <a:lnSpc>
                <a:spcPct val="100000"/>
              </a:lnSpc>
              <a:spcBef>
                <a:spcPts val="10"/>
              </a:spcBef>
              <a:spcAft>
                <a:spcPts val="0"/>
              </a:spcAft>
              <a:buClrTx/>
              <a:buSzTx/>
              <a:buFontTx/>
              <a:buNone/>
              <a:tabLst/>
              <a:defRPr/>
            </a:pPr>
            <a:r>
              <a:rPr kumimoji="0" sz="1200" b="0" i="1" u="none" strike="noStrike" kern="1200" cap="none" spc="-5" normalizeH="0" baseline="0" noProof="0" dirty="0">
                <a:ln>
                  <a:noFill/>
                </a:ln>
                <a:solidFill>
                  <a:prstClr val="black"/>
                </a:solidFill>
                <a:effectLst/>
                <a:uLnTx/>
                <a:uFillTx/>
                <a:latin typeface="Arial"/>
                <a:ea typeface="+mn-ea"/>
                <a:cs typeface="Arial"/>
              </a:rPr>
              <a:t>(March 2019  Projections with Upper  </a:t>
            </a:r>
            <a:r>
              <a:rPr kumimoji="0" sz="1200" b="0" i="1" u="none" strike="noStrike" kern="1200" cap="none" spc="0" normalizeH="0" baseline="0" noProof="0" dirty="0">
                <a:ln>
                  <a:noFill/>
                </a:ln>
                <a:solidFill>
                  <a:prstClr val="black"/>
                </a:solidFill>
                <a:effectLst/>
                <a:uLnTx/>
                <a:uFillTx/>
                <a:latin typeface="Arial"/>
                <a:ea typeface="+mn-ea"/>
                <a:cs typeface="Arial"/>
              </a:rPr>
              <a:t>&amp; </a:t>
            </a:r>
            <a:r>
              <a:rPr kumimoji="0" sz="1200" b="0" i="1" u="none" strike="noStrike" kern="1200" cap="none" spc="-5" normalizeH="0" baseline="0" noProof="0" dirty="0">
                <a:ln>
                  <a:noFill/>
                </a:ln>
                <a:solidFill>
                  <a:prstClr val="black"/>
                </a:solidFill>
                <a:effectLst/>
                <a:uLnTx/>
                <a:uFillTx/>
                <a:latin typeface="Arial"/>
                <a:ea typeface="+mn-ea"/>
                <a:cs typeface="Arial"/>
              </a:rPr>
              <a:t>Lower Basin DCPs  </a:t>
            </a:r>
            <a:r>
              <a:rPr kumimoji="0" sz="1200" b="0" i="1" u="none" strike="noStrike" kern="1200" cap="none" spc="0" normalizeH="0" baseline="0" noProof="0" dirty="0">
                <a:ln>
                  <a:noFill/>
                </a:ln>
                <a:solidFill>
                  <a:prstClr val="black"/>
                </a:solidFill>
                <a:effectLst/>
                <a:uLnTx/>
                <a:uFillTx/>
                <a:latin typeface="Arial"/>
                <a:ea typeface="+mn-ea"/>
                <a:cs typeface="Arial"/>
              </a:rPr>
              <a:t>&amp; </a:t>
            </a:r>
            <a:r>
              <a:rPr kumimoji="0" sz="1200" b="0" i="1" u="none" strike="noStrike" kern="1200" cap="none" spc="-5" normalizeH="0" baseline="0" noProof="0" dirty="0">
                <a:ln>
                  <a:noFill/>
                </a:ln>
                <a:solidFill>
                  <a:prstClr val="black"/>
                </a:solidFill>
                <a:effectLst/>
                <a:uLnTx/>
                <a:uFillTx/>
                <a:latin typeface="Arial"/>
                <a:ea typeface="+mn-ea"/>
                <a:cs typeface="Arial"/>
              </a:rPr>
              <a:t>Binational</a:t>
            </a:r>
            <a:r>
              <a:rPr kumimoji="0" sz="1200" b="0" i="1" u="none" strike="noStrike" kern="1200" cap="none" spc="-60" normalizeH="0" baseline="0" noProof="0" dirty="0">
                <a:ln>
                  <a:noFill/>
                </a:ln>
                <a:solidFill>
                  <a:prstClr val="black"/>
                </a:solidFill>
                <a:effectLst/>
                <a:uLnTx/>
                <a:uFillTx/>
                <a:latin typeface="Arial"/>
                <a:ea typeface="+mn-ea"/>
                <a:cs typeface="Arial"/>
              </a:rPr>
              <a:t> </a:t>
            </a:r>
            <a:r>
              <a:rPr kumimoji="0" sz="1200" b="0" i="1" u="none" strike="noStrike" kern="1200" cap="none" spc="0" normalizeH="0" baseline="0" noProof="0" dirty="0">
                <a:ln>
                  <a:noFill/>
                </a:ln>
                <a:solidFill>
                  <a:prstClr val="black"/>
                </a:solidFill>
                <a:effectLst/>
                <a:uLnTx/>
                <a:uFillTx/>
                <a:latin typeface="Arial"/>
                <a:ea typeface="+mn-ea"/>
                <a:cs typeface="Arial"/>
              </a:rPr>
              <a:t>WSCP)</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75" name="object 75"/>
          <p:cNvSpPr/>
          <p:nvPr/>
        </p:nvSpPr>
        <p:spPr>
          <a:xfrm>
            <a:off x="640841" y="3041142"/>
            <a:ext cx="365760" cy="0"/>
          </a:xfrm>
          <a:custGeom>
            <a:avLst/>
            <a:gdLst/>
            <a:ahLst/>
            <a:cxnLst/>
            <a:rect l="l" t="t" r="r" b="b"/>
            <a:pathLst>
              <a:path w="365759">
                <a:moveTo>
                  <a:pt x="0" y="0"/>
                </a:moveTo>
                <a:lnTo>
                  <a:pt x="365760" y="0"/>
                </a:lnTo>
              </a:path>
            </a:pathLst>
          </a:custGeom>
          <a:ln w="38100">
            <a:solidFill>
              <a:srgbClr val="00CDC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object 76"/>
          <p:cNvSpPr/>
          <p:nvPr/>
        </p:nvSpPr>
        <p:spPr>
          <a:xfrm>
            <a:off x="8097011" y="227075"/>
            <a:ext cx="909955" cy="905510"/>
          </a:xfrm>
          <a:custGeom>
            <a:avLst/>
            <a:gdLst/>
            <a:ahLst/>
            <a:cxnLst/>
            <a:rect l="l" t="t" r="r" b="b"/>
            <a:pathLst>
              <a:path w="909954" h="905510">
                <a:moveTo>
                  <a:pt x="909827" y="0"/>
                </a:moveTo>
                <a:lnTo>
                  <a:pt x="0" y="0"/>
                </a:lnTo>
                <a:lnTo>
                  <a:pt x="226313" y="905256"/>
                </a:lnTo>
                <a:lnTo>
                  <a:pt x="683513" y="905256"/>
                </a:lnTo>
                <a:lnTo>
                  <a:pt x="909827" y="0"/>
                </a:lnTo>
                <a:close/>
              </a:path>
            </a:pathLst>
          </a:custGeom>
          <a:solidFill>
            <a:srgbClr val="AFABA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7" name="object 77"/>
          <p:cNvSpPr/>
          <p:nvPr/>
        </p:nvSpPr>
        <p:spPr>
          <a:xfrm>
            <a:off x="8097011" y="227075"/>
            <a:ext cx="909955" cy="905510"/>
          </a:xfrm>
          <a:custGeom>
            <a:avLst/>
            <a:gdLst/>
            <a:ahLst/>
            <a:cxnLst/>
            <a:rect l="l" t="t" r="r" b="b"/>
            <a:pathLst>
              <a:path w="909954" h="905510">
                <a:moveTo>
                  <a:pt x="909827" y="0"/>
                </a:moveTo>
                <a:lnTo>
                  <a:pt x="683513" y="905256"/>
                </a:lnTo>
                <a:lnTo>
                  <a:pt x="226313" y="905256"/>
                </a:lnTo>
                <a:lnTo>
                  <a:pt x="0" y="0"/>
                </a:lnTo>
                <a:lnTo>
                  <a:pt x="909827" y="0"/>
                </a:lnTo>
                <a:close/>
              </a:path>
            </a:pathLst>
          </a:custGeom>
          <a:ln w="12192">
            <a:solidFill>
              <a:srgbClr val="7671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8" name="object 78"/>
          <p:cNvSpPr/>
          <p:nvPr/>
        </p:nvSpPr>
        <p:spPr>
          <a:xfrm>
            <a:off x="8097011" y="216408"/>
            <a:ext cx="909955" cy="620395"/>
          </a:xfrm>
          <a:custGeom>
            <a:avLst/>
            <a:gdLst/>
            <a:ahLst/>
            <a:cxnLst/>
            <a:rect l="l" t="t" r="r" b="b"/>
            <a:pathLst>
              <a:path w="909954" h="620394">
                <a:moveTo>
                  <a:pt x="909827" y="0"/>
                </a:moveTo>
                <a:lnTo>
                  <a:pt x="0" y="0"/>
                </a:lnTo>
                <a:lnTo>
                  <a:pt x="155066" y="620268"/>
                </a:lnTo>
                <a:lnTo>
                  <a:pt x="754760" y="620268"/>
                </a:lnTo>
                <a:lnTo>
                  <a:pt x="909827"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object 79"/>
          <p:cNvSpPr/>
          <p:nvPr/>
        </p:nvSpPr>
        <p:spPr>
          <a:xfrm>
            <a:off x="8097011" y="216408"/>
            <a:ext cx="909955" cy="620395"/>
          </a:xfrm>
          <a:custGeom>
            <a:avLst/>
            <a:gdLst/>
            <a:ahLst/>
            <a:cxnLst/>
            <a:rect l="l" t="t" r="r" b="b"/>
            <a:pathLst>
              <a:path w="909954" h="620394">
                <a:moveTo>
                  <a:pt x="909827" y="0"/>
                </a:moveTo>
                <a:lnTo>
                  <a:pt x="754760" y="620268"/>
                </a:lnTo>
                <a:lnTo>
                  <a:pt x="155066" y="620268"/>
                </a:lnTo>
                <a:lnTo>
                  <a:pt x="0" y="0"/>
                </a:lnTo>
                <a:lnTo>
                  <a:pt x="909827" y="0"/>
                </a:lnTo>
                <a:close/>
              </a:path>
            </a:pathLst>
          </a:custGeom>
          <a:ln w="12192">
            <a:solidFill>
              <a:srgbClr val="7671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object 80"/>
          <p:cNvSpPr txBox="1"/>
          <p:nvPr/>
        </p:nvSpPr>
        <p:spPr>
          <a:xfrm>
            <a:off x="8292779" y="566383"/>
            <a:ext cx="577850" cy="26924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600" b="0" i="0" u="none" strike="noStrike" kern="1200" cap="none" spc="-5" normalizeH="0" baseline="0" noProof="0" dirty="0">
                <a:ln>
                  <a:noFill/>
                </a:ln>
                <a:solidFill>
                  <a:prstClr val="black"/>
                </a:solidFill>
                <a:effectLst/>
                <a:uLnTx/>
                <a:uFillTx/>
                <a:latin typeface="Arial"/>
                <a:ea typeface="+mn-ea"/>
                <a:cs typeface="Arial"/>
              </a:rPr>
              <a:t>1,020’</a:t>
            </a:r>
            <a:endParaRPr kumimoji="0" sz="1600" b="0" i="0" u="none" strike="noStrike" kern="1200" cap="none" spc="0" normalizeH="0" baseline="0" noProof="0">
              <a:ln>
                <a:noFill/>
              </a:ln>
              <a:solidFill>
                <a:prstClr val="black"/>
              </a:solidFill>
              <a:effectLst/>
              <a:uLnTx/>
              <a:uFillTx/>
              <a:latin typeface="Arial"/>
              <a:ea typeface="+mn-ea"/>
              <a:cs typeface="Arial"/>
            </a:endParaRPr>
          </a:p>
        </p:txBody>
      </p:sp>
      <p:sp>
        <p:nvSpPr>
          <p:cNvPr id="81" name="object 81"/>
          <p:cNvSpPr txBox="1"/>
          <p:nvPr/>
        </p:nvSpPr>
        <p:spPr>
          <a:xfrm>
            <a:off x="5442902" y="865151"/>
            <a:ext cx="3687445" cy="1064260"/>
          </a:xfrm>
          <a:prstGeom prst="rect">
            <a:avLst/>
          </a:prstGeom>
        </p:spPr>
        <p:txBody>
          <a:bodyPr vert="horz" wrap="square" lIns="0" tIns="12065" rIns="0" bIns="0" rtlCol="0">
            <a:spAutoFit/>
          </a:bodyPr>
          <a:lstStyle/>
          <a:p>
            <a:pPr marL="2068830" marR="0" lvl="0" indent="0" algn="l" defTabSz="914400" rtl="0" eaLnBrk="1" fontAlgn="auto" latinLnBrk="0" hangingPunct="1">
              <a:lnSpc>
                <a:spcPct val="100000"/>
              </a:lnSpc>
              <a:spcBef>
                <a:spcPts val="95"/>
              </a:spcBef>
              <a:spcAft>
                <a:spcPts val="0"/>
              </a:spcAft>
              <a:buClrTx/>
              <a:buSzTx/>
              <a:buFontTx/>
              <a:buNone/>
              <a:tabLst/>
              <a:defRPr/>
            </a:pPr>
            <a:r>
              <a:rPr kumimoji="0" sz="1600" b="0" i="0" u="none" strike="noStrike" kern="1200" cap="none" spc="-5" normalizeH="0" baseline="0" noProof="0" dirty="0">
                <a:ln>
                  <a:noFill/>
                </a:ln>
                <a:solidFill>
                  <a:prstClr val="black"/>
                </a:solidFill>
                <a:effectLst/>
                <a:uLnTx/>
                <a:uFillTx/>
                <a:latin typeface="Arial"/>
                <a:ea typeface="+mn-ea"/>
                <a:cs typeface="Arial"/>
              </a:rPr>
              <a:t>22%</a:t>
            </a:r>
            <a:endParaRPr kumimoji="0" sz="16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25"/>
              </a:spcBef>
              <a:spcAft>
                <a:spcPts val="0"/>
              </a:spcAft>
              <a:buClrTx/>
              <a:buSzTx/>
              <a:buFontTx/>
              <a:buNone/>
              <a:tabLst/>
              <a:defRPr/>
            </a:pPr>
            <a:endParaRPr kumimoji="0" sz="22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450" b="0" i="0" u="none" strike="noStrike" kern="1200" cap="none" spc="-5" normalizeH="0" baseline="0" noProof="0" dirty="0">
                <a:ln>
                  <a:noFill/>
                </a:ln>
                <a:solidFill>
                  <a:srgbClr val="595958"/>
                </a:solidFill>
                <a:effectLst/>
                <a:uLnTx/>
                <a:uFillTx/>
                <a:latin typeface="Arial"/>
                <a:ea typeface="+mn-ea"/>
                <a:cs typeface="Arial"/>
              </a:rPr>
              <a:t>Stress </a:t>
            </a:r>
            <a:r>
              <a:rPr kumimoji="0" sz="1450" b="0" i="0" u="none" strike="noStrike" kern="1200" cap="none" spc="-45" normalizeH="0" baseline="0" noProof="0" dirty="0">
                <a:ln>
                  <a:noFill/>
                </a:ln>
                <a:solidFill>
                  <a:srgbClr val="595958"/>
                </a:solidFill>
                <a:effectLst/>
                <a:uLnTx/>
                <a:uFillTx/>
                <a:latin typeface="Arial"/>
                <a:ea typeface="+mn-ea"/>
                <a:cs typeface="Arial"/>
              </a:rPr>
              <a:t>Test </a:t>
            </a:r>
            <a:r>
              <a:rPr kumimoji="0" sz="1450" b="0" i="0" u="none" strike="noStrike" kern="1200" cap="none" spc="-5" normalizeH="0" baseline="0" noProof="0" dirty="0">
                <a:ln>
                  <a:noFill/>
                </a:ln>
                <a:solidFill>
                  <a:srgbClr val="595958"/>
                </a:solidFill>
                <a:effectLst/>
                <a:uLnTx/>
                <a:uFillTx/>
                <a:latin typeface="Arial"/>
                <a:ea typeface="+mn-ea"/>
                <a:cs typeface="Arial"/>
              </a:rPr>
              <a:t>Hydrology</a:t>
            </a:r>
            <a:r>
              <a:rPr kumimoji="0" sz="1450" b="0" i="0" u="none" strike="noStrike" kern="1200" cap="none" spc="25" normalizeH="0" baseline="0" noProof="0" dirty="0">
                <a:ln>
                  <a:noFill/>
                </a:ln>
                <a:solidFill>
                  <a:srgbClr val="595958"/>
                </a:solidFill>
                <a:effectLst/>
                <a:uLnTx/>
                <a:uFillTx/>
                <a:latin typeface="Arial"/>
                <a:ea typeface="+mn-ea"/>
                <a:cs typeface="Arial"/>
              </a:rPr>
              <a:t> </a:t>
            </a:r>
            <a:r>
              <a:rPr kumimoji="0" sz="1450" b="0" i="0" u="none" strike="noStrike" kern="1200" cap="none" spc="-5" normalizeH="0" baseline="0" noProof="0" dirty="0">
                <a:ln>
                  <a:noFill/>
                </a:ln>
                <a:solidFill>
                  <a:srgbClr val="595958"/>
                </a:solidFill>
                <a:effectLst/>
                <a:uLnTx/>
                <a:uFillTx/>
                <a:latin typeface="Arial"/>
                <a:ea typeface="+mn-ea"/>
                <a:cs typeface="Arial"/>
              </a:rPr>
              <a:t>(1988-2016)</a:t>
            </a:r>
            <a:endParaRPr kumimoji="0" sz="1450" b="0" i="0" u="none" strike="noStrike" kern="1200" cap="none" spc="0" normalizeH="0" baseline="0" noProof="0">
              <a:ln>
                <a:noFill/>
              </a:ln>
              <a:solidFill>
                <a:prstClr val="black"/>
              </a:solidFill>
              <a:effectLst/>
              <a:uLnTx/>
              <a:uFillTx/>
              <a:latin typeface="Arial"/>
              <a:ea typeface="+mn-ea"/>
              <a:cs typeface="Arial"/>
            </a:endParaRPr>
          </a:p>
          <a:p>
            <a:pPr marL="0" marR="5080" lvl="0" indent="0" algn="r" defTabSz="914400" rtl="0" eaLnBrk="1" fontAlgn="auto" latinLnBrk="0" hangingPunct="1">
              <a:lnSpc>
                <a:spcPct val="100000"/>
              </a:lnSpc>
              <a:spcBef>
                <a:spcPts val="525"/>
              </a:spcBef>
              <a:spcAft>
                <a:spcPts val="0"/>
              </a:spcAft>
              <a:buClrTx/>
              <a:buSzTx/>
              <a:buFontTx/>
              <a:buNone/>
              <a:tabLst/>
              <a:defRPr/>
            </a:pPr>
            <a:r>
              <a:rPr kumimoji="0" sz="1200" b="0" i="0" u="none" strike="noStrike" kern="1200" cap="none" spc="-5" normalizeH="0" baseline="0" noProof="0" dirty="0">
                <a:ln>
                  <a:noFill/>
                </a:ln>
                <a:solidFill>
                  <a:srgbClr val="595958"/>
                </a:solidFill>
                <a:effectLst/>
                <a:uLnTx/>
                <a:uFillTx/>
                <a:latin typeface="Arial"/>
                <a:ea typeface="+mn-ea"/>
                <a:cs typeface="Arial"/>
              </a:rPr>
              <a:t>1</a:t>
            </a:r>
            <a:r>
              <a:rPr kumimoji="0" sz="1200" b="0" i="0" u="none" strike="noStrike" kern="1200" cap="none" spc="-15" normalizeH="0" baseline="0" noProof="0" dirty="0">
                <a:ln>
                  <a:noFill/>
                </a:ln>
                <a:solidFill>
                  <a:srgbClr val="595958"/>
                </a:solidFill>
                <a:effectLst/>
                <a:uLnTx/>
                <a:uFillTx/>
                <a:latin typeface="Arial"/>
                <a:ea typeface="+mn-ea"/>
                <a:cs typeface="Arial"/>
              </a:rPr>
              <a:t>0</a:t>
            </a:r>
            <a:r>
              <a:rPr kumimoji="0" sz="1200" b="0" i="0" u="none" strike="noStrike" kern="1200" cap="none" spc="-5" normalizeH="0" baseline="0" noProof="0" dirty="0">
                <a:ln>
                  <a:noFill/>
                </a:ln>
                <a:solidFill>
                  <a:srgbClr val="595958"/>
                </a:solidFill>
                <a:effectLst/>
                <a:uLnTx/>
                <a:uFillTx/>
                <a:latin typeface="Arial"/>
                <a:ea typeface="+mn-ea"/>
                <a:cs typeface="Arial"/>
              </a:rPr>
              <a:t>0%</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82" name="object 82"/>
          <p:cNvSpPr txBox="1"/>
          <p:nvPr/>
        </p:nvSpPr>
        <p:spPr>
          <a:xfrm>
            <a:off x="7381679" y="566383"/>
            <a:ext cx="703580" cy="26924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600" b="0" i="0" u="none" strike="noStrike" kern="1200" cap="none" spc="-5" normalizeH="0" baseline="0" noProof="0" dirty="0">
                <a:ln>
                  <a:noFill/>
                </a:ln>
                <a:solidFill>
                  <a:prstClr val="black"/>
                </a:solidFill>
                <a:effectLst/>
                <a:uLnTx/>
                <a:uFillTx/>
                <a:latin typeface="Arial"/>
                <a:ea typeface="+mn-ea"/>
                <a:cs typeface="Arial"/>
              </a:rPr>
              <a:t>5.7</a:t>
            </a:r>
            <a:r>
              <a:rPr kumimoji="0" sz="1600" b="0" i="0" u="none" strike="noStrike" kern="1200" cap="none" spc="-60" normalizeH="0" baseline="0" noProof="0" dirty="0">
                <a:ln>
                  <a:noFill/>
                </a:ln>
                <a:solidFill>
                  <a:prstClr val="black"/>
                </a:solidFill>
                <a:effectLst/>
                <a:uLnTx/>
                <a:uFillTx/>
                <a:latin typeface="Arial"/>
                <a:ea typeface="+mn-ea"/>
                <a:cs typeface="Arial"/>
              </a:rPr>
              <a:t> </a:t>
            </a:r>
            <a:r>
              <a:rPr kumimoji="0" sz="1600" b="0" i="0" u="none" strike="noStrike" kern="1200" cap="none" spc="-5" normalizeH="0" baseline="0" noProof="0" dirty="0">
                <a:ln>
                  <a:noFill/>
                </a:ln>
                <a:solidFill>
                  <a:prstClr val="black"/>
                </a:solidFill>
                <a:effectLst/>
                <a:uLnTx/>
                <a:uFillTx/>
                <a:latin typeface="Arial"/>
                <a:ea typeface="+mn-ea"/>
                <a:cs typeface="Arial"/>
              </a:rPr>
              <a:t>maf</a:t>
            </a:r>
            <a:endParaRPr kumimoji="0" sz="1600" b="0" i="0" u="none" strike="noStrike" kern="1200" cap="none" spc="0" normalizeH="0" baseline="0" noProof="0">
              <a:ln>
                <a:noFill/>
              </a:ln>
              <a:solidFill>
                <a:prstClr val="black"/>
              </a:solidFill>
              <a:effectLst/>
              <a:uLnTx/>
              <a:uFillTx/>
              <a:latin typeface="Arial"/>
              <a:ea typeface="+mn-ea"/>
              <a:cs typeface="Arial"/>
            </a:endParaRPr>
          </a:p>
        </p:txBody>
      </p:sp>
      <p:sp>
        <p:nvSpPr>
          <p:cNvPr id="83" name="object 83"/>
          <p:cNvSpPr/>
          <p:nvPr/>
        </p:nvSpPr>
        <p:spPr>
          <a:xfrm>
            <a:off x="7352535" y="851153"/>
            <a:ext cx="1501140" cy="0"/>
          </a:xfrm>
          <a:custGeom>
            <a:avLst/>
            <a:gdLst/>
            <a:ahLst/>
            <a:cxnLst/>
            <a:rect l="l" t="t" r="r" b="b"/>
            <a:pathLst>
              <a:path w="1501140">
                <a:moveTo>
                  <a:pt x="1500682" y="0"/>
                </a:moveTo>
                <a:lnTo>
                  <a:pt x="0" y="0"/>
                </a:lnTo>
              </a:path>
            </a:pathLst>
          </a:custGeom>
          <a:ln w="25908">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45-22282"/>
          <p:cNvPicPr>
            <a:picLocks noGrp="1" noChangeAspect="1" noChangeArrowheads="1"/>
          </p:cNvPicPr>
          <p:nvPr>
            <p:ph idx="4294967295"/>
          </p:nvPr>
        </p:nvPicPr>
        <p:blipFill>
          <a:blip r:embed="rId3" cstate="print"/>
          <a:srcRect/>
          <a:stretch>
            <a:fillRect/>
          </a:stretch>
        </p:blipFill>
        <p:spPr>
          <a:xfrm>
            <a:off x="941388" y="274638"/>
            <a:ext cx="7261225" cy="5851525"/>
          </a:xfrm>
          <a:effectLst>
            <a:softEdge rad="63500"/>
          </a:effectLst>
        </p:spPr>
      </p:pic>
      <p:sp>
        <p:nvSpPr>
          <p:cNvPr id="2" name="TextBox 1">
            <a:extLst>
              <a:ext uri="{FF2B5EF4-FFF2-40B4-BE49-F238E27FC236}">
                <a16:creationId xmlns:a16="http://schemas.microsoft.com/office/drawing/2014/main" id="{F9F634A5-BF58-4A67-BEC6-DECC78970732}"/>
              </a:ext>
            </a:extLst>
          </p:cNvPr>
          <p:cNvSpPr txBox="1"/>
          <p:nvPr/>
        </p:nvSpPr>
        <p:spPr>
          <a:xfrm flipH="1">
            <a:off x="3204131" y="2784901"/>
            <a:ext cx="4045754" cy="830997"/>
          </a:xfrm>
          <a:prstGeom prst="rect">
            <a:avLst/>
          </a:prstGeom>
          <a:noFill/>
        </p:spPr>
        <p:txBody>
          <a:bodyPr wrap="square" rtlCol="0">
            <a:spAutoFit/>
          </a:bodyPr>
          <a:lstStyle/>
          <a:p>
            <a:r>
              <a:rPr lang="en-US" sz="4800" b="1" dirty="0">
                <a:solidFill>
                  <a:schemeClr val="bg1"/>
                </a:solidFill>
                <a:effectLst>
                  <a:outerShdw blurRad="38100" dist="38100" dir="2700000" algn="tl">
                    <a:srgbClr val="000000">
                      <a:alpha val="43137"/>
                    </a:srgbClr>
                  </a:outerShdw>
                </a:effectLst>
              </a:rPr>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D0D514-C379-4428-A5C1-72B420FB6988}"/>
              </a:ext>
            </a:extLst>
          </p:cNvPr>
          <p:cNvPicPr>
            <a:picLocks noChangeAspect="1"/>
          </p:cNvPicPr>
          <p:nvPr/>
        </p:nvPicPr>
        <p:blipFill>
          <a:blip r:embed="rId3"/>
          <a:stretch>
            <a:fillRect/>
          </a:stretch>
        </p:blipFill>
        <p:spPr>
          <a:xfrm>
            <a:off x="4880028" y="858416"/>
            <a:ext cx="4041590" cy="5312504"/>
          </a:xfrm>
          <a:prstGeom prst="rect">
            <a:avLst/>
          </a:prstGeom>
        </p:spPr>
      </p:pic>
      <p:sp>
        <p:nvSpPr>
          <p:cNvPr id="2" name="Title 1"/>
          <p:cNvSpPr>
            <a:spLocks noGrp="1"/>
          </p:cNvSpPr>
          <p:nvPr>
            <p:ph type="title"/>
          </p:nvPr>
        </p:nvSpPr>
        <p:spPr>
          <a:xfrm>
            <a:off x="495300" y="0"/>
            <a:ext cx="8153400" cy="1097280"/>
          </a:xfrm>
        </p:spPr>
        <p:txBody>
          <a:bodyPr/>
          <a:lstStyle/>
          <a:p>
            <a:r>
              <a:rPr lang="en-US" sz="3600" b="1" dirty="0">
                <a:solidFill>
                  <a:schemeClr val="bg1"/>
                </a:solidFill>
              </a:rPr>
              <a:t>Colorado River Basin Overview</a:t>
            </a:r>
            <a:endParaRPr lang="en-US" sz="1800" b="1" dirty="0">
              <a:solidFill>
                <a:schemeClr val="bg1"/>
              </a:solidFill>
            </a:endParaRPr>
          </a:p>
        </p:txBody>
      </p:sp>
      <p:sp>
        <p:nvSpPr>
          <p:cNvPr id="6" name="Text Box 2"/>
          <p:cNvSpPr txBox="1">
            <a:spLocks noChangeArrowheads="1"/>
          </p:cNvSpPr>
          <p:nvPr/>
        </p:nvSpPr>
        <p:spPr bwMode="auto">
          <a:xfrm>
            <a:off x="222382" y="1241077"/>
            <a:ext cx="4424263" cy="4791055"/>
          </a:xfrm>
          <a:prstGeom prst="rect">
            <a:avLst/>
          </a:prstGeom>
          <a:noFill/>
          <a:ln w="9525">
            <a:noFill/>
            <a:miter lim="800000"/>
            <a:headEnd/>
            <a:tailEnd/>
          </a:ln>
          <a:effectLst/>
        </p:spPr>
        <p:txBody>
          <a:bodyPr wrap="square" anchor="ctr">
            <a:spAutoFit/>
          </a:bodyPr>
          <a:lstStyle/>
          <a:p>
            <a:pPr marL="231775" marR="0" lvl="0" indent="-230188" algn="l" defTabSz="914400" rtl="0" eaLnBrk="1" fontAlgn="base"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chemeClr val="bg1"/>
                </a:solidFill>
                <a:effectLst/>
                <a:uLnTx/>
                <a:uFillTx/>
                <a:latin typeface="Arial"/>
                <a:ea typeface="+mn-ea"/>
                <a:cs typeface="Arial" pitchFamily="34" charset="0"/>
              </a:rPr>
              <a:t>16.5 million acre-feet (</a:t>
            </a:r>
            <a:r>
              <a:rPr kumimoji="0" lang="en-US" sz="2000" b="0" i="0" u="none" strike="noStrike" kern="1200" cap="none" spc="0" normalizeH="0" baseline="0" noProof="0" dirty="0" err="1">
                <a:ln>
                  <a:noFill/>
                </a:ln>
                <a:solidFill>
                  <a:schemeClr val="bg1"/>
                </a:solidFill>
                <a:effectLst/>
                <a:uLnTx/>
                <a:uFillTx/>
                <a:latin typeface="Arial"/>
                <a:ea typeface="+mn-ea"/>
                <a:cs typeface="Arial" pitchFamily="34" charset="0"/>
              </a:rPr>
              <a:t>maf</a:t>
            </a:r>
            <a:r>
              <a:rPr kumimoji="0" lang="en-US" sz="2000" b="0" i="0" u="none" strike="noStrike" kern="1200" cap="none" spc="0" normalizeH="0" baseline="0" noProof="0" dirty="0">
                <a:ln>
                  <a:noFill/>
                </a:ln>
                <a:solidFill>
                  <a:schemeClr val="bg1"/>
                </a:solidFill>
                <a:effectLst/>
                <a:uLnTx/>
                <a:uFillTx/>
                <a:latin typeface="Arial"/>
                <a:ea typeface="+mn-ea"/>
                <a:cs typeface="Arial" pitchFamily="34" charset="0"/>
              </a:rPr>
              <a:t>) allocated annually</a:t>
            </a:r>
          </a:p>
          <a:p>
            <a:pPr marL="463550" marR="0" lvl="1" indent="-176213"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chemeClr val="bg1"/>
                </a:solidFill>
                <a:effectLst/>
                <a:uLnTx/>
                <a:uFillTx/>
                <a:latin typeface="Arial"/>
                <a:ea typeface="+mn-ea"/>
                <a:cs typeface="Arial" pitchFamily="34" charset="0"/>
              </a:rPr>
              <a:t>7.5 </a:t>
            </a:r>
            <a:r>
              <a:rPr kumimoji="0" lang="en-US" sz="1800" b="0" i="0" u="none" strike="noStrike" kern="1200" cap="none" spc="0" normalizeH="0" baseline="0" noProof="0" dirty="0" err="1">
                <a:ln>
                  <a:noFill/>
                </a:ln>
                <a:solidFill>
                  <a:schemeClr val="bg1"/>
                </a:solidFill>
                <a:effectLst/>
                <a:uLnTx/>
                <a:uFillTx/>
                <a:latin typeface="Arial"/>
                <a:ea typeface="+mn-ea"/>
                <a:cs typeface="Arial" pitchFamily="34" charset="0"/>
              </a:rPr>
              <a:t>maf</a:t>
            </a:r>
            <a:r>
              <a:rPr kumimoji="0" lang="en-US" sz="1800" b="0" i="0" u="none" strike="noStrike" kern="1200" cap="none" spc="0" normalizeH="0" baseline="0" noProof="0" dirty="0">
                <a:ln>
                  <a:noFill/>
                </a:ln>
                <a:solidFill>
                  <a:schemeClr val="bg1"/>
                </a:solidFill>
                <a:effectLst/>
                <a:uLnTx/>
                <a:uFillTx/>
                <a:latin typeface="Arial"/>
                <a:ea typeface="+mn-ea"/>
                <a:cs typeface="Arial" pitchFamily="34" charset="0"/>
              </a:rPr>
              <a:t> each to Upper and Lower Basins</a:t>
            </a:r>
          </a:p>
          <a:p>
            <a:pPr marL="463550" marR="0" lvl="1" indent="-176213" algn="l" defTabSz="914400" rtl="0" eaLnBrk="1" fontAlgn="base" latinLnBrk="0" hangingPunct="1">
              <a:lnSpc>
                <a:spcPct val="100000"/>
              </a:lnSpc>
              <a:spcBef>
                <a:spcPts val="0"/>
              </a:spcBef>
              <a:spcAft>
                <a:spcPts val="1000"/>
              </a:spcAft>
              <a:buClrTx/>
              <a:buSzTx/>
              <a:buFont typeface="Arial" pitchFamily="34" charset="0"/>
              <a:buChar char="-"/>
              <a:tabLst/>
              <a:defRPr/>
            </a:pPr>
            <a:r>
              <a:rPr kumimoji="0" lang="en-US" sz="1800" b="0" i="0" u="none" strike="noStrike" kern="1200" cap="none" spc="0" normalizeH="0" baseline="0" noProof="0" dirty="0">
                <a:ln>
                  <a:noFill/>
                </a:ln>
                <a:solidFill>
                  <a:schemeClr val="bg1"/>
                </a:solidFill>
                <a:effectLst/>
                <a:uLnTx/>
                <a:uFillTx/>
                <a:latin typeface="Arial"/>
                <a:ea typeface="+mn-ea"/>
                <a:cs typeface="Arial" pitchFamily="34" charset="0"/>
              </a:rPr>
              <a:t>1.5 </a:t>
            </a:r>
            <a:r>
              <a:rPr kumimoji="0" lang="en-US" sz="1800" b="0" i="0" u="none" strike="noStrike" kern="1200" cap="none" spc="0" normalizeH="0" baseline="0" noProof="0" dirty="0" err="1">
                <a:ln>
                  <a:noFill/>
                </a:ln>
                <a:solidFill>
                  <a:schemeClr val="bg1"/>
                </a:solidFill>
                <a:effectLst/>
                <a:uLnTx/>
                <a:uFillTx/>
                <a:latin typeface="Arial"/>
                <a:ea typeface="+mn-ea"/>
                <a:cs typeface="Arial" pitchFamily="34" charset="0"/>
              </a:rPr>
              <a:t>maf</a:t>
            </a:r>
            <a:r>
              <a:rPr kumimoji="0" lang="en-US" sz="1800" b="0" i="0" u="none" strike="noStrike" kern="1200" cap="none" spc="0" normalizeH="0" baseline="0" noProof="0" dirty="0">
                <a:ln>
                  <a:noFill/>
                </a:ln>
                <a:solidFill>
                  <a:schemeClr val="bg1"/>
                </a:solidFill>
                <a:effectLst/>
                <a:uLnTx/>
                <a:uFillTx/>
                <a:latin typeface="Arial"/>
                <a:ea typeface="+mn-ea"/>
                <a:cs typeface="Arial" pitchFamily="34" charset="0"/>
              </a:rPr>
              <a:t> to Mexico</a:t>
            </a:r>
          </a:p>
          <a:p>
            <a:pPr marL="228600" marR="0" lvl="0" indent="-228600" algn="l" defTabSz="914400" rtl="0" eaLnBrk="0" fontAlgn="base" latinLnBrk="0" hangingPunct="0">
              <a:lnSpc>
                <a:spcPct val="100000"/>
              </a:lnSpc>
              <a:spcBef>
                <a:spcPts val="0"/>
              </a:spcBef>
              <a:spcAft>
                <a:spcPts val="1000"/>
              </a:spcAft>
              <a:buClrTx/>
              <a:buSzTx/>
              <a:buFontTx/>
              <a:buChar char="•"/>
              <a:tabLst/>
              <a:defRPr/>
            </a:pPr>
            <a:r>
              <a:rPr kumimoji="0" lang="en-US" sz="200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14.8 </a:t>
            </a:r>
            <a:r>
              <a:rPr kumimoji="0" lang="en-US" sz="2000" b="0" i="0" u="none" strike="noStrike" kern="1200" cap="none" spc="0" normalizeH="0" baseline="0" noProof="0" dirty="0" err="1">
                <a:ln>
                  <a:noFill/>
                </a:ln>
                <a:solidFill>
                  <a:schemeClr val="bg1"/>
                </a:solidFill>
                <a:effectLst/>
                <a:uLnTx/>
                <a:uFillTx/>
                <a:latin typeface="Arial"/>
                <a:ea typeface="+mn-ea"/>
                <a:cs typeface="Arial" panose="020B0604020202020204" pitchFamily="34" charset="0"/>
              </a:rPr>
              <a:t>maf</a:t>
            </a:r>
            <a:r>
              <a:rPr kumimoji="0" lang="en-US" sz="200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average annual “natural” inflow into Lake Powell over past 110 years</a:t>
            </a:r>
          </a:p>
          <a:p>
            <a:pPr marL="228600" marR="0" lvl="0" indent="-228600" algn="l" defTabSz="914400" rtl="0" eaLnBrk="0" fontAlgn="base" latinLnBrk="0" hangingPunct="0">
              <a:lnSpc>
                <a:spcPct val="100000"/>
              </a:lnSpc>
              <a:spcBef>
                <a:spcPts val="0"/>
              </a:spcBef>
              <a:spcAft>
                <a:spcPts val="1000"/>
              </a:spcAft>
              <a:buClrTx/>
              <a:buSzTx/>
              <a:buFontTx/>
              <a:buChar char="•"/>
              <a:tabLst/>
              <a:defRPr/>
            </a:pPr>
            <a:r>
              <a:rPr kumimoji="0" lang="en-US" sz="200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Inflow is highly variable year-to-year</a:t>
            </a:r>
            <a:endParaRPr kumimoji="0" lang="en-US" sz="1800" b="0" i="0" u="none" strike="noStrike" kern="1200" cap="none" spc="0" normalizeH="0" baseline="0" noProof="0" dirty="0">
              <a:ln>
                <a:noFill/>
              </a:ln>
              <a:solidFill>
                <a:schemeClr val="bg1"/>
              </a:solidFill>
              <a:effectLst/>
              <a:uLnTx/>
              <a:uFillTx/>
              <a:latin typeface="Arial"/>
              <a:ea typeface="+mn-ea"/>
            </a:endParaRPr>
          </a:p>
          <a:p>
            <a:pPr marL="231775" marR="0" lvl="0" indent="-230188" algn="l" defTabSz="914400" rtl="0" eaLnBrk="1" fontAlgn="base"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chemeClr val="bg1"/>
                </a:solidFill>
                <a:effectLst/>
                <a:uLnTx/>
                <a:uFillTx/>
                <a:latin typeface="Arial"/>
                <a:ea typeface="+mn-ea"/>
                <a:cs typeface="Arial" pitchFamily="34" charset="0"/>
              </a:rPr>
              <a:t>60 </a:t>
            </a:r>
            <a:r>
              <a:rPr kumimoji="0" lang="en-US" sz="2000" b="0" i="0" u="none" strike="noStrike" kern="1200" cap="none" spc="0" normalizeH="0" baseline="0" noProof="0" dirty="0" err="1">
                <a:ln>
                  <a:noFill/>
                </a:ln>
                <a:solidFill>
                  <a:schemeClr val="bg1"/>
                </a:solidFill>
                <a:effectLst/>
                <a:uLnTx/>
                <a:uFillTx/>
                <a:latin typeface="Arial"/>
                <a:ea typeface="+mn-ea"/>
                <a:cs typeface="Arial" pitchFamily="34" charset="0"/>
              </a:rPr>
              <a:t>maf</a:t>
            </a:r>
            <a:r>
              <a:rPr kumimoji="0" lang="en-US" sz="2000" b="0" i="0" u="none" strike="noStrike" kern="1200" cap="none" spc="0" normalizeH="0" baseline="0" noProof="0" dirty="0">
                <a:ln>
                  <a:noFill/>
                </a:ln>
                <a:solidFill>
                  <a:schemeClr val="bg1"/>
                </a:solidFill>
                <a:effectLst/>
                <a:uLnTx/>
                <a:uFillTx/>
                <a:latin typeface="Arial"/>
                <a:ea typeface="+mn-ea"/>
                <a:cs typeface="Arial" pitchFamily="34" charset="0"/>
              </a:rPr>
              <a:t> of storage </a:t>
            </a:r>
          </a:p>
          <a:p>
            <a:pPr marL="463550" marR="0" lvl="1" indent="-176213" algn="l" defTabSz="914400" rtl="0" eaLnBrk="1" fontAlgn="base" latinLnBrk="0" hangingPunct="1">
              <a:lnSpc>
                <a:spcPct val="100000"/>
              </a:lnSpc>
              <a:spcBef>
                <a:spcPts val="0"/>
              </a:spcBef>
              <a:spcAft>
                <a:spcPts val="1000"/>
              </a:spcAft>
              <a:buClrTx/>
              <a:buSzTx/>
              <a:buFont typeface="Arial" pitchFamily="34" charset="0"/>
              <a:buChar char="-"/>
              <a:tabLst/>
              <a:defRPr/>
            </a:pPr>
            <a:r>
              <a:rPr kumimoji="0" lang="en-US" sz="1800" b="0" i="0" u="none" strike="noStrike" kern="1200" cap="none" spc="0" normalizeH="0" baseline="0" noProof="0" dirty="0">
                <a:ln>
                  <a:noFill/>
                </a:ln>
                <a:solidFill>
                  <a:schemeClr val="bg1"/>
                </a:solidFill>
                <a:effectLst/>
                <a:uLnTx/>
                <a:uFillTx/>
                <a:latin typeface="Arial"/>
                <a:ea typeface="+mn-ea"/>
                <a:cs typeface="Arial" pitchFamily="34" charset="0"/>
              </a:rPr>
              <a:t>4 times the annual inflow</a:t>
            </a:r>
          </a:p>
          <a:p>
            <a:pPr marL="231775" marR="0" lvl="0" indent="-230188" algn="l" defTabSz="914400" rtl="0" eaLnBrk="1" fontAlgn="base"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chemeClr val="bg1"/>
                </a:solidFill>
                <a:effectLst/>
                <a:uLnTx/>
                <a:uFillTx/>
                <a:latin typeface="Arial"/>
                <a:ea typeface="+mn-ea"/>
                <a:cs typeface="Arial" pitchFamily="34" charset="0"/>
              </a:rPr>
              <a:t>Operations and water deliveries governed by the “Law of the River”</a:t>
            </a:r>
          </a:p>
        </p:txBody>
      </p:sp>
    </p:spTree>
    <p:extLst>
      <p:ext uri="{BB962C8B-B14F-4D97-AF65-F5344CB8AC3E}">
        <p14:creationId xmlns:p14="http://schemas.microsoft.com/office/powerpoint/2010/main" val="453142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291387"/>
            <a:ext cx="9144000" cy="965200"/>
          </a:xfrm>
        </p:spPr>
        <p:txBody>
          <a:bodyPr/>
          <a:lstStyle/>
          <a:p>
            <a:pPr eaLnBrk="1" hangingPunct="1"/>
            <a:r>
              <a:rPr lang="en-US" sz="2800" b="1" dirty="0">
                <a:solidFill>
                  <a:schemeClr val="bg1"/>
                </a:solidFill>
              </a:rPr>
              <a:t>Natural Flow</a:t>
            </a:r>
            <a:br>
              <a:rPr lang="en-US" sz="2800" b="1" dirty="0">
                <a:solidFill>
                  <a:schemeClr val="bg1"/>
                </a:solidFill>
              </a:rPr>
            </a:br>
            <a:r>
              <a:rPr lang="en-US" sz="2400" b="1" dirty="0">
                <a:solidFill>
                  <a:schemeClr val="bg1"/>
                </a:solidFill>
              </a:rPr>
              <a:t>Colorado River at Lees Ferry Gaging Station, Arizona</a:t>
            </a:r>
            <a:br>
              <a:rPr lang="en-US" sz="2000" b="1" dirty="0">
                <a:solidFill>
                  <a:schemeClr val="bg1"/>
                </a:solidFill>
              </a:rPr>
            </a:br>
            <a:r>
              <a:rPr lang="en-US" sz="2000" b="1" dirty="0">
                <a:solidFill>
                  <a:schemeClr val="bg1"/>
                </a:solidFill>
              </a:rPr>
              <a:t>Water Year 1906 to 2019</a:t>
            </a:r>
          </a:p>
        </p:txBody>
      </p:sp>
      <p:pic>
        <p:nvPicPr>
          <p:cNvPr id="5" name="Picture 4"/>
          <p:cNvPicPr>
            <a:picLocks noChangeAspect="1"/>
          </p:cNvPicPr>
          <p:nvPr/>
        </p:nvPicPr>
        <p:blipFill>
          <a:blip r:embed="rId3"/>
          <a:stretch>
            <a:fillRect/>
          </a:stretch>
        </p:blipFill>
        <p:spPr>
          <a:xfrm>
            <a:off x="663932" y="1361440"/>
            <a:ext cx="7816136" cy="4886959"/>
          </a:xfrm>
          <a:prstGeom prst="rect">
            <a:avLst/>
          </a:prstGeom>
          <a:ln>
            <a:solidFill>
              <a:srgbClr val="244A9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67835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5058" y="205036"/>
            <a:ext cx="8479766" cy="6009763"/>
          </a:xfrm>
          <a:prstGeom prst="rect">
            <a:avLst/>
          </a:prstGeom>
        </p:spPr>
      </p:pic>
    </p:spTree>
    <p:extLst>
      <p:ext uri="{BB962C8B-B14F-4D97-AF65-F5344CB8AC3E}">
        <p14:creationId xmlns:p14="http://schemas.microsoft.com/office/powerpoint/2010/main" val="1483178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52400" y="228600"/>
            <a:ext cx="8305800" cy="762000"/>
          </a:xfrm>
        </p:spPr>
        <p:txBody>
          <a:bodyPr/>
          <a:lstStyle/>
          <a:p>
            <a:pPr algn="ctr" eaLnBrk="1" hangingPunct="1"/>
            <a:r>
              <a:rPr lang="en-US" sz="3600" b="1" dirty="0">
                <a:solidFill>
                  <a:schemeClr val="bg1"/>
                </a:solidFill>
              </a:rPr>
              <a:t>2007 Interim Guidelines</a:t>
            </a:r>
          </a:p>
        </p:txBody>
      </p:sp>
      <p:sp>
        <p:nvSpPr>
          <p:cNvPr id="13315" name="Rectangle 3"/>
          <p:cNvSpPr>
            <a:spLocks noGrp="1" noChangeArrowheads="1"/>
          </p:cNvSpPr>
          <p:nvPr>
            <p:ph type="body" idx="4294967295"/>
          </p:nvPr>
        </p:nvSpPr>
        <p:spPr>
          <a:xfrm>
            <a:off x="3965510" y="1183540"/>
            <a:ext cx="4626228" cy="4954710"/>
          </a:xfrm>
        </p:spPr>
        <p:txBody>
          <a:bodyPr lIns="0" tIns="0" rIns="0" bIns="0"/>
          <a:lstStyle/>
          <a:p>
            <a:pPr indent="-223838" eaLnBrk="1" hangingPunct="1">
              <a:spcBef>
                <a:spcPct val="0"/>
              </a:spcBef>
              <a:spcAft>
                <a:spcPts val="1200"/>
              </a:spcAft>
            </a:pPr>
            <a:r>
              <a:rPr lang="en-US" sz="2000" dirty="0">
                <a:solidFill>
                  <a:schemeClr val="bg1"/>
                </a:solidFill>
              </a:rPr>
              <a:t>In place for an interim period (2007 through 2026)</a:t>
            </a:r>
          </a:p>
          <a:p>
            <a:pPr indent="-223838" eaLnBrk="1" hangingPunct="1">
              <a:spcBef>
                <a:spcPct val="0"/>
              </a:spcBef>
              <a:spcAft>
                <a:spcPts val="600"/>
              </a:spcAft>
            </a:pPr>
            <a:r>
              <a:rPr lang="en-US" sz="2000" dirty="0">
                <a:solidFill>
                  <a:schemeClr val="bg1"/>
                </a:solidFill>
              </a:rPr>
              <a:t>Provide for coordinated operations of  Lake Powell and Lake Mead to minimize Lower Basin shortages and Upper Basin curtailments</a:t>
            </a:r>
          </a:p>
          <a:p>
            <a:pPr indent="-223838" eaLnBrk="1" hangingPunct="1">
              <a:spcBef>
                <a:spcPct val="0"/>
              </a:spcBef>
              <a:spcAft>
                <a:spcPts val="600"/>
              </a:spcAft>
            </a:pPr>
            <a:r>
              <a:rPr lang="en-US" sz="2000" dirty="0">
                <a:solidFill>
                  <a:schemeClr val="bg1"/>
                </a:solidFill>
              </a:rPr>
              <a:t>Encourage efficient use and management of Colorado River water through the Intentionally Create Surplus (ICS) mechanism</a:t>
            </a:r>
          </a:p>
          <a:p>
            <a:pPr indent="-223838" eaLnBrk="1" hangingPunct="1">
              <a:spcBef>
                <a:spcPct val="0"/>
              </a:spcBef>
              <a:spcAft>
                <a:spcPts val="1200"/>
              </a:spcAft>
            </a:pPr>
            <a:r>
              <a:rPr lang="en-US" sz="2000" dirty="0">
                <a:solidFill>
                  <a:schemeClr val="bg1"/>
                </a:solidFill>
              </a:rPr>
              <a:t>Establish guidelines for determining   shortages in the Lower Basin</a:t>
            </a:r>
          </a:p>
          <a:p>
            <a:pPr indent="-223838" eaLnBrk="1" hangingPunct="1">
              <a:spcBef>
                <a:spcPct val="0"/>
              </a:spcBef>
              <a:spcAft>
                <a:spcPts val="1200"/>
              </a:spcAft>
            </a:pPr>
            <a:r>
              <a:rPr lang="en-US" sz="2000" dirty="0">
                <a:solidFill>
                  <a:schemeClr val="bg1"/>
                </a:solidFill>
              </a:rPr>
              <a:t>Does not include provisions for Mexico </a:t>
            </a:r>
            <a:endParaRPr lang="en-US" sz="2000" baseline="30000" dirty="0">
              <a:solidFill>
                <a:schemeClr val="bg1"/>
              </a:solidFill>
            </a:endParaRPr>
          </a:p>
        </p:txBody>
      </p:sp>
      <p:pic>
        <p:nvPicPr>
          <p:cNvPr id="8" name="Picture 7" descr="GCD.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1371600"/>
            <a:ext cx="3316778" cy="2203362"/>
          </a:xfrm>
          <a:prstGeom prst="rect">
            <a:avLst/>
          </a:prstGeom>
          <a:noFill/>
          <a:ln w="9525">
            <a:solidFill>
              <a:schemeClr val="accent5"/>
            </a:solidFill>
            <a:miter lim="800000"/>
            <a:headEnd/>
            <a:tailEnd/>
          </a:ln>
        </p:spPr>
      </p:pic>
      <p:pic>
        <p:nvPicPr>
          <p:cNvPr id="9" name="Picture 8" descr="Hoover Dam.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8600" y="3808616"/>
            <a:ext cx="3316776" cy="2211184"/>
          </a:xfrm>
          <a:prstGeom prst="rect">
            <a:avLst/>
          </a:prstGeom>
          <a:noFill/>
          <a:ln w="9525">
            <a:solidFill>
              <a:schemeClr val="accent5"/>
            </a:solidFill>
            <a:miter lim="800000"/>
            <a:headEnd/>
            <a:tailEnd/>
          </a:ln>
        </p:spPr>
      </p:pic>
    </p:spTree>
    <p:extLst>
      <p:ext uri="{BB962C8B-B14F-4D97-AF65-F5344CB8AC3E}">
        <p14:creationId xmlns:p14="http://schemas.microsoft.com/office/powerpoint/2010/main" val="141151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5943600" cy="4790420"/>
          </a:xfrm>
        </p:spPr>
        <p:txBody>
          <a:bodyPr/>
          <a:lstStyle/>
          <a:p>
            <a:pPr marL="0" lvl="1" indent="0" defTabSz="881390">
              <a:buNone/>
              <a:defRPr/>
            </a:pPr>
            <a:r>
              <a:rPr lang="en-US" dirty="0">
                <a:solidFill>
                  <a:schemeClr val="bg1"/>
                </a:solidFill>
              </a:rPr>
              <a:t>Minute 319 – November 2012</a:t>
            </a:r>
          </a:p>
          <a:p>
            <a:pPr marL="0" lvl="1" indent="0" defTabSz="881390">
              <a:buNone/>
              <a:defRPr/>
            </a:pPr>
            <a:r>
              <a:rPr lang="en-US" dirty="0">
                <a:solidFill>
                  <a:schemeClr val="bg1"/>
                </a:solidFill>
              </a:rPr>
              <a:t>International Boundary and Water Commission</a:t>
            </a:r>
          </a:p>
          <a:p>
            <a:pPr marL="0" lvl="1" indent="0" defTabSz="881390">
              <a:buNone/>
              <a:defRPr/>
            </a:pPr>
            <a:endParaRPr lang="en-US" dirty="0">
              <a:solidFill>
                <a:schemeClr val="bg1"/>
              </a:solidFill>
            </a:endParaRPr>
          </a:p>
          <a:p>
            <a:pPr marL="0" lvl="1" indent="0" defTabSz="881390">
              <a:buNone/>
              <a:defRPr/>
            </a:pPr>
            <a:endParaRPr lang="en-US" dirty="0">
              <a:solidFill>
                <a:schemeClr val="bg1"/>
              </a:solidFill>
            </a:endParaRPr>
          </a:p>
          <a:p>
            <a:pPr marL="0" lvl="1" indent="0" defTabSz="881390">
              <a:buNone/>
              <a:defRPr/>
            </a:pPr>
            <a:r>
              <a:rPr lang="en-US" dirty="0">
                <a:solidFill>
                  <a:schemeClr val="bg1"/>
                </a:solidFill>
              </a:rPr>
              <a:t>Minute 323 – September 2017</a:t>
            </a:r>
          </a:p>
          <a:p>
            <a:pPr marL="0" lvl="1" indent="0" defTabSz="881390">
              <a:buNone/>
              <a:defRPr/>
            </a:pPr>
            <a:r>
              <a:rPr lang="en-US" dirty="0">
                <a:solidFill>
                  <a:schemeClr val="bg1"/>
                </a:solidFill>
              </a:rPr>
              <a:t>Binational Water Scarcity Plan</a:t>
            </a:r>
          </a:p>
        </p:txBody>
      </p:sp>
      <p:pic>
        <p:nvPicPr>
          <p:cNvPr id="4" name="Picture 3" descr="BurnAreaLookwest.jpg"/>
          <p:cNvPicPr>
            <a:picLocks noChangeAspect="1"/>
          </p:cNvPicPr>
          <p:nvPr/>
        </p:nvPicPr>
        <p:blipFill>
          <a:blip r:embed="rId3" cstate="print"/>
          <a:srcRect/>
          <a:stretch>
            <a:fillRect/>
          </a:stretch>
        </p:blipFill>
        <p:spPr bwMode="auto">
          <a:xfrm>
            <a:off x="6553200" y="4038600"/>
            <a:ext cx="2476221" cy="1650008"/>
          </a:xfrm>
          <a:prstGeom prst="rect">
            <a:avLst/>
          </a:prstGeom>
          <a:noFill/>
          <a:ln w="9525">
            <a:noFill/>
            <a:miter lim="800000"/>
            <a:headEnd/>
            <a:tailEnd/>
          </a:ln>
        </p:spPr>
      </p:pic>
      <p:pic>
        <p:nvPicPr>
          <p:cNvPr id="5" name="Picture 4" descr="Mexicali Earthquake Damage 4.JPG"/>
          <p:cNvPicPr>
            <a:picLocks noChangeAspect="1"/>
          </p:cNvPicPr>
          <p:nvPr/>
        </p:nvPicPr>
        <p:blipFill>
          <a:blip r:embed="rId4" cstate="print"/>
          <a:srcRect/>
          <a:stretch>
            <a:fillRect/>
          </a:stretch>
        </p:blipFill>
        <p:spPr bwMode="auto">
          <a:xfrm>
            <a:off x="6553200" y="1447800"/>
            <a:ext cx="2438400" cy="1828800"/>
          </a:xfrm>
          <a:prstGeom prst="rect">
            <a:avLst/>
          </a:prstGeom>
          <a:noFill/>
          <a:ln w="9525">
            <a:noFill/>
            <a:miter lim="800000"/>
            <a:headEnd/>
            <a:tailEnd/>
          </a:ln>
        </p:spPr>
      </p:pic>
      <p:sp>
        <p:nvSpPr>
          <p:cNvPr id="7" name="Text Box 5"/>
          <p:cNvSpPr txBox="1">
            <a:spLocks noChangeArrowheads="1"/>
          </p:cNvSpPr>
          <p:nvPr/>
        </p:nvSpPr>
        <p:spPr bwMode="auto">
          <a:xfrm>
            <a:off x="6553199" y="3218688"/>
            <a:ext cx="2438401" cy="52322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mn-ea"/>
                <a:cs typeface="+mn-cs"/>
              </a:rPr>
              <a:t>Damage to canal in Mexico from earthquake, April 2010</a:t>
            </a:r>
          </a:p>
        </p:txBody>
      </p:sp>
      <p:sp>
        <p:nvSpPr>
          <p:cNvPr id="8" name="Text Box 5"/>
          <p:cNvSpPr txBox="1">
            <a:spLocks noChangeArrowheads="1"/>
          </p:cNvSpPr>
          <p:nvPr/>
        </p:nvSpPr>
        <p:spPr bwMode="auto">
          <a:xfrm>
            <a:off x="6565392" y="5638800"/>
            <a:ext cx="2438401" cy="52322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mn-ea"/>
                <a:cs typeface="+mn-cs"/>
              </a:rPr>
              <a:t>View of riparian area in Colorado River Delta</a:t>
            </a:r>
          </a:p>
        </p:txBody>
      </p:sp>
      <p:sp>
        <p:nvSpPr>
          <p:cNvPr id="10" name="Title 1"/>
          <p:cNvSpPr txBox="1">
            <a:spLocks/>
          </p:cNvSpPr>
          <p:nvPr/>
        </p:nvSpPr>
        <p:spPr bwMode="auto">
          <a:xfrm>
            <a:off x="304800" y="152400"/>
            <a:ext cx="79248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FFFFFF"/>
                </a:solidFill>
                <a:effectLst/>
                <a:uLnTx/>
                <a:uFillTx/>
                <a:latin typeface="Arial"/>
                <a:ea typeface="+mj-ea"/>
                <a:cs typeface="+mj-cs"/>
              </a:rPr>
              <a:t>1944 U.S.-Mexico Water Treaty</a:t>
            </a:r>
          </a:p>
        </p:txBody>
      </p:sp>
    </p:spTree>
    <p:extLst>
      <p:ext uri="{BB962C8B-B14F-4D97-AF65-F5344CB8AC3E}">
        <p14:creationId xmlns:p14="http://schemas.microsoft.com/office/powerpoint/2010/main" val="2631488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7861" y="279596"/>
            <a:ext cx="8228278" cy="5968804"/>
          </a:xfrm>
          <a:prstGeom prst="rect">
            <a:avLst/>
          </a:prstGeom>
          <a:ln>
            <a:solidFill>
              <a:srgbClr val="244A9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24419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505" y="238424"/>
            <a:ext cx="8229600" cy="1143000"/>
          </a:xfrm>
        </p:spPr>
        <p:txBody>
          <a:bodyPr/>
          <a:lstStyle/>
          <a:p>
            <a:r>
              <a:rPr lang="en-US" sz="3600" dirty="0">
                <a:solidFill>
                  <a:schemeClr val="bg1"/>
                </a:solidFill>
              </a:rPr>
              <a:t>2007 Interim Guidelines</a:t>
            </a:r>
          </a:p>
        </p:txBody>
      </p:sp>
      <p:sp>
        <p:nvSpPr>
          <p:cNvPr id="4" name="Slide Number Placeholder 3"/>
          <p:cNvSpPr>
            <a:spLocks noGrp="1"/>
          </p:cNvSpPr>
          <p:nvPr>
            <p:ph type="sldNum" sz="quarter" idx="4294967295"/>
          </p:nvPr>
        </p:nvSpPr>
        <p:spPr>
          <a:xfrm>
            <a:off x="6553200" y="6248400"/>
            <a:ext cx="2133600" cy="4572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293E7B-D6D5-0646-9686-5CB773BA7A8B}" type="slidenum">
              <a:rPr kumimoji="0" lang="en-US"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tint val="75000"/>
                </a:srgbClr>
              </a:solidFill>
              <a:effectLst/>
              <a:uLnTx/>
              <a:uFillTx/>
              <a:latin typeface="Arial" charset="0"/>
              <a:ea typeface="+mn-ea"/>
              <a:cs typeface="+mn-cs"/>
            </a:endParaRPr>
          </a:p>
        </p:txBody>
      </p:sp>
      <p:sp>
        <p:nvSpPr>
          <p:cNvPr id="8" name="Title 1"/>
          <p:cNvSpPr txBox="1">
            <a:spLocks/>
          </p:cNvSpPr>
          <p:nvPr/>
        </p:nvSpPr>
        <p:spPr bwMode="auto">
          <a:xfrm>
            <a:off x="355332" y="3900263"/>
            <a:ext cx="8331467" cy="1905000"/>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chemeClr val="bg1"/>
                </a:solidFill>
                <a:effectLst/>
                <a:uLnTx/>
                <a:uFillTx/>
                <a:latin typeface="Arial"/>
                <a:ea typeface="ＭＳ Ｐゴシック" charset="0"/>
                <a:cs typeface="+mj-cs"/>
              </a:rPr>
              <a:t>Arizona and Nevada share Lower Basin shortages under the 2007 Guidelines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chemeClr val="bg1"/>
                </a:solidFill>
                <a:effectLst/>
                <a:uLnTx/>
                <a:uFillTx/>
                <a:latin typeface="Arial"/>
                <a:ea typeface="ＭＳ Ｐゴシック" charset="0"/>
                <a:cs typeface="+mj-cs"/>
              </a:rPr>
              <a:t>Mexico voluntarily agreed in Minute 319 to accept reductions in its deliveries at the same elevations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chemeClr val="bg1"/>
                </a:solidFill>
                <a:effectLst/>
                <a:uLnTx/>
                <a:uFillTx/>
                <a:latin typeface="Arial"/>
                <a:ea typeface="ＭＳ Ｐゴシック" charset="0"/>
                <a:cs typeface="+mj-cs"/>
              </a:rPr>
              <a:t>No additional reductions to California under 2007 Guidelines</a:t>
            </a:r>
          </a:p>
        </p:txBody>
      </p:sp>
      <p:pic>
        <p:nvPicPr>
          <p:cNvPr id="11" name="Content Placeholder 10" descr="A screenshot of a cell phone&#10;&#10;Description generated with very high confidence">
            <a:extLst>
              <a:ext uri="{FF2B5EF4-FFF2-40B4-BE49-F238E27FC236}">
                <a16:creationId xmlns:a16="http://schemas.microsoft.com/office/drawing/2014/main" id="{E222429A-E47E-4EEB-81F9-1E71414C946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9067" y="1492183"/>
            <a:ext cx="7790476" cy="2085714"/>
          </a:xfrm>
        </p:spPr>
      </p:pic>
    </p:spTree>
    <p:extLst>
      <p:ext uri="{BB962C8B-B14F-4D97-AF65-F5344CB8AC3E}">
        <p14:creationId xmlns:p14="http://schemas.microsoft.com/office/powerpoint/2010/main" val="3303132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766719-6A9A-4F26-A8CD-EE70F3E31F1C}"/>
              </a:ext>
            </a:extLst>
          </p:cNvPr>
          <p:cNvPicPr>
            <a:picLocks noChangeAspect="1"/>
          </p:cNvPicPr>
          <p:nvPr/>
        </p:nvPicPr>
        <p:blipFill>
          <a:blip r:embed="rId3"/>
          <a:stretch>
            <a:fillRect/>
          </a:stretch>
        </p:blipFill>
        <p:spPr>
          <a:xfrm>
            <a:off x="416459" y="233125"/>
            <a:ext cx="7921782" cy="5941337"/>
          </a:xfrm>
          <a:prstGeom prst="rect">
            <a:avLst/>
          </a:prstGeom>
        </p:spPr>
      </p:pic>
    </p:spTree>
    <p:extLst>
      <p:ext uri="{BB962C8B-B14F-4D97-AF65-F5344CB8AC3E}">
        <p14:creationId xmlns:p14="http://schemas.microsoft.com/office/powerpoint/2010/main" val="282917981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rgbClr val="D0A070"/>
          </a:solidFill>
          <a:tailEnd type="none"/>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31750">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117851</TotalTime>
  <Words>1515</Words>
  <Application>Microsoft Office PowerPoint</Application>
  <PresentationFormat>On-screen Show (4:3)</PresentationFormat>
  <Paragraphs>355</Paragraphs>
  <Slides>12</Slides>
  <Notes>11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ＭＳ Ｐゴシック</vt:lpstr>
      <vt:lpstr>Arial</vt:lpstr>
      <vt:lpstr>Calibri</vt:lpstr>
      <vt:lpstr>Times New Roman</vt:lpstr>
      <vt:lpstr>Default Design</vt:lpstr>
      <vt:lpstr>5_Default Design</vt:lpstr>
      <vt:lpstr>1_Office Theme</vt:lpstr>
      <vt:lpstr>PowerPoint Presentation</vt:lpstr>
      <vt:lpstr>Colorado River Basin Overview</vt:lpstr>
      <vt:lpstr>Natural Flow Colorado River at Lees Ferry Gaging Station, Arizona Water Year 1906 to 2019</vt:lpstr>
      <vt:lpstr>PowerPoint Presentation</vt:lpstr>
      <vt:lpstr>2007 Interim Guidelines</vt:lpstr>
      <vt:lpstr>PowerPoint Presentation</vt:lpstr>
      <vt:lpstr>PowerPoint Presentation</vt:lpstr>
      <vt:lpstr>2007 Interim Guidelines</vt:lpstr>
      <vt:lpstr>PowerPoint Presentation</vt:lpstr>
      <vt:lpstr>PowerPoint Presentation</vt:lpstr>
      <vt:lpstr>Risk of Lake Mead &lt; 1,020’</vt:lpstr>
      <vt:lpstr>PowerPoint Presentation</vt:lpstr>
    </vt:vector>
  </TitlesOfParts>
  <Company>usbr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usbr</dc:creator>
  <cp:lastModifiedBy>Meyers, Leslie A</cp:lastModifiedBy>
  <cp:revision>4843</cp:revision>
  <cp:lastPrinted>2016-07-05T18:24:33Z</cp:lastPrinted>
  <dcterms:created xsi:type="dcterms:W3CDTF">2004-03-19T17:04:19Z</dcterms:created>
  <dcterms:modified xsi:type="dcterms:W3CDTF">2019-08-13T14:11:10Z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roval  Status">
    <vt:lpwstr>Approved</vt:lpwstr>
  </property>
  <property fmtid="{D5CDD505-2E9C-101B-9397-08002B2CF9AE}" pid="3" name="ContentType">
    <vt:lpwstr>Document</vt:lpwstr>
  </property>
  <property fmtid="{D5CDD505-2E9C-101B-9397-08002B2CF9AE}" pid="4" name="Distributed">
    <vt:lpwstr>0</vt:lpwstr>
  </property>
  <property fmtid="{D5CDD505-2E9C-101B-9397-08002B2CF9AE}" pid="5" name="N Drive">
    <vt:lpwstr>0</vt:lpwstr>
  </property>
</Properties>
</file>