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Lst>
  <p:notesMasterIdLst>
    <p:notesMasterId r:id="rId27"/>
  </p:notesMasterIdLst>
  <p:handoutMasterIdLst>
    <p:handoutMasterId r:id="rId28"/>
  </p:handoutMasterIdLst>
  <p:sldIdLst>
    <p:sldId id="584" r:id="rId5"/>
    <p:sldId id="725" r:id="rId6"/>
    <p:sldId id="705" r:id="rId7"/>
    <p:sldId id="703" r:id="rId8"/>
    <p:sldId id="648" r:id="rId9"/>
    <p:sldId id="646" r:id="rId10"/>
    <p:sldId id="696" r:id="rId11"/>
    <p:sldId id="676" r:id="rId12"/>
    <p:sldId id="706" r:id="rId13"/>
    <p:sldId id="726" r:id="rId14"/>
    <p:sldId id="674" r:id="rId15"/>
    <p:sldId id="708" r:id="rId16"/>
    <p:sldId id="700" r:id="rId17"/>
    <p:sldId id="660" r:id="rId18"/>
    <p:sldId id="672" r:id="rId19"/>
    <p:sldId id="691" r:id="rId20"/>
    <p:sldId id="685" r:id="rId21"/>
    <p:sldId id="730" r:id="rId22"/>
    <p:sldId id="729" r:id="rId23"/>
    <p:sldId id="731" r:id="rId24"/>
    <p:sldId id="707" r:id="rId25"/>
    <p:sldId id="536"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FDFA6FF4-F7BA-4338-8046-9D76365F9FA1}">
          <p14:sldIdLst>
            <p14:sldId id="584"/>
          </p14:sldIdLst>
        </p14:section>
        <p14:section name="Untitled Section" id="{0986F5DD-A02F-42CA-915A-B2133BE5477B}">
          <p14:sldIdLst>
            <p14:sldId id="725"/>
            <p14:sldId id="705"/>
            <p14:sldId id="703"/>
            <p14:sldId id="648"/>
            <p14:sldId id="646"/>
            <p14:sldId id="696"/>
            <p14:sldId id="676"/>
            <p14:sldId id="706"/>
            <p14:sldId id="726"/>
            <p14:sldId id="674"/>
            <p14:sldId id="708"/>
            <p14:sldId id="700"/>
            <p14:sldId id="660"/>
            <p14:sldId id="672"/>
            <p14:sldId id="691"/>
            <p14:sldId id="685"/>
            <p14:sldId id="730"/>
            <p14:sldId id="729"/>
            <p14:sldId id="731"/>
            <p14:sldId id="707"/>
            <p14:sldId id="53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0" userDrawn="1">
          <p15:clr>
            <a:srgbClr val="A4A3A4"/>
          </p15:clr>
        </p15:guide>
        <p15:guide id="2" pos="2121" userDrawn="1">
          <p15:clr>
            <a:srgbClr val="A4A3A4"/>
          </p15:clr>
        </p15:guide>
        <p15:guide id="3" orient="horz" pos="2835" userDrawn="1">
          <p15:clr>
            <a:srgbClr val="A4A3A4"/>
          </p15:clr>
        </p15:guide>
        <p15:guide id="4" pos="2116" userDrawn="1">
          <p15:clr>
            <a:srgbClr val="A4A3A4"/>
          </p15:clr>
        </p15:guide>
        <p15:guide id="5" orient="horz" pos="2933" userDrawn="1">
          <p15:clr>
            <a:srgbClr val="A4A3A4"/>
          </p15:clr>
        </p15:guide>
        <p15:guide id="6" orient="horz" pos="2928" userDrawn="1">
          <p15:clr>
            <a:srgbClr val="A4A3A4"/>
          </p15:clr>
        </p15:guide>
        <p15:guide id="7" pos="2213" userDrawn="1">
          <p15:clr>
            <a:srgbClr val="A4A3A4"/>
          </p15:clr>
        </p15:guide>
        <p15:guide id="8"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Swartout" initials="ES" lastIdx="73" clrIdx="0"/>
  <p:cmAuthor id="2" name="PDRI-MS" initials="MS" lastIdx="11" clrIdx="1"/>
  <p:cmAuthor id="3" name="Robin Anne Rojas" initials="RAR" lastIdx="41" clrIdx="2"/>
  <p:cmAuthor id="4" name="Lucy Wang" initials="LW" lastIdx="2" clrIdx="3"/>
  <p:cmAuthor id="5" name="Jennifer Nelligan" initials="JN" lastIdx="1" clrIdx="4"/>
  <p:cmAuthor id="6" name="Jennifer Nelligan" initials="JN [2]" lastIdx="1" clrIdx="5"/>
  <p:cmAuthor id="7" name="Jennifer Nelligan" initials="JN [3]" lastIdx="1" clrIdx="6"/>
  <p:cmAuthor id="8" name="Jennifer Nelligan" initials="JN [4]" lastIdx="1" clrIdx="7"/>
  <p:cmAuthor id="9" name="Jennifer Nelligan" initials="JN [5]" lastIdx="1" clrIdx="8"/>
  <p:cmAuthor id="10" name="Jennifer Nelligan" initials="JN [6]" lastIdx="1" clrIdx="9"/>
  <p:cmAuthor id="11" name="Jennifer Nelligan" initials="JN [7]" lastIdx="1" clrIdx="10"/>
  <p:cmAuthor id="12" name="Jennifer Nelligan" initials="JN [8]" lastIdx="1" clrIdx="11"/>
  <p:cmAuthor id="13" name="Jennifer Nelligan" initials="JN [9]" lastIdx="1" clrIdx="12"/>
  <p:cmAuthor id="14" name="Jennifer Nelligan" initials="JN [10]" lastIdx="1" clrIdx="13"/>
  <p:cmAuthor id="15" name="Jennifer Nelligan" initials="JN [11]" lastIdx="1" clrIdx="14"/>
  <p:cmAuthor id="16" name="Jennifer Nelligan" initials="JN [12]" lastIdx="1" clrIdx="15"/>
  <p:cmAuthor id="17" name="Jennifer Nelligan" initials="JN [13]" lastIdx="1" clrIdx="16"/>
  <p:cmAuthor id="18" name="Jennifer Nelligan" initials="JN [14]" lastIdx="1" clrIdx="17"/>
  <p:cmAuthor id="19" name="Mark Smith" initials="MS" lastIdx="2" clrIdx="18">
    <p:extLst>
      <p:ext uri="{19B8F6BF-5375-455C-9EA6-DF929625EA0E}">
        <p15:presenceInfo xmlns:p15="http://schemas.microsoft.com/office/powerpoint/2012/main" userId="S-1-5-21-229508193-1390368076-4030988433-68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937"/>
    <a:srgbClr val="58595B"/>
    <a:srgbClr val="002C76"/>
    <a:srgbClr val="FFB96D"/>
    <a:srgbClr val="DEC5E9"/>
    <a:srgbClr val="C79EDA"/>
    <a:srgbClr val="FFB115"/>
    <a:srgbClr val="00ABC0"/>
    <a:srgbClr val="FF6600"/>
    <a:srgbClr val="FA97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60" autoAdjust="0"/>
    <p:restoredTop sz="84492" autoAdjust="0"/>
  </p:normalViewPr>
  <p:slideViewPr>
    <p:cSldViewPr>
      <p:cViewPr varScale="1">
        <p:scale>
          <a:sx n="110" d="100"/>
          <a:sy n="110" d="100"/>
        </p:scale>
        <p:origin x="1704" y="9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51" d="100"/>
          <a:sy n="51" d="100"/>
        </p:scale>
        <p:origin x="2814" y="96"/>
      </p:cViewPr>
      <p:guideLst>
        <p:guide orient="horz" pos="2840"/>
        <p:guide pos="2121"/>
        <p:guide orient="horz" pos="2835"/>
        <p:guide pos="2116"/>
        <p:guide orient="horz" pos="2933"/>
        <p:guide orient="horz" pos="2928"/>
        <p:guide pos="2213"/>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946" cy="464345"/>
          </a:xfrm>
          <a:prstGeom prst="rect">
            <a:avLst/>
          </a:prstGeom>
        </p:spPr>
        <p:txBody>
          <a:bodyPr vert="horz" lIns="91234" tIns="45618" rIns="91234" bIns="45618" rtlCol="0"/>
          <a:lstStyle>
            <a:lvl1pPr algn="l">
              <a:defRPr sz="1200"/>
            </a:lvl1pPr>
          </a:lstStyle>
          <a:p>
            <a:endParaRPr lang="en-US" dirty="0"/>
          </a:p>
        </p:txBody>
      </p:sp>
      <p:sp>
        <p:nvSpPr>
          <p:cNvPr id="3" name="Date Placeholder 2"/>
          <p:cNvSpPr>
            <a:spLocks noGrp="1"/>
          </p:cNvSpPr>
          <p:nvPr>
            <p:ph type="dt" sz="quarter" idx="1"/>
          </p:nvPr>
        </p:nvSpPr>
        <p:spPr>
          <a:xfrm>
            <a:off x="3970871" y="1"/>
            <a:ext cx="3037946" cy="464345"/>
          </a:xfrm>
          <a:prstGeom prst="rect">
            <a:avLst/>
          </a:prstGeom>
        </p:spPr>
        <p:txBody>
          <a:bodyPr vert="horz" lIns="91234" tIns="45618" rIns="91234" bIns="45618" rtlCol="0"/>
          <a:lstStyle>
            <a:lvl1pPr algn="r">
              <a:defRPr sz="1200"/>
            </a:lvl1pPr>
          </a:lstStyle>
          <a:p>
            <a:fld id="{78C4DF41-FEC9-4C5A-B205-00B6CD8837ED}" type="datetimeFigureOut">
              <a:rPr lang="en-US" smtClean="0"/>
              <a:t>7/16/2020</a:t>
            </a:fld>
            <a:endParaRPr lang="en-US" dirty="0"/>
          </a:p>
        </p:txBody>
      </p:sp>
      <p:sp>
        <p:nvSpPr>
          <p:cNvPr id="4" name="Footer Placeholder 3"/>
          <p:cNvSpPr>
            <a:spLocks noGrp="1"/>
          </p:cNvSpPr>
          <p:nvPr>
            <p:ph type="ftr" sz="quarter" idx="2"/>
          </p:nvPr>
        </p:nvSpPr>
        <p:spPr>
          <a:xfrm>
            <a:off x="2" y="8830473"/>
            <a:ext cx="3037946" cy="464345"/>
          </a:xfrm>
          <a:prstGeom prst="rect">
            <a:avLst/>
          </a:prstGeom>
        </p:spPr>
        <p:txBody>
          <a:bodyPr vert="horz" lIns="91234" tIns="45618" rIns="91234" bIns="456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871" y="8830473"/>
            <a:ext cx="3037946" cy="464345"/>
          </a:xfrm>
          <a:prstGeom prst="rect">
            <a:avLst/>
          </a:prstGeom>
        </p:spPr>
        <p:txBody>
          <a:bodyPr vert="horz" lIns="91234" tIns="45618" rIns="91234" bIns="45618" rtlCol="0" anchor="b"/>
          <a:lstStyle>
            <a:lvl1pPr algn="r">
              <a:defRPr sz="1200"/>
            </a:lvl1pPr>
          </a:lstStyle>
          <a:p>
            <a:fld id="{F36FDFB4-7C01-495B-BB36-1E40F61EDE0A}" type="slidenum">
              <a:rPr lang="en-US" smtClean="0"/>
              <a:t>‹#›</a:t>
            </a:fld>
            <a:endParaRPr lang="en-US" dirty="0"/>
          </a:p>
        </p:txBody>
      </p:sp>
    </p:spTree>
    <p:extLst>
      <p:ext uri="{BB962C8B-B14F-4D97-AF65-F5344CB8AC3E}">
        <p14:creationId xmlns:p14="http://schemas.microsoft.com/office/powerpoint/2010/main" val="2378400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9" tIns="46576" rIns="93149" bIns="46576"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49" tIns="46576" rIns="93149" bIns="46576" rtlCol="0"/>
          <a:lstStyle>
            <a:lvl1pPr algn="r">
              <a:defRPr sz="1200"/>
            </a:lvl1pPr>
          </a:lstStyle>
          <a:p>
            <a:fld id="{9320789F-24BA-4021-B029-5175AF167518}" type="datetimeFigureOut">
              <a:rPr lang="en-US" smtClean="0"/>
              <a:t>7/16/2020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9" tIns="46576" rIns="93149" bIns="4657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49" tIns="46576" rIns="93149" bIns="4657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49" tIns="46576" rIns="93149"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49" tIns="46576" rIns="93149" bIns="46576" rtlCol="0" anchor="b"/>
          <a:lstStyle>
            <a:lvl1pPr algn="r">
              <a:defRPr sz="1200"/>
            </a:lvl1pPr>
          </a:lstStyle>
          <a:p>
            <a:fld id="{D0CB9764-647B-4A0B-9CA5-C3B229C1C939}" type="slidenum">
              <a:rPr lang="en-US" smtClean="0"/>
              <a:t>‹#›</a:t>
            </a:fld>
            <a:endParaRPr lang="en-US" dirty="0"/>
          </a:p>
        </p:txBody>
      </p:sp>
    </p:spTree>
    <p:extLst>
      <p:ext uri="{BB962C8B-B14F-4D97-AF65-F5344CB8AC3E}">
        <p14:creationId xmlns:p14="http://schemas.microsoft.com/office/powerpoint/2010/main" val="1163123960"/>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14000"/>
      </a:lnSpc>
      <a:spcBef>
        <a:spcPts val="600"/>
      </a:spcBef>
      <a:defRPr sz="1200" kern="1200">
        <a:solidFill>
          <a:schemeClr val="tx1"/>
        </a:solidFill>
        <a:latin typeface="Calibri Light" panose="020F0302020204030204" pitchFamily="34" charset="0"/>
        <a:ea typeface="+mn-ea"/>
        <a:cs typeface="+mn-cs"/>
      </a:defRPr>
    </a:lvl1pPr>
    <a:lvl2pPr marL="457200" algn="l" defTabSz="914400" rtl="0" eaLnBrk="1" latinLnBrk="0" hangingPunct="1">
      <a:lnSpc>
        <a:spcPct val="114000"/>
      </a:lnSpc>
      <a:spcBef>
        <a:spcPts val="600"/>
      </a:spcBef>
      <a:defRPr sz="1200" kern="1200">
        <a:solidFill>
          <a:schemeClr val="tx1"/>
        </a:solidFill>
        <a:latin typeface="Calibri Light" panose="020F0302020204030204" pitchFamily="34" charset="0"/>
        <a:ea typeface="+mn-ea"/>
        <a:cs typeface="+mn-cs"/>
      </a:defRPr>
    </a:lvl2pPr>
    <a:lvl3pPr marL="914400" algn="l" defTabSz="914400" rtl="0" eaLnBrk="1" latinLnBrk="0" hangingPunct="1">
      <a:lnSpc>
        <a:spcPct val="114000"/>
      </a:lnSpc>
      <a:spcBef>
        <a:spcPts val="600"/>
      </a:spcBef>
      <a:defRPr sz="1200" kern="1200">
        <a:solidFill>
          <a:schemeClr val="tx1"/>
        </a:solidFill>
        <a:latin typeface="Calibri Light" panose="020F0302020204030204" pitchFamily="34" charset="0"/>
        <a:ea typeface="+mn-ea"/>
        <a:cs typeface="+mn-cs"/>
      </a:defRPr>
    </a:lvl3pPr>
    <a:lvl4pPr marL="1371600" algn="l" defTabSz="914400" rtl="0" eaLnBrk="1" latinLnBrk="0" hangingPunct="1">
      <a:lnSpc>
        <a:spcPct val="114000"/>
      </a:lnSpc>
      <a:spcBef>
        <a:spcPts val="600"/>
      </a:spcBef>
      <a:defRPr sz="1200" kern="1200">
        <a:solidFill>
          <a:schemeClr val="tx1"/>
        </a:solidFill>
        <a:latin typeface="Calibri Light" panose="020F0302020204030204" pitchFamily="34" charset="0"/>
        <a:ea typeface="+mn-ea"/>
        <a:cs typeface="+mn-cs"/>
      </a:defRPr>
    </a:lvl4pPr>
    <a:lvl5pPr marL="1828800" algn="l" defTabSz="914400" rtl="0" eaLnBrk="1" latinLnBrk="0" hangingPunct="1">
      <a:lnSpc>
        <a:spcPct val="114000"/>
      </a:lnSpc>
      <a:spcBef>
        <a:spcPts val="600"/>
      </a:spcBef>
      <a:defRPr sz="120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CB9764-647B-4A0B-9CA5-C3B229C1C939}" type="slidenum">
              <a:rPr lang="en-US" smtClean="0"/>
              <a:t>1</a:t>
            </a:fld>
            <a:endParaRPr lang="en-US" dirty="0"/>
          </a:p>
        </p:txBody>
      </p:sp>
    </p:spTree>
    <p:extLst>
      <p:ext uri="{BB962C8B-B14F-4D97-AF65-F5344CB8AC3E}">
        <p14:creationId xmlns:p14="http://schemas.microsoft.com/office/powerpoint/2010/main" val="460357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CB9764-647B-4A0B-9CA5-C3B229C1C9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5132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166" t="26731" r="27577"/>
          <a:stretch/>
        </p:blipFill>
        <p:spPr>
          <a:xfrm>
            <a:off x="5581897" y="3341077"/>
            <a:ext cx="3562103" cy="2032000"/>
          </a:xfrm>
          <a:prstGeom prst="rect">
            <a:avLst/>
          </a:prstGeom>
        </p:spPr>
      </p:pic>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l="1" t="18151" r="13724" b="14227"/>
          <a:stretch/>
        </p:blipFill>
        <p:spPr>
          <a:xfrm>
            <a:off x="5581899" y="1260232"/>
            <a:ext cx="3562102" cy="1856153"/>
          </a:xfrm>
          <a:prstGeom prst="rect">
            <a:avLst/>
          </a:prstGeom>
        </p:spPr>
      </p:pic>
      <p:sp>
        <p:nvSpPr>
          <p:cNvPr id="2" name="Title 1"/>
          <p:cNvSpPr>
            <a:spLocks noGrp="1"/>
          </p:cNvSpPr>
          <p:nvPr>
            <p:ph type="title" hasCustomPrompt="1"/>
          </p:nvPr>
        </p:nvSpPr>
        <p:spPr>
          <a:xfrm>
            <a:off x="614854" y="2543587"/>
            <a:ext cx="4367456" cy="2084741"/>
          </a:xfrm>
        </p:spPr>
        <p:txBody>
          <a:bodyPr anchor="t"/>
          <a:lstStyle>
            <a:lvl1pPr algn="l">
              <a:lnSpc>
                <a:spcPct val="90000"/>
              </a:lnSpc>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14854" y="1614533"/>
            <a:ext cx="3761764" cy="929054"/>
          </a:xfrm>
        </p:spPr>
        <p:txBody>
          <a:bodyPr anchor="b"/>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9" name="Picture 8" descr="NRCS-Divider-Slide_Raindrop.png"/>
          <p:cNvPicPr>
            <a:picLocks noChangeAspect="1"/>
          </p:cNvPicPr>
          <p:nvPr userDrawn="1"/>
        </p:nvPicPr>
        <p:blipFill rotWithShape="1">
          <a:blip r:embed="rId5">
            <a:extLst>
              <a:ext uri="{28A0092B-C50C-407E-A947-70E740481C1C}">
                <a14:useLocalDpi xmlns:a14="http://schemas.microsoft.com/office/drawing/2010/main" val="0"/>
              </a:ext>
            </a:extLst>
          </a:blip>
          <a:srcRect b="42253"/>
          <a:stretch/>
        </p:blipFill>
        <p:spPr>
          <a:xfrm>
            <a:off x="7895119" y="2031999"/>
            <a:ext cx="1258650" cy="2676770"/>
          </a:xfrm>
          <a:prstGeom prst="rect">
            <a:avLst/>
          </a:prstGeom>
        </p:spPr>
      </p:pic>
      <p:sp>
        <p:nvSpPr>
          <p:cNvPr id="7" name="Rectangle 6"/>
          <p:cNvSpPr/>
          <p:nvPr userDrawn="1"/>
        </p:nvSpPr>
        <p:spPr>
          <a:xfrm>
            <a:off x="614854" y="4628328"/>
            <a:ext cx="4572000" cy="707886"/>
          </a:xfrm>
          <a:prstGeom prst="rect">
            <a:avLst/>
          </a:prstGeom>
        </p:spPr>
        <p:txBody>
          <a:bodyPr>
            <a:spAutoFit/>
          </a:bodyPr>
          <a:lstStyle/>
          <a:p>
            <a:r>
              <a:rPr lang="en-US" sz="2000" b="1" dirty="0">
                <a:solidFill>
                  <a:prstClr val="white"/>
                </a:solidFill>
                <a:ea typeface="+mj-ea"/>
                <a:cs typeface="+mj-cs"/>
              </a:rPr>
              <a:t>Mission Support Services</a:t>
            </a:r>
            <a:br>
              <a:rPr lang="en-US" sz="2000" dirty="0">
                <a:solidFill>
                  <a:prstClr val="white"/>
                </a:solidFill>
                <a:ea typeface="+mj-ea"/>
                <a:cs typeface="+mj-cs"/>
              </a:rPr>
            </a:br>
            <a:r>
              <a:rPr lang="en-US" sz="2000" dirty="0">
                <a:solidFill>
                  <a:prstClr val="white"/>
                </a:solidFill>
                <a:ea typeface="+mj-ea"/>
                <a:cs typeface="+mj-cs"/>
              </a:rPr>
              <a:t>Operations Associate Chief Area</a:t>
            </a:r>
            <a:endParaRPr lang="en-US" dirty="0"/>
          </a:p>
        </p:txBody>
      </p:sp>
    </p:spTree>
    <p:extLst>
      <p:ext uri="{BB962C8B-B14F-4D97-AF65-F5344CB8AC3E}">
        <p14:creationId xmlns:p14="http://schemas.microsoft.com/office/powerpoint/2010/main" val="400906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R Transition Slide">
    <p:spTree>
      <p:nvGrpSpPr>
        <p:cNvPr id="1" name=""/>
        <p:cNvGrpSpPr/>
        <p:nvPr/>
      </p:nvGrpSpPr>
      <p:grpSpPr>
        <a:xfrm>
          <a:off x="0" y="0"/>
          <a:ext cx="0" cy="0"/>
          <a:chOff x="0" y="0"/>
          <a:chExt cx="0" cy="0"/>
        </a:xfrm>
      </p:grpSpPr>
      <p:sp>
        <p:nvSpPr>
          <p:cNvPr id="11" name="Rectangle 10"/>
          <p:cNvSpPr/>
          <p:nvPr userDrawn="1"/>
        </p:nvSpPr>
        <p:spPr>
          <a:xfrm>
            <a:off x="0" y="2419349"/>
            <a:ext cx="9144000" cy="1551523"/>
          </a:xfrm>
          <a:prstGeom prst="rect">
            <a:avLst/>
          </a:prstGeom>
          <a:solidFill>
            <a:srgbClr val="002C76"/>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3" name="Title 1"/>
          <p:cNvSpPr>
            <a:spLocks noGrp="1"/>
          </p:cNvSpPr>
          <p:nvPr>
            <p:ph type="title" hasCustomPrompt="1"/>
          </p:nvPr>
        </p:nvSpPr>
        <p:spPr>
          <a:xfrm>
            <a:off x="228600" y="2537885"/>
            <a:ext cx="6400800" cy="1322922"/>
          </a:xfrm>
          <a:prstGeom prst="rect">
            <a:avLst/>
          </a:prstGeom>
        </p:spPr>
        <p:txBody>
          <a:bodyPr anchor="ctr">
            <a:normAutofit/>
          </a:bodyPr>
          <a:lstStyle>
            <a:lvl1pPr algn="l">
              <a:defRPr sz="3600" b="0" u="none" cap="none" spc="-150" normalizeH="0" baseline="0">
                <a:solidFill>
                  <a:schemeClr val="bg1"/>
                </a:solidFill>
                <a:latin typeface="+mj-lt"/>
              </a:defRPr>
            </a:lvl1pPr>
          </a:lstStyle>
          <a:p>
            <a:r>
              <a:rPr lang="en-US" dirty="0"/>
              <a:t>Insert Transition Slide Title</a:t>
            </a:r>
          </a:p>
        </p:txBody>
      </p:sp>
      <p:sp>
        <p:nvSpPr>
          <p:cNvPr id="14" name="Text Placeholder 3"/>
          <p:cNvSpPr>
            <a:spLocks noGrp="1"/>
          </p:cNvSpPr>
          <p:nvPr>
            <p:ph type="body" sz="quarter" idx="10" hasCustomPrompt="1"/>
          </p:nvPr>
        </p:nvSpPr>
        <p:spPr>
          <a:xfrm>
            <a:off x="228600" y="4095750"/>
            <a:ext cx="5867400" cy="539750"/>
          </a:xfrm>
          <a:prstGeom prst="rect">
            <a:avLst/>
          </a:prstGeom>
        </p:spPr>
        <p:txBody>
          <a:bodyPr>
            <a:normAutofit/>
          </a:bodyPr>
          <a:lstStyle>
            <a:lvl1pPr marL="0" indent="0" algn="l">
              <a:buNone/>
              <a:defRPr sz="2400" b="0">
                <a:solidFill>
                  <a:srgbClr val="58595B"/>
                </a:solidFill>
                <a:latin typeface="+mj-lt"/>
              </a:defRPr>
            </a:lvl1pPr>
          </a:lstStyle>
          <a:p>
            <a:pPr lvl="0"/>
            <a:r>
              <a:rPr lang="en-US" dirty="0"/>
              <a:t>Insert Subtitle</a:t>
            </a:r>
          </a:p>
        </p:txBody>
      </p:sp>
      <p:pic>
        <p:nvPicPr>
          <p:cNvPr id="10" name="Picture 9" descr="NRCS-Divider-Slide_Raindrop.png"/>
          <p:cNvPicPr>
            <a:picLocks noChangeAspect="1"/>
          </p:cNvPicPr>
          <p:nvPr userDrawn="1"/>
        </p:nvPicPr>
        <p:blipFill rotWithShape="1">
          <a:blip r:embed="rId2">
            <a:extLst>
              <a:ext uri="{28A0092B-C50C-407E-A947-70E740481C1C}">
                <a14:useLocalDpi xmlns:a14="http://schemas.microsoft.com/office/drawing/2010/main" val="0"/>
              </a:ext>
            </a:extLst>
          </a:blip>
          <a:srcRect b="42253"/>
          <a:stretch/>
        </p:blipFill>
        <p:spPr>
          <a:xfrm>
            <a:off x="7895119" y="2031999"/>
            <a:ext cx="1258650" cy="2676770"/>
          </a:xfrm>
          <a:prstGeom prst="rect">
            <a:avLst/>
          </a:prstGeom>
        </p:spPr>
      </p:pic>
      <p:sp>
        <p:nvSpPr>
          <p:cNvPr id="2" name="Rectangle 1"/>
          <p:cNvSpPr/>
          <p:nvPr userDrawn="1"/>
        </p:nvSpPr>
        <p:spPr>
          <a:xfrm>
            <a:off x="0" y="0"/>
            <a:ext cx="9144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966502" y="6324600"/>
            <a:ext cx="1915909" cy="276999"/>
          </a:xfrm>
          <a:prstGeom prst="rect">
            <a:avLst/>
          </a:prstGeom>
          <a:noFill/>
        </p:spPr>
        <p:txBody>
          <a:bodyPr wrap="none" rtlCol="0">
            <a:spAutoFit/>
          </a:bodyPr>
          <a:lstStyle/>
          <a:p>
            <a:r>
              <a:rPr lang="en-US" sz="1200" b="0" dirty="0">
                <a:solidFill>
                  <a:srgbClr val="00ABC0"/>
                </a:solidFill>
                <a:latin typeface="+mj-lt"/>
              </a:rPr>
              <a:t>Mission Support Services</a:t>
            </a:r>
          </a:p>
        </p:txBody>
      </p:sp>
      <p:sp>
        <p:nvSpPr>
          <p:cNvPr id="12" name="Slide Number Placeholder 5"/>
          <p:cNvSpPr>
            <a:spLocks noGrp="1"/>
          </p:cNvSpPr>
          <p:nvPr>
            <p:ph type="sldNum" sz="quarter" idx="4"/>
          </p:nvPr>
        </p:nvSpPr>
        <p:spPr>
          <a:xfrm>
            <a:off x="691661" y="62674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2949535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1815" y="635000"/>
            <a:ext cx="8757137" cy="806938"/>
          </a:xfrm>
        </p:spPr>
        <p:txBody>
          <a:bodyPr/>
          <a:lstStyle/>
          <a:p>
            <a:r>
              <a:rPr lang="en-US" dirty="0"/>
              <a:t>Click to edit Master title style</a:t>
            </a:r>
          </a:p>
        </p:txBody>
      </p:sp>
      <p:sp>
        <p:nvSpPr>
          <p:cNvPr id="3" name="Content Placeholder 2"/>
          <p:cNvSpPr>
            <a:spLocks noGrp="1"/>
          </p:cNvSpPr>
          <p:nvPr>
            <p:ph idx="1"/>
          </p:nvPr>
        </p:nvSpPr>
        <p:spPr>
          <a:xfrm>
            <a:off x="261815" y="1600200"/>
            <a:ext cx="7631724"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0"/>
          </p:nvPr>
        </p:nvSpPr>
        <p:spPr>
          <a:xfrm>
            <a:off x="8059616" y="1609726"/>
            <a:ext cx="949203" cy="3792660"/>
          </a:xfrm>
        </p:spPr>
        <p:txBody>
          <a:bodyPr/>
          <a:lstStyle/>
          <a:p>
            <a:endParaRPr lang="en-US"/>
          </a:p>
        </p:txBody>
      </p:sp>
      <p:sp>
        <p:nvSpPr>
          <p:cNvPr id="8" name="Slide Number Placeholder 5"/>
          <p:cNvSpPr>
            <a:spLocks noGrp="1"/>
          </p:cNvSpPr>
          <p:nvPr>
            <p:ph type="sldNum" sz="quarter" idx="4"/>
          </p:nvPr>
        </p:nvSpPr>
        <p:spPr>
          <a:xfrm>
            <a:off x="691661" y="62674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188223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1815" y="1600200"/>
            <a:ext cx="6811108"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7151077" y="1609969"/>
            <a:ext cx="1867875" cy="397803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0" hasCustomPrompt="1"/>
          </p:nvPr>
        </p:nvSpPr>
        <p:spPr>
          <a:xfrm>
            <a:off x="7209694" y="2413000"/>
            <a:ext cx="1760413" cy="3067050"/>
          </a:xfrm>
        </p:spPr>
        <p:txBody>
          <a:bodyPr>
            <a:normAutofit/>
          </a:bodyPr>
          <a:lstStyle>
            <a:lvl1pPr algn="l">
              <a:defRPr sz="1000" b="0">
                <a:solidFill>
                  <a:schemeClr val="tx1"/>
                </a:solidFill>
              </a:defRPr>
            </a:lvl1pPr>
            <a:lvl5pPr marL="1828800" indent="0">
              <a:buNone/>
              <a:defRPr/>
            </a:lvl5pPr>
          </a:lstStyle>
          <a:p>
            <a:pPr lvl="0"/>
            <a:r>
              <a:rPr lang="en-US" dirty="0"/>
              <a:t>Fifth level</a:t>
            </a:r>
          </a:p>
        </p:txBody>
      </p:sp>
      <p:sp>
        <p:nvSpPr>
          <p:cNvPr id="14" name="Text Placeholder 13"/>
          <p:cNvSpPr>
            <a:spLocks noGrp="1"/>
          </p:cNvSpPr>
          <p:nvPr>
            <p:ph type="body" sz="quarter" idx="11"/>
          </p:nvPr>
        </p:nvSpPr>
        <p:spPr>
          <a:xfrm>
            <a:off x="7208624" y="1709738"/>
            <a:ext cx="1762218" cy="615339"/>
          </a:xfrm>
        </p:spPr>
        <p:txBody>
          <a:bodyPr>
            <a:noAutofit/>
          </a:bodyPr>
          <a:lstStyle>
            <a:lvl1pPr>
              <a:defRPr sz="1200">
                <a:solidFill>
                  <a:srgbClr val="139AB2"/>
                </a:solidFill>
              </a:defRPr>
            </a:lvl1pPr>
          </a:lstStyle>
          <a:p>
            <a:pPr lvl="0"/>
            <a:r>
              <a:rPr lang="en-US" dirty="0"/>
              <a:t>Click to edit Master text styles</a:t>
            </a:r>
          </a:p>
        </p:txBody>
      </p:sp>
      <p:sp>
        <p:nvSpPr>
          <p:cNvPr id="12" name="TextBox 11"/>
          <p:cNvSpPr txBox="1"/>
          <p:nvPr userDrawn="1"/>
        </p:nvSpPr>
        <p:spPr>
          <a:xfrm>
            <a:off x="966502" y="6324600"/>
            <a:ext cx="1915909" cy="276999"/>
          </a:xfrm>
          <a:prstGeom prst="rect">
            <a:avLst/>
          </a:prstGeom>
          <a:noFill/>
        </p:spPr>
        <p:txBody>
          <a:bodyPr wrap="none" rtlCol="0">
            <a:spAutoFit/>
          </a:bodyPr>
          <a:lstStyle/>
          <a:p>
            <a:r>
              <a:rPr lang="en-US" sz="1200" b="0" dirty="0">
                <a:solidFill>
                  <a:srgbClr val="00ABC0"/>
                </a:solidFill>
                <a:latin typeface="+mj-lt"/>
              </a:rPr>
              <a:t>Mission Support Services</a:t>
            </a:r>
          </a:p>
        </p:txBody>
      </p:sp>
      <p:sp>
        <p:nvSpPr>
          <p:cNvPr id="13" name="Slide Number Placeholder 5"/>
          <p:cNvSpPr>
            <a:spLocks noGrp="1"/>
          </p:cNvSpPr>
          <p:nvPr>
            <p:ph type="sldNum" sz="quarter" idx="4"/>
          </p:nvPr>
        </p:nvSpPr>
        <p:spPr>
          <a:xfrm>
            <a:off x="691661" y="62674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2714467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1814" y="566615"/>
            <a:ext cx="8229600" cy="9437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61814" y="1600200"/>
            <a:ext cx="7731369"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1661" y="628552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a:p>
        </p:txBody>
      </p:sp>
    </p:spTree>
    <p:extLst>
      <p:ext uri="{BB962C8B-B14F-4D97-AF65-F5344CB8AC3E}">
        <p14:creationId xmlns:p14="http://schemas.microsoft.com/office/powerpoint/2010/main" val="308927552"/>
      </p:ext>
    </p:extLst>
  </p:cSld>
  <p:clrMap bg1="lt1" tx1="dk1" bg2="lt2" tx2="dk2" accent1="accent1" accent2="accent2" accent3="accent3" accent4="accent4" accent5="accent5" accent6="accent6" hlink="hlink" folHlink="folHlink"/>
  <p:sldLayoutIdLst>
    <p:sldLayoutId id="2147483690" r:id="rId1"/>
    <p:sldLayoutId id="2147483693" r:id="rId2"/>
    <p:sldLayoutId id="2147483691" r:id="rId3"/>
    <p:sldLayoutId id="2147483692" r:id="rId4"/>
  </p:sldLayoutIdLst>
  <p:hf hdr="0" ftr="0" dt="0"/>
  <p:txStyles>
    <p:titleStyle>
      <a:lvl1pPr algn="l" defTabSz="457200" rtl="0" eaLnBrk="1" latinLnBrk="0" hangingPunct="1">
        <a:spcBef>
          <a:spcPct val="0"/>
        </a:spcBef>
        <a:buNone/>
        <a:defRPr sz="3600" b="1" kern="1200">
          <a:solidFill>
            <a:srgbClr val="58595B"/>
          </a:solidFill>
          <a:latin typeface="+mj-lt"/>
          <a:ea typeface="+mj-ea"/>
          <a:cs typeface="+mj-cs"/>
        </a:defRPr>
      </a:lvl1pPr>
    </p:titleStyle>
    <p:bodyStyle>
      <a:lvl1pPr marL="0" indent="0" algn="l" defTabSz="457200" rtl="0" eaLnBrk="1" latinLnBrk="0" hangingPunct="1">
        <a:spcBef>
          <a:spcPct val="20000"/>
        </a:spcBef>
        <a:buFont typeface="Arial"/>
        <a:buNone/>
        <a:defRPr sz="2000" b="1"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571" r="11905" b="3818"/>
          <a:stretch/>
        </p:blipFill>
        <p:spPr>
          <a:xfrm>
            <a:off x="0" y="1244404"/>
            <a:ext cx="5410200" cy="4089596"/>
          </a:xfrm>
          <a:prstGeom prst="rect">
            <a:avLst/>
          </a:prstGeom>
        </p:spPr>
      </p:pic>
      <p:sp>
        <p:nvSpPr>
          <p:cNvPr id="2" name="Title 1"/>
          <p:cNvSpPr>
            <a:spLocks noGrp="1"/>
          </p:cNvSpPr>
          <p:nvPr>
            <p:ph type="title"/>
          </p:nvPr>
        </p:nvSpPr>
        <p:spPr>
          <a:xfrm>
            <a:off x="-609600" y="1342693"/>
            <a:ext cx="5721890" cy="1200894"/>
          </a:xfrm>
          <a:effectLst>
            <a:outerShdw blurRad="50800" dist="38100" dir="2700000" algn="tl" rotWithShape="0">
              <a:prstClr val="black">
                <a:alpha val="40000"/>
              </a:prstClr>
            </a:outerShdw>
          </a:effectLst>
        </p:spPr>
        <p:txBody>
          <a:bodyPr>
            <a:normAutofit/>
          </a:bodyPr>
          <a:lstStyle/>
          <a:p>
            <a:pPr algn="r"/>
            <a:r>
              <a:rPr lang="en-US" sz="3200" dirty="0">
                <a:solidFill>
                  <a:schemeClr val="tx2">
                    <a:lumMod val="75000"/>
                  </a:schemeClr>
                </a:solidFill>
              </a:rPr>
              <a:t>Regional Conservation Partnership Program</a:t>
            </a:r>
            <a:endParaRPr lang="en-US" sz="3200" dirty="0">
              <a:solidFill>
                <a:schemeClr val="tx2">
                  <a:lumMod val="75000"/>
                </a:schemeClr>
              </a:solidFill>
              <a:effectLst>
                <a:outerShdw blurRad="50800" dist="50800" dir="5400000" algn="ctr" rotWithShape="0">
                  <a:schemeClr val="tx1"/>
                </a:outerShdw>
              </a:effectLst>
            </a:endParaRPr>
          </a:p>
        </p:txBody>
      </p:sp>
      <p:pic>
        <p:nvPicPr>
          <p:cNvPr id="5" name="Picture 4" descr="NRCS-Divider-Slide_Raindrop.png"/>
          <p:cNvPicPr>
            <a:picLocks noChangeAspect="1"/>
          </p:cNvPicPr>
          <p:nvPr/>
        </p:nvPicPr>
        <p:blipFill rotWithShape="1">
          <a:blip r:embed="rId4">
            <a:extLst>
              <a:ext uri="{28A0092B-C50C-407E-A947-70E740481C1C}">
                <a14:useLocalDpi xmlns:a14="http://schemas.microsoft.com/office/drawing/2010/main" val="0"/>
              </a:ext>
            </a:extLst>
          </a:blip>
          <a:srcRect b="42253"/>
          <a:stretch/>
        </p:blipFill>
        <p:spPr>
          <a:xfrm>
            <a:off x="7924800" y="2031999"/>
            <a:ext cx="1258650" cy="2676770"/>
          </a:xfrm>
          <a:prstGeom prst="rect">
            <a:avLst/>
          </a:prstGeom>
        </p:spPr>
      </p:pic>
      <p:sp>
        <p:nvSpPr>
          <p:cNvPr id="3" name="TextBox 2">
            <a:extLst>
              <a:ext uri="{FF2B5EF4-FFF2-40B4-BE49-F238E27FC236}">
                <a16:creationId xmlns:a16="http://schemas.microsoft.com/office/drawing/2014/main" id="{5DF7B436-658A-4F31-9AC9-09771C582209}"/>
              </a:ext>
            </a:extLst>
          </p:cNvPr>
          <p:cNvSpPr txBox="1"/>
          <p:nvPr/>
        </p:nvSpPr>
        <p:spPr>
          <a:xfrm>
            <a:off x="5615350" y="4872335"/>
            <a:ext cx="2084225" cy="461665"/>
          </a:xfrm>
          <a:prstGeom prst="rect">
            <a:avLst/>
          </a:prstGeom>
          <a:noFill/>
        </p:spPr>
        <p:txBody>
          <a:bodyPr wrap="none" rtlCol="0">
            <a:spAutoFit/>
          </a:bodyPr>
          <a:lstStyle/>
          <a:p>
            <a:r>
              <a:rPr lang="en-US" sz="2400" b="1" dirty="0">
                <a:solidFill>
                  <a:schemeClr val="bg1"/>
                </a:solidFill>
              </a:rPr>
              <a:t>July 15, 2020</a:t>
            </a:r>
          </a:p>
        </p:txBody>
      </p:sp>
    </p:spTree>
    <p:extLst>
      <p:ext uri="{BB962C8B-B14F-4D97-AF65-F5344CB8AC3E}">
        <p14:creationId xmlns:p14="http://schemas.microsoft.com/office/powerpoint/2010/main" val="3184875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22313-63CD-4E98-B088-6617A037B68B}"/>
              </a:ext>
            </a:extLst>
          </p:cNvPr>
          <p:cNvSpPr>
            <a:spLocks noGrp="1"/>
          </p:cNvSpPr>
          <p:nvPr>
            <p:ph type="title"/>
          </p:nvPr>
        </p:nvSpPr>
        <p:spPr/>
        <p:txBody>
          <a:bodyPr/>
          <a:lstStyle/>
          <a:p>
            <a:r>
              <a:rPr lang="en-US" dirty="0"/>
              <a:t>Land Eligibility—Important Note</a:t>
            </a:r>
          </a:p>
        </p:txBody>
      </p:sp>
      <p:sp>
        <p:nvSpPr>
          <p:cNvPr id="3" name="Content Placeholder 2">
            <a:extLst>
              <a:ext uri="{FF2B5EF4-FFF2-40B4-BE49-F238E27FC236}">
                <a16:creationId xmlns:a16="http://schemas.microsoft.com/office/drawing/2014/main" id="{15AB49AE-F411-4708-8083-EBE41E84CDA0}"/>
              </a:ext>
            </a:extLst>
          </p:cNvPr>
          <p:cNvSpPr>
            <a:spLocks noGrp="1"/>
          </p:cNvSpPr>
          <p:nvPr>
            <p:ph idx="1"/>
          </p:nvPr>
        </p:nvSpPr>
        <p:spPr/>
        <p:txBody>
          <a:bodyPr>
            <a:normAutofit/>
          </a:bodyPr>
          <a:lstStyle/>
          <a:p>
            <a:pPr marL="342900" indent="-342900">
              <a:buFont typeface="Arial" panose="020B0604020202020204" pitchFamily="34" charset="0"/>
              <a:buChar char="•"/>
            </a:pPr>
            <a:r>
              <a:rPr lang="en-US" sz="2400" dirty="0"/>
              <a:t>2014 Farm Bill—water supply projects were carried out through PL-566, allowing for RCPP municipal water supply projects for rural communities that did not necessarily generate conservation benefits for agricultural/forest lands.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2018 Farm Bill—any water supply projects now carried out through the standalone RCPP program, which requires that projects generate conservation benefits for eligible lands.</a:t>
            </a:r>
          </a:p>
        </p:txBody>
      </p:sp>
      <p:sp>
        <p:nvSpPr>
          <p:cNvPr id="4" name="Picture Placeholder 3">
            <a:extLst>
              <a:ext uri="{FF2B5EF4-FFF2-40B4-BE49-F238E27FC236}">
                <a16:creationId xmlns:a16="http://schemas.microsoft.com/office/drawing/2014/main" id="{D64967CA-1441-4B85-9363-ACFA844E1F3C}"/>
              </a:ext>
            </a:extLst>
          </p:cNvPr>
          <p:cNvSpPr>
            <a:spLocks noGrp="1"/>
          </p:cNvSpPr>
          <p:nvPr>
            <p:ph type="pic" sz="quarter" idx="10"/>
          </p:nvPr>
        </p:nvSpPr>
        <p:spPr/>
      </p:sp>
      <p:sp>
        <p:nvSpPr>
          <p:cNvPr id="5" name="Slide Number Placeholder 4">
            <a:extLst>
              <a:ext uri="{FF2B5EF4-FFF2-40B4-BE49-F238E27FC236}">
                <a16:creationId xmlns:a16="http://schemas.microsoft.com/office/drawing/2014/main" id="{5D49B19D-3D7C-448A-8642-92C8430E7415}"/>
              </a:ext>
            </a:extLst>
          </p:cNvPr>
          <p:cNvSpPr>
            <a:spLocks noGrp="1"/>
          </p:cNvSpPr>
          <p:nvPr>
            <p:ph type="sldNum" sz="quarter" idx="4"/>
          </p:nvPr>
        </p:nvSpPr>
        <p:spPr/>
        <p:txBody>
          <a:bodyPr/>
          <a:lstStyle/>
          <a:p>
            <a:fld id="{39FC9244-15B3-8F40-A6D8-795DD2FF1F30}" type="slidenum">
              <a:rPr lang="en-US" smtClean="0"/>
              <a:pPr/>
              <a:t>10</a:t>
            </a:fld>
            <a:endParaRPr lang="en-US" dirty="0"/>
          </a:p>
        </p:txBody>
      </p:sp>
    </p:spTree>
    <p:extLst>
      <p:ext uri="{BB962C8B-B14F-4D97-AF65-F5344CB8AC3E}">
        <p14:creationId xmlns:p14="http://schemas.microsoft.com/office/powerpoint/2010/main" val="3086653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45D64-903F-4ED6-BF30-67CF2E517206}"/>
              </a:ext>
            </a:extLst>
          </p:cNvPr>
          <p:cNvSpPr>
            <a:spLocks noGrp="1"/>
          </p:cNvSpPr>
          <p:nvPr>
            <p:ph type="title"/>
          </p:nvPr>
        </p:nvSpPr>
        <p:spPr/>
        <p:txBody>
          <a:bodyPr>
            <a:normAutofit/>
          </a:bodyPr>
          <a:lstStyle/>
          <a:p>
            <a:r>
              <a:rPr lang="en-US" dirty="0"/>
              <a:t>RCPP Funding Pools</a:t>
            </a:r>
          </a:p>
        </p:txBody>
      </p:sp>
      <p:sp>
        <p:nvSpPr>
          <p:cNvPr id="4" name="Picture Placeholder 3">
            <a:extLst>
              <a:ext uri="{FF2B5EF4-FFF2-40B4-BE49-F238E27FC236}">
                <a16:creationId xmlns:a16="http://schemas.microsoft.com/office/drawing/2014/main" id="{936492E0-9F36-40F5-A66D-0FDEB28FDB5A}"/>
              </a:ext>
            </a:extLst>
          </p:cNvPr>
          <p:cNvSpPr>
            <a:spLocks noGrp="1"/>
          </p:cNvSpPr>
          <p:nvPr>
            <p:ph type="pic" sz="quarter" idx="10"/>
          </p:nvPr>
        </p:nvSpPr>
        <p:spPr/>
      </p:sp>
      <p:sp>
        <p:nvSpPr>
          <p:cNvPr id="5" name="Slide Number Placeholder 4">
            <a:extLst>
              <a:ext uri="{FF2B5EF4-FFF2-40B4-BE49-F238E27FC236}">
                <a16:creationId xmlns:a16="http://schemas.microsoft.com/office/drawing/2014/main" id="{1113C8CE-6FEE-41B4-BCA8-333AF733BF80}"/>
              </a:ext>
            </a:extLst>
          </p:cNvPr>
          <p:cNvSpPr>
            <a:spLocks noGrp="1"/>
          </p:cNvSpPr>
          <p:nvPr>
            <p:ph type="sldNum" sz="quarter" idx="4"/>
          </p:nvPr>
        </p:nvSpPr>
        <p:spPr/>
        <p:txBody>
          <a:bodyPr/>
          <a:lstStyle/>
          <a:p>
            <a:fld id="{39FC9244-15B3-8F40-A6D8-795DD2FF1F30}" type="slidenum">
              <a:rPr lang="en-US" smtClean="0"/>
              <a:pPr/>
              <a:t>11</a:t>
            </a:fld>
            <a:endParaRPr lang="en-US" dirty="0"/>
          </a:p>
        </p:txBody>
      </p:sp>
      <p:pic>
        <p:nvPicPr>
          <p:cNvPr id="1026" name="Picture 2" descr="RCPP Critical Conservation Area Map">
            <a:extLst>
              <a:ext uri="{FF2B5EF4-FFF2-40B4-BE49-F238E27FC236}">
                <a16:creationId xmlns:a16="http://schemas.microsoft.com/office/drawing/2014/main" id="{13734712-6268-4A48-9D68-D7DB473C6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899" y="3030342"/>
            <a:ext cx="5614287" cy="382765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D6BFDD01-039D-410A-99D4-7EDF76F4BE95}"/>
              </a:ext>
            </a:extLst>
          </p:cNvPr>
          <p:cNvSpPr>
            <a:spLocks noGrp="1"/>
          </p:cNvSpPr>
          <p:nvPr>
            <p:ph idx="1"/>
          </p:nvPr>
        </p:nvSpPr>
        <p:spPr>
          <a:xfrm>
            <a:off x="135181" y="1584994"/>
            <a:ext cx="7631724" cy="4525963"/>
          </a:xfrm>
        </p:spPr>
        <p:txBody>
          <a:bodyPr/>
          <a:lstStyle/>
          <a:p>
            <a:pPr marL="457200" indent="-457200">
              <a:buAutoNum type="arabicParenR"/>
            </a:pPr>
            <a:r>
              <a:rPr lang="en-US" dirty="0"/>
              <a:t>State/Multistate—large and small projects, 50% of funding</a:t>
            </a:r>
          </a:p>
          <a:p>
            <a:pPr marL="457200" indent="-457200">
              <a:buAutoNum type="arabicParenR"/>
            </a:pPr>
            <a:endParaRPr lang="en-US" dirty="0"/>
          </a:p>
          <a:p>
            <a:pPr marL="457200" indent="-457200">
              <a:buAutoNum type="arabicParenR"/>
            </a:pPr>
            <a:endParaRPr lang="en-US" dirty="0"/>
          </a:p>
          <a:p>
            <a:pPr marL="457200" indent="-457200">
              <a:buAutoNum type="arabicParenR"/>
            </a:pPr>
            <a:r>
              <a:rPr lang="en-US" dirty="0"/>
              <a:t>Critical Conservation Areas—50% of funding</a:t>
            </a:r>
          </a:p>
        </p:txBody>
      </p:sp>
    </p:spTree>
    <p:extLst>
      <p:ext uri="{BB962C8B-B14F-4D97-AF65-F5344CB8AC3E}">
        <p14:creationId xmlns:p14="http://schemas.microsoft.com/office/powerpoint/2010/main" val="1428765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1201-0196-4C63-A86B-244877A1F641}"/>
              </a:ext>
            </a:extLst>
          </p:cNvPr>
          <p:cNvSpPr>
            <a:spLocks noGrp="1"/>
          </p:cNvSpPr>
          <p:nvPr>
            <p:ph type="title"/>
          </p:nvPr>
        </p:nvSpPr>
        <p:spPr/>
        <p:txBody>
          <a:bodyPr>
            <a:normAutofit fontScale="90000"/>
          </a:bodyPr>
          <a:lstStyle/>
          <a:p>
            <a:r>
              <a:rPr lang="en-US" dirty="0"/>
              <a:t>RCPP—what happens in a 5-year project?</a:t>
            </a:r>
          </a:p>
        </p:txBody>
      </p:sp>
      <p:sp>
        <p:nvSpPr>
          <p:cNvPr id="3" name="Content Placeholder 2">
            <a:extLst>
              <a:ext uri="{FF2B5EF4-FFF2-40B4-BE49-F238E27FC236}">
                <a16:creationId xmlns:a16="http://schemas.microsoft.com/office/drawing/2014/main" id="{03D183D5-F564-48C2-84F2-883F50BF8CE3}"/>
              </a:ext>
            </a:extLst>
          </p:cNvPr>
          <p:cNvSpPr>
            <a:spLocks noGrp="1"/>
          </p:cNvSpPr>
          <p:nvPr>
            <p:ph idx="1"/>
          </p:nvPr>
        </p:nvSpPr>
        <p:spPr>
          <a:xfrm>
            <a:off x="261815" y="1510540"/>
            <a:ext cx="7510586" cy="4667250"/>
          </a:xfrm>
        </p:spPr>
        <p:txBody>
          <a:bodyPr>
            <a:noAutofit/>
          </a:bodyPr>
          <a:lstStyle/>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400" dirty="0"/>
              <a:t>Land management contracts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Land rental contracts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U.S.-held easements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Entity-held easements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Public works contracts</a:t>
            </a:r>
          </a:p>
        </p:txBody>
      </p:sp>
      <p:sp>
        <p:nvSpPr>
          <p:cNvPr id="4" name="Picture Placeholder 3">
            <a:extLst>
              <a:ext uri="{FF2B5EF4-FFF2-40B4-BE49-F238E27FC236}">
                <a16:creationId xmlns:a16="http://schemas.microsoft.com/office/drawing/2014/main" id="{AEE26941-8B24-4664-B9BD-FFDF15C2EFCE}"/>
              </a:ext>
            </a:extLst>
          </p:cNvPr>
          <p:cNvSpPr>
            <a:spLocks noGrp="1"/>
          </p:cNvSpPr>
          <p:nvPr>
            <p:ph type="pic" sz="quarter" idx="10"/>
          </p:nvPr>
        </p:nvSpPr>
        <p:spPr/>
      </p:sp>
      <p:sp>
        <p:nvSpPr>
          <p:cNvPr id="5" name="Slide Number Placeholder 4">
            <a:extLst>
              <a:ext uri="{FF2B5EF4-FFF2-40B4-BE49-F238E27FC236}">
                <a16:creationId xmlns:a16="http://schemas.microsoft.com/office/drawing/2014/main" id="{32B797D5-199A-49E7-BD43-C0B8C791B823}"/>
              </a:ext>
            </a:extLst>
          </p:cNvPr>
          <p:cNvSpPr>
            <a:spLocks noGrp="1"/>
          </p:cNvSpPr>
          <p:nvPr>
            <p:ph type="sldNum" sz="quarter" idx="4"/>
          </p:nvPr>
        </p:nvSpPr>
        <p:spPr/>
        <p:txBody>
          <a:bodyPr/>
          <a:lstStyle/>
          <a:p>
            <a:fld id="{39FC9244-15B3-8F40-A6D8-795DD2FF1F30}" type="slidenum">
              <a:rPr lang="en-US" smtClean="0"/>
              <a:pPr/>
              <a:t>12</a:t>
            </a:fld>
            <a:endParaRPr lang="en-US" dirty="0"/>
          </a:p>
        </p:txBody>
      </p:sp>
    </p:spTree>
    <p:extLst>
      <p:ext uri="{BB962C8B-B14F-4D97-AF65-F5344CB8AC3E}">
        <p14:creationId xmlns:p14="http://schemas.microsoft.com/office/powerpoint/2010/main" val="1436188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43FD9-B9F6-4BC7-9432-CC1D68FEE15E}"/>
              </a:ext>
            </a:extLst>
          </p:cNvPr>
          <p:cNvSpPr>
            <a:spLocks noGrp="1"/>
          </p:cNvSpPr>
          <p:nvPr>
            <p:ph type="title"/>
          </p:nvPr>
        </p:nvSpPr>
        <p:spPr/>
        <p:txBody>
          <a:bodyPr>
            <a:normAutofit fontScale="90000"/>
          </a:bodyPr>
          <a:lstStyle/>
          <a:p>
            <a:r>
              <a:rPr lang="en-US" dirty="0"/>
              <a:t>Lead Partner Input into RCPP Activities	</a:t>
            </a:r>
          </a:p>
        </p:txBody>
      </p:sp>
      <p:sp>
        <p:nvSpPr>
          <p:cNvPr id="3" name="Content Placeholder 2">
            <a:extLst>
              <a:ext uri="{FF2B5EF4-FFF2-40B4-BE49-F238E27FC236}">
                <a16:creationId xmlns:a16="http://schemas.microsoft.com/office/drawing/2014/main" id="{2A2A508A-02AA-4735-860E-356991BD0285}"/>
              </a:ext>
            </a:extLst>
          </p:cNvPr>
          <p:cNvSpPr>
            <a:spLocks noGrp="1"/>
          </p:cNvSpPr>
          <p:nvPr>
            <p:ph idx="1"/>
          </p:nvPr>
        </p:nvSpPr>
        <p:spPr>
          <a:xfrm>
            <a:off x="261815" y="1616989"/>
            <a:ext cx="7631724" cy="4525963"/>
          </a:xfrm>
        </p:spPr>
        <p:txBody>
          <a:bodyPr>
            <a:normAutofit lnSpcReduction="10000"/>
          </a:bodyPr>
          <a:lstStyle/>
          <a:p>
            <a:pPr marL="342900" indent="-342900">
              <a:buFont typeface="Arial" panose="020B0604020202020204" pitchFamily="34" charset="0"/>
              <a:buChar char="•"/>
            </a:pPr>
            <a:r>
              <a:rPr lang="en-US" sz="2800" dirty="0"/>
              <a:t>geographic area</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resource concerns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land uses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ranking</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application bundling</a:t>
            </a:r>
          </a:p>
        </p:txBody>
      </p:sp>
      <p:sp>
        <p:nvSpPr>
          <p:cNvPr id="4" name="Picture Placeholder 3">
            <a:extLst>
              <a:ext uri="{FF2B5EF4-FFF2-40B4-BE49-F238E27FC236}">
                <a16:creationId xmlns:a16="http://schemas.microsoft.com/office/drawing/2014/main" id="{65A3CDD5-1BE9-4BF5-BF70-173B2B23C45B}"/>
              </a:ext>
            </a:extLst>
          </p:cNvPr>
          <p:cNvSpPr>
            <a:spLocks noGrp="1"/>
          </p:cNvSpPr>
          <p:nvPr>
            <p:ph type="pic" sz="quarter" idx="10"/>
          </p:nvPr>
        </p:nvSpPr>
        <p:spPr/>
      </p:sp>
      <p:sp>
        <p:nvSpPr>
          <p:cNvPr id="5" name="Slide Number Placeholder 4">
            <a:extLst>
              <a:ext uri="{FF2B5EF4-FFF2-40B4-BE49-F238E27FC236}">
                <a16:creationId xmlns:a16="http://schemas.microsoft.com/office/drawing/2014/main" id="{468A6A4C-1D2F-4AD9-8BA3-D7BD4D43CE8F}"/>
              </a:ext>
            </a:extLst>
          </p:cNvPr>
          <p:cNvSpPr>
            <a:spLocks noGrp="1"/>
          </p:cNvSpPr>
          <p:nvPr>
            <p:ph type="sldNum" sz="quarter" idx="4"/>
          </p:nvPr>
        </p:nvSpPr>
        <p:spPr/>
        <p:txBody>
          <a:bodyPr/>
          <a:lstStyle/>
          <a:p>
            <a:fld id="{39FC9244-15B3-8F40-A6D8-795DD2FF1F30}" type="slidenum">
              <a:rPr lang="en-US" smtClean="0"/>
              <a:pPr/>
              <a:t>13</a:t>
            </a:fld>
            <a:endParaRPr lang="en-US" dirty="0"/>
          </a:p>
        </p:txBody>
      </p:sp>
    </p:spTree>
    <p:extLst>
      <p:ext uri="{BB962C8B-B14F-4D97-AF65-F5344CB8AC3E}">
        <p14:creationId xmlns:p14="http://schemas.microsoft.com/office/powerpoint/2010/main" val="128228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224E3-D54A-4C91-8C57-C6837F32D0EB}"/>
              </a:ext>
            </a:extLst>
          </p:cNvPr>
          <p:cNvSpPr>
            <a:spLocks noGrp="1"/>
          </p:cNvSpPr>
          <p:nvPr>
            <p:ph type="title"/>
          </p:nvPr>
        </p:nvSpPr>
        <p:spPr/>
        <p:txBody>
          <a:bodyPr>
            <a:normAutofit/>
          </a:bodyPr>
          <a:lstStyle/>
          <a:p>
            <a:r>
              <a:rPr lang="en-US" dirty="0"/>
              <a:t>RCPP Funding Approach</a:t>
            </a:r>
          </a:p>
        </p:txBody>
      </p:sp>
      <p:sp>
        <p:nvSpPr>
          <p:cNvPr id="5" name="Slide Number Placeholder 4">
            <a:extLst>
              <a:ext uri="{FF2B5EF4-FFF2-40B4-BE49-F238E27FC236}">
                <a16:creationId xmlns:a16="http://schemas.microsoft.com/office/drawing/2014/main" id="{4A1758B3-B785-41DD-85DA-91F709D8719D}"/>
              </a:ext>
            </a:extLst>
          </p:cNvPr>
          <p:cNvSpPr>
            <a:spLocks noGrp="1"/>
          </p:cNvSpPr>
          <p:nvPr>
            <p:ph type="sldNum" sz="quarter" idx="4"/>
          </p:nvPr>
        </p:nvSpPr>
        <p:spPr/>
        <p:txBody>
          <a:bodyPr/>
          <a:lstStyle/>
          <a:p>
            <a:fld id="{39FC9244-15B3-8F40-A6D8-795DD2FF1F30}" type="slidenum">
              <a:rPr lang="en-US" smtClean="0"/>
              <a:pPr/>
              <a:t>14</a:t>
            </a:fld>
            <a:endParaRPr lang="en-US" dirty="0"/>
          </a:p>
        </p:txBody>
      </p:sp>
      <p:sp>
        <p:nvSpPr>
          <p:cNvPr id="8" name="Rectangle: Rounded Corners 7">
            <a:extLst>
              <a:ext uri="{FF2B5EF4-FFF2-40B4-BE49-F238E27FC236}">
                <a16:creationId xmlns:a16="http://schemas.microsoft.com/office/drawing/2014/main" id="{AC9EDAB9-0259-4C0C-96C2-F84BFB5FC000}"/>
              </a:ext>
            </a:extLst>
          </p:cNvPr>
          <p:cNvSpPr/>
          <p:nvPr/>
        </p:nvSpPr>
        <p:spPr>
          <a:xfrm>
            <a:off x="2667000" y="1609726"/>
            <a:ext cx="3048000" cy="904874"/>
          </a:xfrm>
          <a:prstGeom prst="roundRect">
            <a:avLst/>
          </a:prstGeom>
          <a:solidFill>
            <a:schemeClr val="accent2">
              <a:lumMod val="20000"/>
              <a:lumOff val="80000"/>
            </a:scheme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RCPP Funding</a:t>
            </a:r>
          </a:p>
        </p:txBody>
      </p:sp>
      <p:sp>
        <p:nvSpPr>
          <p:cNvPr id="9" name="Oval 8">
            <a:extLst>
              <a:ext uri="{FF2B5EF4-FFF2-40B4-BE49-F238E27FC236}">
                <a16:creationId xmlns:a16="http://schemas.microsoft.com/office/drawing/2014/main" id="{11B8BA6F-2874-4F5E-BE63-0AB697A10B1A}"/>
              </a:ext>
            </a:extLst>
          </p:cNvPr>
          <p:cNvSpPr/>
          <p:nvPr/>
        </p:nvSpPr>
        <p:spPr>
          <a:xfrm>
            <a:off x="559085" y="3003307"/>
            <a:ext cx="2133600" cy="904874"/>
          </a:xfrm>
          <a:prstGeom prst="ellipse">
            <a:avLst/>
          </a:prstGeom>
          <a:solidFill>
            <a:schemeClr val="accent6">
              <a:lumMod val="40000"/>
              <a:lumOff val="60000"/>
            </a:schemeClr>
          </a:solid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FF00"/>
                </a:solidFill>
              </a:rPr>
              <a:t>FA—70%</a:t>
            </a:r>
          </a:p>
        </p:txBody>
      </p:sp>
      <p:sp>
        <p:nvSpPr>
          <p:cNvPr id="10" name="Oval 9">
            <a:extLst>
              <a:ext uri="{FF2B5EF4-FFF2-40B4-BE49-F238E27FC236}">
                <a16:creationId xmlns:a16="http://schemas.microsoft.com/office/drawing/2014/main" id="{BA31999D-E8C5-4EC3-89E5-5654C92407C4}"/>
              </a:ext>
            </a:extLst>
          </p:cNvPr>
          <p:cNvSpPr/>
          <p:nvPr/>
        </p:nvSpPr>
        <p:spPr>
          <a:xfrm>
            <a:off x="3868616" y="2949820"/>
            <a:ext cx="2133600" cy="904874"/>
          </a:xfrm>
          <a:prstGeom prst="ellipse">
            <a:avLst/>
          </a:prstGeom>
          <a:solidFill>
            <a:schemeClr val="accent6">
              <a:lumMod val="40000"/>
              <a:lumOff val="60000"/>
            </a:schemeClr>
          </a:solid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FF00"/>
                </a:solidFill>
              </a:rPr>
              <a:t>TA—30%</a:t>
            </a:r>
          </a:p>
        </p:txBody>
      </p:sp>
      <p:sp>
        <p:nvSpPr>
          <p:cNvPr id="13" name="Flowchart: Manual Input 12">
            <a:extLst>
              <a:ext uri="{FF2B5EF4-FFF2-40B4-BE49-F238E27FC236}">
                <a16:creationId xmlns:a16="http://schemas.microsoft.com/office/drawing/2014/main" id="{70C34664-5C23-4997-BA58-00DF68C06E86}"/>
              </a:ext>
            </a:extLst>
          </p:cNvPr>
          <p:cNvSpPr/>
          <p:nvPr/>
        </p:nvSpPr>
        <p:spPr>
          <a:xfrm>
            <a:off x="5562600" y="4419600"/>
            <a:ext cx="1981200" cy="828674"/>
          </a:xfrm>
          <a:prstGeom prst="flowChartManualInput">
            <a:avLst/>
          </a:prstGeom>
          <a:solidFill>
            <a:srgbClr val="FFB96D"/>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Enhancement</a:t>
            </a:r>
            <a:r>
              <a:rPr lang="en-US" dirty="0"/>
              <a:t> </a:t>
            </a:r>
            <a:r>
              <a:rPr lang="en-US" b="1" dirty="0"/>
              <a:t>TA—7%</a:t>
            </a:r>
          </a:p>
        </p:txBody>
      </p:sp>
      <p:sp>
        <p:nvSpPr>
          <p:cNvPr id="14" name="Flowchart: Manual Input 13">
            <a:extLst>
              <a:ext uri="{FF2B5EF4-FFF2-40B4-BE49-F238E27FC236}">
                <a16:creationId xmlns:a16="http://schemas.microsoft.com/office/drawing/2014/main" id="{04394F9C-75BD-4E37-BCC5-B2E0697630AD}"/>
              </a:ext>
            </a:extLst>
          </p:cNvPr>
          <p:cNvSpPr/>
          <p:nvPr/>
        </p:nvSpPr>
        <p:spPr>
          <a:xfrm>
            <a:off x="3094892" y="4442717"/>
            <a:ext cx="1951892" cy="828674"/>
          </a:xfrm>
          <a:prstGeom prst="flowChartManualInput">
            <a:avLst/>
          </a:prstGeom>
          <a:solidFill>
            <a:srgbClr val="FFB96D"/>
          </a:solidFill>
          <a:ln w="19050">
            <a:solidFill>
              <a:srgbClr val="002C7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Implementation TA—23%</a:t>
            </a:r>
          </a:p>
        </p:txBody>
      </p:sp>
      <p:cxnSp>
        <p:nvCxnSpPr>
          <p:cNvPr id="16" name="Straight Arrow Connector 15">
            <a:extLst>
              <a:ext uri="{FF2B5EF4-FFF2-40B4-BE49-F238E27FC236}">
                <a16:creationId xmlns:a16="http://schemas.microsoft.com/office/drawing/2014/main" id="{7F50D5D4-B683-42C1-BC69-134ED84088C6}"/>
              </a:ext>
            </a:extLst>
          </p:cNvPr>
          <p:cNvCxnSpPr/>
          <p:nvPr/>
        </p:nvCxnSpPr>
        <p:spPr>
          <a:xfrm flipH="1">
            <a:off x="2590800" y="2667000"/>
            <a:ext cx="685800" cy="2828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E62BAF36-1FDF-4C28-A31C-5AA35C42C0DA}"/>
              </a:ext>
            </a:extLst>
          </p:cNvPr>
          <p:cNvCxnSpPr/>
          <p:nvPr/>
        </p:nvCxnSpPr>
        <p:spPr>
          <a:xfrm>
            <a:off x="4847492" y="2667000"/>
            <a:ext cx="0" cy="228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6D764D73-AAA8-44E5-9296-DE1526D51BC6}"/>
              </a:ext>
            </a:extLst>
          </p:cNvPr>
          <p:cNvCxnSpPr/>
          <p:nvPr/>
        </p:nvCxnSpPr>
        <p:spPr>
          <a:xfrm flipH="1">
            <a:off x="4144140" y="3881804"/>
            <a:ext cx="257908" cy="5338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BA7E283A-0831-4BA6-A377-29222B781443}"/>
              </a:ext>
            </a:extLst>
          </p:cNvPr>
          <p:cNvCxnSpPr>
            <a:cxnSpLocks/>
          </p:cNvCxnSpPr>
          <p:nvPr/>
        </p:nvCxnSpPr>
        <p:spPr>
          <a:xfrm>
            <a:off x="5667845" y="3847363"/>
            <a:ext cx="334371" cy="5649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C8FEF2D0-1FA3-4109-9736-391C441DBAB1}"/>
              </a:ext>
            </a:extLst>
          </p:cNvPr>
          <p:cNvCxnSpPr>
            <a:cxnSpLocks/>
          </p:cNvCxnSpPr>
          <p:nvPr/>
        </p:nvCxnSpPr>
        <p:spPr>
          <a:xfrm flipH="1">
            <a:off x="3581400" y="5446055"/>
            <a:ext cx="287216" cy="4133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1DCB70D1-B11E-430B-8353-0B981C9CF30C}"/>
              </a:ext>
            </a:extLst>
          </p:cNvPr>
          <p:cNvCxnSpPr>
            <a:cxnSpLocks/>
          </p:cNvCxnSpPr>
          <p:nvPr/>
        </p:nvCxnSpPr>
        <p:spPr>
          <a:xfrm>
            <a:off x="4463963" y="5421510"/>
            <a:ext cx="216074" cy="4379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Rectangle: Single Corner Rounded 28">
            <a:extLst>
              <a:ext uri="{FF2B5EF4-FFF2-40B4-BE49-F238E27FC236}">
                <a16:creationId xmlns:a16="http://schemas.microsoft.com/office/drawing/2014/main" id="{552F85BF-676E-45A7-83DC-86384BF62CFF}"/>
              </a:ext>
            </a:extLst>
          </p:cNvPr>
          <p:cNvSpPr/>
          <p:nvPr/>
        </p:nvSpPr>
        <p:spPr>
          <a:xfrm>
            <a:off x="2434777" y="5943600"/>
            <a:ext cx="1527623" cy="688975"/>
          </a:xfrm>
          <a:prstGeom prst="round1Rect">
            <a:avLst/>
          </a:prstGeom>
          <a:solidFill>
            <a:srgbClr val="DEC5E9"/>
          </a:solid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58595B"/>
                </a:solidFill>
              </a:rPr>
              <a:t>NRCS—5%</a:t>
            </a:r>
          </a:p>
        </p:txBody>
      </p:sp>
      <p:sp>
        <p:nvSpPr>
          <p:cNvPr id="30" name="Rectangle: Single Corner Rounded 29">
            <a:extLst>
              <a:ext uri="{FF2B5EF4-FFF2-40B4-BE49-F238E27FC236}">
                <a16:creationId xmlns:a16="http://schemas.microsoft.com/office/drawing/2014/main" id="{DAF2330D-08AC-40D7-9BC0-3DA9E713742B}"/>
              </a:ext>
            </a:extLst>
          </p:cNvPr>
          <p:cNvSpPr/>
          <p:nvPr/>
        </p:nvSpPr>
        <p:spPr>
          <a:xfrm>
            <a:off x="4330293" y="5962650"/>
            <a:ext cx="1527623" cy="688975"/>
          </a:xfrm>
          <a:prstGeom prst="round1Rect">
            <a:avLst/>
          </a:prstGeom>
          <a:solidFill>
            <a:srgbClr val="DEC5E9"/>
          </a:solid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58595B"/>
                </a:solidFill>
              </a:rPr>
              <a:t>Negotiated—18%</a:t>
            </a:r>
          </a:p>
        </p:txBody>
      </p:sp>
      <p:sp>
        <p:nvSpPr>
          <p:cNvPr id="3" name="TextBox 2">
            <a:extLst>
              <a:ext uri="{FF2B5EF4-FFF2-40B4-BE49-F238E27FC236}">
                <a16:creationId xmlns:a16="http://schemas.microsoft.com/office/drawing/2014/main" id="{024DE8F8-AE5A-4795-A8C7-6A6391953D30}"/>
              </a:ext>
            </a:extLst>
          </p:cNvPr>
          <p:cNvSpPr txBox="1"/>
          <p:nvPr/>
        </p:nvSpPr>
        <p:spPr>
          <a:xfrm>
            <a:off x="352940" y="3957935"/>
            <a:ext cx="2570384" cy="830997"/>
          </a:xfrm>
          <a:prstGeom prst="rect">
            <a:avLst/>
          </a:prstGeom>
          <a:noFill/>
        </p:spPr>
        <p:txBody>
          <a:bodyPr wrap="none" rtlCol="0">
            <a:spAutoFit/>
          </a:bodyPr>
          <a:lstStyle/>
          <a:p>
            <a:r>
              <a:rPr lang="en-US" sz="1200" b="1" dirty="0"/>
              <a:t>Financial Assistance</a:t>
            </a:r>
            <a:r>
              <a:rPr lang="en-US" sz="1200" dirty="0"/>
              <a:t>—</a:t>
            </a:r>
          </a:p>
          <a:p>
            <a:r>
              <a:rPr lang="en-US" sz="1200" dirty="0"/>
              <a:t>conservation on the ground using </a:t>
            </a:r>
          </a:p>
          <a:p>
            <a:r>
              <a:rPr lang="en-US" sz="1200" dirty="0"/>
              <a:t>RCPP contracts and supplemental </a:t>
            </a:r>
          </a:p>
          <a:p>
            <a:r>
              <a:rPr lang="en-US" sz="1200" dirty="0"/>
              <a:t>agreements</a:t>
            </a:r>
          </a:p>
        </p:txBody>
      </p:sp>
      <p:sp>
        <p:nvSpPr>
          <p:cNvPr id="6" name="TextBox 5">
            <a:extLst>
              <a:ext uri="{FF2B5EF4-FFF2-40B4-BE49-F238E27FC236}">
                <a16:creationId xmlns:a16="http://schemas.microsoft.com/office/drawing/2014/main" id="{F3844CF6-5B9F-4129-89AC-793763C9EBDC}"/>
              </a:ext>
            </a:extLst>
          </p:cNvPr>
          <p:cNvSpPr txBox="1"/>
          <p:nvPr/>
        </p:nvSpPr>
        <p:spPr>
          <a:xfrm>
            <a:off x="6017069" y="3132578"/>
            <a:ext cx="2042547" cy="646331"/>
          </a:xfrm>
          <a:prstGeom prst="rect">
            <a:avLst/>
          </a:prstGeom>
          <a:noFill/>
        </p:spPr>
        <p:txBody>
          <a:bodyPr wrap="none" rtlCol="0">
            <a:spAutoFit/>
          </a:bodyPr>
          <a:lstStyle/>
          <a:p>
            <a:r>
              <a:rPr lang="en-US" sz="1200" b="1" dirty="0"/>
              <a:t>Technical Assistance</a:t>
            </a:r>
            <a:r>
              <a:rPr lang="en-US" sz="1200" dirty="0"/>
              <a:t>—</a:t>
            </a:r>
          </a:p>
          <a:p>
            <a:r>
              <a:rPr lang="en-US" sz="1200" dirty="0"/>
              <a:t>required to help get </a:t>
            </a:r>
          </a:p>
          <a:p>
            <a:r>
              <a:rPr lang="en-US" sz="1200" dirty="0"/>
              <a:t>conservation on the ground</a:t>
            </a:r>
          </a:p>
        </p:txBody>
      </p:sp>
    </p:spTree>
    <p:extLst>
      <p:ext uri="{BB962C8B-B14F-4D97-AF65-F5344CB8AC3E}">
        <p14:creationId xmlns:p14="http://schemas.microsoft.com/office/powerpoint/2010/main" val="376571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186F-E76A-41CA-BD4F-1BA0851F5651}"/>
              </a:ext>
            </a:extLst>
          </p:cNvPr>
          <p:cNvSpPr>
            <a:spLocks noGrp="1"/>
          </p:cNvSpPr>
          <p:nvPr>
            <p:ph type="title"/>
          </p:nvPr>
        </p:nvSpPr>
        <p:spPr/>
        <p:txBody>
          <a:bodyPr/>
          <a:lstStyle/>
          <a:p>
            <a:r>
              <a:rPr lang="en-US" dirty="0"/>
              <a:t>Partner Contributions</a:t>
            </a:r>
          </a:p>
        </p:txBody>
      </p:sp>
      <p:sp>
        <p:nvSpPr>
          <p:cNvPr id="3" name="Content Placeholder 2">
            <a:extLst>
              <a:ext uri="{FF2B5EF4-FFF2-40B4-BE49-F238E27FC236}">
                <a16:creationId xmlns:a16="http://schemas.microsoft.com/office/drawing/2014/main" id="{97BAAF19-0C63-449E-B6BC-6F041C9ABE39}"/>
              </a:ext>
            </a:extLst>
          </p:cNvPr>
          <p:cNvSpPr>
            <a:spLocks noGrp="1"/>
          </p:cNvSpPr>
          <p:nvPr>
            <p:ph idx="1"/>
          </p:nvPr>
        </p:nvSpPr>
        <p:spPr>
          <a:xfrm>
            <a:off x="261815" y="1609726"/>
            <a:ext cx="7891585" cy="4667250"/>
          </a:xfrm>
        </p:spPr>
        <p:txBody>
          <a:bodyPr>
            <a:normAutofit fontScale="92500" lnSpcReduction="10000"/>
          </a:bodyPr>
          <a:lstStyle/>
          <a:p>
            <a:pPr marL="342900" indent="-342900">
              <a:buFont typeface="Arial" panose="020B0604020202020204" pitchFamily="34" charset="0"/>
              <a:buChar char="•"/>
            </a:pPr>
            <a:r>
              <a:rPr lang="en-US" sz="2400" dirty="0"/>
              <a:t>Stated goal of contributions at least equal to the NRCS investment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Value-added, substantive, elevating, amplifying, etc.</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Lead partner assumes full responsibility for delivery of contributions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2018 statute makes a distinction between cash and in-kind contributions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Non-USDA Federal contributions allowed if related to project objectives and resource concerns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dirty="0"/>
          </a:p>
          <a:p>
            <a:endParaRPr lang="en-US" dirty="0"/>
          </a:p>
        </p:txBody>
      </p:sp>
      <p:sp>
        <p:nvSpPr>
          <p:cNvPr id="4" name="Picture Placeholder 3">
            <a:extLst>
              <a:ext uri="{FF2B5EF4-FFF2-40B4-BE49-F238E27FC236}">
                <a16:creationId xmlns:a16="http://schemas.microsoft.com/office/drawing/2014/main" id="{189E4732-B64C-4678-9834-DD1039E046E4}"/>
              </a:ext>
            </a:extLst>
          </p:cNvPr>
          <p:cNvSpPr>
            <a:spLocks noGrp="1"/>
          </p:cNvSpPr>
          <p:nvPr>
            <p:ph type="pic" sz="quarter" idx="10"/>
          </p:nvPr>
        </p:nvSpPr>
        <p:spPr/>
      </p:sp>
      <p:sp>
        <p:nvSpPr>
          <p:cNvPr id="5" name="Slide Number Placeholder 4">
            <a:extLst>
              <a:ext uri="{FF2B5EF4-FFF2-40B4-BE49-F238E27FC236}">
                <a16:creationId xmlns:a16="http://schemas.microsoft.com/office/drawing/2014/main" id="{744AB433-92B7-47AC-964C-6F839022CDAE}"/>
              </a:ext>
            </a:extLst>
          </p:cNvPr>
          <p:cNvSpPr>
            <a:spLocks noGrp="1"/>
          </p:cNvSpPr>
          <p:nvPr>
            <p:ph type="sldNum" sz="quarter" idx="4"/>
          </p:nvPr>
        </p:nvSpPr>
        <p:spPr/>
        <p:txBody>
          <a:bodyPr/>
          <a:lstStyle/>
          <a:p>
            <a:fld id="{39FC9244-15B3-8F40-A6D8-795DD2FF1F30}" type="slidenum">
              <a:rPr lang="en-US" smtClean="0"/>
              <a:pPr/>
              <a:t>15</a:t>
            </a:fld>
            <a:endParaRPr lang="en-US" dirty="0"/>
          </a:p>
        </p:txBody>
      </p:sp>
    </p:spTree>
    <p:extLst>
      <p:ext uri="{BB962C8B-B14F-4D97-AF65-F5344CB8AC3E}">
        <p14:creationId xmlns:p14="http://schemas.microsoft.com/office/powerpoint/2010/main" val="97977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6A1CA-9708-4FF3-9E76-D215D98958C9}"/>
              </a:ext>
            </a:extLst>
          </p:cNvPr>
          <p:cNvSpPr>
            <a:spLocks noGrp="1"/>
          </p:cNvSpPr>
          <p:nvPr>
            <p:ph type="title"/>
          </p:nvPr>
        </p:nvSpPr>
        <p:spPr/>
        <p:txBody>
          <a:bodyPr/>
          <a:lstStyle/>
          <a:p>
            <a:r>
              <a:rPr lang="en-US" dirty="0"/>
              <a:t>What is an environmental outcome?</a:t>
            </a:r>
          </a:p>
        </p:txBody>
      </p:sp>
      <p:pic>
        <p:nvPicPr>
          <p:cNvPr id="6" name="Content Placeholder 5">
            <a:extLst>
              <a:ext uri="{FF2B5EF4-FFF2-40B4-BE49-F238E27FC236}">
                <a16:creationId xmlns:a16="http://schemas.microsoft.com/office/drawing/2014/main" id="{DAF8AA5A-F357-4311-8CFF-B058A5E3F052}"/>
              </a:ext>
            </a:extLst>
          </p:cNvPr>
          <p:cNvPicPr>
            <a:picLocks noGrp="1" noChangeAspect="1"/>
          </p:cNvPicPr>
          <p:nvPr>
            <p:ph idx="1"/>
          </p:nvPr>
        </p:nvPicPr>
        <p:blipFill>
          <a:blip r:embed="rId2"/>
          <a:stretch>
            <a:fillRect/>
          </a:stretch>
        </p:blipFill>
        <p:spPr>
          <a:xfrm>
            <a:off x="261938" y="1729980"/>
            <a:ext cx="7631112" cy="4266403"/>
          </a:xfrm>
          <a:prstGeom prst="rect">
            <a:avLst/>
          </a:prstGeom>
        </p:spPr>
      </p:pic>
      <p:sp>
        <p:nvSpPr>
          <p:cNvPr id="5" name="Slide Number Placeholder 4">
            <a:extLst>
              <a:ext uri="{FF2B5EF4-FFF2-40B4-BE49-F238E27FC236}">
                <a16:creationId xmlns:a16="http://schemas.microsoft.com/office/drawing/2014/main" id="{D8416543-A074-4049-8CF7-A0D7630F0667}"/>
              </a:ext>
            </a:extLst>
          </p:cNvPr>
          <p:cNvSpPr>
            <a:spLocks noGrp="1"/>
          </p:cNvSpPr>
          <p:nvPr>
            <p:ph type="sldNum" sz="quarter" idx="4"/>
          </p:nvPr>
        </p:nvSpPr>
        <p:spPr/>
        <p:txBody>
          <a:bodyPr/>
          <a:lstStyle/>
          <a:p>
            <a:fld id="{39FC9244-15B3-8F40-A6D8-795DD2FF1F30}" type="slidenum">
              <a:rPr lang="en-US" smtClean="0"/>
              <a:pPr/>
              <a:t>16</a:t>
            </a:fld>
            <a:endParaRPr lang="en-US" dirty="0"/>
          </a:p>
        </p:txBody>
      </p:sp>
    </p:spTree>
    <p:extLst>
      <p:ext uri="{BB962C8B-B14F-4D97-AF65-F5344CB8AC3E}">
        <p14:creationId xmlns:p14="http://schemas.microsoft.com/office/powerpoint/2010/main" val="3465779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9AE4E-55B9-4521-89E3-74B5EF284184}"/>
              </a:ext>
            </a:extLst>
          </p:cNvPr>
          <p:cNvSpPr>
            <a:spLocks noGrp="1"/>
          </p:cNvSpPr>
          <p:nvPr>
            <p:ph type="title"/>
          </p:nvPr>
        </p:nvSpPr>
        <p:spPr/>
        <p:txBody>
          <a:bodyPr/>
          <a:lstStyle/>
          <a:p>
            <a:r>
              <a:rPr lang="en-US" dirty="0"/>
              <a:t>Project Outcomes</a:t>
            </a:r>
          </a:p>
        </p:txBody>
      </p:sp>
      <p:sp>
        <p:nvSpPr>
          <p:cNvPr id="3" name="Content Placeholder 2">
            <a:extLst>
              <a:ext uri="{FF2B5EF4-FFF2-40B4-BE49-F238E27FC236}">
                <a16:creationId xmlns:a16="http://schemas.microsoft.com/office/drawing/2014/main" id="{23039427-DE0E-4149-8A09-D6AE3BCD2C28}"/>
              </a:ext>
            </a:extLst>
          </p:cNvPr>
          <p:cNvSpPr>
            <a:spLocks noGrp="1"/>
          </p:cNvSpPr>
          <p:nvPr>
            <p:ph idx="1"/>
          </p:nvPr>
        </p:nvSpPr>
        <p:spPr>
          <a:xfrm>
            <a:off x="261815" y="1741487"/>
            <a:ext cx="7631724" cy="4525963"/>
          </a:xfrm>
        </p:spPr>
        <p:txBody>
          <a:bodyPr>
            <a:normAutofit/>
          </a:bodyPr>
          <a:lstStyle/>
          <a:p>
            <a:pPr marL="342900" indent="-342900">
              <a:buFont typeface="Arial" panose="020B0604020202020204" pitchFamily="34" charset="0"/>
              <a:buChar char="•"/>
            </a:pPr>
            <a:r>
              <a:rPr lang="en-US" sz="2200" dirty="0"/>
              <a:t>All RCPP projects must develop an approach to report on environmental outcomes.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Economic and social outcome reporting is optional.</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Outcomes reporting is a lead partner responsibility</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A combination of NRCS headquarters staff and State RCPP Coordinators will work with awardees to develop a standardized data collection and outcomes reporting plan.</a:t>
            </a:r>
          </a:p>
        </p:txBody>
      </p:sp>
      <p:sp>
        <p:nvSpPr>
          <p:cNvPr id="4" name="Picture Placeholder 3">
            <a:extLst>
              <a:ext uri="{FF2B5EF4-FFF2-40B4-BE49-F238E27FC236}">
                <a16:creationId xmlns:a16="http://schemas.microsoft.com/office/drawing/2014/main" id="{E8B2AE71-DF2C-4415-8417-5502421EFBCD}"/>
              </a:ext>
            </a:extLst>
          </p:cNvPr>
          <p:cNvSpPr>
            <a:spLocks noGrp="1"/>
          </p:cNvSpPr>
          <p:nvPr>
            <p:ph type="pic" sz="quarter" idx="10"/>
          </p:nvPr>
        </p:nvSpPr>
        <p:spPr/>
      </p:sp>
      <p:sp>
        <p:nvSpPr>
          <p:cNvPr id="5" name="Slide Number Placeholder 4">
            <a:extLst>
              <a:ext uri="{FF2B5EF4-FFF2-40B4-BE49-F238E27FC236}">
                <a16:creationId xmlns:a16="http://schemas.microsoft.com/office/drawing/2014/main" id="{B41F9020-B941-4BF5-B8F5-A73DCF64F46D}"/>
              </a:ext>
            </a:extLst>
          </p:cNvPr>
          <p:cNvSpPr>
            <a:spLocks noGrp="1"/>
          </p:cNvSpPr>
          <p:nvPr>
            <p:ph type="sldNum" sz="quarter" idx="4"/>
          </p:nvPr>
        </p:nvSpPr>
        <p:spPr/>
        <p:txBody>
          <a:bodyPr/>
          <a:lstStyle/>
          <a:p>
            <a:fld id="{39FC9244-15B3-8F40-A6D8-795DD2FF1F30}" type="slidenum">
              <a:rPr lang="en-US" smtClean="0"/>
              <a:pPr/>
              <a:t>17</a:t>
            </a:fld>
            <a:endParaRPr lang="en-US" dirty="0"/>
          </a:p>
        </p:txBody>
      </p:sp>
    </p:spTree>
    <p:extLst>
      <p:ext uri="{BB962C8B-B14F-4D97-AF65-F5344CB8AC3E}">
        <p14:creationId xmlns:p14="http://schemas.microsoft.com/office/powerpoint/2010/main" val="421759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D5757-6A19-4BFE-9E30-99BFFECFD3DB}"/>
              </a:ext>
            </a:extLst>
          </p:cNvPr>
          <p:cNvSpPr>
            <a:spLocks noGrp="1"/>
          </p:cNvSpPr>
          <p:nvPr>
            <p:ph type="title"/>
          </p:nvPr>
        </p:nvSpPr>
        <p:spPr/>
        <p:txBody>
          <a:bodyPr/>
          <a:lstStyle/>
          <a:p>
            <a:r>
              <a:rPr lang="en-US" dirty="0"/>
              <a:t>Lower Gunnison Basin--CO</a:t>
            </a:r>
          </a:p>
        </p:txBody>
      </p:sp>
      <p:sp>
        <p:nvSpPr>
          <p:cNvPr id="3" name="Content Placeholder 2">
            <a:extLst>
              <a:ext uri="{FF2B5EF4-FFF2-40B4-BE49-F238E27FC236}">
                <a16:creationId xmlns:a16="http://schemas.microsoft.com/office/drawing/2014/main" id="{AA27B7CB-7F7F-4218-B591-0D75B6D7BAD4}"/>
              </a:ext>
            </a:extLst>
          </p:cNvPr>
          <p:cNvSpPr>
            <a:spLocks noGrp="1"/>
          </p:cNvSpPr>
          <p:nvPr>
            <p:ph idx="1"/>
          </p:nvPr>
        </p:nvSpPr>
        <p:spPr/>
        <p:txBody>
          <a:bodyPr>
            <a:normAutofit/>
          </a:bodyPr>
          <a:lstStyle/>
          <a:p>
            <a:pPr marL="342900" indent="-342900">
              <a:buFont typeface="Arial" panose="020B0604020202020204" pitchFamily="34" charset="0"/>
              <a:buChar char="•"/>
            </a:pPr>
            <a:r>
              <a:rPr lang="en-US" sz="2400" dirty="0"/>
              <a:t>Colorado River Water Conservation District is the lead partner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Project combines on- and off-farm irrigation infrastructure improvements. Includes over $6 million in PL-566 funding for irrigation infrastructure.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As of Feb. 2020, partners had secured approval of the watershed plan/EA and had progressed to construction.</a:t>
            </a:r>
          </a:p>
        </p:txBody>
      </p:sp>
      <p:sp>
        <p:nvSpPr>
          <p:cNvPr id="4" name="Picture Placeholder 3">
            <a:extLst>
              <a:ext uri="{FF2B5EF4-FFF2-40B4-BE49-F238E27FC236}">
                <a16:creationId xmlns:a16="http://schemas.microsoft.com/office/drawing/2014/main" id="{FBB1C5FF-B123-46B0-9369-B50DA2FC56E3}"/>
              </a:ext>
            </a:extLst>
          </p:cNvPr>
          <p:cNvSpPr>
            <a:spLocks noGrp="1"/>
          </p:cNvSpPr>
          <p:nvPr>
            <p:ph type="pic" sz="quarter" idx="10"/>
          </p:nvPr>
        </p:nvSpPr>
        <p:spPr/>
      </p:sp>
      <p:sp>
        <p:nvSpPr>
          <p:cNvPr id="5" name="Slide Number Placeholder 4">
            <a:extLst>
              <a:ext uri="{FF2B5EF4-FFF2-40B4-BE49-F238E27FC236}">
                <a16:creationId xmlns:a16="http://schemas.microsoft.com/office/drawing/2014/main" id="{26B45BC2-F803-4E8E-94EC-DAE6A1366415}"/>
              </a:ext>
            </a:extLst>
          </p:cNvPr>
          <p:cNvSpPr>
            <a:spLocks noGrp="1"/>
          </p:cNvSpPr>
          <p:nvPr>
            <p:ph type="sldNum" sz="quarter" idx="4"/>
          </p:nvPr>
        </p:nvSpPr>
        <p:spPr/>
        <p:txBody>
          <a:bodyPr/>
          <a:lstStyle/>
          <a:p>
            <a:fld id="{39FC9244-15B3-8F40-A6D8-795DD2FF1F30}" type="slidenum">
              <a:rPr lang="en-US" smtClean="0"/>
              <a:pPr/>
              <a:t>18</a:t>
            </a:fld>
            <a:endParaRPr lang="en-US" dirty="0"/>
          </a:p>
        </p:txBody>
      </p:sp>
    </p:spTree>
    <p:extLst>
      <p:ext uri="{BB962C8B-B14F-4D97-AF65-F5344CB8AC3E}">
        <p14:creationId xmlns:p14="http://schemas.microsoft.com/office/powerpoint/2010/main" val="416207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A0173-A100-49AF-B3DE-8896AAB6C531}"/>
              </a:ext>
            </a:extLst>
          </p:cNvPr>
          <p:cNvSpPr>
            <a:spLocks noGrp="1"/>
          </p:cNvSpPr>
          <p:nvPr>
            <p:ph type="title"/>
          </p:nvPr>
        </p:nvSpPr>
        <p:spPr/>
        <p:txBody>
          <a:bodyPr/>
          <a:lstStyle/>
          <a:p>
            <a:r>
              <a:rPr lang="en-US" dirty="0"/>
              <a:t>Lower Colorado River Authority--TX</a:t>
            </a:r>
          </a:p>
        </p:txBody>
      </p:sp>
      <p:sp>
        <p:nvSpPr>
          <p:cNvPr id="3" name="Content Placeholder 2">
            <a:extLst>
              <a:ext uri="{FF2B5EF4-FFF2-40B4-BE49-F238E27FC236}">
                <a16:creationId xmlns:a16="http://schemas.microsoft.com/office/drawing/2014/main" id="{51366763-9B6B-4A5B-ABB4-12582FEA1B60}"/>
              </a:ext>
            </a:extLst>
          </p:cNvPr>
          <p:cNvSpPr>
            <a:spLocks noGrp="1"/>
          </p:cNvSpPr>
          <p:nvPr>
            <p:ph idx="1"/>
          </p:nvPr>
        </p:nvSpPr>
        <p:spPr/>
        <p:txBody>
          <a:bodyPr>
            <a:normAutofit/>
          </a:bodyPr>
          <a:lstStyle/>
          <a:p>
            <a:pPr marL="342900" indent="-342900">
              <a:buFont typeface="Arial" panose="020B0604020202020204" pitchFamily="34" charset="0"/>
              <a:buChar char="•"/>
            </a:pPr>
            <a:r>
              <a:rPr lang="en-US" sz="2400" dirty="0"/>
              <a:t>Proposed to construct an off-channel reservoir to increase irrigation water supply for area rice fields ($7.35 million RCPP investment).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Watershed plan has been completed but project is on hold (as of Feb. 2020). Project sponsor is not ready to hold public meetings and the availability of construction funds is in question.</a:t>
            </a:r>
          </a:p>
        </p:txBody>
      </p:sp>
      <p:sp>
        <p:nvSpPr>
          <p:cNvPr id="4" name="Picture Placeholder 3">
            <a:extLst>
              <a:ext uri="{FF2B5EF4-FFF2-40B4-BE49-F238E27FC236}">
                <a16:creationId xmlns:a16="http://schemas.microsoft.com/office/drawing/2014/main" id="{BF034B24-0040-4553-95B7-916E00FD0E96}"/>
              </a:ext>
            </a:extLst>
          </p:cNvPr>
          <p:cNvSpPr>
            <a:spLocks noGrp="1"/>
          </p:cNvSpPr>
          <p:nvPr>
            <p:ph type="pic" sz="quarter" idx="10"/>
          </p:nvPr>
        </p:nvSpPr>
        <p:spPr/>
      </p:sp>
      <p:sp>
        <p:nvSpPr>
          <p:cNvPr id="5" name="Slide Number Placeholder 4">
            <a:extLst>
              <a:ext uri="{FF2B5EF4-FFF2-40B4-BE49-F238E27FC236}">
                <a16:creationId xmlns:a16="http://schemas.microsoft.com/office/drawing/2014/main" id="{E716A402-B353-4E40-B7AE-4A0B8F578F1F}"/>
              </a:ext>
            </a:extLst>
          </p:cNvPr>
          <p:cNvSpPr>
            <a:spLocks noGrp="1"/>
          </p:cNvSpPr>
          <p:nvPr>
            <p:ph type="sldNum" sz="quarter" idx="4"/>
          </p:nvPr>
        </p:nvSpPr>
        <p:spPr/>
        <p:txBody>
          <a:bodyPr/>
          <a:lstStyle/>
          <a:p>
            <a:fld id="{39FC9244-15B3-8F40-A6D8-795DD2FF1F30}" type="slidenum">
              <a:rPr lang="en-US" smtClean="0"/>
              <a:pPr/>
              <a:t>19</a:t>
            </a:fld>
            <a:endParaRPr lang="en-US" dirty="0"/>
          </a:p>
        </p:txBody>
      </p:sp>
    </p:spTree>
    <p:extLst>
      <p:ext uri="{BB962C8B-B14F-4D97-AF65-F5344CB8AC3E}">
        <p14:creationId xmlns:p14="http://schemas.microsoft.com/office/powerpoint/2010/main" val="2328067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928D-395D-4044-8BCA-B7DED291133B}"/>
              </a:ext>
            </a:extLst>
          </p:cNvPr>
          <p:cNvSpPr>
            <a:spLocks noGrp="1"/>
          </p:cNvSpPr>
          <p:nvPr>
            <p:ph type="title"/>
          </p:nvPr>
        </p:nvSpPr>
        <p:spPr/>
        <p:txBody>
          <a:bodyPr/>
          <a:lstStyle/>
          <a:p>
            <a:r>
              <a:rPr lang="en-US" dirty="0"/>
              <a:t>What is RCPP?</a:t>
            </a:r>
          </a:p>
        </p:txBody>
      </p:sp>
      <p:sp>
        <p:nvSpPr>
          <p:cNvPr id="5" name="Slide Number Placeholder 4">
            <a:extLst>
              <a:ext uri="{FF2B5EF4-FFF2-40B4-BE49-F238E27FC236}">
                <a16:creationId xmlns:a16="http://schemas.microsoft.com/office/drawing/2014/main" id="{4577FBEE-6CD6-48EC-9FCF-9E1603C8F4DD}"/>
              </a:ext>
            </a:extLst>
          </p:cNvPr>
          <p:cNvSpPr>
            <a:spLocks noGrp="1"/>
          </p:cNvSpPr>
          <p:nvPr>
            <p:ph type="sldNum" sz="quarter" idx="4"/>
          </p:nvPr>
        </p:nvSpPr>
        <p:spPr/>
        <p:txBody>
          <a:bodyPr/>
          <a:lstStyle/>
          <a:p>
            <a:fld id="{39FC9244-15B3-8F40-A6D8-795DD2FF1F30}" type="slidenum">
              <a:rPr lang="en-US" smtClean="0"/>
              <a:pPr/>
              <a:t>2</a:t>
            </a:fld>
            <a:endParaRPr lang="en-US" dirty="0"/>
          </a:p>
        </p:txBody>
      </p:sp>
      <p:pic>
        <p:nvPicPr>
          <p:cNvPr id="1026" name="Picture 2" descr="partnership">
            <a:extLst>
              <a:ext uri="{FF2B5EF4-FFF2-40B4-BE49-F238E27FC236}">
                <a16:creationId xmlns:a16="http://schemas.microsoft.com/office/drawing/2014/main" id="{6D79C048-8181-4313-968A-D3502B35BF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631130"/>
            <a:ext cx="5105400" cy="3607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6ED56B1-ECE7-4356-9028-54E788ED5652}"/>
              </a:ext>
            </a:extLst>
          </p:cNvPr>
          <p:cNvSpPr txBox="1"/>
          <p:nvPr/>
        </p:nvSpPr>
        <p:spPr>
          <a:xfrm>
            <a:off x="2514600" y="4777281"/>
            <a:ext cx="1058303" cy="461665"/>
          </a:xfrm>
          <a:prstGeom prst="rect">
            <a:avLst/>
          </a:prstGeom>
          <a:noFill/>
        </p:spPr>
        <p:txBody>
          <a:bodyPr wrap="none" rtlCol="0">
            <a:spAutoFit/>
          </a:bodyPr>
          <a:lstStyle/>
          <a:p>
            <a:r>
              <a:rPr lang="en-US" sz="2400" b="1" dirty="0">
                <a:solidFill>
                  <a:schemeClr val="accent6">
                    <a:lumMod val="75000"/>
                  </a:schemeClr>
                </a:solidFill>
              </a:rPr>
              <a:t>NRCS</a:t>
            </a:r>
          </a:p>
        </p:txBody>
      </p:sp>
      <p:sp>
        <p:nvSpPr>
          <p:cNvPr id="8" name="TextBox 7">
            <a:extLst>
              <a:ext uri="{FF2B5EF4-FFF2-40B4-BE49-F238E27FC236}">
                <a16:creationId xmlns:a16="http://schemas.microsoft.com/office/drawing/2014/main" id="{E5D23A68-B8D4-4276-9D72-8A8C9FF885A2}"/>
              </a:ext>
            </a:extLst>
          </p:cNvPr>
          <p:cNvSpPr txBox="1"/>
          <p:nvPr/>
        </p:nvSpPr>
        <p:spPr>
          <a:xfrm>
            <a:off x="4162195" y="4777281"/>
            <a:ext cx="1801712" cy="461665"/>
          </a:xfrm>
          <a:prstGeom prst="rect">
            <a:avLst/>
          </a:prstGeom>
          <a:noFill/>
        </p:spPr>
        <p:txBody>
          <a:bodyPr wrap="none" rtlCol="0">
            <a:spAutoFit/>
          </a:bodyPr>
          <a:lstStyle/>
          <a:p>
            <a:r>
              <a:rPr lang="en-US" sz="2400" b="1" dirty="0">
                <a:solidFill>
                  <a:srgbClr val="FF0000"/>
                </a:solidFill>
              </a:rPr>
              <a:t>Your Entity</a:t>
            </a:r>
          </a:p>
        </p:txBody>
      </p:sp>
      <p:sp>
        <p:nvSpPr>
          <p:cNvPr id="9" name="TextBox 8">
            <a:extLst>
              <a:ext uri="{FF2B5EF4-FFF2-40B4-BE49-F238E27FC236}">
                <a16:creationId xmlns:a16="http://schemas.microsoft.com/office/drawing/2014/main" id="{48440E97-E651-4963-BD8C-CEC259903863}"/>
              </a:ext>
            </a:extLst>
          </p:cNvPr>
          <p:cNvSpPr txBox="1"/>
          <p:nvPr/>
        </p:nvSpPr>
        <p:spPr>
          <a:xfrm>
            <a:off x="564896" y="5577843"/>
            <a:ext cx="7194598" cy="400110"/>
          </a:xfrm>
          <a:prstGeom prst="rect">
            <a:avLst/>
          </a:prstGeom>
          <a:noFill/>
        </p:spPr>
        <p:txBody>
          <a:bodyPr wrap="none" rtlCol="0">
            <a:spAutoFit/>
          </a:bodyPr>
          <a:lstStyle/>
          <a:p>
            <a:r>
              <a:rPr lang="en-US" sz="2000" dirty="0"/>
              <a:t>Co-investing in targeted, innovative natural resource solutions</a:t>
            </a:r>
          </a:p>
        </p:txBody>
      </p:sp>
    </p:spTree>
    <p:extLst>
      <p:ext uri="{BB962C8B-B14F-4D97-AF65-F5344CB8AC3E}">
        <p14:creationId xmlns:p14="http://schemas.microsoft.com/office/powerpoint/2010/main" val="792930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19F37-E6E2-4FC4-87F4-9B014C50965F}"/>
              </a:ext>
            </a:extLst>
          </p:cNvPr>
          <p:cNvSpPr>
            <a:spLocks noGrp="1"/>
          </p:cNvSpPr>
          <p:nvPr>
            <p:ph type="title"/>
          </p:nvPr>
        </p:nvSpPr>
        <p:spPr>
          <a:xfrm>
            <a:off x="261815" y="789072"/>
            <a:ext cx="8757137" cy="806938"/>
          </a:xfrm>
        </p:spPr>
        <p:txBody>
          <a:bodyPr>
            <a:normAutofit fontScale="90000"/>
          </a:bodyPr>
          <a:lstStyle/>
          <a:p>
            <a:r>
              <a:rPr lang="en-US" dirty="0"/>
              <a:t>Central Arizona Regional Irrigation Efficiency</a:t>
            </a:r>
          </a:p>
        </p:txBody>
      </p:sp>
      <p:sp>
        <p:nvSpPr>
          <p:cNvPr id="3" name="Content Placeholder 2">
            <a:extLst>
              <a:ext uri="{FF2B5EF4-FFF2-40B4-BE49-F238E27FC236}">
                <a16:creationId xmlns:a16="http://schemas.microsoft.com/office/drawing/2014/main" id="{9B79F457-DD97-42C9-ADF2-278763295EE5}"/>
              </a:ext>
            </a:extLst>
          </p:cNvPr>
          <p:cNvSpPr>
            <a:spLocks noGrp="1"/>
          </p:cNvSpPr>
          <p:nvPr>
            <p:ph idx="1"/>
          </p:nvPr>
        </p:nvSpPr>
        <p:spPr>
          <a:xfrm>
            <a:off x="261815" y="1828800"/>
            <a:ext cx="7631724" cy="4525963"/>
          </a:xfrm>
        </p:spPr>
        <p:txBody>
          <a:bodyPr>
            <a:normAutofit/>
          </a:bodyPr>
          <a:lstStyle/>
          <a:p>
            <a:pPr marL="342900" indent="-342900">
              <a:buFont typeface="Arial" panose="020B0604020202020204" pitchFamily="34" charset="0"/>
              <a:buChar char="•"/>
            </a:pPr>
            <a:r>
              <a:rPr lang="en-US" sz="2800" dirty="0"/>
              <a:t>Proposes to increase water supply in five Arizona irrigation districts, as well as undertake water efficiency efforts.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Project leaders received tentative approval for the $10 million project in April 2020.</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Project negotiations are underway.</a:t>
            </a:r>
          </a:p>
        </p:txBody>
      </p:sp>
      <p:sp>
        <p:nvSpPr>
          <p:cNvPr id="4" name="Picture Placeholder 3">
            <a:extLst>
              <a:ext uri="{FF2B5EF4-FFF2-40B4-BE49-F238E27FC236}">
                <a16:creationId xmlns:a16="http://schemas.microsoft.com/office/drawing/2014/main" id="{061A5D86-BDB9-4A28-AE42-6EC533E45833}"/>
              </a:ext>
            </a:extLst>
          </p:cNvPr>
          <p:cNvSpPr>
            <a:spLocks noGrp="1"/>
          </p:cNvSpPr>
          <p:nvPr>
            <p:ph type="pic" sz="quarter" idx="10"/>
          </p:nvPr>
        </p:nvSpPr>
        <p:spPr/>
      </p:sp>
      <p:sp>
        <p:nvSpPr>
          <p:cNvPr id="5" name="Slide Number Placeholder 4">
            <a:extLst>
              <a:ext uri="{FF2B5EF4-FFF2-40B4-BE49-F238E27FC236}">
                <a16:creationId xmlns:a16="http://schemas.microsoft.com/office/drawing/2014/main" id="{A73FA373-BB43-4856-921D-97D3C2803509}"/>
              </a:ext>
            </a:extLst>
          </p:cNvPr>
          <p:cNvSpPr>
            <a:spLocks noGrp="1"/>
          </p:cNvSpPr>
          <p:nvPr>
            <p:ph type="sldNum" sz="quarter" idx="4"/>
          </p:nvPr>
        </p:nvSpPr>
        <p:spPr/>
        <p:txBody>
          <a:bodyPr/>
          <a:lstStyle/>
          <a:p>
            <a:fld id="{39FC9244-15B3-8F40-A6D8-795DD2FF1F30}" type="slidenum">
              <a:rPr lang="en-US" smtClean="0"/>
              <a:pPr/>
              <a:t>20</a:t>
            </a:fld>
            <a:endParaRPr lang="en-US" dirty="0"/>
          </a:p>
        </p:txBody>
      </p:sp>
    </p:spTree>
    <p:extLst>
      <p:ext uri="{BB962C8B-B14F-4D97-AF65-F5344CB8AC3E}">
        <p14:creationId xmlns:p14="http://schemas.microsoft.com/office/powerpoint/2010/main" val="2020843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AA128-CF4F-4C52-9C46-B0CF14F3C569}"/>
              </a:ext>
            </a:extLst>
          </p:cNvPr>
          <p:cNvSpPr>
            <a:spLocks noGrp="1"/>
          </p:cNvSpPr>
          <p:nvPr>
            <p:ph type="title"/>
          </p:nvPr>
        </p:nvSpPr>
        <p:spPr/>
        <p:txBody>
          <a:bodyPr/>
          <a:lstStyle/>
          <a:p>
            <a:r>
              <a:rPr lang="en-US" dirty="0"/>
              <a:t>RCPP On the Horizon</a:t>
            </a:r>
          </a:p>
        </p:txBody>
      </p:sp>
      <p:sp>
        <p:nvSpPr>
          <p:cNvPr id="3" name="Content Placeholder 2">
            <a:extLst>
              <a:ext uri="{FF2B5EF4-FFF2-40B4-BE49-F238E27FC236}">
                <a16:creationId xmlns:a16="http://schemas.microsoft.com/office/drawing/2014/main" id="{C2933E4E-5EDA-4F34-B721-345E293E5433}"/>
              </a:ext>
            </a:extLst>
          </p:cNvPr>
          <p:cNvSpPr>
            <a:spLocks noGrp="1"/>
          </p:cNvSpPr>
          <p:nvPr>
            <p:ph idx="1"/>
          </p:nvPr>
        </p:nvSpPr>
        <p:spPr>
          <a:xfrm>
            <a:off x="261815" y="1828800"/>
            <a:ext cx="7631724" cy="4525963"/>
          </a:xfrm>
        </p:spPr>
        <p:txBody>
          <a:bodyPr/>
          <a:lstStyle/>
          <a:p>
            <a:pPr marL="457200" indent="-457200">
              <a:buFont typeface="Arial" panose="020B0604020202020204" pitchFamily="34" charset="0"/>
              <a:buChar char="•"/>
            </a:pPr>
            <a:r>
              <a:rPr lang="en-US" sz="2800" dirty="0"/>
              <a:t>Late July/Early August—Combined fiscal year 2020 and 2021 RCPP Classic competition announced.</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Winter 2020—the next AFA competition scheduled for announcement. </a:t>
            </a:r>
          </a:p>
          <a:p>
            <a:endParaRPr lang="en-US" dirty="0"/>
          </a:p>
        </p:txBody>
      </p:sp>
      <p:sp>
        <p:nvSpPr>
          <p:cNvPr id="7" name="Picture Placeholder 6">
            <a:extLst>
              <a:ext uri="{FF2B5EF4-FFF2-40B4-BE49-F238E27FC236}">
                <a16:creationId xmlns:a16="http://schemas.microsoft.com/office/drawing/2014/main" id="{582948BD-3FA1-4FC4-9028-24AD66339998}"/>
              </a:ext>
            </a:extLst>
          </p:cNvPr>
          <p:cNvSpPr>
            <a:spLocks noGrp="1"/>
          </p:cNvSpPr>
          <p:nvPr>
            <p:ph type="pic" sz="quarter" idx="10"/>
          </p:nvPr>
        </p:nvSpPr>
        <p:spPr/>
      </p:sp>
      <p:sp>
        <p:nvSpPr>
          <p:cNvPr id="5" name="Slide Number Placeholder 4">
            <a:extLst>
              <a:ext uri="{FF2B5EF4-FFF2-40B4-BE49-F238E27FC236}">
                <a16:creationId xmlns:a16="http://schemas.microsoft.com/office/drawing/2014/main" id="{75666B9C-35D6-48C9-86FF-972436E8B4EA}"/>
              </a:ext>
            </a:extLst>
          </p:cNvPr>
          <p:cNvSpPr>
            <a:spLocks noGrp="1"/>
          </p:cNvSpPr>
          <p:nvPr>
            <p:ph type="sldNum" sz="quarter" idx="4"/>
          </p:nvPr>
        </p:nvSpPr>
        <p:spPr/>
        <p:txBody>
          <a:bodyPr/>
          <a:lstStyle/>
          <a:p>
            <a:fld id="{39FC9244-15B3-8F40-A6D8-795DD2FF1F30}" type="slidenum">
              <a:rPr lang="en-US" smtClean="0"/>
              <a:pPr/>
              <a:t>21</a:t>
            </a:fld>
            <a:endParaRPr lang="en-US" dirty="0"/>
          </a:p>
        </p:txBody>
      </p:sp>
    </p:spTree>
    <p:extLst>
      <p:ext uri="{BB962C8B-B14F-4D97-AF65-F5344CB8AC3E}">
        <p14:creationId xmlns:p14="http://schemas.microsoft.com/office/powerpoint/2010/main" val="959017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Sunset"/>
          <p:cNvPicPr>
            <a:picLocks noChangeAspect="1" noChangeArrowheads="1"/>
          </p:cNvPicPr>
          <p:nvPr/>
        </p:nvPicPr>
        <p:blipFill rotWithShape="1">
          <a:blip r:embed="rId3">
            <a:extLst>
              <a:ext uri="{28A0092B-C50C-407E-A947-70E740481C1C}">
                <a14:useLocalDpi xmlns:a14="http://schemas.microsoft.com/office/drawing/2010/main" val="0"/>
              </a:ext>
            </a:extLst>
          </a:blip>
          <a:srcRect t="17949"/>
          <a:stretch/>
        </p:blipFill>
        <p:spPr>
          <a:xfrm>
            <a:off x="0" y="609600"/>
            <a:ext cx="9144000" cy="4876800"/>
          </a:xfrm>
          <a:prstGeom prst="rect">
            <a:avLst/>
          </a:prstGeom>
          <a:noFill/>
        </p:spPr>
      </p:pic>
      <p:pic>
        <p:nvPicPr>
          <p:cNvPr id="9" name="Picture 8" descr="NRCS-Divider-Slide_Raindrop.png"/>
          <p:cNvPicPr>
            <a:picLocks noChangeAspect="1"/>
          </p:cNvPicPr>
          <p:nvPr/>
        </p:nvPicPr>
        <p:blipFill rotWithShape="1">
          <a:blip r:embed="rId4">
            <a:extLst>
              <a:ext uri="{28A0092B-C50C-407E-A947-70E740481C1C}">
                <a14:useLocalDpi xmlns:a14="http://schemas.microsoft.com/office/drawing/2010/main" val="0"/>
              </a:ext>
            </a:extLst>
          </a:blip>
          <a:srcRect b="42253"/>
          <a:stretch/>
        </p:blipFill>
        <p:spPr>
          <a:xfrm>
            <a:off x="7924800" y="2031999"/>
            <a:ext cx="1258650" cy="2676770"/>
          </a:xfrm>
          <a:prstGeom prst="rect">
            <a:avLst/>
          </a:prstGeom>
        </p:spPr>
      </p:pic>
      <p:sp>
        <p:nvSpPr>
          <p:cNvPr id="4" name="Title 3"/>
          <p:cNvSpPr>
            <a:spLocks noGrp="1"/>
          </p:cNvSpPr>
          <p:nvPr>
            <p:ph type="title"/>
          </p:nvPr>
        </p:nvSpPr>
        <p:spPr>
          <a:xfrm>
            <a:off x="152400" y="6051062"/>
            <a:ext cx="8647324" cy="806938"/>
          </a:xfrm>
        </p:spPr>
        <p:txBody>
          <a:bodyPr>
            <a:normAutofit/>
          </a:bodyPr>
          <a:lstStyle/>
          <a:p>
            <a:pPr algn="ctr"/>
            <a:r>
              <a:rPr lang="en-US" sz="1600" b="0" dirty="0"/>
              <a:t>USDA is an equal opportunity provider, employer, and lender.</a:t>
            </a:r>
          </a:p>
        </p:txBody>
      </p:sp>
    </p:spTree>
    <p:extLst>
      <p:ext uri="{BB962C8B-B14F-4D97-AF65-F5344CB8AC3E}">
        <p14:creationId xmlns:p14="http://schemas.microsoft.com/office/powerpoint/2010/main" val="4141731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AA987-699C-4099-99E4-98B82271E040}"/>
              </a:ext>
            </a:extLst>
          </p:cNvPr>
          <p:cNvSpPr>
            <a:spLocks noGrp="1"/>
          </p:cNvSpPr>
          <p:nvPr>
            <p:ph type="title"/>
          </p:nvPr>
        </p:nvSpPr>
        <p:spPr>
          <a:xfrm>
            <a:off x="386863" y="806799"/>
            <a:ext cx="8757137" cy="806938"/>
          </a:xfrm>
        </p:spPr>
        <p:txBody>
          <a:bodyPr>
            <a:normAutofit/>
          </a:bodyPr>
          <a:lstStyle/>
          <a:p>
            <a:r>
              <a:rPr lang="en-US" sz="4000" dirty="0"/>
              <a:t>RCPP Basics</a:t>
            </a:r>
          </a:p>
        </p:txBody>
      </p:sp>
      <p:sp>
        <p:nvSpPr>
          <p:cNvPr id="3" name="Content Placeholder 2">
            <a:extLst>
              <a:ext uri="{FF2B5EF4-FFF2-40B4-BE49-F238E27FC236}">
                <a16:creationId xmlns:a16="http://schemas.microsoft.com/office/drawing/2014/main" id="{10E43811-C2E9-4BF1-B0C5-B53DC7D568B2}"/>
              </a:ext>
            </a:extLst>
          </p:cNvPr>
          <p:cNvSpPr>
            <a:spLocks noGrp="1"/>
          </p:cNvSpPr>
          <p:nvPr>
            <p:ph idx="1"/>
          </p:nvPr>
        </p:nvSpPr>
        <p:spPr>
          <a:xfrm>
            <a:off x="277857" y="1924049"/>
            <a:ext cx="7631724" cy="4525963"/>
          </a:xfrm>
        </p:spPr>
        <p:txBody>
          <a:bodyPr>
            <a:noAutofit/>
          </a:bodyPr>
          <a:lstStyle/>
          <a:p>
            <a:pPr marL="342900" indent="-342900">
              <a:buFont typeface="Arial" panose="020B0604020202020204" pitchFamily="34" charset="0"/>
              <a:buChar char="•"/>
            </a:pPr>
            <a:r>
              <a:rPr lang="en-US" sz="2800" dirty="0"/>
              <a:t>First authorized in the 2014 Farm Bill and reauthorized in the 2018 Farm Bill.</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Promotes coordination of conservation activities with partners offering value-added contributions that expand our collective ability to address on-farm, watershed and regional natural resource concerns. </a:t>
            </a:r>
          </a:p>
        </p:txBody>
      </p:sp>
      <p:sp>
        <p:nvSpPr>
          <p:cNvPr id="4" name="Picture Placeholder 3">
            <a:extLst>
              <a:ext uri="{FF2B5EF4-FFF2-40B4-BE49-F238E27FC236}">
                <a16:creationId xmlns:a16="http://schemas.microsoft.com/office/drawing/2014/main" id="{E75E6BDD-9A7A-4C39-8283-7BD01AB39521}"/>
              </a:ext>
            </a:extLst>
          </p:cNvPr>
          <p:cNvSpPr>
            <a:spLocks noGrp="1"/>
          </p:cNvSpPr>
          <p:nvPr>
            <p:ph type="pic" sz="quarter" idx="10"/>
          </p:nvPr>
        </p:nvSpPr>
        <p:spPr/>
      </p:sp>
      <p:sp>
        <p:nvSpPr>
          <p:cNvPr id="5" name="Slide Number Placeholder 4">
            <a:extLst>
              <a:ext uri="{FF2B5EF4-FFF2-40B4-BE49-F238E27FC236}">
                <a16:creationId xmlns:a16="http://schemas.microsoft.com/office/drawing/2014/main" id="{12F48331-951D-4B09-9708-501147BB4F19}"/>
              </a:ext>
            </a:extLst>
          </p:cNvPr>
          <p:cNvSpPr>
            <a:spLocks noGrp="1"/>
          </p:cNvSpPr>
          <p:nvPr>
            <p:ph type="sldNum" sz="quarter" idx="4"/>
          </p:nvPr>
        </p:nvSpPr>
        <p:spPr/>
        <p:txBody>
          <a:bodyPr/>
          <a:lstStyle/>
          <a:p>
            <a:fld id="{39FC9244-15B3-8F40-A6D8-795DD2FF1F30}" type="slidenum">
              <a:rPr lang="en-US" smtClean="0"/>
              <a:pPr/>
              <a:t>3</a:t>
            </a:fld>
            <a:endParaRPr lang="en-US" dirty="0"/>
          </a:p>
        </p:txBody>
      </p:sp>
    </p:spTree>
    <p:extLst>
      <p:ext uri="{BB962C8B-B14F-4D97-AF65-F5344CB8AC3E}">
        <p14:creationId xmlns:p14="http://schemas.microsoft.com/office/powerpoint/2010/main" val="3804366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C8E71-6ED4-460B-8022-5C1672DE907C}"/>
              </a:ext>
            </a:extLst>
          </p:cNvPr>
          <p:cNvSpPr>
            <a:spLocks noGrp="1"/>
          </p:cNvSpPr>
          <p:nvPr>
            <p:ph type="title"/>
          </p:nvPr>
        </p:nvSpPr>
        <p:spPr/>
        <p:txBody>
          <a:bodyPr/>
          <a:lstStyle/>
          <a:p>
            <a:r>
              <a:rPr lang="en-US" dirty="0"/>
              <a:t>RCPP—now comes in three flavors!</a:t>
            </a:r>
          </a:p>
        </p:txBody>
      </p:sp>
      <p:sp>
        <p:nvSpPr>
          <p:cNvPr id="3" name="Content Placeholder 2">
            <a:extLst>
              <a:ext uri="{FF2B5EF4-FFF2-40B4-BE49-F238E27FC236}">
                <a16:creationId xmlns:a16="http://schemas.microsoft.com/office/drawing/2014/main" id="{3F262864-2F6C-4A8D-83D2-4C02F77CB19C}"/>
              </a:ext>
            </a:extLst>
          </p:cNvPr>
          <p:cNvSpPr>
            <a:spLocks noGrp="1"/>
          </p:cNvSpPr>
          <p:nvPr>
            <p:ph idx="1"/>
          </p:nvPr>
        </p:nvSpPr>
        <p:spPr>
          <a:xfrm>
            <a:off x="286712" y="1741487"/>
            <a:ext cx="7772904" cy="4735513"/>
          </a:xfrm>
        </p:spPr>
        <p:txBody>
          <a:bodyPr>
            <a:normAutofit fontScale="85000" lnSpcReduction="20000"/>
          </a:bodyPr>
          <a:lstStyle/>
          <a:p>
            <a:pPr marL="342900" indent="-342900">
              <a:buFont typeface="Arial" panose="020B0604020202020204" pitchFamily="34" charset="0"/>
              <a:buChar char="•"/>
            </a:pPr>
            <a:r>
              <a:rPr lang="en-US" sz="3600" dirty="0"/>
              <a:t>RCPP Classic—traditional program</a:t>
            </a:r>
          </a:p>
          <a:p>
            <a:pPr marL="342900" indent="-342900">
              <a:buFont typeface="Arial" panose="020B0604020202020204" pitchFamily="34" charset="0"/>
              <a:buChar char="•"/>
            </a:pPr>
            <a:endParaRPr lang="en-US" sz="3600" dirty="0"/>
          </a:p>
          <a:p>
            <a:pPr marL="342900" indent="-342900">
              <a:buFont typeface="Arial" panose="020B0604020202020204" pitchFamily="34" charset="0"/>
              <a:buChar char="•"/>
            </a:pPr>
            <a:r>
              <a:rPr lang="en-US" sz="3600" dirty="0"/>
              <a:t>RCPP Renewals—allows for streamlined renewal of successful projects</a:t>
            </a:r>
          </a:p>
          <a:p>
            <a:pPr marL="342900" indent="-342900">
              <a:buFont typeface="Arial" panose="020B0604020202020204" pitchFamily="34" charset="0"/>
              <a:buChar char="•"/>
            </a:pPr>
            <a:endParaRPr lang="en-US" sz="3600" dirty="0"/>
          </a:p>
          <a:p>
            <a:pPr marL="342900" indent="-342900">
              <a:buFont typeface="Arial" panose="020B0604020202020204" pitchFamily="34" charset="0"/>
              <a:buChar char="•"/>
            </a:pPr>
            <a:r>
              <a:rPr lang="en-US" sz="3600" dirty="0"/>
              <a:t>RCPP Alternative Funding Arrangements (AFA)—separate competition for more progressive conservation approaches and infrastructure projects</a:t>
            </a:r>
          </a:p>
        </p:txBody>
      </p:sp>
      <p:sp>
        <p:nvSpPr>
          <p:cNvPr id="4" name="Picture Placeholder 3">
            <a:extLst>
              <a:ext uri="{FF2B5EF4-FFF2-40B4-BE49-F238E27FC236}">
                <a16:creationId xmlns:a16="http://schemas.microsoft.com/office/drawing/2014/main" id="{8903A0CF-9FD0-4FAE-AE1D-07E0E779EAA0}"/>
              </a:ext>
            </a:extLst>
          </p:cNvPr>
          <p:cNvSpPr>
            <a:spLocks noGrp="1"/>
          </p:cNvSpPr>
          <p:nvPr>
            <p:ph type="pic" sz="quarter" idx="10"/>
          </p:nvPr>
        </p:nvSpPr>
        <p:spPr/>
      </p:sp>
      <p:sp>
        <p:nvSpPr>
          <p:cNvPr id="5" name="Slide Number Placeholder 4">
            <a:extLst>
              <a:ext uri="{FF2B5EF4-FFF2-40B4-BE49-F238E27FC236}">
                <a16:creationId xmlns:a16="http://schemas.microsoft.com/office/drawing/2014/main" id="{BFD1577E-096B-4F17-A49A-762B2654E498}"/>
              </a:ext>
            </a:extLst>
          </p:cNvPr>
          <p:cNvSpPr>
            <a:spLocks noGrp="1"/>
          </p:cNvSpPr>
          <p:nvPr>
            <p:ph type="sldNum" sz="quarter" idx="4"/>
          </p:nvPr>
        </p:nvSpPr>
        <p:spPr/>
        <p:txBody>
          <a:bodyPr/>
          <a:lstStyle/>
          <a:p>
            <a:fld id="{39FC9244-15B3-8F40-A6D8-795DD2FF1F30}" type="slidenum">
              <a:rPr lang="en-US" smtClean="0"/>
              <a:pPr/>
              <a:t>4</a:t>
            </a:fld>
            <a:endParaRPr lang="en-US" dirty="0"/>
          </a:p>
        </p:txBody>
      </p:sp>
    </p:spTree>
    <p:extLst>
      <p:ext uri="{BB962C8B-B14F-4D97-AF65-F5344CB8AC3E}">
        <p14:creationId xmlns:p14="http://schemas.microsoft.com/office/powerpoint/2010/main" val="2342277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C86C8-0785-43E9-83EF-31B1D3FD414B}"/>
              </a:ext>
            </a:extLst>
          </p:cNvPr>
          <p:cNvSpPr>
            <a:spLocks noGrp="1"/>
          </p:cNvSpPr>
          <p:nvPr>
            <p:ph type="title"/>
          </p:nvPr>
        </p:nvSpPr>
        <p:spPr>
          <a:xfrm>
            <a:off x="256209" y="744050"/>
            <a:ext cx="8757137" cy="806938"/>
          </a:xfrm>
        </p:spPr>
        <p:txBody>
          <a:bodyPr/>
          <a:lstStyle/>
          <a:p>
            <a:r>
              <a:rPr lang="en-US" dirty="0"/>
              <a:t>RCPP Principles</a:t>
            </a:r>
          </a:p>
        </p:txBody>
      </p:sp>
      <p:sp>
        <p:nvSpPr>
          <p:cNvPr id="3" name="Content Placeholder 2">
            <a:extLst>
              <a:ext uri="{FF2B5EF4-FFF2-40B4-BE49-F238E27FC236}">
                <a16:creationId xmlns:a16="http://schemas.microsoft.com/office/drawing/2014/main" id="{967BACFF-F3D0-4642-8251-CEC0B6C57A5E}"/>
              </a:ext>
            </a:extLst>
          </p:cNvPr>
          <p:cNvSpPr>
            <a:spLocks noGrp="1"/>
          </p:cNvSpPr>
          <p:nvPr>
            <p:ph idx="1"/>
          </p:nvPr>
        </p:nvSpPr>
        <p:spPr>
          <a:xfrm>
            <a:off x="427892" y="1828800"/>
            <a:ext cx="7631724" cy="4525963"/>
          </a:xfrm>
        </p:spPr>
        <p:txBody>
          <a:bodyPr>
            <a:normAutofit/>
            <a:scene3d>
              <a:camera prst="orthographicFront"/>
              <a:lightRig rig="threePt" dir="t"/>
            </a:scene3d>
            <a:sp3d contourW="12700">
              <a:contourClr>
                <a:schemeClr val="tx2">
                  <a:lumMod val="60000"/>
                  <a:lumOff val="40000"/>
                </a:schemeClr>
              </a:contourClr>
            </a:sp3d>
          </a:bodyPr>
          <a:lstStyle/>
          <a:p>
            <a:pPr marL="342900" indent="-342900">
              <a:buFont typeface="Arial" panose="020B0604020202020204" pitchFamily="34" charset="0"/>
              <a:buChar char="•"/>
            </a:pPr>
            <a:r>
              <a:rPr lang="en-US" sz="3600" dirty="0">
                <a:effectLst>
                  <a:outerShdw blurRad="50800" dist="50800" dir="5400000" algn="ctr" rotWithShape="0">
                    <a:schemeClr val="bg1"/>
                  </a:outerShdw>
                </a:effectLst>
              </a:rPr>
              <a:t>I</a:t>
            </a:r>
            <a:r>
              <a:rPr lang="en-US" sz="2800" dirty="0">
                <a:effectLst>
                  <a:outerShdw blurRad="50800" dist="50800" dir="5400000" algn="ctr" rotWithShape="0">
                    <a:schemeClr val="bg1"/>
                  </a:outerShdw>
                </a:effectLst>
              </a:rPr>
              <a:t>mpact</a:t>
            </a:r>
          </a:p>
          <a:p>
            <a:pPr marL="342900" indent="-342900">
              <a:buFont typeface="Arial" panose="020B0604020202020204" pitchFamily="34" charset="0"/>
              <a:buChar char="•"/>
            </a:pPr>
            <a:endParaRPr lang="en-US" sz="2800" dirty="0">
              <a:solidFill>
                <a:srgbClr val="7030A0"/>
              </a:solidFill>
              <a:effectLst>
                <a:outerShdw blurRad="50800" dist="50800" dir="5400000" algn="ctr" rotWithShape="0">
                  <a:schemeClr val="bg1"/>
                </a:outerShdw>
              </a:effectLst>
            </a:endParaRPr>
          </a:p>
          <a:p>
            <a:pPr marL="342900" indent="-342900">
              <a:buFont typeface="Arial" panose="020B0604020202020204" pitchFamily="34" charset="0"/>
              <a:buChar char="•"/>
            </a:pPr>
            <a:r>
              <a:rPr lang="en-US" sz="3600" dirty="0">
                <a:solidFill>
                  <a:srgbClr val="7030A0"/>
                </a:solidFill>
                <a:effectLst>
                  <a:outerShdw blurRad="50800" dist="50800" dir="5400000" algn="ctr" rotWithShape="0">
                    <a:schemeClr val="bg1"/>
                  </a:outerShdw>
                </a:effectLst>
              </a:rPr>
              <a:t>P</a:t>
            </a:r>
            <a:r>
              <a:rPr lang="en-US" sz="2800" dirty="0">
                <a:solidFill>
                  <a:srgbClr val="7030A0"/>
                </a:solidFill>
                <a:effectLst>
                  <a:outerShdw blurRad="50800" dist="50800" dir="5400000" algn="ctr" rotWithShape="0">
                    <a:schemeClr val="bg1"/>
                  </a:outerShdw>
                </a:effectLst>
              </a:rPr>
              <a:t>artner Contributions</a:t>
            </a:r>
          </a:p>
          <a:p>
            <a:pPr marL="342900" indent="-342900">
              <a:buFont typeface="Arial" panose="020B0604020202020204" pitchFamily="34" charset="0"/>
              <a:buChar char="•"/>
            </a:pPr>
            <a:endParaRPr lang="en-US" sz="2800" dirty="0">
              <a:solidFill>
                <a:srgbClr val="C00000"/>
              </a:solidFill>
              <a:effectLst>
                <a:outerShdw blurRad="50800" dist="50800" dir="5400000" algn="ctr" rotWithShape="0">
                  <a:schemeClr val="bg1"/>
                </a:outerShdw>
              </a:effectLst>
            </a:endParaRPr>
          </a:p>
          <a:p>
            <a:pPr marL="342900" indent="-342900">
              <a:buFont typeface="Arial" panose="020B0604020202020204" pitchFamily="34" charset="0"/>
              <a:buChar char="•"/>
            </a:pPr>
            <a:r>
              <a:rPr lang="en-US" sz="3600" dirty="0">
                <a:solidFill>
                  <a:srgbClr val="C00000"/>
                </a:solidFill>
                <a:effectLst>
                  <a:outerShdw blurRad="50800" dist="50800" dir="5400000" algn="ctr" rotWithShape="0">
                    <a:schemeClr val="bg1"/>
                  </a:outerShdw>
                </a:effectLst>
              </a:rPr>
              <a:t>I</a:t>
            </a:r>
            <a:r>
              <a:rPr lang="en-US" sz="2800" dirty="0">
                <a:solidFill>
                  <a:srgbClr val="C00000"/>
                </a:solidFill>
                <a:effectLst>
                  <a:outerShdw blurRad="50800" dist="50800" dir="5400000" algn="ctr" rotWithShape="0">
                    <a:schemeClr val="bg1"/>
                  </a:outerShdw>
                </a:effectLst>
              </a:rPr>
              <a:t>nnovation</a:t>
            </a:r>
          </a:p>
          <a:p>
            <a:pPr marL="342900" indent="-342900">
              <a:buFont typeface="Arial" panose="020B0604020202020204" pitchFamily="34" charset="0"/>
              <a:buChar char="•"/>
            </a:pPr>
            <a:endParaRPr lang="en-US" sz="2800" dirty="0">
              <a:solidFill>
                <a:srgbClr val="58595B"/>
              </a:solidFill>
              <a:effectLst>
                <a:outerShdw blurRad="50800" dist="50800" dir="5400000" algn="ctr" rotWithShape="0">
                  <a:schemeClr val="bg1"/>
                </a:outerShdw>
              </a:effectLst>
            </a:endParaRPr>
          </a:p>
          <a:p>
            <a:pPr marL="342900" indent="-342900">
              <a:buFont typeface="Arial" panose="020B0604020202020204" pitchFamily="34" charset="0"/>
              <a:buChar char="•"/>
            </a:pPr>
            <a:r>
              <a:rPr lang="en-US" sz="3600" dirty="0">
                <a:solidFill>
                  <a:schemeClr val="accent2">
                    <a:lumMod val="50000"/>
                  </a:schemeClr>
                </a:solidFill>
                <a:effectLst>
                  <a:outerShdw blurRad="50800" dist="50800" dir="5400000" algn="ctr" rotWithShape="0">
                    <a:schemeClr val="bg1"/>
                  </a:outerShdw>
                </a:effectLst>
              </a:rPr>
              <a:t>P</a:t>
            </a:r>
            <a:r>
              <a:rPr lang="en-US" sz="2800" dirty="0">
                <a:solidFill>
                  <a:schemeClr val="accent2">
                    <a:lumMod val="50000"/>
                  </a:schemeClr>
                </a:solidFill>
                <a:effectLst>
                  <a:outerShdw blurRad="50800" dist="50800" dir="5400000" algn="ctr" rotWithShape="0">
                    <a:schemeClr val="bg1"/>
                  </a:outerShdw>
                </a:effectLst>
              </a:rPr>
              <a:t>artnership and Project Management</a:t>
            </a:r>
          </a:p>
        </p:txBody>
      </p:sp>
      <p:sp>
        <p:nvSpPr>
          <p:cNvPr id="4" name="Picture Placeholder 3">
            <a:extLst>
              <a:ext uri="{FF2B5EF4-FFF2-40B4-BE49-F238E27FC236}">
                <a16:creationId xmlns:a16="http://schemas.microsoft.com/office/drawing/2014/main" id="{00C5D437-0E97-4ECA-81A9-0465A5642ED7}"/>
              </a:ext>
            </a:extLst>
          </p:cNvPr>
          <p:cNvSpPr>
            <a:spLocks noGrp="1"/>
          </p:cNvSpPr>
          <p:nvPr>
            <p:ph type="pic" sz="quarter" idx="10"/>
          </p:nvPr>
        </p:nvSpPr>
        <p:spPr/>
      </p:sp>
      <p:sp>
        <p:nvSpPr>
          <p:cNvPr id="5" name="Slide Number Placeholder 4">
            <a:extLst>
              <a:ext uri="{FF2B5EF4-FFF2-40B4-BE49-F238E27FC236}">
                <a16:creationId xmlns:a16="http://schemas.microsoft.com/office/drawing/2014/main" id="{17F95574-6539-427A-8E1B-F5B72EFB0575}"/>
              </a:ext>
            </a:extLst>
          </p:cNvPr>
          <p:cNvSpPr>
            <a:spLocks noGrp="1"/>
          </p:cNvSpPr>
          <p:nvPr>
            <p:ph type="sldNum" sz="quarter" idx="4"/>
          </p:nvPr>
        </p:nvSpPr>
        <p:spPr/>
        <p:txBody>
          <a:bodyPr/>
          <a:lstStyle/>
          <a:p>
            <a:fld id="{39FC9244-15B3-8F40-A6D8-795DD2FF1F30}" type="slidenum">
              <a:rPr lang="en-US" smtClean="0"/>
              <a:pPr/>
              <a:t>5</a:t>
            </a:fld>
            <a:endParaRPr lang="en-US" dirty="0"/>
          </a:p>
        </p:txBody>
      </p:sp>
    </p:spTree>
    <p:extLst>
      <p:ext uri="{BB962C8B-B14F-4D97-AF65-F5344CB8AC3E}">
        <p14:creationId xmlns:p14="http://schemas.microsoft.com/office/powerpoint/2010/main" val="2010550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8044E-0D11-4223-861E-BB21B5F0D27C}"/>
              </a:ext>
            </a:extLst>
          </p:cNvPr>
          <p:cNvSpPr>
            <a:spLocks noGrp="1"/>
          </p:cNvSpPr>
          <p:nvPr>
            <p:ph type="title"/>
          </p:nvPr>
        </p:nvSpPr>
        <p:spPr/>
        <p:txBody>
          <a:bodyPr/>
          <a:lstStyle/>
          <a:p>
            <a:r>
              <a:rPr lang="en-US" dirty="0"/>
              <a:t>2018 Farm Bill--Significant Changes </a:t>
            </a:r>
          </a:p>
        </p:txBody>
      </p:sp>
      <p:sp>
        <p:nvSpPr>
          <p:cNvPr id="3" name="Content Placeholder 2">
            <a:extLst>
              <a:ext uri="{FF2B5EF4-FFF2-40B4-BE49-F238E27FC236}">
                <a16:creationId xmlns:a16="http://schemas.microsoft.com/office/drawing/2014/main" id="{5A990F97-C985-452A-9B78-B30B14E49B5D}"/>
              </a:ext>
            </a:extLst>
          </p:cNvPr>
          <p:cNvSpPr>
            <a:spLocks noGrp="1"/>
          </p:cNvSpPr>
          <p:nvPr>
            <p:ph idx="1"/>
          </p:nvPr>
        </p:nvSpPr>
        <p:spPr>
          <a:xfrm>
            <a:off x="261814" y="1600200"/>
            <a:ext cx="7891585" cy="4876800"/>
          </a:xfrm>
        </p:spPr>
        <p:txBody>
          <a:bodyPr>
            <a:normAutofit fontScale="92500" lnSpcReduction="10000"/>
          </a:bodyPr>
          <a:lstStyle/>
          <a:p>
            <a:pPr marL="342900" indent="-342900">
              <a:buFont typeface="Arial" panose="020B0604020202020204" pitchFamily="34" charset="0"/>
              <a:buChar char="•"/>
            </a:pPr>
            <a:r>
              <a:rPr lang="en-US" sz="2800" dirty="0"/>
              <a:t>Standalone program with $300 million annually</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RCPP contracts and new agreement structure</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Enhanced Alternative Funding Arrangement provision</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Three funding pools reduced to two</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Emphasis on project outcomes</a:t>
            </a:r>
          </a:p>
          <a:p>
            <a:pPr marL="342900" indent="-342900">
              <a:buFont typeface="Arial" panose="020B0604020202020204" pitchFamily="34" charset="0"/>
              <a:buChar char="•"/>
            </a:pPr>
            <a:endParaRPr lang="en-US" sz="2800" dirty="0"/>
          </a:p>
          <a:p>
            <a:endParaRPr lang="en-US" sz="2800" dirty="0"/>
          </a:p>
          <a:p>
            <a:endParaRPr lang="en-US" sz="2800" dirty="0"/>
          </a:p>
          <a:p>
            <a:endParaRPr lang="en-US" dirty="0"/>
          </a:p>
        </p:txBody>
      </p:sp>
      <p:sp>
        <p:nvSpPr>
          <p:cNvPr id="4" name="Picture Placeholder 3">
            <a:extLst>
              <a:ext uri="{FF2B5EF4-FFF2-40B4-BE49-F238E27FC236}">
                <a16:creationId xmlns:a16="http://schemas.microsoft.com/office/drawing/2014/main" id="{091C9018-B04B-43ED-AC1D-4BD2783CF408}"/>
              </a:ext>
            </a:extLst>
          </p:cNvPr>
          <p:cNvSpPr>
            <a:spLocks noGrp="1"/>
          </p:cNvSpPr>
          <p:nvPr>
            <p:ph type="pic" sz="quarter" idx="10"/>
          </p:nvPr>
        </p:nvSpPr>
        <p:spPr/>
      </p:sp>
    </p:spTree>
    <p:extLst>
      <p:ext uri="{BB962C8B-B14F-4D97-AF65-F5344CB8AC3E}">
        <p14:creationId xmlns:p14="http://schemas.microsoft.com/office/powerpoint/2010/main" val="3590164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B8CB3-97BD-4E23-A784-5692F767FB4F}"/>
              </a:ext>
            </a:extLst>
          </p:cNvPr>
          <p:cNvSpPr>
            <a:spLocks noGrp="1"/>
          </p:cNvSpPr>
          <p:nvPr>
            <p:ph type="title"/>
          </p:nvPr>
        </p:nvSpPr>
        <p:spPr/>
        <p:txBody>
          <a:bodyPr/>
          <a:lstStyle/>
          <a:p>
            <a:r>
              <a:rPr lang="en-US" dirty="0"/>
              <a:t>RCPP Rule Development</a:t>
            </a:r>
          </a:p>
        </p:txBody>
      </p:sp>
      <p:sp>
        <p:nvSpPr>
          <p:cNvPr id="3" name="Content Placeholder 2">
            <a:extLst>
              <a:ext uri="{FF2B5EF4-FFF2-40B4-BE49-F238E27FC236}">
                <a16:creationId xmlns:a16="http://schemas.microsoft.com/office/drawing/2014/main" id="{7222509A-1376-4AB8-9369-F1BF6D176673}"/>
              </a:ext>
            </a:extLst>
          </p:cNvPr>
          <p:cNvSpPr>
            <a:spLocks noGrp="1"/>
          </p:cNvSpPr>
          <p:nvPr>
            <p:ph idx="1"/>
          </p:nvPr>
        </p:nvSpPr>
        <p:spPr>
          <a:xfrm>
            <a:off x="261815" y="1810089"/>
            <a:ext cx="7631724" cy="4525963"/>
          </a:xfrm>
        </p:spPr>
        <p:txBody>
          <a:bodyPr/>
          <a:lstStyle/>
          <a:p>
            <a:pPr marL="342900" indent="-342900">
              <a:buFont typeface="Arial" panose="020B0604020202020204" pitchFamily="34" charset="0"/>
              <a:buChar char="•"/>
            </a:pPr>
            <a:r>
              <a:rPr lang="en-US" sz="2400" dirty="0"/>
              <a:t>Published on March 17, 2020.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75 public comments submitted.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Final rule scheduled for publication toward the end of the calendar year.</a:t>
            </a:r>
          </a:p>
          <a:p>
            <a:pPr marL="342900" indent="-342900">
              <a:buFont typeface="Arial" panose="020B0604020202020204" pitchFamily="34" charset="0"/>
              <a:buChar char="•"/>
            </a:pPr>
            <a:endParaRPr lang="en-US" sz="2400" dirty="0"/>
          </a:p>
          <a:p>
            <a:endParaRPr lang="en-US" dirty="0"/>
          </a:p>
        </p:txBody>
      </p:sp>
      <p:sp>
        <p:nvSpPr>
          <p:cNvPr id="4" name="Picture Placeholder 3">
            <a:extLst>
              <a:ext uri="{FF2B5EF4-FFF2-40B4-BE49-F238E27FC236}">
                <a16:creationId xmlns:a16="http://schemas.microsoft.com/office/drawing/2014/main" id="{833A9B56-5456-4B2E-AE84-434492A2DD6A}"/>
              </a:ext>
            </a:extLst>
          </p:cNvPr>
          <p:cNvSpPr>
            <a:spLocks noGrp="1"/>
          </p:cNvSpPr>
          <p:nvPr>
            <p:ph type="pic" sz="quarter" idx="10"/>
          </p:nvPr>
        </p:nvSpPr>
        <p:spPr/>
      </p:sp>
      <p:sp>
        <p:nvSpPr>
          <p:cNvPr id="5" name="Slide Number Placeholder 4">
            <a:extLst>
              <a:ext uri="{FF2B5EF4-FFF2-40B4-BE49-F238E27FC236}">
                <a16:creationId xmlns:a16="http://schemas.microsoft.com/office/drawing/2014/main" id="{CEC0DECE-8F9E-4F42-8575-9DDAB54FFE49}"/>
              </a:ext>
            </a:extLst>
          </p:cNvPr>
          <p:cNvSpPr>
            <a:spLocks noGrp="1"/>
          </p:cNvSpPr>
          <p:nvPr>
            <p:ph type="sldNum" sz="quarter" idx="4"/>
          </p:nvPr>
        </p:nvSpPr>
        <p:spPr/>
        <p:txBody>
          <a:bodyPr/>
          <a:lstStyle/>
          <a:p>
            <a:fld id="{39FC9244-15B3-8F40-A6D8-795DD2FF1F30}" type="slidenum">
              <a:rPr lang="en-US" smtClean="0"/>
              <a:pPr/>
              <a:t>7</a:t>
            </a:fld>
            <a:endParaRPr lang="en-US" dirty="0"/>
          </a:p>
        </p:txBody>
      </p:sp>
    </p:spTree>
    <p:extLst>
      <p:ext uri="{BB962C8B-B14F-4D97-AF65-F5344CB8AC3E}">
        <p14:creationId xmlns:p14="http://schemas.microsoft.com/office/powerpoint/2010/main" val="4274718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2642C-E348-4348-9BCF-43630A687C9D}"/>
              </a:ext>
            </a:extLst>
          </p:cNvPr>
          <p:cNvSpPr>
            <a:spLocks noGrp="1"/>
          </p:cNvSpPr>
          <p:nvPr>
            <p:ph type="title"/>
          </p:nvPr>
        </p:nvSpPr>
        <p:spPr/>
        <p:txBody>
          <a:bodyPr/>
          <a:lstStyle/>
          <a:p>
            <a:r>
              <a:rPr lang="en-US" dirty="0"/>
              <a:t>Partner Eligibility</a:t>
            </a:r>
          </a:p>
        </p:txBody>
      </p:sp>
      <p:sp>
        <p:nvSpPr>
          <p:cNvPr id="3" name="Content Placeholder 2">
            <a:extLst>
              <a:ext uri="{FF2B5EF4-FFF2-40B4-BE49-F238E27FC236}">
                <a16:creationId xmlns:a16="http://schemas.microsoft.com/office/drawing/2014/main" id="{D7616E51-3A91-44A0-82AE-A8032AD7AC8B}"/>
              </a:ext>
            </a:extLst>
          </p:cNvPr>
          <p:cNvSpPr>
            <a:spLocks noGrp="1"/>
          </p:cNvSpPr>
          <p:nvPr>
            <p:ph idx="1"/>
          </p:nvPr>
        </p:nvSpPr>
        <p:spPr>
          <a:xfrm>
            <a:off x="261814" y="1600200"/>
            <a:ext cx="8348785" cy="5032375"/>
          </a:xfrm>
        </p:spPr>
        <p:txBody>
          <a:bodyPr>
            <a:normAutofit fontScale="85000" lnSpcReduction="10000"/>
          </a:bodyPr>
          <a:lstStyle/>
          <a:p>
            <a:r>
              <a:rPr lang="en-US" dirty="0"/>
              <a:t>Only organizations listed in the RCPP statute (same list as in the funding announcement, bottom of page 8) can apply to be a RCPP lead partner.</a:t>
            </a:r>
          </a:p>
          <a:p>
            <a:endParaRPr lang="en-US" dirty="0"/>
          </a:p>
          <a:p>
            <a:pPr marL="285750" lvl="0" indent="-285750">
              <a:buFont typeface="Arial" panose="020B0604020202020204" pitchFamily="34" charset="0"/>
              <a:buChar char="•"/>
            </a:pPr>
            <a:r>
              <a:rPr lang="en-US" sz="1800" b="0" dirty="0">
                <a:solidFill>
                  <a:schemeClr val="tx1"/>
                </a:solidFill>
              </a:rPr>
              <a:t>An agricultural or silvicultural producer association or other group of producers.</a:t>
            </a:r>
          </a:p>
          <a:p>
            <a:pPr marL="285750" lvl="0" indent="-285750">
              <a:buFont typeface="Arial" panose="020B0604020202020204" pitchFamily="34" charset="0"/>
              <a:buChar char="•"/>
            </a:pPr>
            <a:r>
              <a:rPr lang="en-US" sz="1800" b="0" dirty="0">
                <a:solidFill>
                  <a:schemeClr val="tx1"/>
                </a:solidFill>
                <a:highlight>
                  <a:srgbClr val="FFFF00"/>
                </a:highlight>
              </a:rPr>
              <a:t>A State or unit of local government.</a:t>
            </a:r>
          </a:p>
          <a:p>
            <a:pPr marL="285750" lvl="0" indent="-285750">
              <a:buFont typeface="Arial" panose="020B0604020202020204" pitchFamily="34" charset="0"/>
              <a:buChar char="•"/>
            </a:pPr>
            <a:r>
              <a:rPr lang="en-US" sz="1800" b="0" dirty="0">
                <a:solidFill>
                  <a:schemeClr val="tx1"/>
                </a:solidFill>
              </a:rPr>
              <a:t>An Indian Tribe.</a:t>
            </a:r>
          </a:p>
          <a:p>
            <a:pPr marL="285750" lvl="0" indent="-285750">
              <a:buFont typeface="Arial" panose="020B0604020202020204" pitchFamily="34" charset="0"/>
              <a:buChar char="•"/>
            </a:pPr>
            <a:r>
              <a:rPr lang="en-US" sz="1800" b="0" dirty="0">
                <a:solidFill>
                  <a:schemeClr val="tx1"/>
                </a:solidFill>
              </a:rPr>
              <a:t>A farmer cooperative.</a:t>
            </a:r>
          </a:p>
          <a:p>
            <a:pPr marL="285750" lvl="0" indent="-285750">
              <a:buFont typeface="Arial" panose="020B0604020202020204" pitchFamily="34" charset="0"/>
              <a:buChar char="•"/>
            </a:pPr>
            <a:r>
              <a:rPr lang="en-US" sz="1800" b="0" dirty="0">
                <a:solidFill>
                  <a:schemeClr val="tx1"/>
                </a:solidFill>
                <a:highlight>
                  <a:srgbClr val="FFFF00"/>
                </a:highlight>
              </a:rPr>
              <a:t>A water district, irrigation district, acequia, rural water district or association, or other organization with specific water delivery authority to agricultural producers.</a:t>
            </a:r>
          </a:p>
          <a:p>
            <a:pPr marL="285750" lvl="0" indent="-285750">
              <a:buFont typeface="Arial" panose="020B0604020202020204" pitchFamily="34" charset="0"/>
              <a:buChar char="•"/>
            </a:pPr>
            <a:r>
              <a:rPr lang="en-US" sz="1800" b="0" dirty="0">
                <a:solidFill>
                  <a:schemeClr val="tx1"/>
                </a:solidFill>
                <a:highlight>
                  <a:srgbClr val="FFFF00"/>
                </a:highlight>
              </a:rPr>
              <a:t>A municipal water or wastewater treatment entity.</a:t>
            </a:r>
          </a:p>
          <a:p>
            <a:pPr marL="285750" lvl="0" indent="-285750">
              <a:buFont typeface="Arial" panose="020B0604020202020204" pitchFamily="34" charset="0"/>
              <a:buChar char="•"/>
            </a:pPr>
            <a:r>
              <a:rPr lang="en-US" sz="1800" b="0" dirty="0">
                <a:solidFill>
                  <a:schemeClr val="tx1"/>
                </a:solidFill>
              </a:rPr>
              <a:t>An institution of higher education.</a:t>
            </a:r>
          </a:p>
          <a:p>
            <a:pPr marL="285750" lvl="0" indent="-285750">
              <a:buFont typeface="Arial" panose="020B0604020202020204" pitchFamily="34" charset="0"/>
              <a:buChar char="•"/>
            </a:pPr>
            <a:r>
              <a:rPr lang="en-US" sz="1800" b="0" dirty="0">
                <a:solidFill>
                  <a:schemeClr val="tx1"/>
                </a:solidFill>
              </a:rPr>
              <a:t>An organization or entity with an established history of working cooperatively with producers on agricultural land, as determined by NRCS, to address—</a:t>
            </a:r>
          </a:p>
          <a:p>
            <a:pPr marL="1028700" lvl="1">
              <a:buFont typeface="Arial" panose="020B0604020202020204" pitchFamily="34" charset="0"/>
              <a:buChar char="•"/>
            </a:pPr>
            <a:r>
              <a:rPr lang="en-US" sz="1400" dirty="0">
                <a:solidFill>
                  <a:schemeClr val="tx1"/>
                </a:solidFill>
              </a:rPr>
              <a:t>Local conservation priorities related to agricultural production, wildlife habitat development, or nonindustrial private forest land management; or</a:t>
            </a:r>
          </a:p>
          <a:p>
            <a:pPr marL="1028700" lvl="1">
              <a:buFont typeface="Arial" panose="020B0604020202020204" pitchFamily="34" charset="0"/>
              <a:buChar char="•"/>
            </a:pPr>
            <a:r>
              <a:rPr lang="en-US" sz="1400" dirty="0">
                <a:solidFill>
                  <a:schemeClr val="tx1"/>
                </a:solidFill>
              </a:rPr>
              <a:t>Critical watershed-scale soil erosion, water quality, sediment reduction, or other natural resource issues.</a:t>
            </a:r>
          </a:p>
          <a:p>
            <a:pPr marL="285750" lvl="0" indent="-285750">
              <a:buFont typeface="Arial" panose="020B0604020202020204" pitchFamily="34" charset="0"/>
              <a:buChar char="•"/>
            </a:pPr>
            <a:r>
              <a:rPr lang="en-US" sz="1800" b="0" dirty="0">
                <a:solidFill>
                  <a:schemeClr val="tx1"/>
                </a:solidFill>
              </a:rPr>
              <a:t>An entity, such as an Indian Tribe, State government, local government, or a nongovernmental organization that has a farmland or grassland protection program that purchases agricultural land easements, as defined in 7 CFR Section 1468.3.  </a:t>
            </a:r>
          </a:p>
          <a:p>
            <a:pPr marL="285750" lvl="0" indent="-285750">
              <a:buFont typeface="Arial" panose="020B0604020202020204" pitchFamily="34" charset="0"/>
              <a:buChar char="•"/>
            </a:pPr>
            <a:r>
              <a:rPr lang="en-US" sz="1800" b="0" dirty="0">
                <a:solidFill>
                  <a:schemeClr val="tx1"/>
                </a:solidFill>
              </a:rPr>
              <a:t>A conservation district.</a:t>
            </a:r>
          </a:p>
          <a:p>
            <a:endParaRPr lang="en-US" dirty="0"/>
          </a:p>
        </p:txBody>
      </p:sp>
      <p:sp>
        <p:nvSpPr>
          <p:cNvPr id="4" name="Picture Placeholder 3">
            <a:extLst>
              <a:ext uri="{FF2B5EF4-FFF2-40B4-BE49-F238E27FC236}">
                <a16:creationId xmlns:a16="http://schemas.microsoft.com/office/drawing/2014/main" id="{B875FA69-AC56-4DE8-9702-C12C6835B270}"/>
              </a:ext>
            </a:extLst>
          </p:cNvPr>
          <p:cNvSpPr>
            <a:spLocks noGrp="1"/>
          </p:cNvSpPr>
          <p:nvPr>
            <p:ph type="pic" sz="quarter" idx="10"/>
          </p:nvPr>
        </p:nvSpPr>
        <p:spPr/>
      </p:sp>
      <p:sp>
        <p:nvSpPr>
          <p:cNvPr id="5" name="Slide Number Placeholder 4">
            <a:extLst>
              <a:ext uri="{FF2B5EF4-FFF2-40B4-BE49-F238E27FC236}">
                <a16:creationId xmlns:a16="http://schemas.microsoft.com/office/drawing/2014/main" id="{D8832809-6140-41AB-9633-A455E27EE7D5}"/>
              </a:ext>
            </a:extLst>
          </p:cNvPr>
          <p:cNvSpPr>
            <a:spLocks noGrp="1"/>
          </p:cNvSpPr>
          <p:nvPr>
            <p:ph type="sldNum" sz="quarter" idx="4"/>
          </p:nvPr>
        </p:nvSpPr>
        <p:spPr/>
        <p:txBody>
          <a:bodyPr/>
          <a:lstStyle/>
          <a:p>
            <a:fld id="{39FC9244-15B3-8F40-A6D8-795DD2FF1F30}" type="slidenum">
              <a:rPr lang="en-US" smtClean="0"/>
              <a:pPr/>
              <a:t>8</a:t>
            </a:fld>
            <a:endParaRPr lang="en-US" dirty="0"/>
          </a:p>
        </p:txBody>
      </p:sp>
    </p:spTree>
    <p:extLst>
      <p:ext uri="{BB962C8B-B14F-4D97-AF65-F5344CB8AC3E}">
        <p14:creationId xmlns:p14="http://schemas.microsoft.com/office/powerpoint/2010/main" val="3120716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DCC13-2C50-4F0A-BBA3-7AEE685658C9}"/>
              </a:ext>
            </a:extLst>
          </p:cNvPr>
          <p:cNvSpPr>
            <a:spLocks noGrp="1"/>
          </p:cNvSpPr>
          <p:nvPr>
            <p:ph type="title"/>
          </p:nvPr>
        </p:nvSpPr>
        <p:spPr>
          <a:xfrm>
            <a:off x="261815" y="696730"/>
            <a:ext cx="8757137" cy="806938"/>
          </a:xfrm>
        </p:spPr>
        <p:txBody>
          <a:bodyPr/>
          <a:lstStyle/>
          <a:p>
            <a:r>
              <a:rPr lang="en-US" dirty="0"/>
              <a:t>Land Eligibility</a:t>
            </a:r>
          </a:p>
        </p:txBody>
      </p:sp>
      <p:sp>
        <p:nvSpPr>
          <p:cNvPr id="3" name="Content Placeholder 2">
            <a:extLst>
              <a:ext uri="{FF2B5EF4-FFF2-40B4-BE49-F238E27FC236}">
                <a16:creationId xmlns:a16="http://schemas.microsoft.com/office/drawing/2014/main" id="{70B7580B-9F86-4A1E-98F0-4F53E23B20B1}"/>
              </a:ext>
            </a:extLst>
          </p:cNvPr>
          <p:cNvSpPr>
            <a:spLocks noGrp="1"/>
          </p:cNvSpPr>
          <p:nvPr>
            <p:ph idx="1"/>
          </p:nvPr>
        </p:nvSpPr>
        <p:spPr>
          <a:xfrm>
            <a:off x="261815" y="2095768"/>
            <a:ext cx="7631724" cy="4525963"/>
          </a:xfrm>
        </p:spPr>
        <p:txBody>
          <a:bodyPr>
            <a:normAutofit/>
          </a:bodyPr>
          <a:lstStyle/>
          <a:p>
            <a:r>
              <a:rPr lang="en-US" sz="3200" dirty="0"/>
              <a:t>Any agricultural or nonindustrial private forest land or associated land on which the Secretary determines an eligible activity would help achieve conservation benefits.</a:t>
            </a:r>
          </a:p>
        </p:txBody>
      </p:sp>
      <p:sp>
        <p:nvSpPr>
          <p:cNvPr id="4" name="Picture Placeholder 3">
            <a:extLst>
              <a:ext uri="{FF2B5EF4-FFF2-40B4-BE49-F238E27FC236}">
                <a16:creationId xmlns:a16="http://schemas.microsoft.com/office/drawing/2014/main" id="{1BBC390D-0FF8-4316-87F5-B875A07BE8D6}"/>
              </a:ext>
            </a:extLst>
          </p:cNvPr>
          <p:cNvSpPr>
            <a:spLocks noGrp="1"/>
          </p:cNvSpPr>
          <p:nvPr>
            <p:ph type="pic" sz="quarter" idx="10"/>
          </p:nvPr>
        </p:nvSpPr>
        <p:spPr/>
      </p:sp>
      <p:sp>
        <p:nvSpPr>
          <p:cNvPr id="5" name="Slide Number Placeholder 4">
            <a:extLst>
              <a:ext uri="{FF2B5EF4-FFF2-40B4-BE49-F238E27FC236}">
                <a16:creationId xmlns:a16="http://schemas.microsoft.com/office/drawing/2014/main" id="{4417B032-82BC-4BBE-8B8D-2AEF4B3E5A74}"/>
              </a:ext>
            </a:extLst>
          </p:cNvPr>
          <p:cNvSpPr>
            <a:spLocks noGrp="1"/>
          </p:cNvSpPr>
          <p:nvPr>
            <p:ph type="sldNum" sz="quarter" idx="4"/>
          </p:nvPr>
        </p:nvSpPr>
        <p:spPr/>
        <p:txBody>
          <a:bodyPr/>
          <a:lstStyle/>
          <a:p>
            <a:fld id="{39FC9244-15B3-8F40-A6D8-795DD2FF1F30}" type="slidenum">
              <a:rPr lang="en-US" smtClean="0"/>
              <a:pPr/>
              <a:t>9</a:t>
            </a:fld>
            <a:endParaRPr lang="en-US" dirty="0"/>
          </a:p>
        </p:txBody>
      </p:sp>
    </p:spTree>
    <p:extLst>
      <p:ext uri="{BB962C8B-B14F-4D97-AF65-F5344CB8AC3E}">
        <p14:creationId xmlns:p14="http://schemas.microsoft.com/office/powerpoint/2010/main" val="3367898899"/>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139AB2"/>
      </a:accent1>
      <a:accent2>
        <a:srgbClr val="78BA22"/>
      </a:accent2>
      <a:accent3>
        <a:srgbClr val="FEC210"/>
      </a:accent3>
      <a:accent4>
        <a:srgbClr val="72A931"/>
      </a:accent4>
      <a:accent5>
        <a:srgbClr val="6989A6"/>
      </a:accent5>
      <a:accent6>
        <a:srgbClr val="4E667B"/>
      </a:accent6>
      <a:hlink>
        <a:srgbClr val="139AB2"/>
      </a:hlink>
      <a:folHlink>
        <a:srgbClr val="1088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9AF1C61A1B7A4D8AA009DE2E45EE62" ma:contentTypeVersion="2" ma:contentTypeDescription="Create a new document." ma:contentTypeScope="" ma:versionID="5108bffca6b62880084f752c83a2df57">
  <xsd:schema xmlns:xsd="http://www.w3.org/2001/XMLSchema" xmlns:xs="http://www.w3.org/2001/XMLSchema" xmlns:p="http://schemas.microsoft.com/office/2006/metadata/properties" xmlns:ns2="134b2e16-61f7-4a30-91ec-c13e6fd8bb51" targetNamespace="http://schemas.microsoft.com/office/2006/metadata/properties" ma:root="true" ma:fieldsID="a6a47ebe2caf24817e2906d5228c8d20" ns2:_="">
    <xsd:import namespace="134b2e16-61f7-4a30-91ec-c13e6fd8bb51"/>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4b2e16-61f7-4a30-91ec-c13e6fd8bb5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D80318-46DD-4C06-BF6E-F3CEC8D3C2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4b2e16-61f7-4a30-91ec-c13e6fd8bb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B0B21F-EF80-4DC3-8511-C9E4EFEEE2B5}">
  <ds:schemaRefs>
    <ds:schemaRef ds:uri="http://schemas.microsoft.com/sharepoint/v3/contenttype/forms"/>
  </ds:schemaRefs>
</ds:datastoreItem>
</file>

<file path=customXml/itemProps3.xml><?xml version="1.0" encoding="utf-8"?>
<ds:datastoreItem xmlns:ds="http://schemas.openxmlformats.org/officeDocument/2006/customXml" ds:itemID="{CA70FF29-E051-4C94-92EF-3F5862FA99DF}">
  <ds:schemaRefs>
    <ds:schemaRef ds:uri="http://schemas.microsoft.com/office/2006/documentManagement/types"/>
    <ds:schemaRef ds:uri="http://www.w3.org/XML/1998/namespace"/>
    <ds:schemaRef ds:uri="http://purl.org/dc/terms/"/>
    <ds:schemaRef ds:uri="http://purl.org/dc/elements/1.1/"/>
    <ds:schemaRef ds:uri="134b2e16-61f7-4a30-91ec-c13e6fd8bb51"/>
    <ds:schemaRef ds:uri="http://schemas.microsoft.com/office/2006/metadata/properties"/>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48798</TotalTime>
  <Words>946</Words>
  <Application>Microsoft Office PowerPoint</Application>
  <PresentationFormat>On-screen Show (4:3)</PresentationFormat>
  <Paragraphs>169</Paragraphs>
  <Slides>22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Regional Conservation Partnership Program</vt:lpstr>
      <vt:lpstr>What is RCPP?</vt:lpstr>
      <vt:lpstr>RCPP Basics</vt:lpstr>
      <vt:lpstr>RCPP—now comes in three flavors!</vt:lpstr>
      <vt:lpstr>RCPP Principles</vt:lpstr>
      <vt:lpstr>2018 Farm Bill--Significant Changes </vt:lpstr>
      <vt:lpstr>RCPP Rule Development</vt:lpstr>
      <vt:lpstr>Partner Eligibility</vt:lpstr>
      <vt:lpstr>Land Eligibility</vt:lpstr>
      <vt:lpstr>Land Eligibility—Important Note</vt:lpstr>
      <vt:lpstr>RCPP Funding Pools</vt:lpstr>
      <vt:lpstr>RCPP—what happens in a 5-year project?</vt:lpstr>
      <vt:lpstr>Lead Partner Input into RCPP Activities </vt:lpstr>
      <vt:lpstr>RCPP Funding Approach</vt:lpstr>
      <vt:lpstr>Partner Contributions</vt:lpstr>
      <vt:lpstr>What is an environmental outcome?</vt:lpstr>
      <vt:lpstr>Project Outcomes</vt:lpstr>
      <vt:lpstr>Lower Gunnison Basin--CO</vt:lpstr>
      <vt:lpstr>Lower Colorado River Authority--TX</vt:lpstr>
      <vt:lpstr>Central Arizona Regional Irrigation Efficiency</vt:lpstr>
      <vt:lpstr>RCPP On the Horizon</vt:lpstr>
      <vt:lpstr>USDA is an equal opportunity provider, employer, and lender.</vt:lpstr>
    </vt:vector>
  </TitlesOfParts>
  <Company>PDRI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PDRI</dc:creator>
  <cp:lastModifiedBy>jgroat@wswc.utah.gov</cp:lastModifiedBy>
  <cp:revision>1571</cp:revision>
  <cp:lastPrinted>2017-01-31T19:09:53Z</cp:lastPrinted>
  <dcterms:created xsi:type="dcterms:W3CDTF">2014-03-11T13:04:44Z</dcterms:created>
  <dcterms:modified xsi:type="dcterms:W3CDTF">2020-07-16T13:57:00Z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0x0101002D9AF1C61A1B7A4D8AA009DE2E45EE62</vt:lpwstr>
  </property>
</Properties>
</file>