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9" r:id="rId2"/>
    <p:sldId id="263" r:id="rId3"/>
    <p:sldId id="268" r:id="rId4"/>
    <p:sldId id="262" r:id="rId5"/>
    <p:sldId id="783" r:id="rId6"/>
    <p:sldId id="774" r:id="rId7"/>
    <p:sldId id="777" r:id="rId8"/>
    <p:sldId id="269" r:id="rId9"/>
    <p:sldId id="281" r:id="rId10"/>
    <p:sldId id="344" r:id="rId11"/>
    <p:sldId id="331" r:id="rId12"/>
    <p:sldId id="280" r:id="rId13"/>
    <p:sldId id="778" r:id="rId14"/>
    <p:sldId id="271" r:id="rId15"/>
    <p:sldId id="727" r:id="rId16"/>
    <p:sldId id="780" r:id="rId17"/>
    <p:sldId id="781" r:id="rId18"/>
    <p:sldId id="782" r:id="rId19"/>
    <p:sldId id="728" r:id="rId20"/>
    <p:sldId id="779" r:id="rId21"/>
    <p:sldId id="784" r:id="rId22"/>
    <p:sldId id="730" r:id="rId23"/>
    <p:sldId id="303" r:id="rId24"/>
    <p:sldId id="2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nn, Nicole (Nickie) M" initials="MN(M" lastIdx="1" clrIdx="0">
    <p:extLst>
      <p:ext uri="{19B8F6BF-5375-455C-9EA6-DF929625EA0E}">
        <p15:presenceInfo xmlns:p15="http://schemas.microsoft.com/office/powerpoint/2012/main" userId="S::nmccann@usbr.gov::eb0a53f4-b368-4bfc-9604-84352ea366e1" providerId="AD"/>
      </p:ext>
    </p:extLst>
  </p:cmAuthor>
  <p:cmAuthor id="2" name="German, Joshua E" initials="GJE" lastIdx="8" clrIdx="1">
    <p:extLst>
      <p:ext uri="{19B8F6BF-5375-455C-9EA6-DF929625EA0E}">
        <p15:presenceInfo xmlns:p15="http://schemas.microsoft.com/office/powerpoint/2012/main" userId="S::JGerman@usbr.gov::81e66cb0-39e2-46b5-a321-8b68d365816e" providerId="AD"/>
      </p:ext>
    </p:extLst>
  </p:cmAuthor>
  <p:cmAuthor id="3" name="Mayhorn, Darion T" initials="MDT" lastIdx="1" clrIdx="2">
    <p:extLst>
      <p:ext uri="{19B8F6BF-5375-455C-9EA6-DF929625EA0E}">
        <p15:presenceInfo xmlns:p15="http://schemas.microsoft.com/office/powerpoint/2012/main" userId="S::dmayhorn@usbr.gov::89017860-8717-4f8f-bef2-1faa0cc4ae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2"/>
    <a:srgbClr val="003E51"/>
    <a:srgbClr val="244A9F"/>
    <a:srgbClr val="7A5F36"/>
    <a:srgbClr val="CB9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/>
    <p:restoredTop sz="94422"/>
  </p:normalViewPr>
  <p:slideViewPr>
    <p:cSldViewPr snapToGrid="0" snapToObjects="1">
      <p:cViewPr varScale="1">
        <p:scale>
          <a:sx n="118" d="100"/>
          <a:sy n="118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9D528-BCAF-4D03-BDEE-F2127F76423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898187-E591-484D-9256-8B04C0CEE11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 dirty="0"/>
            <a:t>Growing Populations</a:t>
          </a:r>
        </a:p>
      </dgm:t>
    </dgm:pt>
    <dgm:pt modelId="{8FF03DAE-AB89-4924-9F51-09D00FD2A63C}" type="parTrans" cxnId="{887ACE30-BA28-4A7D-B9A2-DBD053F0976F}">
      <dgm:prSet/>
      <dgm:spPr/>
      <dgm:t>
        <a:bodyPr/>
        <a:lstStyle/>
        <a:p>
          <a:endParaRPr lang="en-US"/>
        </a:p>
      </dgm:t>
    </dgm:pt>
    <dgm:pt modelId="{695B2FEA-EBE5-4EB5-BC8D-9599540EF915}" type="sibTrans" cxnId="{887ACE30-BA28-4A7D-B9A2-DBD053F097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A45D6B0B-A1BB-409F-AC4E-899A41B01F5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 dirty="0"/>
            <a:t>Restoration Needs</a:t>
          </a:r>
        </a:p>
      </dgm:t>
    </dgm:pt>
    <dgm:pt modelId="{2CD69A65-0712-48E6-B19C-95C0076876D3}" type="parTrans" cxnId="{A2604268-4B70-480B-9854-8BD6FD0CE8BA}">
      <dgm:prSet/>
      <dgm:spPr/>
      <dgm:t>
        <a:bodyPr/>
        <a:lstStyle/>
        <a:p>
          <a:endParaRPr lang="en-US"/>
        </a:p>
      </dgm:t>
    </dgm:pt>
    <dgm:pt modelId="{12491C62-0420-4326-83D7-71A58B7E7FD5}" type="sibTrans" cxnId="{A2604268-4B70-480B-9854-8BD6FD0CE8BA}">
      <dgm:prSet/>
      <dgm:spPr/>
      <dgm:t>
        <a:bodyPr/>
        <a:lstStyle/>
        <a:p>
          <a:endParaRPr lang="en-US"/>
        </a:p>
      </dgm:t>
    </dgm:pt>
    <dgm:pt modelId="{52AA2F3E-D04C-4A54-ACA3-F63773FC076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200" b="1" dirty="0"/>
            <a:t>Drought</a:t>
          </a:r>
        </a:p>
      </dgm:t>
    </dgm:pt>
    <dgm:pt modelId="{A2120F53-4EA8-4D42-918A-CC97CBD9B0AA}" type="parTrans" cxnId="{23898D4D-BD8F-4E57-B0A6-DF954A4F0F7C}">
      <dgm:prSet/>
      <dgm:spPr/>
      <dgm:t>
        <a:bodyPr/>
        <a:lstStyle/>
        <a:p>
          <a:endParaRPr lang="en-US"/>
        </a:p>
      </dgm:t>
    </dgm:pt>
    <dgm:pt modelId="{6499EDCF-5001-4227-AD91-5E91D771744B}" type="sibTrans" cxnId="{23898D4D-BD8F-4E57-B0A6-DF954A4F0F7C}">
      <dgm:prSet/>
      <dgm:spPr/>
      <dgm:t>
        <a:bodyPr/>
        <a:lstStyle/>
        <a:p>
          <a:endParaRPr lang="en-US"/>
        </a:p>
      </dgm:t>
    </dgm:pt>
    <dgm:pt modelId="{D5878707-E964-48ED-B386-67ABE5FE82F9}" type="pres">
      <dgm:prSet presAssocID="{4F89D528-BCAF-4D03-BDEE-F2127F76423C}" presName="Name0" presStyleCnt="0">
        <dgm:presLayoutVars>
          <dgm:chMax val="7"/>
          <dgm:chPref val="7"/>
          <dgm:dir/>
        </dgm:presLayoutVars>
      </dgm:prSet>
      <dgm:spPr/>
    </dgm:pt>
    <dgm:pt modelId="{43EEC073-958D-452B-8968-1C6E29D8C22F}" type="pres">
      <dgm:prSet presAssocID="{4F89D528-BCAF-4D03-BDEE-F2127F76423C}" presName="Name1" presStyleCnt="0"/>
      <dgm:spPr/>
    </dgm:pt>
    <dgm:pt modelId="{2A2D0104-4228-421C-B037-CE04C9A9E344}" type="pres">
      <dgm:prSet presAssocID="{4F89D528-BCAF-4D03-BDEE-F2127F76423C}" presName="cycle" presStyleCnt="0"/>
      <dgm:spPr/>
    </dgm:pt>
    <dgm:pt modelId="{78A2D61F-1B74-421C-99E0-861516F77E23}" type="pres">
      <dgm:prSet presAssocID="{4F89D528-BCAF-4D03-BDEE-F2127F76423C}" presName="srcNode" presStyleLbl="node1" presStyleIdx="0" presStyleCnt="3"/>
      <dgm:spPr/>
    </dgm:pt>
    <dgm:pt modelId="{0723115E-ED17-4C55-9D9C-04A7D2F370C2}" type="pres">
      <dgm:prSet presAssocID="{4F89D528-BCAF-4D03-BDEE-F2127F76423C}" presName="conn" presStyleLbl="parChTrans1D2" presStyleIdx="0" presStyleCnt="1"/>
      <dgm:spPr/>
    </dgm:pt>
    <dgm:pt modelId="{A70B9C65-BB4F-4B08-8F83-682E06B3F8DD}" type="pres">
      <dgm:prSet presAssocID="{4F89D528-BCAF-4D03-BDEE-F2127F76423C}" presName="extraNode" presStyleLbl="node1" presStyleIdx="0" presStyleCnt="3"/>
      <dgm:spPr/>
    </dgm:pt>
    <dgm:pt modelId="{FBCA6992-92B2-4578-B51D-B9325D2802BB}" type="pres">
      <dgm:prSet presAssocID="{4F89D528-BCAF-4D03-BDEE-F2127F76423C}" presName="dstNode" presStyleLbl="node1" presStyleIdx="0" presStyleCnt="3"/>
      <dgm:spPr/>
    </dgm:pt>
    <dgm:pt modelId="{58C024E9-13B7-42CE-95DF-7534F602DEA8}" type="pres">
      <dgm:prSet presAssocID="{C3898187-E591-484D-9256-8B04C0CEE110}" presName="text_1" presStyleLbl="node1" presStyleIdx="0" presStyleCnt="3">
        <dgm:presLayoutVars>
          <dgm:bulletEnabled val="1"/>
        </dgm:presLayoutVars>
      </dgm:prSet>
      <dgm:spPr/>
    </dgm:pt>
    <dgm:pt modelId="{674A1F41-0DBF-4660-B887-170077024FB0}" type="pres">
      <dgm:prSet presAssocID="{C3898187-E591-484D-9256-8B04C0CEE110}" presName="accent_1" presStyleCnt="0"/>
      <dgm:spPr/>
    </dgm:pt>
    <dgm:pt modelId="{35A89593-CD33-4783-B9F0-765D22B6E11B}" type="pres">
      <dgm:prSet presAssocID="{C3898187-E591-484D-9256-8B04C0CEE110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8575">
          <a:solidFill>
            <a:schemeClr val="accent1">
              <a:lumMod val="60000"/>
              <a:lumOff val="40000"/>
            </a:schemeClr>
          </a:solidFill>
        </a:ln>
      </dgm:spPr>
    </dgm:pt>
    <dgm:pt modelId="{808AB451-FB93-4C26-B595-C402FDBE323C}" type="pres">
      <dgm:prSet presAssocID="{A45D6B0B-A1BB-409F-AC4E-899A41B01F54}" presName="text_2" presStyleLbl="node1" presStyleIdx="1" presStyleCnt="3">
        <dgm:presLayoutVars>
          <dgm:bulletEnabled val="1"/>
        </dgm:presLayoutVars>
      </dgm:prSet>
      <dgm:spPr/>
    </dgm:pt>
    <dgm:pt modelId="{12D145BF-DF90-4379-9201-EB7212584BA0}" type="pres">
      <dgm:prSet presAssocID="{A45D6B0B-A1BB-409F-AC4E-899A41B01F54}" presName="accent_2" presStyleCnt="0"/>
      <dgm:spPr/>
    </dgm:pt>
    <dgm:pt modelId="{6E3CFAAA-2716-4C73-A63B-EFA486F82108}" type="pres">
      <dgm:prSet presAssocID="{A45D6B0B-A1BB-409F-AC4E-899A41B01F54}" presName="accentRepeatNode" presStyleLbl="solidFgAcc1" presStyleIdx="1" presStyleCnt="3"/>
      <dgm:spPr>
        <a:blipFill rotWithShape="0">
          <a:blip xmlns:r="http://schemas.openxmlformats.org/officeDocument/2006/relationships" r:embed="rId2">
            <a:alphaModFix/>
          </a:blip>
          <a:srcRect/>
          <a:stretch>
            <a:fillRect l="-25000" r="-25000"/>
          </a:stretch>
        </a:blipFill>
        <a:ln w="28575">
          <a:solidFill>
            <a:schemeClr val="accent1">
              <a:lumMod val="60000"/>
              <a:lumOff val="40000"/>
            </a:schemeClr>
          </a:solidFill>
        </a:ln>
      </dgm:spPr>
    </dgm:pt>
    <dgm:pt modelId="{0596091F-EAD5-442D-8D49-4001AA076F80}" type="pres">
      <dgm:prSet presAssocID="{52AA2F3E-D04C-4A54-ACA3-F63773FC076E}" presName="text_3" presStyleLbl="node1" presStyleIdx="2" presStyleCnt="3">
        <dgm:presLayoutVars>
          <dgm:bulletEnabled val="1"/>
        </dgm:presLayoutVars>
      </dgm:prSet>
      <dgm:spPr/>
    </dgm:pt>
    <dgm:pt modelId="{7122BD79-B3BC-456C-B4B9-3ED9C516C1F5}" type="pres">
      <dgm:prSet presAssocID="{52AA2F3E-D04C-4A54-ACA3-F63773FC076E}" presName="accent_3" presStyleCnt="0"/>
      <dgm:spPr/>
    </dgm:pt>
    <dgm:pt modelId="{521741CD-B39E-4057-8338-113386625BEF}" type="pres">
      <dgm:prSet presAssocID="{52AA2F3E-D04C-4A54-ACA3-F63773FC076E}" presName="accentRepeatNode" presStyleLbl="solidFgAcc1" presStyleIdx="2" presStyleCnt="3"/>
      <dgm:spPr/>
    </dgm:pt>
  </dgm:ptLst>
  <dgm:cxnLst>
    <dgm:cxn modelId="{FB66640A-9DD6-4691-81A2-A4686DABA76D}" type="presOf" srcId="{A45D6B0B-A1BB-409F-AC4E-899A41B01F54}" destId="{808AB451-FB93-4C26-B595-C402FDBE323C}" srcOrd="0" destOrd="0" presId="urn:microsoft.com/office/officeart/2008/layout/VerticalCurvedList"/>
    <dgm:cxn modelId="{887ACE30-BA28-4A7D-B9A2-DBD053F0976F}" srcId="{4F89D528-BCAF-4D03-BDEE-F2127F76423C}" destId="{C3898187-E591-484D-9256-8B04C0CEE110}" srcOrd="0" destOrd="0" parTransId="{8FF03DAE-AB89-4924-9F51-09D00FD2A63C}" sibTransId="{695B2FEA-EBE5-4EB5-BC8D-9599540EF915}"/>
    <dgm:cxn modelId="{A2604268-4B70-480B-9854-8BD6FD0CE8BA}" srcId="{4F89D528-BCAF-4D03-BDEE-F2127F76423C}" destId="{A45D6B0B-A1BB-409F-AC4E-899A41B01F54}" srcOrd="1" destOrd="0" parTransId="{2CD69A65-0712-48E6-B19C-95C0076876D3}" sibTransId="{12491C62-0420-4326-83D7-71A58B7E7FD5}"/>
    <dgm:cxn modelId="{23898D4D-BD8F-4E57-B0A6-DF954A4F0F7C}" srcId="{4F89D528-BCAF-4D03-BDEE-F2127F76423C}" destId="{52AA2F3E-D04C-4A54-ACA3-F63773FC076E}" srcOrd="2" destOrd="0" parTransId="{A2120F53-4EA8-4D42-918A-CC97CBD9B0AA}" sibTransId="{6499EDCF-5001-4227-AD91-5E91D771744B}"/>
    <dgm:cxn modelId="{0E84018D-88CD-4CE6-B3AE-BA248E0336FB}" type="presOf" srcId="{52AA2F3E-D04C-4A54-ACA3-F63773FC076E}" destId="{0596091F-EAD5-442D-8D49-4001AA076F80}" srcOrd="0" destOrd="0" presId="urn:microsoft.com/office/officeart/2008/layout/VerticalCurvedList"/>
    <dgm:cxn modelId="{0D82EC92-A380-49D0-A09F-4F7823F39AE3}" type="presOf" srcId="{4F89D528-BCAF-4D03-BDEE-F2127F76423C}" destId="{D5878707-E964-48ED-B386-67ABE5FE82F9}" srcOrd="0" destOrd="0" presId="urn:microsoft.com/office/officeart/2008/layout/VerticalCurvedList"/>
    <dgm:cxn modelId="{E395E2A9-387A-40C4-870E-807E7A6A3822}" type="presOf" srcId="{695B2FEA-EBE5-4EB5-BC8D-9599540EF915}" destId="{0723115E-ED17-4C55-9D9C-04A7D2F370C2}" srcOrd="0" destOrd="0" presId="urn:microsoft.com/office/officeart/2008/layout/VerticalCurvedList"/>
    <dgm:cxn modelId="{659BE2E4-A829-4993-A2A9-309B83EBB96C}" type="presOf" srcId="{C3898187-E591-484D-9256-8B04C0CEE110}" destId="{58C024E9-13B7-42CE-95DF-7534F602DEA8}" srcOrd="0" destOrd="0" presId="urn:microsoft.com/office/officeart/2008/layout/VerticalCurvedList"/>
    <dgm:cxn modelId="{D36CF07A-9C74-4F95-8FA7-7C7D92CA6B1D}" type="presParOf" srcId="{D5878707-E964-48ED-B386-67ABE5FE82F9}" destId="{43EEC073-958D-452B-8968-1C6E29D8C22F}" srcOrd="0" destOrd="0" presId="urn:microsoft.com/office/officeart/2008/layout/VerticalCurvedList"/>
    <dgm:cxn modelId="{F5E0A3A9-3CDC-46FB-985D-3FADF2D2E090}" type="presParOf" srcId="{43EEC073-958D-452B-8968-1C6E29D8C22F}" destId="{2A2D0104-4228-421C-B037-CE04C9A9E344}" srcOrd="0" destOrd="0" presId="urn:microsoft.com/office/officeart/2008/layout/VerticalCurvedList"/>
    <dgm:cxn modelId="{FDA5F1BD-836B-4EA5-9C92-686E8B32C34A}" type="presParOf" srcId="{2A2D0104-4228-421C-B037-CE04C9A9E344}" destId="{78A2D61F-1B74-421C-99E0-861516F77E23}" srcOrd="0" destOrd="0" presId="urn:microsoft.com/office/officeart/2008/layout/VerticalCurvedList"/>
    <dgm:cxn modelId="{1DDDD4D4-84F1-4E28-B497-7DD3B9D50CEA}" type="presParOf" srcId="{2A2D0104-4228-421C-B037-CE04C9A9E344}" destId="{0723115E-ED17-4C55-9D9C-04A7D2F370C2}" srcOrd="1" destOrd="0" presId="urn:microsoft.com/office/officeart/2008/layout/VerticalCurvedList"/>
    <dgm:cxn modelId="{71F7E0E5-4358-4031-9495-DBB6F6AD8522}" type="presParOf" srcId="{2A2D0104-4228-421C-B037-CE04C9A9E344}" destId="{A70B9C65-BB4F-4B08-8F83-682E06B3F8DD}" srcOrd="2" destOrd="0" presId="urn:microsoft.com/office/officeart/2008/layout/VerticalCurvedList"/>
    <dgm:cxn modelId="{57D1B6BE-71AD-4904-A8E7-BA54C186CCFF}" type="presParOf" srcId="{2A2D0104-4228-421C-B037-CE04C9A9E344}" destId="{FBCA6992-92B2-4578-B51D-B9325D2802BB}" srcOrd="3" destOrd="0" presId="urn:microsoft.com/office/officeart/2008/layout/VerticalCurvedList"/>
    <dgm:cxn modelId="{4E3F3D15-D282-4480-B509-38F25415EA97}" type="presParOf" srcId="{43EEC073-958D-452B-8968-1C6E29D8C22F}" destId="{58C024E9-13B7-42CE-95DF-7534F602DEA8}" srcOrd="1" destOrd="0" presId="urn:microsoft.com/office/officeart/2008/layout/VerticalCurvedList"/>
    <dgm:cxn modelId="{ED4D754A-A142-48CF-9C35-7E0D69D8CF91}" type="presParOf" srcId="{43EEC073-958D-452B-8968-1C6E29D8C22F}" destId="{674A1F41-0DBF-4660-B887-170077024FB0}" srcOrd="2" destOrd="0" presId="urn:microsoft.com/office/officeart/2008/layout/VerticalCurvedList"/>
    <dgm:cxn modelId="{4E3DAB68-DB4C-4157-A18C-87CDF83C2E40}" type="presParOf" srcId="{674A1F41-0DBF-4660-B887-170077024FB0}" destId="{35A89593-CD33-4783-B9F0-765D22B6E11B}" srcOrd="0" destOrd="0" presId="urn:microsoft.com/office/officeart/2008/layout/VerticalCurvedList"/>
    <dgm:cxn modelId="{BF080D67-7057-4A50-9446-9EADF3DD6764}" type="presParOf" srcId="{43EEC073-958D-452B-8968-1C6E29D8C22F}" destId="{808AB451-FB93-4C26-B595-C402FDBE323C}" srcOrd="3" destOrd="0" presId="urn:microsoft.com/office/officeart/2008/layout/VerticalCurvedList"/>
    <dgm:cxn modelId="{B767568A-FEA4-41C0-AD5F-2094914B30AB}" type="presParOf" srcId="{43EEC073-958D-452B-8968-1C6E29D8C22F}" destId="{12D145BF-DF90-4379-9201-EB7212584BA0}" srcOrd="4" destOrd="0" presId="urn:microsoft.com/office/officeart/2008/layout/VerticalCurvedList"/>
    <dgm:cxn modelId="{6BF339CA-DF1F-4841-9687-2659AA9EAE40}" type="presParOf" srcId="{12D145BF-DF90-4379-9201-EB7212584BA0}" destId="{6E3CFAAA-2716-4C73-A63B-EFA486F82108}" srcOrd="0" destOrd="0" presId="urn:microsoft.com/office/officeart/2008/layout/VerticalCurvedList"/>
    <dgm:cxn modelId="{808CEEC8-3A03-46E0-B228-7B7AE4487981}" type="presParOf" srcId="{43EEC073-958D-452B-8968-1C6E29D8C22F}" destId="{0596091F-EAD5-442D-8D49-4001AA076F80}" srcOrd="5" destOrd="0" presId="urn:microsoft.com/office/officeart/2008/layout/VerticalCurvedList"/>
    <dgm:cxn modelId="{7CF71C1E-0681-4DB5-BF97-84AEC0B50443}" type="presParOf" srcId="{43EEC073-958D-452B-8968-1C6E29D8C22F}" destId="{7122BD79-B3BC-456C-B4B9-3ED9C516C1F5}" srcOrd="6" destOrd="0" presId="urn:microsoft.com/office/officeart/2008/layout/VerticalCurvedList"/>
    <dgm:cxn modelId="{1A628CE2-5330-4AF6-94A1-60AA85B104EB}" type="presParOf" srcId="{7122BD79-B3BC-456C-B4B9-3ED9C516C1F5}" destId="{521741CD-B39E-4057-8338-113386625B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7B2441-6E1F-45CF-9E85-7895D762E3D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4AEF0C-F6CF-40D8-9CC8-55A386BDF247}">
      <dgm:prSet phldrT="[Text]"/>
      <dgm:spPr/>
      <dgm:t>
        <a:bodyPr/>
        <a:lstStyle/>
        <a:p>
          <a:r>
            <a:rPr lang="en-US" dirty="0"/>
            <a:t>Drought Contingency Plans</a:t>
          </a:r>
        </a:p>
        <a:p>
          <a:r>
            <a:rPr lang="en-US" dirty="0"/>
            <a:t>CWMP Phase I</a:t>
          </a:r>
        </a:p>
        <a:p>
          <a:r>
            <a:rPr lang="en-US" dirty="0"/>
            <a:t>Water Marketing Strategy Grants</a:t>
          </a:r>
        </a:p>
      </dgm:t>
    </dgm:pt>
    <dgm:pt modelId="{61FCA8B4-5AEC-454F-94A8-68D45402C93B}" type="parTrans" cxnId="{780E0A91-D569-47FB-B797-F57E42927450}">
      <dgm:prSet/>
      <dgm:spPr/>
      <dgm:t>
        <a:bodyPr/>
        <a:lstStyle/>
        <a:p>
          <a:endParaRPr lang="en-US"/>
        </a:p>
      </dgm:t>
    </dgm:pt>
    <dgm:pt modelId="{B198FB93-788A-4B76-ABDD-EFF20DA08C7F}" type="sibTrans" cxnId="{780E0A91-D569-47FB-B797-F57E42927450}">
      <dgm:prSet/>
      <dgm:spPr/>
      <dgm:t>
        <a:bodyPr/>
        <a:lstStyle/>
        <a:p>
          <a:endParaRPr lang="en-US"/>
        </a:p>
      </dgm:t>
    </dgm:pt>
    <dgm:pt modelId="{AFFB607D-9CB1-45C8-A96C-3C51800343A2}">
      <dgm:prSet phldrT="[Text]"/>
      <dgm:spPr/>
      <dgm:t>
        <a:bodyPr/>
        <a:lstStyle/>
        <a:p>
          <a:r>
            <a:rPr lang="en-US" dirty="0"/>
            <a:t>Applied Science Tools</a:t>
          </a:r>
        </a:p>
        <a:p>
          <a:r>
            <a:rPr lang="en-US" dirty="0"/>
            <a:t>Reservoir Operations Pilots</a:t>
          </a:r>
        </a:p>
        <a:p>
          <a:r>
            <a:rPr lang="en-US" dirty="0"/>
            <a:t>Water Management Options Pilots</a:t>
          </a:r>
        </a:p>
        <a:p>
          <a:r>
            <a:rPr lang="en-US" dirty="0"/>
            <a:t>Drought Resiliency Projects</a:t>
          </a:r>
        </a:p>
      </dgm:t>
    </dgm:pt>
    <dgm:pt modelId="{9683341A-1819-4AA8-A9F6-FCFC7C508DBF}" type="parTrans" cxnId="{660F8E92-62D5-4C0F-9775-921152293C65}">
      <dgm:prSet/>
      <dgm:spPr/>
      <dgm:t>
        <a:bodyPr/>
        <a:lstStyle/>
        <a:p>
          <a:endParaRPr lang="en-US"/>
        </a:p>
      </dgm:t>
    </dgm:pt>
    <dgm:pt modelId="{1F4184AE-7C2E-44F8-AEE5-361A4B2FC08D}" type="sibTrans" cxnId="{660F8E92-62D5-4C0F-9775-921152293C65}">
      <dgm:prSet/>
      <dgm:spPr/>
      <dgm:t>
        <a:bodyPr/>
        <a:lstStyle/>
        <a:p>
          <a:endParaRPr lang="en-US"/>
        </a:p>
      </dgm:t>
    </dgm:pt>
    <dgm:pt modelId="{4C4CC175-44E4-44F9-9508-F702FD77CA09}">
      <dgm:prSet phldrT="[Text]"/>
      <dgm:spPr/>
      <dgm:t>
        <a:bodyPr/>
        <a:lstStyle/>
        <a:p>
          <a:r>
            <a:rPr lang="en-US" dirty="0"/>
            <a:t>Drought Resiliency Projects</a:t>
          </a:r>
        </a:p>
        <a:p>
          <a:r>
            <a:rPr lang="en-US" dirty="0"/>
            <a:t>Water and Energy Efficiency Grants</a:t>
          </a:r>
        </a:p>
        <a:p>
          <a:r>
            <a:rPr lang="en-US" dirty="0"/>
            <a:t>Small-Scale Water Efficiency Projects</a:t>
          </a:r>
        </a:p>
        <a:p>
          <a:r>
            <a:rPr lang="en-US" dirty="0"/>
            <a:t>CWMP Phase II</a:t>
          </a:r>
        </a:p>
      </dgm:t>
    </dgm:pt>
    <dgm:pt modelId="{C0E8FD1E-482D-409F-B11B-E9F7633180B1}" type="parTrans" cxnId="{6414C9EC-37D2-43A6-BC4A-7168646614BE}">
      <dgm:prSet/>
      <dgm:spPr/>
      <dgm:t>
        <a:bodyPr/>
        <a:lstStyle/>
        <a:p>
          <a:endParaRPr lang="en-US"/>
        </a:p>
      </dgm:t>
    </dgm:pt>
    <dgm:pt modelId="{BB36591C-745B-4DAE-B634-D41C3092E696}" type="sibTrans" cxnId="{6414C9EC-37D2-43A6-BC4A-7168646614BE}">
      <dgm:prSet/>
      <dgm:spPr/>
      <dgm:t>
        <a:bodyPr/>
        <a:lstStyle/>
        <a:p>
          <a:endParaRPr lang="en-US"/>
        </a:p>
      </dgm:t>
    </dgm:pt>
    <dgm:pt modelId="{3E881801-1CE8-40B7-A069-F09B5049F581}" type="pres">
      <dgm:prSet presAssocID="{797B2441-6E1F-45CF-9E85-7895D762E3DE}" presName="rootnode" presStyleCnt="0">
        <dgm:presLayoutVars>
          <dgm:chMax/>
          <dgm:chPref/>
          <dgm:dir/>
          <dgm:animLvl val="lvl"/>
        </dgm:presLayoutVars>
      </dgm:prSet>
      <dgm:spPr/>
    </dgm:pt>
    <dgm:pt modelId="{3ADB71A0-6DDB-43F5-AC01-EFCB256EC0FC}" type="pres">
      <dgm:prSet presAssocID="{EE4AEF0C-F6CF-40D8-9CC8-55A386BDF247}" presName="composite" presStyleCnt="0"/>
      <dgm:spPr/>
    </dgm:pt>
    <dgm:pt modelId="{CC6EFDB9-FAD5-4D8F-B1C8-E1CB28118404}" type="pres">
      <dgm:prSet presAssocID="{EE4AEF0C-F6CF-40D8-9CC8-55A386BDF247}" presName="LShape" presStyleLbl="alignNode1" presStyleIdx="0" presStyleCnt="5"/>
      <dgm:spPr>
        <a:solidFill>
          <a:schemeClr val="accent1">
            <a:lumMod val="60000"/>
            <a:lumOff val="40000"/>
          </a:schemeClr>
        </a:solidFill>
      </dgm:spPr>
    </dgm:pt>
    <dgm:pt modelId="{51B9F8F4-BA02-4538-945D-EAC04681AF5A}" type="pres">
      <dgm:prSet presAssocID="{EE4AEF0C-F6CF-40D8-9CC8-55A386BDF247}" presName="ParentText" presStyleLbl="revTx" presStyleIdx="0" presStyleCnt="3" custScaleX="108423" custLinFactNeighborX="3608" custLinFactNeighborY="58">
        <dgm:presLayoutVars>
          <dgm:chMax val="0"/>
          <dgm:chPref val="0"/>
          <dgm:bulletEnabled val="1"/>
        </dgm:presLayoutVars>
      </dgm:prSet>
      <dgm:spPr/>
    </dgm:pt>
    <dgm:pt modelId="{E7322A99-5E29-4DE1-B3F8-C0362A3B0619}" type="pres">
      <dgm:prSet presAssocID="{EE4AEF0C-F6CF-40D8-9CC8-55A386BDF247}" presName="Triangle" presStyleLbl="alignNode1" presStyleIdx="1" presStyleCnt="5" custLinFactNeighborX="6835" custLinFactNeighborY="32748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</dgm:pt>
    <dgm:pt modelId="{B51513A7-7815-4DCC-8537-24078629BA06}" type="pres">
      <dgm:prSet presAssocID="{B198FB93-788A-4B76-ABDD-EFF20DA08C7F}" presName="sibTrans" presStyleCnt="0"/>
      <dgm:spPr/>
    </dgm:pt>
    <dgm:pt modelId="{11A913FB-4C94-465F-B670-1326E1A60113}" type="pres">
      <dgm:prSet presAssocID="{B198FB93-788A-4B76-ABDD-EFF20DA08C7F}" presName="space" presStyleCnt="0"/>
      <dgm:spPr/>
    </dgm:pt>
    <dgm:pt modelId="{D12D1AFC-0651-4E2C-AAA5-25F9A56EA0A3}" type="pres">
      <dgm:prSet presAssocID="{AFFB607D-9CB1-45C8-A96C-3C51800343A2}" presName="composite" presStyleCnt="0"/>
      <dgm:spPr/>
    </dgm:pt>
    <dgm:pt modelId="{CB869B80-48B8-4546-84A3-F8069CE8F916}" type="pres">
      <dgm:prSet presAssocID="{AFFB607D-9CB1-45C8-A96C-3C51800343A2}" presName="LShape" presStyleLbl="alignNode1" presStyleIdx="2" presStyleCnt="5" custLinFactNeighborX="100" custLinFactNeighborY="9340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</dgm:pt>
    <dgm:pt modelId="{8BA42A90-4A59-4043-AD3E-2E2B3D3A4F41}" type="pres">
      <dgm:prSet presAssocID="{AFFB607D-9CB1-45C8-A96C-3C51800343A2}" presName="ParentText" presStyleLbl="revTx" presStyleIdx="1" presStyleCnt="3" custLinFactNeighborX="1136" custLinFactNeighborY="6052">
        <dgm:presLayoutVars>
          <dgm:chMax val="0"/>
          <dgm:chPref val="0"/>
          <dgm:bulletEnabled val="1"/>
        </dgm:presLayoutVars>
      </dgm:prSet>
      <dgm:spPr/>
    </dgm:pt>
    <dgm:pt modelId="{7F3FAFB3-9EC0-41FD-8008-4EE0DDAA8D7A}" type="pres">
      <dgm:prSet presAssocID="{AFFB607D-9CB1-45C8-A96C-3C51800343A2}" presName="Triangle" presStyleLbl="alignNode1" presStyleIdx="3" presStyleCnt="5" custLinFactNeighborX="18061" custLinFactNeighborY="48653"/>
      <dgm:spPr>
        <a:solidFill>
          <a:srgbClr val="0070C0"/>
        </a:solidFill>
        <a:ln>
          <a:solidFill>
            <a:schemeClr val="accent5">
              <a:lumMod val="75000"/>
            </a:schemeClr>
          </a:solidFill>
        </a:ln>
      </dgm:spPr>
    </dgm:pt>
    <dgm:pt modelId="{5ABCAF56-BA1C-41B1-ADC1-DBFEE0D54A89}" type="pres">
      <dgm:prSet presAssocID="{1F4184AE-7C2E-44F8-AEE5-361A4B2FC08D}" presName="sibTrans" presStyleCnt="0"/>
      <dgm:spPr/>
    </dgm:pt>
    <dgm:pt modelId="{61BE4C8C-C9E3-4158-84DC-A241D1476997}" type="pres">
      <dgm:prSet presAssocID="{1F4184AE-7C2E-44F8-AEE5-361A4B2FC08D}" presName="space" presStyleCnt="0"/>
      <dgm:spPr/>
    </dgm:pt>
    <dgm:pt modelId="{E5056128-F9F4-49D9-936C-387200A06872}" type="pres">
      <dgm:prSet presAssocID="{4C4CC175-44E4-44F9-9508-F702FD77CA09}" presName="composite" presStyleCnt="0"/>
      <dgm:spPr/>
    </dgm:pt>
    <dgm:pt modelId="{954C785A-2B26-4F8C-A939-F416BFEBBFEE}" type="pres">
      <dgm:prSet presAssocID="{4C4CC175-44E4-44F9-9508-F702FD77CA09}" presName="LShape" presStyleLbl="alignNode1" presStyleIdx="4" presStyleCnt="5" custLinFactNeighborX="388" custLinFactNeighborY="29519"/>
      <dgm:spPr>
        <a:solidFill>
          <a:srgbClr val="0070C0"/>
        </a:solidFill>
        <a:ln>
          <a:solidFill>
            <a:schemeClr val="accent5">
              <a:lumMod val="75000"/>
            </a:schemeClr>
          </a:solidFill>
        </a:ln>
      </dgm:spPr>
    </dgm:pt>
    <dgm:pt modelId="{1C7F8233-77D6-45D0-AC07-C1CE25657884}" type="pres">
      <dgm:prSet presAssocID="{4C4CC175-44E4-44F9-9508-F702FD77CA09}" presName="ParentText" presStyleLbl="revTx" presStyleIdx="2" presStyleCnt="3" custLinFactNeighborX="207" custLinFactNeighborY="20868">
        <dgm:presLayoutVars>
          <dgm:chMax val="0"/>
          <dgm:chPref val="0"/>
          <dgm:bulletEnabled val="1"/>
        </dgm:presLayoutVars>
      </dgm:prSet>
      <dgm:spPr/>
    </dgm:pt>
  </dgm:ptLst>
  <dgm:cxnLst>
    <dgm:cxn modelId="{F2A4E722-DC49-4218-BCF5-5AB5AC6285BE}" type="presOf" srcId="{4C4CC175-44E4-44F9-9508-F702FD77CA09}" destId="{1C7F8233-77D6-45D0-AC07-C1CE25657884}" srcOrd="0" destOrd="0" presId="urn:microsoft.com/office/officeart/2009/3/layout/StepUpProcess"/>
    <dgm:cxn modelId="{A1BFE32F-1CD6-40F9-B717-B4F67790B074}" type="presOf" srcId="{AFFB607D-9CB1-45C8-A96C-3C51800343A2}" destId="{8BA42A90-4A59-4043-AD3E-2E2B3D3A4F41}" srcOrd="0" destOrd="0" presId="urn:microsoft.com/office/officeart/2009/3/layout/StepUpProcess"/>
    <dgm:cxn modelId="{780E0A91-D569-47FB-B797-F57E42927450}" srcId="{797B2441-6E1F-45CF-9E85-7895D762E3DE}" destId="{EE4AEF0C-F6CF-40D8-9CC8-55A386BDF247}" srcOrd="0" destOrd="0" parTransId="{61FCA8B4-5AEC-454F-94A8-68D45402C93B}" sibTransId="{B198FB93-788A-4B76-ABDD-EFF20DA08C7F}"/>
    <dgm:cxn modelId="{660F8E92-62D5-4C0F-9775-921152293C65}" srcId="{797B2441-6E1F-45CF-9E85-7895D762E3DE}" destId="{AFFB607D-9CB1-45C8-A96C-3C51800343A2}" srcOrd="1" destOrd="0" parTransId="{9683341A-1819-4AA8-A9F6-FCFC7C508DBF}" sibTransId="{1F4184AE-7C2E-44F8-AEE5-361A4B2FC08D}"/>
    <dgm:cxn modelId="{BE3C09AD-5728-411E-924E-23FE07F9EE75}" type="presOf" srcId="{EE4AEF0C-F6CF-40D8-9CC8-55A386BDF247}" destId="{51B9F8F4-BA02-4538-945D-EAC04681AF5A}" srcOrd="0" destOrd="0" presId="urn:microsoft.com/office/officeart/2009/3/layout/StepUpProcess"/>
    <dgm:cxn modelId="{AECEBCC6-293B-477B-AE11-BA7ED799B526}" type="presOf" srcId="{797B2441-6E1F-45CF-9E85-7895D762E3DE}" destId="{3E881801-1CE8-40B7-A069-F09B5049F581}" srcOrd="0" destOrd="0" presId="urn:microsoft.com/office/officeart/2009/3/layout/StepUpProcess"/>
    <dgm:cxn modelId="{6414C9EC-37D2-43A6-BC4A-7168646614BE}" srcId="{797B2441-6E1F-45CF-9E85-7895D762E3DE}" destId="{4C4CC175-44E4-44F9-9508-F702FD77CA09}" srcOrd="2" destOrd="0" parTransId="{C0E8FD1E-482D-409F-B11B-E9F7633180B1}" sibTransId="{BB36591C-745B-4DAE-B634-D41C3092E696}"/>
    <dgm:cxn modelId="{D4B929FC-A86E-403D-859A-B2FBAC0C3C84}" type="presParOf" srcId="{3E881801-1CE8-40B7-A069-F09B5049F581}" destId="{3ADB71A0-6DDB-43F5-AC01-EFCB256EC0FC}" srcOrd="0" destOrd="0" presId="urn:microsoft.com/office/officeart/2009/3/layout/StepUpProcess"/>
    <dgm:cxn modelId="{D47C7174-2D02-4FFB-9CAE-4777523E8614}" type="presParOf" srcId="{3ADB71A0-6DDB-43F5-AC01-EFCB256EC0FC}" destId="{CC6EFDB9-FAD5-4D8F-B1C8-E1CB28118404}" srcOrd="0" destOrd="0" presId="urn:microsoft.com/office/officeart/2009/3/layout/StepUpProcess"/>
    <dgm:cxn modelId="{104FF1CA-9384-46A4-9C05-60BC6B97F4CA}" type="presParOf" srcId="{3ADB71A0-6DDB-43F5-AC01-EFCB256EC0FC}" destId="{51B9F8F4-BA02-4538-945D-EAC04681AF5A}" srcOrd="1" destOrd="0" presId="urn:microsoft.com/office/officeart/2009/3/layout/StepUpProcess"/>
    <dgm:cxn modelId="{469D1CDB-4127-45E0-84EE-7C406915827A}" type="presParOf" srcId="{3ADB71A0-6DDB-43F5-AC01-EFCB256EC0FC}" destId="{E7322A99-5E29-4DE1-B3F8-C0362A3B0619}" srcOrd="2" destOrd="0" presId="urn:microsoft.com/office/officeart/2009/3/layout/StepUpProcess"/>
    <dgm:cxn modelId="{B056B7BF-C164-4043-8BF2-8338A1771C35}" type="presParOf" srcId="{3E881801-1CE8-40B7-A069-F09B5049F581}" destId="{B51513A7-7815-4DCC-8537-24078629BA06}" srcOrd="1" destOrd="0" presId="urn:microsoft.com/office/officeart/2009/3/layout/StepUpProcess"/>
    <dgm:cxn modelId="{8716184E-22EF-4163-9DAD-30ABE4D802A2}" type="presParOf" srcId="{B51513A7-7815-4DCC-8537-24078629BA06}" destId="{11A913FB-4C94-465F-B670-1326E1A60113}" srcOrd="0" destOrd="0" presId="urn:microsoft.com/office/officeart/2009/3/layout/StepUpProcess"/>
    <dgm:cxn modelId="{BFB0B8FE-7B87-4FD5-A9BF-B5F605F1BD4D}" type="presParOf" srcId="{3E881801-1CE8-40B7-A069-F09B5049F581}" destId="{D12D1AFC-0651-4E2C-AAA5-25F9A56EA0A3}" srcOrd="2" destOrd="0" presId="urn:microsoft.com/office/officeart/2009/3/layout/StepUpProcess"/>
    <dgm:cxn modelId="{FFAA088D-1527-451F-AC48-ACFA6F1E6F06}" type="presParOf" srcId="{D12D1AFC-0651-4E2C-AAA5-25F9A56EA0A3}" destId="{CB869B80-48B8-4546-84A3-F8069CE8F916}" srcOrd="0" destOrd="0" presId="urn:microsoft.com/office/officeart/2009/3/layout/StepUpProcess"/>
    <dgm:cxn modelId="{1BA47A4E-B3E3-4925-9AB5-E65DD0C47C94}" type="presParOf" srcId="{D12D1AFC-0651-4E2C-AAA5-25F9A56EA0A3}" destId="{8BA42A90-4A59-4043-AD3E-2E2B3D3A4F41}" srcOrd="1" destOrd="0" presId="urn:microsoft.com/office/officeart/2009/3/layout/StepUpProcess"/>
    <dgm:cxn modelId="{F5781B11-09FF-4471-805C-ABC44DACEDF0}" type="presParOf" srcId="{D12D1AFC-0651-4E2C-AAA5-25F9A56EA0A3}" destId="{7F3FAFB3-9EC0-41FD-8008-4EE0DDAA8D7A}" srcOrd="2" destOrd="0" presId="urn:microsoft.com/office/officeart/2009/3/layout/StepUpProcess"/>
    <dgm:cxn modelId="{9CAE9A09-0103-4285-85FD-E86C4543B954}" type="presParOf" srcId="{3E881801-1CE8-40B7-A069-F09B5049F581}" destId="{5ABCAF56-BA1C-41B1-ADC1-DBFEE0D54A89}" srcOrd="3" destOrd="0" presId="urn:microsoft.com/office/officeart/2009/3/layout/StepUpProcess"/>
    <dgm:cxn modelId="{03A02AF3-8F2C-433E-869F-2D7E225C4110}" type="presParOf" srcId="{5ABCAF56-BA1C-41B1-ADC1-DBFEE0D54A89}" destId="{61BE4C8C-C9E3-4158-84DC-A241D1476997}" srcOrd="0" destOrd="0" presId="urn:microsoft.com/office/officeart/2009/3/layout/StepUpProcess"/>
    <dgm:cxn modelId="{B97AAB48-9C92-4931-B2AD-0B22FDDB92F6}" type="presParOf" srcId="{3E881801-1CE8-40B7-A069-F09B5049F581}" destId="{E5056128-F9F4-49D9-936C-387200A06872}" srcOrd="4" destOrd="0" presId="urn:microsoft.com/office/officeart/2009/3/layout/StepUpProcess"/>
    <dgm:cxn modelId="{E0028BD5-6B79-47DD-9FBA-417F6C1256E9}" type="presParOf" srcId="{E5056128-F9F4-49D9-936C-387200A06872}" destId="{954C785A-2B26-4F8C-A939-F416BFEBBFEE}" srcOrd="0" destOrd="0" presId="urn:microsoft.com/office/officeart/2009/3/layout/StepUpProcess"/>
    <dgm:cxn modelId="{5831EB43-DB3D-4F26-BC9D-54DD7CC29D8F}" type="presParOf" srcId="{E5056128-F9F4-49D9-936C-387200A06872}" destId="{1C7F8233-77D6-45D0-AC07-C1CE2565788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DC2EA-B617-4298-97A9-AD4C6D362B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72D4D3-D31C-4529-8F72-0B09BE463779}">
      <dgm:prSet/>
      <dgm:spPr/>
      <dgm:t>
        <a:bodyPr/>
        <a:lstStyle/>
        <a:p>
          <a:r>
            <a:rPr lang="en-US" b="1" i="0" dirty="0"/>
            <a:t>Most WaterSMART activities are grant programs</a:t>
          </a:r>
          <a:endParaRPr lang="en-US" dirty="0"/>
        </a:p>
      </dgm:t>
    </dgm:pt>
    <dgm:pt modelId="{DF38A952-15DA-4D70-B5EF-02F5324B3F65}" type="parTrans" cxnId="{88AC328E-9F4F-4613-8C43-EB2D9C474D7B}">
      <dgm:prSet/>
      <dgm:spPr/>
      <dgm:t>
        <a:bodyPr/>
        <a:lstStyle/>
        <a:p>
          <a:endParaRPr lang="en-US"/>
        </a:p>
      </dgm:t>
    </dgm:pt>
    <dgm:pt modelId="{0BB0F4BB-C3FE-4F47-8359-6335AFB52622}" type="sibTrans" cxnId="{88AC328E-9F4F-4613-8C43-EB2D9C474D7B}">
      <dgm:prSet/>
      <dgm:spPr/>
      <dgm:t>
        <a:bodyPr/>
        <a:lstStyle/>
        <a:p>
          <a:endParaRPr lang="en-US"/>
        </a:p>
      </dgm:t>
    </dgm:pt>
    <dgm:pt modelId="{2BA0E1CC-C201-4C63-9B4F-59E9F8B10D0E}">
      <dgm:prSet/>
      <dgm:spPr/>
      <dgm:t>
        <a:bodyPr/>
        <a:lstStyle/>
        <a:p>
          <a:r>
            <a:rPr lang="en-US" b="1" i="0" dirty="0"/>
            <a:t>Generally a 50% non-Federal cost share is required for grants under WaterSMART</a:t>
          </a:r>
          <a:endParaRPr lang="en-US" dirty="0"/>
        </a:p>
      </dgm:t>
    </dgm:pt>
    <dgm:pt modelId="{AEA27490-380B-4BB2-8967-B63A115151EA}" type="parTrans" cxnId="{5A5DB70D-7515-4A7F-B617-B3CFA7E45123}">
      <dgm:prSet/>
      <dgm:spPr/>
      <dgm:t>
        <a:bodyPr/>
        <a:lstStyle/>
        <a:p>
          <a:endParaRPr lang="en-US"/>
        </a:p>
      </dgm:t>
    </dgm:pt>
    <dgm:pt modelId="{DA2118ED-3ED8-4366-9FD8-720493B1012C}" type="sibTrans" cxnId="{5A5DB70D-7515-4A7F-B617-B3CFA7E45123}">
      <dgm:prSet/>
      <dgm:spPr/>
      <dgm:t>
        <a:bodyPr/>
        <a:lstStyle/>
        <a:p>
          <a:endParaRPr lang="en-US"/>
        </a:p>
      </dgm:t>
    </dgm:pt>
    <dgm:pt modelId="{1D16B856-77AB-429B-9359-2826A2859367}">
      <dgm:prSet/>
      <dgm:spPr/>
      <dgm:t>
        <a:bodyPr/>
        <a:lstStyle/>
        <a:p>
          <a:r>
            <a:rPr lang="en-US" b="1" i="0" dirty="0"/>
            <a:t>Applicants include entities such as states, tribes, cities, water districts, irrigation districts, watershed groups, non-profits, and flood control districts within the 17 Western United States (and in some cases AK and HI)</a:t>
          </a:r>
          <a:endParaRPr lang="en-US" dirty="0"/>
        </a:p>
      </dgm:t>
    </dgm:pt>
    <dgm:pt modelId="{79570877-7CB2-4628-ACED-11E59D1BE4C0}" type="parTrans" cxnId="{09F10526-4CB1-48DF-BB5C-B09D3B5D7A17}">
      <dgm:prSet/>
      <dgm:spPr/>
      <dgm:t>
        <a:bodyPr/>
        <a:lstStyle/>
        <a:p>
          <a:endParaRPr lang="en-US"/>
        </a:p>
      </dgm:t>
    </dgm:pt>
    <dgm:pt modelId="{883EF98E-38DC-4CE2-A23B-6651C856E12E}" type="sibTrans" cxnId="{09F10526-4CB1-48DF-BB5C-B09D3B5D7A17}">
      <dgm:prSet/>
      <dgm:spPr/>
      <dgm:t>
        <a:bodyPr/>
        <a:lstStyle/>
        <a:p>
          <a:endParaRPr lang="en-US"/>
        </a:p>
      </dgm:t>
    </dgm:pt>
    <dgm:pt modelId="{F53FD9E1-7024-4C5C-8E66-5E641064ADB5}">
      <dgm:prSet/>
      <dgm:spPr/>
      <dgm:t>
        <a:bodyPr/>
        <a:lstStyle/>
        <a:p>
          <a:r>
            <a:rPr lang="en-US" b="1" i="0" dirty="0"/>
            <a:t>Funding is allocated through annual competitive processes  </a:t>
          </a:r>
          <a:endParaRPr lang="en-US" dirty="0"/>
        </a:p>
      </dgm:t>
    </dgm:pt>
    <dgm:pt modelId="{950DF3C3-5FFE-45B5-A0F8-636861BBBDAE}" type="parTrans" cxnId="{55093AFE-D24F-497B-B53F-1A161E32E406}">
      <dgm:prSet/>
      <dgm:spPr/>
      <dgm:t>
        <a:bodyPr/>
        <a:lstStyle/>
        <a:p>
          <a:endParaRPr lang="en-US"/>
        </a:p>
      </dgm:t>
    </dgm:pt>
    <dgm:pt modelId="{354E146D-8493-4F6F-A099-4225F56A7349}" type="sibTrans" cxnId="{55093AFE-D24F-497B-B53F-1A161E32E406}">
      <dgm:prSet/>
      <dgm:spPr/>
      <dgm:t>
        <a:bodyPr/>
        <a:lstStyle/>
        <a:p>
          <a:endParaRPr lang="en-US"/>
        </a:p>
      </dgm:t>
    </dgm:pt>
    <dgm:pt modelId="{2F334540-2CAD-4618-888E-8216F22ACD7F}" type="pres">
      <dgm:prSet presAssocID="{964DC2EA-B617-4298-97A9-AD4C6D362BB9}" presName="root" presStyleCnt="0">
        <dgm:presLayoutVars>
          <dgm:dir/>
          <dgm:resizeHandles val="exact"/>
        </dgm:presLayoutVars>
      </dgm:prSet>
      <dgm:spPr/>
    </dgm:pt>
    <dgm:pt modelId="{9F111F79-4CA5-47A3-A0C8-A595EA5CC917}" type="pres">
      <dgm:prSet presAssocID="{8672D4D3-D31C-4529-8F72-0B09BE463779}" presName="compNode" presStyleCnt="0"/>
      <dgm:spPr/>
    </dgm:pt>
    <dgm:pt modelId="{A2FAA5EE-715A-416D-B338-0C81EF3A5882}" type="pres">
      <dgm:prSet presAssocID="{8672D4D3-D31C-4529-8F72-0B09BE463779}" presName="bgRect" presStyleLbl="bgShp" presStyleIdx="0" presStyleCnt="4"/>
      <dgm:spPr/>
    </dgm:pt>
    <dgm:pt modelId="{496577F6-C257-48A4-886B-9B97F1AC96C1}" type="pres">
      <dgm:prSet presAssocID="{8672D4D3-D31C-4529-8F72-0B09BE46377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4B1E3955-A0BA-42D0-BD88-2B0E336F523F}" type="pres">
      <dgm:prSet presAssocID="{8672D4D3-D31C-4529-8F72-0B09BE463779}" presName="spaceRect" presStyleCnt="0"/>
      <dgm:spPr/>
    </dgm:pt>
    <dgm:pt modelId="{7C2D5DE6-BEA8-4EFB-B0A4-E6EC3D9B5CCA}" type="pres">
      <dgm:prSet presAssocID="{8672D4D3-D31C-4529-8F72-0B09BE463779}" presName="parTx" presStyleLbl="revTx" presStyleIdx="0" presStyleCnt="4">
        <dgm:presLayoutVars>
          <dgm:chMax val="0"/>
          <dgm:chPref val="0"/>
        </dgm:presLayoutVars>
      </dgm:prSet>
      <dgm:spPr/>
    </dgm:pt>
    <dgm:pt modelId="{AE20BF4A-CBC2-45F9-A475-1CFBE02F901F}" type="pres">
      <dgm:prSet presAssocID="{0BB0F4BB-C3FE-4F47-8359-6335AFB52622}" presName="sibTrans" presStyleCnt="0"/>
      <dgm:spPr/>
    </dgm:pt>
    <dgm:pt modelId="{6E9468A5-6FA9-4E14-B085-7B74FC146B48}" type="pres">
      <dgm:prSet presAssocID="{2BA0E1CC-C201-4C63-9B4F-59E9F8B10D0E}" presName="compNode" presStyleCnt="0"/>
      <dgm:spPr/>
    </dgm:pt>
    <dgm:pt modelId="{6007B86F-B3A9-4DD0-8B7D-1C245870F404}" type="pres">
      <dgm:prSet presAssocID="{2BA0E1CC-C201-4C63-9B4F-59E9F8B10D0E}" presName="bgRect" presStyleLbl="bgShp" presStyleIdx="1" presStyleCnt="4"/>
      <dgm:spPr/>
    </dgm:pt>
    <dgm:pt modelId="{69C918A1-B431-4897-9047-3EE6935D9314}" type="pres">
      <dgm:prSet presAssocID="{2BA0E1CC-C201-4C63-9B4F-59E9F8B10D0E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989A25BF-D801-40F6-9AD8-1D2AD600FDFC}" type="pres">
      <dgm:prSet presAssocID="{2BA0E1CC-C201-4C63-9B4F-59E9F8B10D0E}" presName="spaceRect" presStyleCnt="0"/>
      <dgm:spPr/>
    </dgm:pt>
    <dgm:pt modelId="{F0CAF352-9C2D-44CC-919F-98A1FCED781C}" type="pres">
      <dgm:prSet presAssocID="{2BA0E1CC-C201-4C63-9B4F-59E9F8B10D0E}" presName="parTx" presStyleLbl="revTx" presStyleIdx="1" presStyleCnt="4">
        <dgm:presLayoutVars>
          <dgm:chMax val="0"/>
          <dgm:chPref val="0"/>
        </dgm:presLayoutVars>
      </dgm:prSet>
      <dgm:spPr/>
    </dgm:pt>
    <dgm:pt modelId="{87DB15B5-0DE5-403A-A0A6-035A0C3E488F}" type="pres">
      <dgm:prSet presAssocID="{DA2118ED-3ED8-4366-9FD8-720493B1012C}" presName="sibTrans" presStyleCnt="0"/>
      <dgm:spPr/>
    </dgm:pt>
    <dgm:pt modelId="{9F92C318-F9BA-4A90-885D-C9228819CBED}" type="pres">
      <dgm:prSet presAssocID="{1D16B856-77AB-429B-9359-2826A2859367}" presName="compNode" presStyleCnt="0"/>
      <dgm:spPr/>
    </dgm:pt>
    <dgm:pt modelId="{3D8B39F6-135F-4813-AAF6-627C90BFE6D3}" type="pres">
      <dgm:prSet presAssocID="{1D16B856-77AB-429B-9359-2826A2859367}" presName="bgRect" presStyleLbl="bgShp" presStyleIdx="2" presStyleCnt="4"/>
      <dgm:spPr/>
    </dgm:pt>
    <dgm:pt modelId="{3B6C0E8F-830B-49AC-BAC0-AAC3C1FCF2D6}" type="pres">
      <dgm:prSet presAssocID="{1D16B856-77AB-429B-9359-2826A2859367}" presName="iconRect" presStyleLbl="node1" presStyleIdx="2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DD5890F3-384F-48EB-AF34-E825C8AF2752}" type="pres">
      <dgm:prSet presAssocID="{1D16B856-77AB-429B-9359-2826A2859367}" presName="spaceRect" presStyleCnt="0"/>
      <dgm:spPr/>
    </dgm:pt>
    <dgm:pt modelId="{BCF598F7-069B-42C1-BDBF-ECCA95523DF3}" type="pres">
      <dgm:prSet presAssocID="{1D16B856-77AB-429B-9359-2826A2859367}" presName="parTx" presStyleLbl="revTx" presStyleIdx="2" presStyleCnt="4">
        <dgm:presLayoutVars>
          <dgm:chMax val="0"/>
          <dgm:chPref val="0"/>
        </dgm:presLayoutVars>
      </dgm:prSet>
      <dgm:spPr/>
    </dgm:pt>
    <dgm:pt modelId="{B73BDB1E-E672-40E3-8854-07917799141F}" type="pres">
      <dgm:prSet presAssocID="{883EF98E-38DC-4CE2-A23B-6651C856E12E}" presName="sibTrans" presStyleCnt="0"/>
      <dgm:spPr/>
    </dgm:pt>
    <dgm:pt modelId="{7EB8C7D0-5E3A-435A-AF0C-2FCDCA2064B4}" type="pres">
      <dgm:prSet presAssocID="{F53FD9E1-7024-4C5C-8E66-5E641064ADB5}" presName="compNode" presStyleCnt="0"/>
      <dgm:spPr/>
    </dgm:pt>
    <dgm:pt modelId="{87750380-0779-4FB2-8DC6-571529F5603A}" type="pres">
      <dgm:prSet presAssocID="{F53FD9E1-7024-4C5C-8E66-5E641064ADB5}" presName="bgRect" presStyleLbl="bgShp" presStyleIdx="3" presStyleCnt="4"/>
      <dgm:spPr/>
    </dgm:pt>
    <dgm:pt modelId="{F9884BCE-CDEE-4233-BA65-196E571BAC75}" type="pres">
      <dgm:prSet presAssocID="{F53FD9E1-7024-4C5C-8E66-5E641064ADB5}" presName="iconRect" presStyleLbl="nod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8D9036CA-C134-4B5D-A220-4AE008D5F175}" type="pres">
      <dgm:prSet presAssocID="{F53FD9E1-7024-4C5C-8E66-5E641064ADB5}" presName="spaceRect" presStyleCnt="0"/>
      <dgm:spPr/>
    </dgm:pt>
    <dgm:pt modelId="{D1004A85-1BAF-4572-ACA9-DAFAFD9D4DD8}" type="pres">
      <dgm:prSet presAssocID="{F53FD9E1-7024-4C5C-8E66-5E641064AD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F906B02-74A1-4A37-AEE4-F1A5639B715F}" type="presOf" srcId="{2BA0E1CC-C201-4C63-9B4F-59E9F8B10D0E}" destId="{F0CAF352-9C2D-44CC-919F-98A1FCED781C}" srcOrd="0" destOrd="0" presId="urn:microsoft.com/office/officeart/2018/2/layout/IconVerticalSolidList"/>
    <dgm:cxn modelId="{5A5DB70D-7515-4A7F-B617-B3CFA7E45123}" srcId="{964DC2EA-B617-4298-97A9-AD4C6D362BB9}" destId="{2BA0E1CC-C201-4C63-9B4F-59E9F8B10D0E}" srcOrd="1" destOrd="0" parTransId="{AEA27490-380B-4BB2-8967-B63A115151EA}" sibTransId="{DA2118ED-3ED8-4366-9FD8-720493B1012C}"/>
    <dgm:cxn modelId="{0692E914-0D0F-4E1A-B7F7-056F9AC22B62}" type="presOf" srcId="{F53FD9E1-7024-4C5C-8E66-5E641064ADB5}" destId="{D1004A85-1BAF-4572-ACA9-DAFAFD9D4DD8}" srcOrd="0" destOrd="0" presId="urn:microsoft.com/office/officeart/2018/2/layout/IconVerticalSolidList"/>
    <dgm:cxn modelId="{09F10526-4CB1-48DF-BB5C-B09D3B5D7A17}" srcId="{964DC2EA-B617-4298-97A9-AD4C6D362BB9}" destId="{1D16B856-77AB-429B-9359-2826A2859367}" srcOrd="2" destOrd="0" parTransId="{79570877-7CB2-4628-ACED-11E59D1BE4C0}" sibTransId="{883EF98E-38DC-4CE2-A23B-6651C856E12E}"/>
    <dgm:cxn modelId="{2B0C7643-BBC6-4992-842E-0262BD61EC85}" type="presOf" srcId="{8672D4D3-D31C-4529-8F72-0B09BE463779}" destId="{7C2D5DE6-BEA8-4EFB-B0A4-E6EC3D9B5CCA}" srcOrd="0" destOrd="0" presId="urn:microsoft.com/office/officeart/2018/2/layout/IconVerticalSolidList"/>
    <dgm:cxn modelId="{BE3DD47D-A242-4F64-B307-7AAB3170AD22}" type="presOf" srcId="{964DC2EA-B617-4298-97A9-AD4C6D362BB9}" destId="{2F334540-2CAD-4618-888E-8216F22ACD7F}" srcOrd="0" destOrd="0" presId="urn:microsoft.com/office/officeart/2018/2/layout/IconVerticalSolidList"/>
    <dgm:cxn modelId="{88AC328E-9F4F-4613-8C43-EB2D9C474D7B}" srcId="{964DC2EA-B617-4298-97A9-AD4C6D362BB9}" destId="{8672D4D3-D31C-4529-8F72-0B09BE463779}" srcOrd="0" destOrd="0" parTransId="{DF38A952-15DA-4D70-B5EF-02F5324B3F65}" sibTransId="{0BB0F4BB-C3FE-4F47-8359-6335AFB52622}"/>
    <dgm:cxn modelId="{F5A31AA0-86B0-414D-97CB-8D5237F9DB22}" type="presOf" srcId="{1D16B856-77AB-429B-9359-2826A2859367}" destId="{BCF598F7-069B-42C1-BDBF-ECCA95523DF3}" srcOrd="0" destOrd="0" presId="urn:microsoft.com/office/officeart/2018/2/layout/IconVerticalSolidList"/>
    <dgm:cxn modelId="{55093AFE-D24F-497B-B53F-1A161E32E406}" srcId="{964DC2EA-B617-4298-97A9-AD4C6D362BB9}" destId="{F53FD9E1-7024-4C5C-8E66-5E641064ADB5}" srcOrd="3" destOrd="0" parTransId="{950DF3C3-5FFE-45B5-A0F8-636861BBBDAE}" sibTransId="{354E146D-8493-4F6F-A099-4225F56A7349}"/>
    <dgm:cxn modelId="{7E896441-8387-4537-A0BC-A934A40B0C55}" type="presParOf" srcId="{2F334540-2CAD-4618-888E-8216F22ACD7F}" destId="{9F111F79-4CA5-47A3-A0C8-A595EA5CC917}" srcOrd="0" destOrd="0" presId="urn:microsoft.com/office/officeart/2018/2/layout/IconVerticalSolidList"/>
    <dgm:cxn modelId="{030CA11D-9A44-4AFE-9233-77ECB9306A54}" type="presParOf" srcId="{9F111F79-4CA5-47A3-A0C8-A595EA5CC917}" destId="{A2FAA5EE-715A-416D-B338-0C81EF3A5882}" srcOrd="0" destOrd="0" presId="urn:microsoft.com/office/officeart/2018/2/layout/IconVerticalSolidList"/>
    <dgm:cxn modelId="{3F16A32A-6F6E-4CB7-AA49-FF9F3C22FBAE}" type="presParOf" srcId="{9F111F79-4CA5-47A3-A0C8-A595EA5CC917}" destId="{496577F6-C257-48A4-886B-9B97F1AC96C1}" srcOrd="1" destOrd="0" presId="urn:microsoft.com/office/officeart/2018/2/layout/IconVerticalSolidList"/>
    <dgm:cxn modelId="{37A0BC6A-8A5F-4CFB-ACD4-1ECC304BA866}" type="presParOf" srcId="{9F111F79-4CA5-47A3-A0C8-A595EA5CC917}" destId="{4B1E3955-A0BA-42D0-BD88-2B0E336F523F}" srcOrd="2" destOrd="0" presId="urn:microsoft.com/office/officeart/2018/2/layout/IconVerticalSolidList"/>
    <dgm:cxn modelId="{81CFBC5D-CE0B-410D-ADD6-D4F8550E6AAA}" type="presParOf" srcId="{9F111F79-4CA5-47A3-A0C8-A595EA5CC917}" destId="{7C2D5DE6-BEA8-4EFB-B0A4-E6EC3D9B5CCA}" srcOrd="3" destOrd="0" presId="urn:microsoft.com/office/officeart/2018/2/layout/IconVerticalSolidList"/>
    <dgm:cxn modelId="{930A9848-61C2-4B98-9133-9722B89B5F35}" type="presParOf" srcId="{2F334540-2CAD-4618-888E-8216F22ACD7F}" destId="{AE20BF4A-CBC2-45F9-A475-1CFBE02F901F}" srcOrd="1" destOrd="0" presId="urn:microsoft.com/office/officeart/2018/2/layout/IconVerticalSolidList"/>
    <dgm:cxn modelId="{4914E1EC-5754-4083-B762-36715091E5CE}" type="presParOf" srcId="{2F334540-2CAD-4618-888E-8216F22ACD7F}" destId="{6E9468A5-6FA9-4E14-B085-7B74FC146B48}" srcOrd="2" destOrd="0" presId="urn:microsoft.com/office/officeart/2018/2/layout/IconVerticalSolidList"/>
    <dgm:cxn modelId="{09DC9938-83A7-4215-949D-FFAD7354644E}" type="presParOf" srcId="{6E9468A5-6FA9-4E14-B085-7B74FC146B48}" destId="{6007B86F-B3A9-4DD0-8B7D-1C245870F404}" srcOrd="0" destOrd="0" presId="urn:microsoft.com/office/officeart/2018/2/layout/IconVerticalSolidList"/>
    <dgm:cxn modelId="{3A7299EB-0DFE-46B4-B8C0-8AFA6A79D74D}" type="presParOf" srcId="{6E9468A5-6FA9-4E14-B085-7B74FC146B48}" destId="{69C918A1-B431-4897-9047-3EE6935D9314}" srcOrd="1" destOrd="0" presId="urn:microsoft.com/office/officeart/2018/2/layout/IconVerticalSolidList"/>
    <dgm:cxn modelId="{DB719DB5-9AE0-42F9-8680-6686AF83A9CD}" type="presParOf" srcId="{6E9468A5-6FA9-4E14-B085-7B74FC146B48}" destId="{989A25BF-D801-40F6-9AD8-1D2AD600FDFC}" srcOrd="2" destOrd="0" presId="urn:microsoft.com/office/officeart/2018/2/layout/IconVerticalSolidList"/>
    <dgm:cxn modelId="{1FDA9059-43EE-4BF6-BC98-B0EE5B8F7E50}" type="presParOf" srcId="{6E9468A5-6FA9-4E14-B085-7B74FC146B48}" destId="{F0CAF352-9C2D-44CC-919F-98A1FCED781C}" srcOrd="3" destOrd="0" presId="urn:microsoft.com/office/officeart/2018/2/layout/IconVerticalSolidList"/>
    <dgm:cxn modelId="{80C4E708-805D-492C-951E-3C983718D78F}" type="presParOf" srcId="{2F334540-2CAD-4618-888E-8216F22ACD7F}" destId="{87DB15B5-0DE5-403A-A0A6-035A0C3E488F}" srcOrd="3" destOrd="0" presId="urn:microsoft.com/office/officeart/2018/2/layout/IconVerticalSolidList"/>
    <dgm:cxn modelId="{22FEEBA4-B927-4511-89D4-D8857E1DD802}" type="presParOf" srcId="{2F334540-2CAD-4618-888E-8216F22ACD7F}" destId="{9F92C318-F9BA-4A90-885D-C9228819CBED}" srcOrd="4" destOrd="0" presId="urn:microsoft.com/office/officeart/2018/2/layout/IconVerticalSolidList"/>
    <dgm:cxn modelId="{57954746-8C7F-4EEF-B867-5CAA83601A63}" type="presParOf" srcId="{9F92C318-F9BA-4A90-885D-C9228819CBED}" destId="{3D8B39F6-135F-4813-AAF6-627C90BFE6D3}" srcOrd="0" destOrd="0" presId="urn:microsoft.com/office/officeart/2018/2/layout/IconVerticalSolidList"/>
    <dgm:cxn modelId="{9517233D-3403-4C56-B45F-4BC365D63DAB}" type="presParOf" srcId="{9F92C318-F9BA-4A90-885D-C9228819CBED}" destId="{3B6C0E8F-830B-49AC-BAC0-AAC3C1FCF2D6}" srcOrd="1" destOrd="0" presId="urn:microsoft.com/office/officeart/2018/2/layout/IconVerticalSolidList"/>
    <dgm:cxn modelId="{300C7E4B-CEAB-483B-89FC-E01435F68327}" type="presParOf" srcId="{9F92C318-F9BA-4A90-885D-C9228819CBED}" destId="{DD5890F3-384F-48EB-AF34-E825C8AF2752}" srcOrd="2" destOrd="0" presId="urn:microsoft.com/office/officeart/2018/2/layout/IconVerticalSolidList"/>
    <dgm:cxn modelId="{1C4B4A07-145D-4BA8-8C2A-526D57760BDC}" type="presParOf" srcId="{9F92C318-F9BA-4A90-885D-C9228819CBED}" destId="{BCF598F7-069B-42C1-BDBF-ECCA95523DF3}" srcOrd="3" destOrd="0" presId="urn:microsoft.com/office/officeart/2018/2/layout/IconVerticalSolidList"/>
    <dgm:cxn modelId="{CAEB1D32-4420-443F-B8D5-140AEA061D91}" type="presParOf" srcId="{2F334540-2CAD-4618-888E-8216F22ACD7F}" destId="{B73BDB1E-E672-40E3-8854-07917799141F}" srcOrd="5" destOrd="0" presId="urn:microsoft.com/office/officeart/2018/2/layout/IconVerticalSolidList"/>
    <dgm:cxn modelId="{A52E3C35-A463-420F-9EAF-01A19B72E016}" type="presParOf" srcId="{2F334540-2CAD-4618-888E-8216F22ACD7F}" destId="{7EB8C7D0-5E3A-435A-AF0C-2FCDCA2064B4}" srcOrd="6" destOrd="0" presId="urn:microsoft.com/office/officeart/2018/2/layout/IconVerticalSolidList"/>
    <dgm:cxn modelId="{E7ACD881-6A26-4144-91EE-DF7B07B7A183}" type="presParOf" srcId="{7EB8C7D0-5E3A-435A-AF0C-2FCDCA2064B4}" destId="{87750380-0779-4FB2-8DC6-571529F5603A}" srcOrd="0" destOrd="0" presId="urn:microsoft.com/office/officeart/2018/2/layout/IconVerticalSolidList"/>
    <dgm:cxn modelId="{BEAE283A-D1D8-4E00-9568-CCD45CDA88B2}" type="presParOf" srcId="{7EB8C7D0-5E3A-435A-AF0C-2FCDCA2064B4}" destId="{F9884BCE-CDEE-4233-BA65-196E571BAC75}" srcOrd="1" destOrd="0" presId="urn:microsoft.com/office/officeart/2018/2/layout/IconVerticalSolidList"/>
    <dgm:cxn modelId="{35AADDC3-A57C-4E9D-9690-6121054D9BD3}" type="presParOf" srcId="{7EB8C7D0-5E3A-435A-AF0C-2FCDCA2064B4}" destId="{8D9036CA-C134-4B5D-A220-4AE008D5F175}" srcOrd="2" destOrd="0" presId="urn:microsoft.com/office/officeart/2018/2/layout/IconVerticalSolidList"/>
    <dgm:cxn modelId="{53606C38-2E11-4A66-85A4-2F6B489A58DD}" type="presParOf" srcId="{7EB8C7D0-5E3A-435A-AF0C-2FCDCA2064B4}" destId="{D1004A85-1BAF-4572-ACA9-DAFAFD9D4D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3115E-ED17-4C55-9D9C-04A7D2F370C2}">
      <dsp:nvSpPr>
        <dsp:cNvPr id="0" name=""/>
        <dsp:cNvSpPr/>
      </dsp:nvSpPr>
      <dsp:spPr>
        <a:xfrm>
          <a:off x="-5771376" y="-883528"/>
          <a:ext cx="6872457" cy="6872457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024E9-13B7-42CE-95DF-7534F602DEA8}">
      <dsp:nvSpPr>
        <dsp:cNvPr id="0" name=""/>
        <dsp:cNvSpPr/>
      </dsp:nvSpPr>
      <dsp:spPr>
        <a:xfrm>
          <a:off x="708629" y="510540"/>
          <a:ext cx="4323657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Growing Populations</a:t>
          </a:r>
        </a:p>
      </dsp:txBody>
      <dsp:txXfrm>
        <a:off x="708629" y="510540"/>
        <a:ext cx="4323657" cy="1021080"/>
      </dsp:txXfrm>
    </dsp:sp>
    <dsp:sp modelId="{35A89593-CD33-4783-B9F0-765D22B6E11B}">
      <dsp:nvSpPr>
        <dsp:cNvPr id="0" name=""/>
        <dsp:cNvSpPr/>
      </dsp:nvSpPr>
      <dsp:spPr>
        <a:xfrm>
          <a:off x="70454" y="382905"/>
          <a:ext cx="1276350" cy="127635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AB451-FB93-4C26-B595-C402FDBE323C}">
      <dsp:nvSpPr>
        <dsp:cNvPr id="0" name=""/>
        <dsp:cNvSpPr/>
      </dsp:nvSpPr>
      <dsp:spPr>
        <a:xfrm>
          <a:off x="1079792" y="2042160"/>
          <a:ext cx="3952495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Restoration Needs</a:t>
          </a:r>
        </a:p>
      </dsp:txBody>
      <dsp:txXfrm>
        <a:off x="1079792" y="2042160"/>
        <a:ext cx="3952495" cy="1021080"/>
      </dsp:txXfrm>
    </dsp:sp>
    <dsp:sp modelId="{6E3CFAAA-2716-4C73-A63B-EFA486F82108}">
      <dsp:nvSpPr>
        <dsp:cNvPr id="0" name=""/>
        <dsp:cNvSpPr/>
      </dsp:nvSpPr>
      <dsp:spPr>
        <a:xfrm>
          <a:off x="441617" y="1914525"/>
          <a:ext cx="1276350" cy="1276350"/>
        </a:xfrm>
        <a:prstGeom prst="ellipse">
          <a:avLst/>
        </a:prstGeom>
        <a:blipFill rotWithShape="0">
          <a:blip xmlns:r="http://schemas.openxmlformats.org/officeDocument/2006/relationships" r:embed="rId2">
            <a:alphaModFix/>
          </a:blip>
          <a:srcRect/>
          <a:stretch>
            <a:fillRect l="-25000" r="-25000"/>
          </a:stretch>
        </a:blip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6091F-EAD5-442D-8D49-4001AA076F80}">
      <dsp:nvSpPr>
        <dsp:cNvPr id="0" name=""/>
        <dsp:cNvSpPr/>
      </dsp:nvSpPr>
      <dsp:spPr>
        <a:xfrm>
          <a:off x="708629" y="3573780"/>
          <a:ext cx="4323657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Drought</a:t>
          </a:r>
        </a:p>
      </dsp:txBody>
      <dsp:txXfrm>
        <a:off x="708629" y="3573780"/>
        <a:ext cx="4323657" cy="1021080"/>
      </dsp:txXfrm>
    </dsp:sp>
    <dsp:sp modelId="{521741CD-B39E-4057-8338-113386625BEF}">
      <dsp:nvSpPr>
        <dsp:cNvPr id="0" name=""/>
        <dsp:cNvSpPr/>
      </dsp:nvSpPr>
      <dsp:spPr>
        <a:xfrm>
          <a:off x="70454" y="3446145"/>
          <a:ext cx="1276350" cy="127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EFDB9-FAD5-4D8F-B1C8-E1CB28118404}">
      <dsp:nvSpPr>
        <dsp:cNvPr id="0" name=""/>
        <dsp:cNvSpPr/>
      </dsp:nvSpPr>
      <dsp:spPr>
        <a:xfrm rot="5400000">
          <a:off x="532732" y="1565970"/>
          <a:ext cx="1604300" cy="266951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9F8F4-BA02-4538-945D-EAC04681AF5A}">
      <dsp:nvSpPr>
        <dsp:cNvPr id="0" name=""/>
        <dsp:cNvSpPr/>
      </dsp:nvSpPr>
      <dsp:spPr>
        <a:xfrm>
          <a:off x="250390" y="2364806"/>
          <a:ext cx="2613056" cy="211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Drought Contingency Plans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CWMP Phase I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Water Marketing Strategy Grants</a:t>
          </a:r>
        </a:p>
      </dsp:txBody>
      <dsp:txXfrm>
        <a:off x="250390" y="2364806"/>
        <a:ext cx="2613056" cy="2112556"/>
      </dsp:txXfrm>
    </dsp:sp>
    <dsp:sp modelId="{E7322A99-5E29-4DE1-B3F8-C0362A3B0619}">
      <dsp:nvSpPr>
        <dsp:cNvPr id="0" name=""/>
        <dsp:cNvSpPr/>
      </dsp:nvSpPr>
      <dsp:spPr>
        <a:xfrm>
          <a:off x="2251344" y="1518351"/>
          <a:ext cx="454727" cy="454727"/>
        </a:xfrm>
        <a:prstGeom prst="triangle">
          <a:avLst>
            <a:gd name="adj" fmla="val 1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69B80-48B8-4546-84A3-F8069CE8F916}">
      <dsp:nvSpPr>
        <dsp:cNvPr id="0" name=""/>
        <dsp:cNvSpPr/>
      </dsp:nvSpPr>
      <dsp:spPr>
        <a:xfrm rot="5400000">
          <a:off x="3587282" y="985737"/>
          <a:ext cx="1604300" cy="26695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42A90-4A59-4043-AD3E-2E2B3D3A4F41}">
      <dsp:nvSpPr>
        <dsp:cNvPr id="0" name=""/>
        <dsp:cNvSpPr/>
      </dsp:nvSpPr>
      <dsp:spPr>
        <a:xfrm>
          <a:off x="3344193" y="1761358"/>
          <a:ext cx="2410057" cy="211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Applied Science Tools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Reservoir Operations Pilots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Water Management Options Pilots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Drought Resiliency Projects</a:t>
          </a:r>
        </a:p>
      </dsp:txBody>
      <dsp:txXfrm>
        <a:off x="3344193" y="1761358"/>
        <a:ext cx="2410057" cy="2112556"/>
      </dsp:txXfrm>
    </dsp:sp>
    <dsp:sp modelId="{7F3FAFB3-9EC0-41FD-8008-4EE0DDAA8D7A}">
      <dsp:nvSpPr>
        <dsp:cNvPr id="0" name=""/>
        <dsp:cNvSpPr/>
      </dsp:nvSpPr>
      <dsp:spPr>
        <a:xfrm>
          <a:off x="5354272" y="860601"/>
          <a:ext cx="454727" cy="454727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C785A-2B26-4F8C-A939-F416BFEBBFEE}">
      <dsp:nvSpPr>
        <dsp:cNvPr id="0" name=""/>
        <dsp:cNvSpPr/>
      </dsp:nvSpPr>
      <dsp:spPr>
        <a:xfrm rot="5400000">
          <a:off x="6646850" y="579394"/>
          <a:ext cx="1604300" cy="266951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F8233-77D6-45D0-AC07-C1CE25657884}">
      <dsp:nvSpPr>
        <dsp:cNvPr id="0" name=""/>
        <dsp:cNvSpPr/>
      </dsp:nvSpPr>
      <dsp:spPr>
        <a:xfrm>
          <a:off x="6368817" y="1344280"/>
          <a:ext cx="2410057" cy="211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Drought Resiliency Projects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Water and Energy Efficiency Grants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Small-Scale Water Efficiency Projects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CWMP Phase II</a:t>
          </a:r>
        </a:p>
      </dsp:txBody>
      <dsp:txXfrm>
        <a:off x="6368817" y="1344280"/>
        <a:ext cx="2410057" cy="2112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AA5EE-715A-416D-B338-0C81EF3A5882}">
      <dsp:nvSpPr>
        <dsp:cNvPr id="0" name=""/>
        <dsp:cNvSpPr/>
      </dsp:nvSpPr>
      <dsp:spPr>
        <a:xfrm>
          <a:off x="0" y="1709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577F6-C257-48A4-886B-9B97F1AC96C1}">
      <dsp:nvSpPr>
        <dsp:cNvPr id="0" name=""/>
        <dsp:cNvSpPr/>
      </dsp:nvSpPr>
      <dsp:spPr>
        <a:xfrm>
          <a:off x="262112" y="196669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D5DE6-BEA8-4EFB-B0A4-E6EC3D9B5CCA}">
      <dsp:nvSpPr>
        <dsp:cNvPr id="0" name=""/>
        <dsp:cNvSpPr/>
      </dsp:nvSpPr>
      <dsp:spPr>
        <a:xfrm>
          <a:off x="1000794" y="1709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Most WaterSMART activities are grant programs</a:t>
          </a:r>
          <a:endParaRPr lang="en-US" sz="1800" kern="1200" dirty="0"/>
        </a:p>
      </dsp:txBody>
      <dsp:txXfrm>
        <a:off x="1000794" y="1709"/>
        <a:ext cx="10703525" cy="866488"/>
      </dsp:txXfrm>
    </dsp:sp>
    <dsp:sp modelId="{6007B86F-B3A9-4DD0-8B7D-1C245870F404}">
      <dsp:nvSpPr>
        <dsp:cNvPr id="0" name=""/>
        <dsp:cNvSpPr/>
      </dsp:nvSpPr>
      <dsp:spPr>
        <a:xfrm>
          <a:off x="0" y="108482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918A1-B431-4897-9047-3EE6935D9314}">
      <dsp:nvSpPr>
        <dsp:cNvPr id="0" name=""/>
        <dsp:cNvSpPr/>
      </dsp:nvSpPr>
      <dsp:spPr>
        <a:xfrm>
          <a:off x="262112" y="1279779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AF352-9C2D-44CC-919F-98A1FCED781C}">
      <dsp:nvSpPr>
        <dsp:cNvPr id="0" name=""/>
        <dsp:cNvSpPr/>
      </dsp:nvSpPr>
      <dsp:spPr>
        <a:xfrm>
          <a:off x="1000794" y="108482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Generally a 50% non-Federal cost share is required for grants under WaterSMART</a:t>
          </a:r>
          <a:endParaRPr lang="en-US" sz="1800" kern="1200" dirty="0"/>
        </a:p>
      </dsp:txBody>
      <dsp:txXfrm>
        <a:off x="1000794" y="1084820"/>
        <a:ext cx="10703525" cy="866488"/>
      </dsp:txXfrm>
    </dsp:sp>
    <dsp:sp modelId="{3D8B39F6-135F-4813-AAF6-627C90BFE6D3}">
      <dsp:nvSpPr>
        <dsp:cNvPr id="0" name=""/>
        <dsp:cNvSpPr/>
      </dsp:nvSpPr>
      <dsp:spPr>
        <a:xfrm>
          <a:off x="0" y="216793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C0E8F-830B-49AC-BAC0-AAC3C1FCF2D6}">
      <dsp:nvSpPr>
        <dsp:cNvPr id="0" name=""/>
        <dsp:cNvSpPr/>
      </dsp:nvSpPr>
      <dsp:spPr>
        <a:xfrm>
          <a:off x="262112" y="2362890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598F7-069B-42C1-BDBF-ECCA95523DF3}">
      <dsp:nvSpPr>
        <dsp:cNvPr id="0" name=""/>
        <dsp:cNvSpPr/>
      </dsp:nvSpPr>
      <dsp:spPr>
        <a:xfrm>
          <a:off x="1000794" y="216793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Applicants include entities such as states, tribes, cities, water districts, irrigation districts, watershed groups, non-profits, and flood control districts within the 17 Western United States (and in some cases AK and HI)</a:t>
          </a:r>
          <a:endParaRPr lang="en-US" sz="1800" kern="1200" dirty="0"/>
        </a:p>
      </dsp:txBody>
      <dsp:txXfrm>
        <a:off x="1000794" y="2167930"/>
        <a:ext cx="10703525" cy="866488"/>
      </dsp:txXfrm>
    </dsp:sp>
    <dsp:sp modelId="{87750380-0779-4FB2-8DC6-571529F5603A}">
      <dsp:nvSpPr>
        <dsp:cNvPr id="0" name=""/>
        <dsp:cNvSpPr/>
      </dsp:nvSpPr>
      <dsp:spPr>
        <a:xfrm>
          <a:off x="0" y="325104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84BCE-CDEE-4233-BA65-196E571BAC75}">
      <dsp:nvSpPr>
        <dsp:cNvPr id="0" name=""/>
        <dsp:cNvSpPr/>
      </dsp:nvSpPr>
      <dsp:spPr>
        <a:xfrm>
          <a:off x="262112" y="3446000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04A85-1BAF-4572-ACA9-DAFAFD9D4DD8}">
      <dsp:nvSpPr>
        <dsp:cNvPr id="0" name=""/>
        <dsp:cNvSpPr/>
      </dsp:nvSpPr>
      <dsp:spPr>
        <a:xfrm>
          <a:off x="1000794" y="325104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Funding is allocated through annual competitive processes  </a:t>
          </a:r>
          <a:endParaRPr lang="en-US" sz="1800" kern="1200" dirty="0"/>
        </a:p>
      </dsp:txBody>
      <dsp:txXfrm>
        <a:off x="1000794" y="3251040"/>
        <a:ext cx="10703525" cy="866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9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32128-98AE-466D-94E6-020A3F126C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53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0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1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27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92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4BAD-AEF0-463D-B7D3-0B2EA90A12A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02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2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95636" y="4387768"/>
            <a:ext cx="5560376" cy="4155917"/>
          </a:xfrm>
          <a:prstGeom prst="rect">
            <a:avLst/>
          </a:prstGeom>
          <a:noFill/>
          <a:ln>
            <a:noFill/>
          </a:ln>
        </p:spPr>
        <p:txBody>
          <a:bodyPr wrap="square" lIns="90602" tIns="90602" rIns="90602" bIns="90602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3150" cy="3462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58645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50888" y="1182688"/>
            <a:ext cx="5676900" cy="3194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917" y="4820031"/>
            <a:ext cx="5743335" cy="3726550"/>
          </a:xfrm>
        </p:spPr>
        <p:txBody>
          <a:bodyPr>
            <a:normAutofit/>
          </a:bodyPr>
          <a:lstStyle/>
          <a:p>
            <a:pPr defTabSz="95096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72662" indent="-2971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88710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64194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39679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15162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90646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66131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041615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DA66459-5C07-47B7-B6C3-E8B62FC928FC}" type="slidenum">
              <a:rPr lang="en-US" alt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4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3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4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4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Infrastructure Improvements</a:t>
            </a:r>
          </a:p>
          <a:p>
            <a:pPr lvl="1"/>
            <a:r>
              <a:rPr lang="en-US" sz="1800" b="0" dirty="0"/>
              <a:t>Modifying surface water intakes</a:t>
            </a:r>
          </a:p>
          <a:p>
            <a:pPr lvl="1"/>
            <a:r>
              <a:rPr lang="en-US" sz="1800" b="0" dirty="0"/>
              <a:t>New conveyance system components</a:t>
            </a:r>
          </a:p>
          <a:p>
            <a:pPr lvl="1"/>
            <a:r>
              <a:rPr lang="en-US" sz="1800" b="0" dirty="0"/>
              <a:t>Additional water storage</a:t>
            </a:r>
          </a:p>
          <a:p>
            <a:pPr lvl="1"/>
            <a:r>
              <a:rPr lang="en-US" sz="1800" b="0" dirty="0"/>
              <a:t>Recharge facilities</a:t>
            </a:r>
          </a:p>
          <a:p>
            <a:pPr lvl="1"/>
            <a:r>
              <a:rPr lang="en-US" sz="1800" b="0" dirty="0"/>
              <a:t>Capture and treat alternative supplies</a:t>
            </a:r>
          </a:p>
          <a:p>
            <a:r>
              <a:rPr lang="en-US" sz="1800" dirty="0"/>
              <a:t>Decision Support Tools &amp; Modeling</a:t>
            </a:r>
          </a:p>
          <a:p>
            <a:pPr lvl="1"/>
            <a:r>
              <a:rPr lang="en-US" sz="1800" b="0" dirty="0"/>
              <a:t>Tools to support water marketing</a:t>
            </a:r>
          </a:p>
          <a:p>
            <a:pPr lvl="1"/>
            <a:r>
              <a:rPr lang="en-US" sz="1800" b="0" dirty="0"/>
              <a:t>Tools to convey water supply information</a:t>
            </a:r>
          </a:p>
          <a:p>
            <a:pPr lvl="1"/>
            <a:r>
              <a:rPr lang="en-US" sz="1800" b="0" dirty="0"/>
              <a:t>Measurement</a:t>
            </a:r>
          </a:p>
          <a:p>
            <a:r>
              <a:rPr lang="en-US" sz="1800" dirty="0"/>
              <a:t>Environmental Protection</a:t>
            </a:r>
          </a:p>
          <a:p>
            <a:pPr lvl="1"/>
            <a:r>
              <a:rPr lang="en-US" sz="1800" b="0" dirty="0"/>
              <a:t>Improve habitat</a:t>
            </a:r>
          </a:p>
          <a:p>
            <a:pPr lvl="1"/>
            <a:r>
              <a:rPr lang="en-US" sz="1800" b="0" dirty="0"/>
              <a:t>Install fish screens and ladders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6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8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32128-98AE-466D-94E6-020A3F126C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3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3" name="Picture 2" descr="Reclamation logo with a shield of a dam with water flowing over it.">
            <a:extLst>
              <a:ext uri="{FF2B5EF4-FFF2-40B4-BE49-F238E27FC236}">
                <a16:creationId xmlns:a16="http://schemas.microsoft.com/office/drawing/2014/main" id="{E042B84B-9C66-D847-90D9-DF527311A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9" name="Picture 8" descr="Reclamation Logo with a shield of a dam with water coming over it.">
            <a:extLst>
              <a:ext uri="{FF2B5EF4-FFF2-40B4-BE49-F238E27FC236}">
                <a16:creationId xmlns:a16="http://schemas.microsoft.com/office/drawing/2014/main" id="{EA3A73DA-679F-074A-96C1-E615A9DB6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AE80E283-ECAE-E44C-A8FC-0CAA5120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F51B79B-C4ED-8849-927E-8CEA64E47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7C424-6CF4-1C48-9E16-CCD580512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0432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A5A0AA-839E-DC4B-9CE9-63A01A0F2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80583B-BC6D-7849-AA09-9936EB956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752" y="0"/>
            <a:ext cx="6172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AF630C4-9FDA-4544-BEBA-59DDF9CFA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97EA4-3422-8346-8A01-84C0760291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92000" cy="33003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BD53839-A870-CB42-AA25-4D5DE894C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BE3-6B9D-A047-8478-3EB36A9B87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BC9EFA7-0C7B-3B4D-84C6-D9ECAD9A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0A0278B-38E8-E740-8686-83D8227BC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26B73D7-2EB5-924E-9437-EEA7FAD94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AFD07AD-7827-7140-B4A2-C25A2D02A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C98CAC-2EC6-814D-BD87-A43FF2421E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BF4CB59-E142-7A4E-8A14-BDEDBE96C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 Goes Here</a:t>
            </a:r>
            <a:br>
              <a:rPr lang="en-US" dirty="0"/>
            </a:br>
            <a:r>
              <a:rPr lang="en-US" dirty="0"/>
              <a:t>No more than four lines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4351" y="5828613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87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94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2648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61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019800" y="0"/>
            <a:ext cx="61722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311128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4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 with a shield of a dam with water coming over it.">
            <a:extLst>
              <a:ext uri="{FF2B5EF4-FFF2-40B4-BE49-F238E27FC236}">
                <a16:creationId xmlns:a16="http://schemas.microsoft.com/office/drawing/2014/main" id="{B2650061-4C58-3843-99D4-8E7FFC58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60629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261EBE97-3737-E14B-B214-9FC0B9851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96F2B6A2-B572-7346-A3BA-A427CDB94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F976217D-518E-1347-BD75-969E8840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DD72EDF4-091B-2B46-BA4B-248CDA98F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33735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6248D53A-3267-2044-9336-32DCEC320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13A1E567-7374-1945-BE9E-4D0CE5C1E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  <p:sldLayoutId id="2147483683" r:id="rId22"/>
    <p:sldLayoutId id="2147483684" r:id="rId23"/>
    <p:sldLayoutId id="2147483685" r:id="rId24"/>
    <p:sldLayoutId id="2147483686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br.gov/watersmar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erath@usbr.go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jgerman@usbr.gov" TargetMode="External"/><Relationship Id="rId4" Type="http://schemas.openxmlformats.org/officeDocument/2006/relationships/hyperlink" Target="mailto:dmayhorn@usbr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FCE9-8EF5-4849-9CEB-B0E315FC7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54401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WaterSMART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3798F-1967-4188-ADAC-8CE237724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" y="4023688"/>
            <a:ext cx="9144000" cy="1655762"/>
          </a:xfrm>
        </p:spPr>
        <p:txBody>
          <a:bodyPr>
            <a:normAutofit/>
          </a:bodyPr>
          <a:lstStyle/>
          <a:p>
            <a:r>
              <a:rPr lang="en-US" sz="3000" dirty="0"/>
              <a:t>Amanda Erath, Josh German, Darion </a:t>
            </a:r>
            <a:r>
              <a:rPr lang="en-US" sz="3000" dirty="0" err="1"/>
              <a:t>Mayhorn</a:t>
            </a:r>
            <a:endParaRPr lang="en-US" sz="3000" dirty="0"/>
          </a:p>
          <a:p>
            <a:r>
              <a:rPr lang="en-US" sz="3000" dirty="0"/>
              <a:t>Water Resources and Planning Office</a:t>
            </a:r>
          </a:p>
          <a:p>
            <a:r>
              <a:rPr lang="en-US" sz="3000" dirty="0"/>
              <a:t>September 17, 2020</a:t>
            </a:r>
          </a:p>
        </p:txBody>
      </p:sp>
    </p:spTree>
    <p:extLst>
      <p:ext uri="{BB962C8B-B14F-4D97-AF65-F5344CB8AC3E}">
        <p14:creationId xmlns:p14="http://schemas.microsoft.com/office/powerpoint/2010/main" val="166473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23AA-2E7B-41FD-9823-BBF9D036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95004"/>
            <a:ext cx="11734801" cy="1325563"/>
          </a:xfrm>
        </p:spPr>
        <p:txBody>
          <a:bodyPr/>
          <a:lstStyle/>
          <a:p>
            <a:pPr lvl="0">
              <a:defRPr/>
            </a:pPr>
            <a:r>
              <a:rPr lang="en-US" sz="4200" dirty="0"/>
              <a:t>Cooperative Watershed Management Program</a:t>
            </a:r>
            <a:br>
              <a:rPr lang="en-US" sz="2800" dirty="0"/>
            </a:br>
            <a:r>
              <a:rPr lang="en-US" sz="2400" i="1" dirty="0"/>
              <a:t>Phase I – Watershed Group Development and Restoration Planning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8F810-BEFB-450F-A39D-B5540180B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582" y="1615817"/>
            <a:ext cx="5758417" cy="4830356"/>
          </a:xfrm>
        </p:spPr>
        <p:txBody>
          <a:bodyPr/>
          <a:lstStyle/>
          <a:p>
            <a:r>
              <a:rPr lang="en-US" sz="2000" dirty="0"/>
              <a:t>Eligible Project Activities	</a:t>
            </a:r>
          </a:p>
          <a:p>
            <a:pPr lvl="1"/>
            <a:r>
              <a:rPr lang="en-US" sz="1600" b="0" dirty="0"/>
              <a:t>Watershed group development</a:t>
            </a:r>
          </a:p>
          <a:p>
            <a:pPr lvl="1"/>
            <a:r>
              <a:rPr lang="en-US" sz="1600" b="0" dirty="0"/>
              <a:t>Conducting outreach activities</a:t>
            </a:r>
          </a:p>
          <a:p>
            <a:pPr lvl="1"/>
            <a:r>
              <a:rPr lang="en-US" sz="1600" b="0" dirty="0"/>
              <a:t>Gathering data about the watershed</a:t>
            </a:r>
          </a:p>
          <a:p>
            <a:pPr lvl="1"/>
            <a:r>
              <a:rPr lang="en-US" sz="1600" b="0" dirty="0"/>
              <a:t>Watershed restoration plans</a:t>
            </a:r>
          </a:p>
          <a:p>
            <a:pPr lvl="1"/>
            <a:r>
              <a:rPr lang="en-US" sz="1600" b="0" dirty="0"/>
              <a:t>Watershed management project design</a:t>
            </a:r>
            <a:endParaRPr lang="en-US" sz="2000" b="0" dirty="0"/>
          </a:p>
          <a:p>
            <a:r>
              <a:rPr lang="en-US" sz="2000" dirty="0"/>
              <a:t>Funding</a:t>
            </a:r>
          </a:p>
          <a:p>
            <a:pPr lvl="1"/>
            <a:r>
              <a:rPr lang="en-US" sz="1600" b="0" dirty="0"/>
              <a:t>0% non-Federal cost share required</a:t>
            </a:r>
          </a:p>
          <a:p>
            <a:pPr lvl="1"/>
            <a:r>
              <a:rPr lang="en-US" sz="1600" b="0" dirty="0"/>
              <a:t>Up to $100,000 in Reclamation funding over 2 years</a:t>
            </a:r>
          </a:p>
          <a:p>
            <a:pPr lvl="1"/>
            <a:r>
              <a:rPr lang="en-US" sz="1600" b="0" dirty="0"/>
              <a:t>Sufficiency review required for second year funding</a:t>
            </a:r>
          </a:p>
          <a:p>
            <a:r>
              <a:rPr lang="en-US" sz="2000" b="0" dirty="0"/>
              <a:t>Evaluation Criteria</a:t>
            </a:r>
          </a:p>
          <a:p>
            <a:pPr lvl="1"/>
            <a:r>
              <a:rPr lang="en-US" sz="1600" b="0" dirty="0"/>
              <a:t>Project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1342E-7D5E-47D2-99C4-273D51859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4146"/>
            <a:ext cx="5676900" cy="375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C89F4-9064-4FAF-B4C6-4B56E0E04196}"/>
              </a:ext>
            </a:extLst>
          </p:cNvPr>
          <p:cNvSpPr txBox="1"/>
          <p:nvPr/>
        </p:nvSpPr>
        <p:spPr>
          <a:xfrm>
            <a:off x="6634717" y="5582093"/>
            <a:ext cx="5219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Photo courtesy of the Boise River Enhancement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65BEB-181D-4338-8E13-235DF4BE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83" y="5789615"/>
            <a:ext cx="817417" cy="9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23AA-2E7B-41FD-9823-BBF9D036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95004"/>
            <a:ext cx="11734801" cy="1325563"/>
          </a:xfrm>
        </p:spPr>
        <p:txBody>
          <a:bodyPr/>
          <a:lstStyle/>
          <a:p>
            <a:pPr lvl="0">
              <a:defRPr/>
            </a:pPr>
            <a:r>
              <a:rPr lang="en-US" sz="4200" dirty="0"/>
              <a:t>Cooperative Watershed Management Program</a:t>
            </a:r>
            <a:br>
              <a:rPr lang="en-US" sz="2800" dirty="0"/>
            </a:br>
            <a:r>
              <a:rPr lang="en-US" sz="2400" i="1" dirty="0"/>
              <a:t>Phase II – Watershed Management Project Implementation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8F810-BEFB-450F-A39D-B5540180B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582" y="1615817"/>
            <a:ext cx="5758417" cy="4830356"/>
          </a:xfrm>
        </p:spPr>
        <p:txBody>
          <a:bodyPr/>
          <a:lstStyle/>
          <a:p>
            <a:r>
              <a:rPr lang="en-US" sz="2000" dirty="0"/>
              <a:t>Eligible Project Activities	</a:t>
            </a:r>
          </a:p>
          <a:p>
            <a:pPr lvl="1"/>
            <a:r>
              <a:rPr lang="en-US" sz="1600" b="0" dirty="0"/>
              <a:t>Enhancing riparian vegetation</a:t>
            </a:r>
          </a:p>
          <a:p>
            <a:pPr lvl="1"/>
            <a:r>
              <a:rPr lang="en-US" sz="1600" b="0" dirty="0"/>
              <a:t>Water delivery system improvements</a:t>
            </a:r>
          </a:p>
          <a:p>
            <a:pPr lvl="1"/>
            <a:r>
              <a:rPr lang="en-US" sz="1600" b="0" dirty="0"/>
              <a:t>Increasing instream flows</a:t>
            </a:r>
          </a:p>
          <a:p>
            <a:pPr lvl="1"/>
            <a:r>
              <a:rPr lang="en-US" sz="1600" b="0" dirty="0"/>
              <a:t>Invasive species control</a:t>
            </a:r>
          </a:p>
          <a:p>
            <a:pPr lvl="1"/>
            <a:r>
              <a:rPr lang="en-US" sz="1600" b="0" dirty="0"/>
              <a:t>Fish passage</a:t>
            </a:r>
          </a:p>
          <a:p>
            <a:pPr lvl="1"/>
            <a:r>
              <a:rPr lang="en-US" sz="1600" b="0" dirty="0"/>
              <a:t>Stream channel reconstruction and bank stabilization</a:t>
            </a:r>
            <a:endParaRPr lang="en-US" sz="2000" b="0" dirty="0"/>
          </a:p>
          <a:p>
            <a:r>
              <a:rPr lang="en-US" sz="2000" dirty="0"/>
              <a:t>Eligible Applicants</a:t>
            </a:r>
          </a:p>
          <a:p>
            <a:pPr lvl="1"/>
            <a:r>
              <a:rPr lang="en-US" sz="1600" b="0" dirty="0"/>
              <a:t>*Must be established Watershed Group to apply*</a:t>
            </a:r>
          </a:p>
          <a:p>
            <a:r>
              <a:rPr lang="en-US" sz="2000" dirty="0"/>
              <a:t>Funding</a:t>
            </a:r>
          </a:p>
          <a:p>
            <a:pPr lvl="1"/>
            <a:r>
              <a:rPr lang="en-US" sz="1600" b="0" dirty="0"/>
              <a:t>50% non-Federal cost share required</a:t>
            </a:r>
          </a:p>
          <a:p>
            <a:pPr lvl="1"/>
            <a:r>
              <a:rPr lang="en-US" sz="1600" b="0" dirty="0"/>
              <a:t>Up to $300,000 in Reclamation funding over 2 years</a:t>
            </a:r>
          </a:p>
          <a:p>
            <a:pPr lvl="1"/>
            <a:r>
              <a:rPr lang="en-US" sz="1600" b="0" dirty="0"/>
              <a:t>Sufficiency review required for second year funding</a:t>
            </a:r>
          </a:p>
          <a:p>
            <a:r>
              <a:rPr lang="en-US" sz="2000" b="0" dirty="0"/>
              <a:t>Evaluation Criteria</a:t>
            </a:r>
          </a:p>
          <a:p>
            <a:pPr lvl="1"/>
            <a:r>
              <a:rPr lang="en-US" sz="1600" b="0" dirty="0"/>
              <a:t>Project benefits, watershed restoration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1342E-7D5E-47D2-99C4-273D5185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03599" y="1824146"/>
            <a:ext cx="5642701" cy="375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C89F4-9064-4FAF-B4C6-4B56E0E04196}"/>
              </a:ext>
            </a:extLst>
          </p:cNvPr>
          <p:cNvSpPr txBox="1"/>
          <p:nvPr/>
        </p:nvSpPr>
        <p:spPr>
          <a:xfrm>
            <a:off x="7796646" y="5602200"/>
            <a:ext cx="5219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Photo courtesy of Trout Unlimited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675FE-858F-4B81-A403-A701F837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59" y="5602200"/>
            <a:ext cx="91447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2D3C-ACDF-4EE7-AAFA-A6A8BEE5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" y="339931"/>
            <a:ext cx="5406656" cy="1325563"/>
          </a:xfrm>
        </p:spPr>
        <p:txBody>
          <a:bodyPr/>
          <a:lstStyle/>
          <a:p>
            <a:r>
              <a:rPr lang="en-US" dirty="0"/>
              <a:t>WaterSMART Grants </a:t>
            </a:r>
            <a:br>
              <a:rPr lang="en-US" sz="2800" dirty="0"/>
            </a:br>
            <a:r>
              <a:rPr lang="en-US" sz="2800" i="1" dirty="0"/>
              <a:t>3 sub-activities</a:t>
            </a:r>
            <a:endParaRPr lang="en-US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DE4FE4-5F2A-4174-A8D7-9945C189D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916112"/>
            <a:ext cx="5130209" cy="4351338"/>
          </a:xfrm>
        </p:spPr>
        <p:txBody>
          <a:bodyPr/>
          <a:lstStyle/>
          <a:p>
            <a:r>
              <a:rPr lang="en-US" dirty="0"/>
              <a:t>Water and Energy Efficiency Grants (WEEG)</a:t>
            </a:r>
          </a:p>
          <a:p>
            <a:endParaRPr lang="en-US" dirty="0"/>
          </a:p>
          <a:p>
            <a:r>
              <a:rPr lang="en-US" dirty="0"/>
              <a:t>Small-Scale Efficiency Projects (SWEP)</a:t>
            </a:r>
          </a:p>
          <a:p>
            <a:endParaRPr lang="en-US" dirty="0"/>
          </a:p>
          <a:p>
            <a:r>
              <a:rPr lang="en-US" dirty="0"/>
              <a:t>Water Marketing Strategy Grants (WMSG)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90EDF-D564-470B-A86C-371C87BDE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28" y="435626"/>
            <a:ext cx="6402572" cy="60824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33CCE1-65F2-4E96-A14F-3B3915A0486A}"/>
              </a:ext>
            </a:extLst>
          </p:cNvPr>
          <p:cNvSpPr/>
          <p:nvPr/>
        </p:nvSpPr>
        <p:spPr>
          <a:xfrm>
            <a:off x="154172" y="6010237"/>
            <a:ext cx="4994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*Authorized by Section 9504 of P.L. 111-11, SECURE Water Act</a:t>
            </a:r>
          </a:p>
        </p:txBody>
      </p:sp>
    </p:spTree>
    <p:extLst>
      <p:ext uri="{BB962C8B-B14F-4D97-AF65-F5344CB8AC3E}">
        <p14:creationId xmlns:p14="http://schemas.microsoft.com/office/powerpoint/2010/main" val="323690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7C119D-3D52-4ED0-8219-1E3261FB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3063"/>
            <a:ext cx="5867400" cy="1325563"/>
          </a:xfrm>
        </p:spPr>
        <p:txBody>
          <a:bodyPr/>
          <a:lstStyle/>
          <a:p>
            <a:r>
              <a:rPr lang="en-US" dirty="0"/>
              <a:t>WaterSMART Grants</a:t>
            </a:r>
            <a:br>
              <a:rPr lang="en-US" dirty="0"/>
            </a:br>
            <a:r>
              <a:rPr lang="en-US" sz="2400" i="1" dirty="0"/>
              <a:t>Water and Energy Efficiency Grants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388C0-3108-4D84-B5BB-07C1FA43E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254" y="1408310"/>
            <a:ext cx="6325812" cy="4837370"/>
          </a:xfrm>
        </p:spPr>
        <p:txBody>
          <a:bodyPr/>
          <a:lstStyle/>
          <a:p>
            <a:r>
              <a:rPr lang="en-US" sz="2400" dirty="0"/>
              <a:t>Eligible Project Types</a:t>
            </a:r>
          </a:p>
          <a:p>
            <a:pPr lvl="1"/>
            <a:r>
              <a:rPr lang="en-US" sz="1800" dirty="0"/>
              <a:t>Water and energy efficiency</a:t>
            </a:r>
          </a:p>
          <a:p>
            <a:pPr lvl="1"/>
            <a:r>
              <a:rPr lang="en-US" sz="1800" dirty="0"/>
              <a:t>Canal lining/piping</a:t>
            </a:r>
          </a:p>
          <a:p>
            <a:pPr lvl="1"/>
            <a:r>
              <a:rPr lang="en-US" sz="1800" dirty="0"/>
              <a:t>Municipal metering</a:t>
            </a:r>
          </a:p>
          <a:p>
            <a:pPr lvl="1"/>
            <a:r>
              <a:rPr lang="en-US" sz="1800" dirty="0"/>
              <a:t>Irrigation flow measurement</a:t>
            </a:r>
          </a:p>
          <a:p>
            <a:pPr lvl="1"/>
            <a:r>
              <a:rPr lang="en-US" sz="1800" dirty="0"/>
              <a:t>Landscape irrigation measures</a:t>
            </a:r>
          </a:p>
          <a:p>
            <a:pPr lvl="1"/>
            <a:r>
              <a:rPr lang="en-US" sz="1800" dirty="0"/>
              <a:t>Hydropower</a:t>
            </a:r>
          </a:p>
          <a:p>
            <a:r>
              <a:rPr lang="en-US" sz="2400" dirty="0"/>
              <a:t>Funding</a:t>
            </a:r>
          </a:p>
          <a:p>
            <a:pPr lvl="1"/>
            <a:r>
              <a:rPr lang="en-US" sz="1800" dirty="0"/>
              <a:t>Funding Group I: Up to $500k in 2 years</a:t>
            </a:r>
          </a:p>
          <a:p>
            <a:pPr lvl="1"/>
            <a:r>
              <a:rPr lang="en-US" sz="1800" dirty="0"/>
              <a:t>Funding Group II: Up to $2 million in 3 years</a:t>
            </a:r>
          </a:p>
          <a:p>
            <a:r>
              <a:rPr lang="en-US" sz="2400" dirty="0"/>
              <a:t>Criteria focus on quantifying water savings</a:t>
            </a:r>
          </a:p>
          <a:p>
            <a:r>
              <a:rPr lang="en-US" sz="2400" dirty="0"/>
              <a:t>FY20 Project Selections:</a:t>
            </a:r>
          </a:p>
          <a:p>
            <a:pPr lvl="1"/>
            <a:r>
              <a:rPr lang="en-US" sz="2000" dirty="0"/>
              <a:t>54 project selected </a:t>
            </a:r>
          </a:p>
          <a:p>
            <a:pPr lvl="1"/>
            <a:r>
              <a:rPr lang="en-US" sz="2000" dirty="0"/>
              <a:t>$147 million in total improvements </a:t>
            </a:r>
          </a:p>
          <a:p>
            <a:pPr lvl="1"/>
            <a:r>
              <a:rPr lang="en-US" sz="2000" dirty="0"/>
              <a:t>Expected water savings over 65,000 acre-feet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D764F761-2A10-4536-A563-522C7BA9E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1" b="9901"/>
          <a:stretch/>
        </p:blipFill>
        <p:spPr>
          <a:xfrm>
            <a:off x="6422065" y="-1"/>
            <a:ext cx="5769935" cy="68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CFB7-970E-4FDA-AC06-E8BF0096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36" y="216269"/>
            <a:ext cx="5676900" cy="1325563"/>
          </a:xfrm>
        </p:spPr>
        <p:txBody>
          <a:bodyPr/>
          <a:lstStyle/>
          <a:p>
            <a:r>
              <a:rPr lang="en-US" dirty="0"/>
              <a:t>WaterSMART Grants</a:t>
            </a:r>
            <a:br>
              <a:rPr lang="en-US" dirty="0"/>
            </a:br>
            <a:r>
              <a:rPr lang="en-US" sz="2400" i="1" dirty="0"/>
              <a:t>Small-Scale Water Efficiency Projects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ABFD-63ED-4965-A9F5-AB4CB496B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414" y="1690688"/>
            <a:ext cx="6023344" cy="4667250"/>
          </a:xfrm>
        </p:spPr>
        <p:txBody>
          <a:bodyPr/>
          <a:lstStyle/>
          <a:p>
            <a:r>
              <a:rPr lang="en-US" sz="2000" dirty="0"/>
              <a:t>Eligible Project Types</a:t>
            </a:r>
          </a:p>
          <a:p>
            <a:pPr lvl="1"/>
            <a:r>
              <a:rPr lang="en-US" sz="1800" dirty="0"/>
              <a:t>Canal lining/piping</a:t>
            </a:r>
          </a:p>
          <a:p>
            <a:pPr lvl="1"/>
            <a:r>
              <a:rPr lang="en-US" sz="1800" dirty="0"/>
              <a:t>Meter and flow measurement (Municipal or Ag)</a:t>
            </a:r>
          </a:p>
          <a:p>
            <a:pPr lvl="1"/>
            <a:r>
              <a:rPr lang="en-US" sz="1800" dirty="0"/>
              <a:t>Landscape irrigation measures</a:t>
            </a:r>
          </a:p>
          <a:p>
            <a:pPr lvl="1"/>
            <a:r>
              <a:rPr lang="en-US" sz="1800" dirty="0"/>
              <a:t>SCADA and Automation</a:t>
            </a:r>
          </a:p>
          <a:p>
            <a:pPr lvl="1"/>
            <a:endParaRPr lang="en-US" sz="1800" dirty="0"/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Up to $75k in Reclamation funds</a:t>
            </a:r>
          </a:p>
          <a:p>
            <a:pPr lvl="1"/>
            <a:r>
              <a:rPr lang="en-US" sz="1800" dirty="0"/>
              <a:t>Maximum total project costs of $200k per project</a:t>
            </a:r>
          </a:p>
          <a:p>
            <a:pPr lvl="1"/>
            <a:endParaRPr lang="en-US" sz="1800" dirty="0"/>
          </a:p>
          <a:p>
            <a:r>
              <a:rPr lang="en-US" sz="2200" dirty="0"/>
              <a:t>Evaluation Criteria</a:t>
            </a:r>
          </a:p>
          <a:p>
            <a:pPr lvl="1"/>
            <a:r>
              <a:rPr lang="en-US" sz="1800" dirty="0"/>
              <a:t>Simplified evaluation criteria</a:t>
            </a:r>
          </a:p>
          <a:p>
            <a:pPr lvl="1"/>
            <a:r>
              <a:rPr lang="en-US" sz="1800" dirty="0"/>
              <a:t>Benefits to applicant</a:t>
            </a:r>
          </a:p>
          <a:p>
            <a:pPr lvl="1"/>
            <a:r>
              <a:rPr lang="en-US" sz="1800" dirty="0"/>
              <a:t>Previous planning efforts supporting the project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B06EA6C-75AC-4899-9033-E6CBC65C78D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r="18768"/>
          <a:stretch>
            <a:fillRect/>
          </a:stretch>
        </p:blipFill>
        <p:spPr>
          <a:xfrm>
            <a:off x="6347637" y="0"/>
            <a:ext cx="5844363" cy="6870501"/>
          </a:xfrm>
        </p:spPr>
      </p:pic>
    </p:spTree>
    <p:extLst>
      <p:ext uri="{BB962C8B-B14F-4D97-AF65-F5344CB8AC3E}">
        <p14:creationId xmlns:p14="http://schemas.microsoft.com/office/powerpoint/2010/main" val="372212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48D74-C984-4BD8-B653-08F58703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00262"/>
            <a:ext cx="6256498" cy="4624398"/>
          </a:xfrm>
        </p:spPr>
        <p:txBody>
          <a:bodyPr/>
          <a:lstStyle/>
          <a:p>
            <a:r>
              <a:rPr lang="en-US" sz="2400" dirty="0"/>
              <a:t>Program Objective:</a:t>
            </a:r>
            <a:r>
              <a:rPr lang="en-US" dirty="0"/>
              <a:t> </a:t>
            </a:r>
            <a:r>
              <a:rPr lang="en-US" sz="1800" b="0" dirty="0"/>
              <a:t>Water markets between willing buyers and sellers can help meet demands efficiently in times of shortages, preventing conflicts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Eligible activities: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Outreach and partnership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Scoping and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Development of a water marketing strategy document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Pilot activities to further the development of a water marketing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Funding levels: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Up to $200k for a 2-year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Up to $400k for a 3-year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775D0F0-7C2F-4193-9B4C-20CEF6A22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5" r="17812"/>
          <a:stretch/>
        </p:blipFill>
        <p:spPr>
          <a:xfrm>
            <a:off x="6158502" y="-1"/>
            <a:ext cx="6033497" cy="687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7CA6A-0009-466C-B706-A262B623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E4AEC9-3FCA-4BCD-B7AF-3DEA37BA57AA}"/>
              </a:ext>
            </a:extLst>
          </p:cNvPr>
          <p:cNvSpPr txBox="1">
            <a:spLocks/>
          </p:cNvSpPr>
          <p:nvPr/>
        </p:nvSpPr>
        <p:spPr>
          <a:xfrm>
            <a:off x="355101" y="445903"/>
            <a:ext cx="5676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WaterSMART Grants</a:t>
            </a:r>
            <a:br>
              <a:rPr lang="en-US" dirty="0"/>
            </a:br>
            <a:r>
              <a:rPr lang="en-US" sz="2400" i="1" dirty="0"/>
              <a:t>Water Marketing Strategy Grants </a:t>
            </a:r>
            <a:br>
              <a:rPr lang="en-US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8618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B93B20-C869-4F5A-BF4E-CDF4E3B2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Basin Study Program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9D8E6E-8EFA-47BE-A02B-D26734815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>
            <a:normAutofit/>
          </a:bodyPr>
          <a:lstStyle/>
          <a:p>
            <a:r>
              <a:rPr lang="en-US" dirty="0"/>
              <a:t>Basin Studies </a:t>
            </a:r>
          </a:p>
          <a:p>
            <a:r>
              <a:rPr lang="en-US" dirty="0"/>
              <a:t>Water Management Options Pilots</a:t>
            </a:r>
          </a:p>
          <a:p>
            <a:r>
              <a:rPr lang="en-US" dirty="0"/>
              <a:t>Applied Science Grants</a:t>
            </a:r>
          </a:p>
          <a:p>
            <a:r>
              <a:rPr lang="en-US" dirty="0"/>
              <a:t>Baseline Assessments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i="1" dirty="0"/>
              <a:t>*Authorized by Section 9503 of P.L. 111-11, SECURE Water Act</a:t>
            </a:r>
          </a:p>
        </p:txBody>
      </p:sp>
      <p:pic>
        <p:nvPicPr>
          <p:cNvPr id="6" name="Picture Placeholder 5" descr="MX-Chihuahuan water.jpg">
            <a:extLst>
              <a:ext uri="{FF2B5EF4-FFF2-40B4-BE49-F238E27FC236}">
                <a16:creationId xmlns:a16="http://schemas.microsoft.com/office/drawing/2014/main" id="{9F9C3DDD-D873-4E9E-99B8-CA68C4DC72F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13771" b="-1"/>
          <a:stretch/>
        </p:blipFill>
        <p:spPr bwMode="auto">
          <a:xfrm>
            <a:off x="6019800" y="10"/>
            <a:ext cx="6172200" cy="685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3EE26BA7-BCC2-4DF5-A1A8-1FD7F4FC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1128" y="5824728"/>
            <a:ext cx="777240" cy="914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9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09FC7A-E91A-41B7-8D90-DCC391D8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1841"/>
            <a:ext cx="11704320" cy="985421"/>
          </a:xfrm>
        </p:spPr>
        <p:txBody>
          <a:bodyPr anchor="ctr">
            <a:normAutofit/>
          </a:bodyPr>
          <a:lstStyle/>
          <a:p>
            <a:r>
              <a:rPr lang="en-US" dirty="0"/>
              <a:t>Basin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7A45-54AF-497E-9F5E-C99270021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406"/>
            <a:ext cx="5806440" cy="5334857"/>
          </a:xfrm>
        </p:spPr>
        <p:txBody>
          <a:bodyPr>
            <a:normAutofit/>
          </a:bodyPr>
          <a:lstStyle/>
          <a:p>
            <a:r>
              <a:rPr lang="en-US" sz="2000" dirty="0"/>
              <a:t>Reclamation works with non-Federal partners to evaluate current and future water supply and demand and develop strategies to ensure reliable water supplies in river basins in the 17 western states</a:t>
            </a:r>
          </a:p>
          <a:p>
            <a:r>
              <a:rPr lang="en-US" sz="2200" dirty="0"/>
              <a:t>Eligible</a:t>
            </a:r>
            <a:r>
              <a:rPr lang="en-US" dirty="0"/>
              <a:t> </a:t>
            </a:r>
            <a:r>
              <a:rPr lang="en-US" sz="2200" dirty="0"/>
              <a:t>Applicants</a:t>
            </a:r>
          </a:p>
          <a:p>
            <a:pPr lvl="1"/>
            <a:r>
              <a:rPr lang="en-US" sz="1800" dirty="0"/>
              <a:t>States, Tribes, water districts, cities, and other local or state government entities with water delivery or management authority</a:t>
            </a:r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50% non-Federal cost share required</a:t>
            </a:r>
          </a:p>
          <a:p>
            <a:pPr lvl="1"/>
            <a:r>
              <a:rPr lang="en-US" sz="1800" dirty="0"/>
              <a:t>Basin Studies are not grants and Reclamation funding must be used for Reclamation staff time or contractors</a:t>
            </a:r>
          </a:p>
          <a:p>
            <a:r>
              <a:rPr lang="en-US" sz="2100" dirty="0"/>
              <a:t>Reclamation has initiated 27 Basin Studies in 15 western states since 2009, and 17 of these studies are now complete</a:t>
            </a:r>
          </a:p>
        </p:txBody>
      </p:sp>
      <p:pic>
        <p:nvPicPr>
          <p:cNvPr id="8" name="Picture 2" descr="https://lh3.googleusercontent.com/oBhbQE27m68Jp0q6ff33RN7HNxbW_i09pN-L-UpeyZDs-9r4CrG7Oks-SFpq-lC4S-j4aqvqqqTdatoxipiXlk3I_4_znw44VDCZLUObs2vNw2UXXgASdOcyNotz6ubmH5LWy81R">
            <a:extLst>
              <a:ext uri="{FF2B5EF4-FFF2-40B4-BE49-F238E27FC236}">
                <a16:creationId xmlns:a16="http://schemas.microsoft.com/office/drawing/2014/main" id="{F72B2DF2-C844-466D-9328-3060F1D1CEB5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2818" y="1142854"/>
            <a:ext cx="3353764" cy="4343400"/>
          </a:xfrm>
          <a:prstGeom prst="rect">
            <a:avLst/>
          </a:prstGeom>
          <a:noFill/>
          <a:ln>
            <a:solidFill>
              <a:schemeClr val="bg1">
                <a:alpha val="4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6FFCF6D-95ED-4E41-A68B-289B49F4CB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9960" y="5623560"/>
            <a:ext cx="914400" cy="106070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38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6DF6-330E-43BC-A737-1CB5043C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Water Management Options Pilots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60D5AB2-08A2-4728-A644-9D24EB5CF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667250"/>
          </a:xfrm>
        </p:spPr>
        <p:txBody>
          <a:bodyPr/>
          <a:lstStyle/>
          <a:p>
            <a:r>
              <a:rPr lang="en-US" sz="2200" dirty="0"/>
              <a:t>Reclamation and stakeholders build on completed Basin Studies through efforts to advance strategies and apply tools and information to address water management challenges and supply and demand imbalances</a:t>
            </a:r>
          </a:p>
          <a:p>
            <a:r>
              <a:rPr lang="en-US" sz="2200" dirty="0"/>
              <a:t>Eligible Applicants</a:t>
            </a:r>
          </a:p>
          <a:p>
            <a:pPr lvl="1"/>
            <a:r>
              <a:rPr lang="en-US" sz="1800" dirty="0"/>
              <a:t>Non-federal entities with water delivery or management authority that are located within a basin that has a completed Basin Study</a:t>
            </a:r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50% non-Federal cost share required</a:t>
            </a:r>
          </a:p>
          <a:p>
            <a:pPr lvl="1"/>
            <a:r>
              <a:rPr lang="en-US" sz="1800" dirty="0"/>
              <a:t>These Pilots are not grants and Reclamation funding must be used for Reclamation staff time or contractors</a:t>
            </a:r>
          </a:p>
        </p:txBody>
      </p:sp>
      <p:pic>
        <p:nvPicPr>
          <p:cNvPr id="6" name="Content Placeholder 5" descr="ColoradoBasinRevise copy">
            <a:extLst>
              <a:ext uri="{FF2B5EF4-FFF2-40B4-BE49-F238E27FC236}">
                <a16:creationId xmlns:a16="http://schemas.microsoft.com/office/drawing/2014/main" id="{DCEC3233-2915-45F6-942D-CB929CED29B1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645593" y="0"/>
            <a:ext cx="492061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7FE977D-6B9A-42C6-88F8-4DA7E228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1128" y="5824728"/>
            <a:ext cx="777240" cy="914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40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1C1A64-A3B3-48EE-A130-6130B17973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5764" y="1205253"/>
            <a:ext cx="6220947" cy="567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Eligible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Improve or enhance modeling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Improve or adapt forecasting tools and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Improve access to and use of water resources data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200" dirty="0"/>
              <a:t>Eligible Applicants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States, Tribes, irrigation districts, water districts, universities, nonprofit research institutions, organizations with water or power delivery authority, or nonprofit organizations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200" dirty="0"/>
              <a:t>Funding: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50% non-Federal cost share required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Up to $150k for a 2-year project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Up to $300k for a 3-year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B36640-8736-4DA1-8E0F-804FEDE806E7}"/>
              </a:ext>
            </a:extLst>
          </p:cNvPr>
          <p:cNvSpPr txBox="1">
            <a:spLocks/>
          </p:cNvSpPr>
          <p:nvPr/>
        </p:nvSpPr>
        <p:spPr>
          <a:xfrm>
            <a:off x="130409" y="338189"/>
            <a:ext cx="1121184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just"/>
            <a:r>
              <a:rPr lang="en-US" sz="4200" dirty="0">
                <a:solidFill>
                  <a:srgbClr val="003E5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Applied Science Grants</a:t>
            </a:r>
          </a:p>
          <a:p>
            <a:pPr algn="just"/>
            <a:endParaRPr lang="en-US" sz="3600" dirty="0">
              <a:solidFill>
                <a:srgbClr val="244A9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51A75-2C60-4DD8-9DCE-56BA1EAF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52BA7-AA1A-4CF2-9E07-F482E16F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35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B99E-35BC-40D9-9B5C-67EE31FF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39290"/>
            <a:ext cx="11704320" cy="1325563"/>
          </a:xfrm>
        </p:spPr>
        <p:txBody>
          <a:bodyPr/>
          <a:lstStyle/>
          <a:p>
            <a:r>
              <a:rPr lang="en-US" dirty="0"/>
              <a:t>WaterSMART Program</a:t>
            </a:r>
          </a:p>
        </p:txBody>
      </p:sp>
      <p:pic>
        <p:nvPicPr>
          <p:cNvPr id="3" name="Picture 2" descr="An image that shows the six sub-activities of the WaterSMART Program.">
            <a:extLst>
              <a:ext uri="{FF2B5EF4-FFF2-40B4-BE49-F238E27FC236}">
                <a16:creationId xmlns:a16="http://schemas.microsoft.com/office/drawing/2014/main" id="{B75B5BD7-64BF-47D9-B8C4-25A965E8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00" y="1529075"/>
            <a:ext cx="8225192" cy="37964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F54E92-ECBF-4D1C-9FFB-A3BDD7E4217A}"/>
              </a:ext>
            </a:extLst>
          </p:cNvPr>
          <p:cNvSpPr txBox="1">
            <a:spLocks/>
          </p:cNvSpPr>
          <p:nvPr/>
        </p:nvSpPr>
        <p:spPr>
          <a:xfrm>
            <a:off x="1687793" y="5054550"/>
            <a:ext cx="8318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sz="2800" dirty="0"/>
              <a:t>Provides a framework for Interior to support water supply reliability for multiple water users.</a:t>
            </a:r>
          </a:p>
        </p:txBody>
      </p:sp>
    </p:spTree>
    <p:extLst>
      <p:ext uri="{BB962C8B-B14F-4D97-AF65-F5344CB8AC3E}">
        <p14:creationId xmlns:p14="http://schemas.microsoft.com/office/powerpoint/2010/main" val="186970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CFB7-970E-4FDA-AC06-E8BF0096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36" y="216269"/>
            <a:ext cx="5676900" cy="1325563"/>
          </a:xfrm>
        </p:spPr>
        <p:txBody>
          <a:bodyPr/>
          <a:lstStyle/>
          <a:p>
            <a:r>
              <a:rPr lang="en-US" dirty="0"/>
              <a:t>Title XVI</a:t>
            </a:r>
            <a:br>
              <a:rPr lang="en-US" dirty="0"/>
            </a:br>
            <a:r>
              <a:rPr lang="en-US" sz="2400" i="1" dirty="0"/>
              <a:t>Water Reclamation and Reuse Projects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ABFD-63ED-4965-A9F5-AB4CB496B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414" y="1541832"/>
            <a:ext cx="6023344" cy="4965500"/>
          </a:xfrm>
        </p:spPr>
        <p:txBody>
          <a:bodyPr/>
          <a:lstStyle/>
          <a:p>
            <a:r>
              <a:rPr lang="en-US" sz="2000" dirty="0"/>
              <a:t>Eligible Project Types</a:t>
            </a:r>
          </a:p>
          <a:p>
            <a:pPr lvl="1"/>
            <a:r>
              <a:rPr lang="en-US" sz="1800" dirty="0"/>
              <a:t>Projects that reclaim and reuse municipal, industrial, and agricultural wastewater; or impaired ground and surface waters</a:t>
            </a:r>
          </a:p>
          <a:p>
            <a:pPr lvl="1"/>
            <a:r>
              <a:rPr lang="en-US" sz="1800" dirty="0"/>
              <a:t>Projects must either have a specific congressional authorization or be eligible under section 4007(c) of the Water Infrastructure Improvements for the Nation (WIIN) Act amendments</a:t>
            </a:r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75% non-Federal cost share required</a:t>
            </a:r>
          </a:p>
          <a:p>
            <a:pPr lvl="1"/>
            <a:r>
              <a:rPr lang="en-US" sz="1800" dirty="0"/>
              <a:t>Up to $20 million in Federal funding per project, unless otherwise specified by Congress</a:t>
            </a:r>
          </a:p>
          <a:p>
            <a:r>
              <a:rPr lang="en-US" sz="1800" dirty="0"/>
              <a:t>In 2019, water reuse projects funded through the Title XVI Program delivered over 411,143 acre-feet of recycled water</a:t>
            </a:r>
          </a:p>
          <a:p>
            <a:pPr marL="0" indent="0">
              <a:buNone/>
            </a:pPr>
            <a:r>
              <a:rPr lang="en-US" sz="1600" i="1" dirty="0"/>
              <a:t>*Authorized by Title XVI of P.L. 102-575, Wastewater and Groundwater Study and Facilities Act, as amended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B06EA6C-75AC-4899-9033-E6CBC65C78D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9125" y="0"/>
            <a:ext cx="5152875" cy="6870501"/>
          </a:xfrm>
        </p:spPr>
      </p:pic>
    </p:spTree>
    <p:extLst>
      <p:ext uri="{BB962C8B-B14F-4D97-AF65-F5344CB8AC3E}">
        <p14:creationId xmlns:p14="http://schemas.microsoft.com/office/powerpoint/2010/main" val="241993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C7DB697-F718-4C51-B4B5-BA8D368A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WIIN Act Desalination Projects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0CA716-026D-4319-805A-6283E2A5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r>
              <a:rPr lang="en-US" sz="2200" dirty="0"/>
              <a:t>Eligible Project Types</a:t>
            </a:r>
          </a:p>
          <a:p>
            <a:pPr lvl="1"/>
            <a:r>
              <a:rPr lang="en-US" sz="1800" dirty="0"/>
              <a:t>Ocean or brackish water desalination projects that meet the requirements of Section 4007(a) of the WIIN Act amendments to the Desalination Act</a:t>
            </a:r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75% non-Federal cost share required</a:t>
            </a:r>
          </a:p>
          <a:p>
            <a:pPr lvl="1"/>
            <a:r>
              <a:rPr lang="en-US" sz="1800" dirty="0"/>
              <a:t>Up to $20 million in Federal funding per project</a:t>
            </a:r>
            <a:endParaRPr lang="en-US" sz="2000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800" i="1" dirty="0"/>
              <a:t>*Authorized by P.L. 104-298, Water Desalination Act of 1996, as amended</a:t>
            </a:r>
          </a:p>
        </p:txBody>
      </p:sp>
      <p:pic>
        <p:nvPicPr>
          <p:cNvPr id="6" name="Picture Placeholder 5" descr="RO picture.jpg">
            <a:extLst>
              <a:ext uri="{FF2B5EF4-FFF2-40B4-BE49-F238E27FC236}">
                <a16:creationId xmlns:a16="http://schemas.microsoft.com/office/drawing/2014/main" id="{15D712D3-60C7-47AD-AE8A-D2D742F0914E}"/>
              </a:ext>
            </a:extLst>
          </p:cNvPr>
          <p:cNvPicPr>
            <a:picLocks noGrp="1"/>
          </p:cNvPicPr>
          <p:nvPr>
            <p:ph idx="13"/>
          </p:nvPr>
        </p:nvPicPr>
        <p:blipFill rotWithShape="1">
          <a:blip r:embed="rId2" cstate="print"/>
          <a:srcRect r="-1" b="262"/>
          <a:stretch/>
        </p:blipFill>
        <p:spPr>
          <a:xfrm>
            <a:off x="6126480" y="1810512"/>
            <a:ext cx="5806440" cy="4343400"/>
          </a:xfrm>
          <a:prstGeom prst="rect">
            <a:avLst/>
          </a:prstGeom>
          <a:noFill/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BEF5352-E951-4A69-B253-72A5D95C3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9960" y="5623560"/>
            <a:ext cx="914400" cy="106070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82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28600" y="211409"/>
            <a:ext cx="11704320" cy="1303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tx1"/>
                </a:solidFill>
              </a:rPr>
              <a:t>WaterSMART Funding</a:t>
            </a:r>
            <a:endParaRPr lang="en-US" dirty="0">
              <a:solidFill>
                <a:srgbClr val="003E52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FB9021-2155-4419-9594-EC3B6809B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794751"/>
              </p:ext>
            </p:extLst>
          </p:nvPr>
        </p:nvGraphicFramePr>
        <p:xfrm>
          <a:off x="605442" y="1631850"/>
          <a:ext cx="9978940" cy="4645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263">
                  <a:extLst>
                    <a:ext uri="{9D8B030D-6E8A-4147-A177-3AD203B41FA5}">
                      <a16:colId xmlns:a16="http://schemas.microsoft.com/office/drawing/2014/main" val="2055350956"/>
                    </a:ext>
                  </a:extLst>
                </a:gridCol>
                <a:gridCol w="2025953">
                  <a:extLst>
                    <a:ext uri="{9D8B030D-6E8A-4147-A177-3AD203B41FA5}">
                      <a16:colId xmlns:a16="http://schemas.microsoft.com/office/drawing/2014/main" val="1721661345"/>
                    </a:ext>
                  </a:extLst>
                </a:gridCol>
                <a:gridCol w="1970695">
                  <a:extLst>
                    <a:ext uri="{9D8B030D-6E8A-4147-A177-3AD203B41FA5}">
                      <a16:colId xmlns:a16="http://schemas.microsoft.com/office/drawing/2014/main" val="1019759713"/>
                    </a:ext>
                  </a:extLst>
                </a:gridCol>
                <a:gridCol w="2828029">
                  <a:extLst>
                    <a:ext uri="{9D8B030D-6E8A-4147-A177-3AD203B41FA5}">
                      <a16:colId xmlns:a16="http://schemas.microsoft.com/office/drawing/2014/main" val="2828675622"/>
                    </a:ext>
                  </a:extLst>
                </a:gridCol>
              </a:tblGrid>
              <a:tr h="647676">
                <a:tc>
                  <a:txBody>
                    <a:bodyPr/>
                    <a:lstStyle/>
                    <a:p>
                      <a:r>
                        <a:rPr lang="en-US" b="1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FY 2019 Enacted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FY 2020 Enacted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FY 2021 President’s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666273"/>
                  </a:ext>
                </a:extLst>
              </a:tr>
              <a:tr h="408993">
                <a:tc>
                  <a:txBody>
                    <a:bodyPr/>
                    <a:lstStyle/>
                    <a:p>
                      <a:r>
                        <a:rPr lang="en-US" b="1" dirty="0"/>
                        <a:t>WaterSMART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$34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$7.9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518039"/>
                  </a:ext>
                </a:extLst>
              </a:tr>
              <a:tr h="715737">
                <a:tc>
                  <a:txBody>
                    <a:bodyPr/>
                    <a:lstStyle/>
                    <a:p>
                      <a:r>
                        <a:rPr lang="en-US" b="1" dirty="0"/>
                        <a:t>Cooperative Watershed Management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$2.25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$2.25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49662"/>
                  </a:ext>
                </a:extLst>
              </a:tr>
              <a:tr h="408993">
                <a:tc>
                  <a:txBody>
                    <a:bodyPr/>
                    <a:lstStyle/>
                    <a:p>
                      <a:r>
                        <a:rPr lang="en-US" b="1" dirty="0"/>
                        <a:t>Basin Study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$5.2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$5.2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141879"/>
                  </a:ext>
                </a:extLst>
              </a:tr>
              <a:tr h="408993">
                <a:tc>
                  <a:txBody>
                    <a:bodyPr/>
                    <a:lstStyle/>
                    <a:p>
                      <a:r>
                        <a:rPr lang="en-US" b="1" dirty="0"/>
                        <a:t>Title XVI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$58.6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$63.6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55822"/>
                  </a:ext>
                </a:extLst>
              </a:tr>
              <a:tr h="531201">
                <a:tc>
                  <a:txBody>
                    <a:bodyPr/>
                    <a:lstStyle/>
                    <a:p>
                      <a:r>
                        <a:rPr lang="en-US" b="1" dirty="0"/>
                        <a:t>Drought Response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$9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$2.9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446193"/>
                  </a:ext>
                </a:extLst>
              </a:tr>
              <a:tr h="399224">
                <a:tc>
                  <a:txBody>
                    <a:bodyPr/>
                    <a:lstStyle/>
                    <a:p>
                      <a:r>
                        <a:rPr lang="en-US" b="1" dirty="0"/>
                        <a:t>WIIN Act Desalination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72386"/>
                  </a:ext>
                </a:extLst>
              </a:tr>
              <a:tr h="715737">
                <a:tc>
                  <a:txBody>
                    <a:bodyPr/>
                    <a:lstStyle/>
                    <a:p>
                      <a:r>
                        <a:rPr lang="en-US" b="1" dirty="0"/>
                        <a:t>Water Conservation Field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$4.2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$2.14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790824"/>
                  </a:ext>
                </a:extLst>
              </a:tr>
              <a:tr h="408993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$125.25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$150.25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$18.15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62507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" name="Shape 164"/>
          <p:cNvSpPr txBox="1">
            <a:spLocks/>
          </p:cNvSpPr>
          <p:nvPr/>
        </p:nvSpPr>
        <p:spPr>
          <a:xfrm>
            <a:off x="1600200" y="6400801"/>
            <a:ext cx="3810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6936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4A3DAC-4602-4E3B-9993-D64A0AC4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i="0" kern="1200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WaterSMART Data Visualization Tool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1813717"/>
            <a:ext cx="5806440" cy="434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7" indent="-228600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 dirty="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 Visualization Tool is an interactive website with program information including:</a:t>
            </a:r>
          </a:p>
          <a:p>
            <a:pPr marL="342900" lvl="2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 dirty="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Interactive maps</a:t>
            </a:r>
          </a:p>
          <a:p>
            <a:pPr marL="342900" lvl="2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 dirty="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Featured project tours</a:t>
            </a:r>
          </a:p>
          <a:p>
            <a:pPr marL="342900" lvl="2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 dirty="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Program growth over time</a:t>
            </a:r>
          </a:p>
          <a:p>
            <a:pPr marL="85732" lvl="2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endParaRPr lang="en-US" altLang="en-US" sz="2600" dirty="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2" indent="0" eaLnBrk="1" hangingPunct="1">
              <a:lnSpc>
                <a:spcPct val="90000"/>
              </a:lnSpc>
              <a:spcAft>
                <a:spcPts val="450"/>
              </a:spcAft>
              <a:buNone/>
            </a:pPr>
            <a:r>
              <a:rPr lang="en-US" altLang="en-US" sz="2600" dirty="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https://www.usbr.gov/watersmart/</a:t>
            </a:r>
            <a:endParaRPr lang="en-US" altLang="en-US" sz="2600" dirty="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Picture 1" descr="Map of the projects and plans that have been selected under the WaterSMART Program from FY10 to FY16" title="Data Visualization Too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89" y="1810512"/>
            <a:ext cx="4050222" cy="4343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AF183A7-80EF-44CB-8D22-962659FAC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9960" y="5623560"/>
            <a:ext cx="914400" cy="106070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6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914AA9-A04D-4207-88D2-C9DDACD10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624615"/>
            <a:ext cx="9144000" cy="2004410"/>
          </a:xfrm>
        </p:spPr>
        <p:txBody>
          <a:bodyPr anchor="b"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Thank you! Questions?</a:t>
            </a:r>
          </a:p>
          <a:p>
            <a:endParaRPr lang="en-US" sz="1500" dirty="0"/>
          </a:p>
          <a:p>
            <a:r>
              <a:rPr lang="en-US" sz="1500" dirty="0"/>
              <a:t>		     	</a:t>
            </a:r>
          </a:p>
          <a:p>
            <a:r>
              <a:rPr lang="en-US" sz="1500" dirty="0"/>
              <a:t>		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772B351-7C37-47DB-BB6B-E8E6985E8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" y="2657476"/>
            <a:ext cx="9144000" cy="22873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Amanda Erath			Darion Mayhorn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303-445-2766		 	303-445-3121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hlinkClick r:id="rId3"/>
              </a:rPr>
              <a:t>aerath@usbr.gov</a:t>
            </a:r>
            <a:r>
              <a:rPr lang="en-US" sz="2000" dirty="0"/>
              <a:t>		</a:t>
            </a:r>
            <a:r>
              <a:rPr lang="en-US" sz="2000" dirty="0">
                <a:hlinkClick r:id="rId4"/>
              </a:rPr>
              <a:t>dmayhorn@usbr.gov</a:t>
            </a:r>
            <a:r>
              <a:rPr lang="en-US" sz="2000" dirty="0"/>
              <a:t> 		</a:t>
            </a:r>
          </a:p>
          <a:p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Josh German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303-445-2839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u="sng" dirty="0">
                <a:hlinkClick r:id="rId5"/>
              </a:rPr>
              <a:t>jgerman@usbr.gov</a:t>
            </a:r>
            <a:r>
              <a:rPr lang="en-US" sz="2000" b="0" u="sng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567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C429-AC65-47CC-AC0A-A918ADB3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6269"/>
            <a:ext cx="11704320" cy="1325563"/>
          </a:xfrm>
        </p:spPr>
        <p:txBody>
          <a:bodyPr/>
          <a:lstStyle/>
          <a:p>
            <a:r>
              <a:rPr lang="en-US" dirty="0"/>
              <a:t>WaterSMART 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8101-C31A-4782-A3D1-183FA3D4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06" y="1637082"/>
            <a:ext cx="5939347" cy="4858968"/>
          </a:xfrm>
        </p:spPr>
        <p:txBody>
          <a:bodyPr/>
          <a:lstStyle/>
          <a:p>
            <a:r>
              <a:rPr lang="en-US" sz="2400" b="0" dirty="0"/>
              <a:t>Increases water supply reliability through investments and attention to local water conflicts</a:t>
            </a:r>
          </a:p>
          <a:p>
            <a:r>
              <a:rPr lang="en-US" sz="2400" b="0" dirty="0"/>
              <a:t>Supports water conservation and water management improvements to help meet competing demands for water</a:t>
            </a:r>
          </a:p>
          <a:p>
            <a:r>
              <a:rPr lang="en-US" sz="2400" b="0" dirty="0"/>
              <a:t>Leverages Federal and non-Federal funding</a:t>
            </a:r>
          </a:p>
          <a:p>
            <a:r>
              <a:rPr lang="en-US" sz="2400" b="0" dirty="0"/>
              <a:t>Relies on collaboration with stakeholders to develop local solutions to water supply issues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848DC3-3645-4F70-AF31-A1891CA2FB69}"/>
              </a:ext>
            </a:extLst>
          </p:cNvPr>
          <p:cNvGrpSpPr/>
          <p:nvPr/>
        </p:nvGrpSpPr>
        <p:grpSpPr>
          <a:xfrm>
            <a:off x="6517758" y="1390650"/>
            <a:ext cx="5102742" cy="5105400"/>
            <a:chOff x="6829426" y="1390650"/>
            <a:chExt cx="4791074" cy="510540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30B9B82B-D626-4B39-876A-64A2FBE167B2}"/>
                </a:ext>
              </a:extLst>
            </p:cNvPr>
            <p:cNvGraphicFramePr/>
            <p:nvPr/>
          </p:nvGraphicFramePr>
          <p:xfrm>
            <a:off x="6829426" y="1390650"/>
            <a:ext cx="4791074" cy="5105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Shape 130">
              <a:extLst>
                <a:ext uri="{FF2B5EF4-FFF2-40B4-BE49-F238E27FC236}">
                  <a16:creationId xmlns:a16="http://schemas.microsoft.com/office/drawing/2014/main" id="{9FFAD842-23FD-4EB6-AEEB-995722824D2F}"/>
                </a:ext>
              </a:extLst>
            </p:cNvPr>
            <p:cNvSpPr/>
            <p:nvPr/>
          </p:nvSpPr>
          <p:spPr>
            <a:xfrm>
              <a:off x="6892603" y="4841259"/>
              <a:ext cx="1214143" cy="1269526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88900"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14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EEE8-A34A-4AD9-8D49-8E8C3CA7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74167"/>
            <a:ext cx="11704320" cy="1325563"/>
          </a:xfrm>
        </p:spPr>
        <p:txBody>
          <a:bodyPr/>
          <a:lstStyle/>
          <a:p>
            <a:r>
              <a:rPr lang="en-US" dirty="0"/>
              <a:t>Build a Foundation Through WaterSMART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9005035C-CEFF-43A9-8850-A8F8D8291A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6562" y="1469265"/>
          <a:ext cx="8778875" cy="511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E45759-FCFC-44A5-AB96-1941AA300A07}"/>
              </a:ext>
            </a:extLst>
          </p:cNvPr>
          <p:cNvSpPr txBox="1"/>
          <p:nvPr/>
        </p:nvSpPr>
        <p:spPr>
          <a:xfrm>
            <a:off x="1597505" y="3052245"/>
            <a:ext cx="176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7DCAD-605B-4D3F-B4E1-44AEF4F72FBC}"/>
              </a:ext>
            </a:extLst>
          </p:cNvPr>
          <p:cNvSpPr txBox="1"/>
          <p:nvPr/>
        </p:nvSpPr>
        <p:spPr>
          <a:xfrm>
            <a:off x="4550534" y="2453837"/>
            <a:ext cx="248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Science and Tools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32B4B-EFF4-4B79-8D94-1B7AFB6B549C}"/>
              </a:ext>
            </a:extLst>
          </p:cNvPr>
          <p:cNvSpPr txBox="1"/>
          <p:nvPr/>
        </p:nvSpPr>
        <p:spPr>
          <a:xfrm>
            <a:off x="7641467" y="1992172"/>
            <a:ext cx="318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On-the-Ground Projects</a:t>
            </a:r>
          </a:p>
        </p:txBody>
      </p:sp>
    </p:spTree>
    <p:extLst>
      <p:ext uri="{BB962C8B-B14F-4D97-AF65-F5344CB8AC3E}">
        <p14:creationId xmlns:p14="http://schemas.microsoft.com/office/powerpoint/2010/main" val="85534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6AB9-50E6-4008-A50F-0125E83B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WaterSMART Program Basics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453962F-DACC-4A43-9276-62DAC4E0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4351" y="5828613"/>
            <a:ext cx="777240" cy="9144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0287E9E-2D39-42FD-9EA5-3F3C245DE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981939"/>
              </p:ext>
            </p:extLst>
          </p:nvPr>
        </p:nvGraphicFramePr>
        <p:xfrm>
          <a:off x="228600" y="1500326"/>
          <a:ext cx="11704320" cy="411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07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2D3C-ACDF-4EE7-AAFA-A6A8BEE5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" y="339931"/>
            <a:ext cx="5406656" cy="1325563"/>
          </a:xfrm>
        </p:spPr>
        <p:txBody>
          <a:bodyPr/>
          <a:lstStyle/>
          <a:p>
            <a:r>
              <a:rPr lang="en-US" dirty="0"/>
              <a:t>Drought Response Program</a:t>
            </a:r>
            <a:br>
              <a:rPr lang="en-US" sz="2800" dirty="0"/>
            </a:br>
            <a:r>
              <a:rPr lang="en-US" sz="2800" i="1" dirty="0"/>
              <a:t>3 sub-activities</a:t>
            </a:r>
            <a:endParaRPr lang="en-US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DE4FE4-5F2A-4174-A8D7-9945C189D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1" y="1916112"/>
            <a:ext cx="4856356" cy="4351338"/>
          </a:xfrm>
        </p:spPr>
        <p:txBody>
          <a:bodyPr/>
          <a:lstStyle/>
          <a:p>
            <a:r>
              <a:rPr lang="en-US" dirty="0"/>
              <a:t>Drought Contingency Planning</a:t>
            </a:r>
          </a:p>
          <a:p>
            <a:endParaRPr lang="en-US" dirty="0"/>
          </a:p>
          <a:p>
            <a:r>
              <a:rPr lang="en-US" dirty="0"/>
              <a:t>Drought Resiliency Projects</a:t>
            </a:r>
          </a:p>
          <a:p>
            <a:endParaRPr lang="en-US" dirty="0"/>
          </a:p>
          <a:p>
            <a:r>
              <a:rPr lang="en-US" dirty="0"/>
              <a:t>Emergency Response Actions</a:t>
            </a:r>
          </a:p>
          <a:p>
            <a:endParaRPr lang="en-US" dirty="0"/>
          </a:p>
          <a:p>
            <a:r>
              <a:rPr lang="en-US" sz="1800" b="0" dirty="0"/>
              <a:t>Since 2015, the program has provided over $41 million in competitively-awarded funding for drought planning and drought resiliency. 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FD3BD-7C9E-474E-8F44-647122F6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04" y="339931"/>
            <a:ext cx="6480257" cy="61781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132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7C119D-3D52-4ED0-8219-1E3261FB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3063"/>
            <a:ext cx="5867400" cy="1325563"/>
          </a:xfrm>
        </p:spPr>
        <p:txBody>
          <a:bodyPr/>
          <a:lstStyle/>
          <a:p>
            <a:r>
              <a:rPr lang="en-US" dirty="0"/>
              <a:t>Drought Response Program</a:t>
            </a:r>
            <a:br>
              <a:rPr lang="en-US" dirty="0"/>
            </a:br>
            <a:r>
              <a:rPr lang="en-US" sz="2400" i="1" dirty="0"/>
              <a:t>Drought Contingency Planning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388C0-3108-4D84-B5BB-07C1FA43E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058" y="1910686"/>
            <a:ext cx="5692942" cy="4532311"/>
          </a:xfrm>
        </p:spPr>
        <p:txBody>
          <a:bodyPr/>
          <a:lstStyle/>
          <a:p>
            <a:r>
              <a:rPr lang="en-US" sz="2400" dirty="0"/>
              <a:t>Eligible Projects</a:t>
            </a:r>
          </a:p>
          <a:p>
            <a:pPr lvl="1"/>
            <a:r>
              <a:rPr lang="en-US" sz="2000" dirty="0"/>
              <a:t>Funding for development, or update, of comprehensive drought plans.</a:t>
            </a:r>
          </a:p>
          <a:p>
            <a:r>
              <a:rPr lang="en-US" sz="2400" dirty="0"/>
              <a:t>Funding</a:t>
            </a:r>
          </a:p>
          <a:p>
            <a:pPr lvl="1"/>
            <a:r>
              <a:rPr lang="en-US" sz="2000" dirty="0"/>
              <a:t>Non-Federal Cost Share: 50% or greater</a:t>
            </a:r>
          </a:p>
          <a:p>
            <a:pPr lvl="2"/>
            <a:r>
              <a:rPr lang="en-US" sz="1600" dirty="0"/>
              <a:t>Cost share reduction/waiver available for applicants with financial hardship and a significant Federal interest</a:t>
            </a:r>
          </a:p>
          <a:p>
            <a:pPr lvl="1"/>
            <a:r>
              <a:rPr lang="en-US" sz="2000" dirty="0"/>
              <a:t>Up to $200,000</a:t>
            </a:r>
          </a:p>
          <a:p>
            <a:pPr lvl="1"/>
            <a:endParaRPr lang="en-US" sz="2000" i="1" dirty="0"/>
          </a:p>
          <a:p>
            <a:pPr lvl="1"/>
            <a:endParaRPr lang="en-US" sz="2000" i="1" dirty="0"/>
          </a:p>
          <a:p>
            <a:pPr marL="457200" lvl="1" indent="0">
              <a:buNone/>
            </a:pPr>
            <a:endParaRPr lang="en-US" sz="2000" i="1" dirty="0"/>
          </a:p>
          <a:p>
            <a:pPr marL="457200" lvl="1" indent="0">
              <a:buNone/>
            </a:pPr>
            <a:r>
              <a:rPr lang="en-US" sz="1600" i="1" dirty="0"/>
              <a:t>*Authorized by Title I of the Reclamation States Emergency Drought Relief Act of 1991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B5F58-41BB-4C03-AAFB-F20D461363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900" y="0"/>
            <a:ext cx="87811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831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91387"/>
            <a:ext cx="6347284" cy="1325563"/>
          </a:xfrm>
        </p:spPr>
        <p:txBody>
          <a:bodyPr/>
          <a:lstStyle/>
          <a:p>
            <a:r>
              <a:rPr lang="en-US" dirty="0"/>
              <a:t>Drought Response Program </a:t>
            </a:r>
            <a:br>
              <a:rPr lang="en-US" sz="3200" dirty="0"/>
            </a:br>
            <a:r>
              <a:rPr lang="en-US" sz="2400" i="1" dirty="0"/>
              <a:t>Drought Resiliency Projects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49" y="1718024"/>
            <a:ext cx="5708820" cy="47572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Eligible Project Types</a:t>
            </a:r>
          </a:p>
          <a:p>
            <a:pPr lvl="1"/>
            <a:r>
              <a:rPr lang="en-US" sz="1800" dirty="0"/>
              <a:t>Infrastructure Improvements</a:t>
            </a:r>
          </a:p>
          <a:p>
            <a:pPr lvl="1"/>
            <a:r>
              <a:rPr lang="en-US" sz="1800" dirty="0"/>
              <a:t>New conveyance system components</a:t>
            </a:r>
          </a:p>
          <a:p>
            <a:pPr lvl="1"/>
            <a:r>
              <a:rPr lang="en-US" sz="1800" dirty="0"/>
              <a:t>Additional water storage</a:t>
            </a:r>
          </a:p>
          <a:p>
            <a:pPr lvl="1"/>
            <a:r>
              <a:rPr lang="en-US" sz="1800" dirty="0"/>
              <a:t>Recharge facilities</a:t>
            </a:r>
          </a:p>
          <a:p>
            <a:pPr lvl="1"/>
            <a:r>
              <a:rPr lang="en-US" sz="1800" dirty="0"/>
              <a:t>Capture and treat alternative supplies</a:t>
            </a:r>
          </a:p>
          <a:p>
            <a:pPr lvl="1"/>
            <a:r>
              <a:rPr lang="en-US" sz="1800" dirty="0"/>
              <a:t>Decision Support Tools &amp; Modeling</a:t>
            </a:r>
          </a:p>
          <a:p>
            <a:pPr lvl="1"/>
            <a:r>
              <a:rPr lang="en-US" sz="1800" dirty="0"/>
              <a:t>Environmental Protection</a:t>
            </a:r>
          </a:p>
          <a:p>
            <a:r>
              <a:rPr lang="en-US" sz="2200" dirty="0"/>
              <a:t>Funding</a:t>
            </a:r>
          </a:p>
          <a:p>
            <a:pPr lvl="1"/>
            <a:r>
              <a:rPr lang="en-US" sz="1800" dirty="0"/>
              <a:t>Non-Federal Cost Share: 50% or greater.</a:t>
            </a:r>
          </a:p>
          <a:p>
            <a:pPr lvl="1"/>
            <a:r>
              <a:rPr lang="en-US" sz="1800" dirty="0"/>
              <a:t>Funding Level I: $500k 2 years</a:t>
            </a:r>
          </a:p>
          <a:p>
            <a:pPr lvl="1"/>
            <a:r>
              <a:rPr lang="en-US" sz="1800" dirty="0"/>
              <a:t>Funding Level II: $1.5m 3 years</a:t>
            </a:r>
          </a:p>
          <a:p>
            <a:r>
              <a:rPr lang="en-US" sz="2200" dirty="0"/>
              <a:t>Criteria focuses on building long-term resilience to drought</a:t>
            </a:r>
          </a:p>
          <a:p>
            <a:pPr marL="0" indent="0">
              <a:buNone/>
            </a:pPr>
            <a:r>
              <a:rPr lang="en-US" sz="1200" i="1" dirty="0"/>
              <a:t>*Authorized by Section 9504 of P.L. 111-11, SECURE Water Act</a:t>
            </a:r>
          </a:p>
          <a:p>
            <a:pPr marL="0" indent="0">
              <a:buNone/>
            </a:pP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11CB-D8B6-41B9-95CB-8F651904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5"/>
          <a:stretch/>
        </p:blipFill>
        <p:spPr>
          <a:xfrm>
            <a:off x="6530164" y="0"/>
            <a:ext cx="764702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060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41C9-BB82-4B4E-BCD3-CFC4F445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1586"/>
            <a:ext cx="12160306" cy="1325563"/>
          </a:xfrm>
        </p:spPr>
        <p:txBody>
          <a:bodyPr/>
          <a:lstStyle/>
          <a:p>
            <a:r>
              <a:rPr lang="en-US" dirty="0"/>
              <a:t>Cooperative Watershed Management Program </a:t>
            </a:r>
            <a:br>
              <a:rPr lang="en-US" dirty="0"/>
            </a:br>
            <a:r>
              <a:rPr lang="en-US" sz="2800" i="1" dirty="0"/>
              <a:t>2 sub-activities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24603-50A1-437E-90D9-38905ABD0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729933"/>
            <a:ext cx="5194005" cy="4351338"/>
          </a:xfrm>
        </p:spPr>
        <p:txBody>
          <a:bodyPr/>
          <a:lstStyle/>
          <a:p>
            <a:r>
              <a:rPr lang="en-US" dirty="0"/>
              <a:t>Phase I: Form a watershed group, develop a restoration plan and do project design</a:t>
            </a:r>
          </a:p>
          <a:p>
            <a:endParaRPr lang="en-US" dirty="0"/>
          </a:p>
          <a:p>
            <a:r>
              <a:rPr lang="en-US" dirty="0"/>
              <a:t>Phase II: Implement on-the-ground watershed management projects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i="1" dirty="0"/>
              <a:t>*Authorized by Section 6002 of the Cooperative Watershed Management Act, Subtitle A of Title VI of the Omnibus Public Land Management Act of 2009, P.L. 111-11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D9EDA-48C2-4430-BA75-C09DF0C4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4129"/>
            <a:ext cx="5884177" cy="55899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3364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9747</TotalTime>
  <Words>1607</Words>
  <Application>Microsoft Office PowerPoint</Application>
  <PresentationFormat>Widescreen</PresentationFormat>
  <Paragraphs>300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Segoe UI</vt:lpstr>
      <vt:lpstr>Segoe UI Semibold</vt:lpstr>
      <vt:lpstr>Office Theme</vt:lpstr>
      <vt:lpstr>WaterSMART Program</vt:lpstr>
      <vt:lpstr>WaterSMART Program</vt:lpstr>
      <vt:lpstr>WaterSMART Program Overview</vt:lpstr>
      <vt:lpstr>Build a Foundation Through WaterSMART</vt:lpstr>
      <vt:lpstr>WaterSMART Program Basics</vt:lpstr>
      <vt:lpstr>Drought Response Program 3 sub-activities</vt:lpstr>
      <vt:lpstr>Drought Response Program Drought Contingency Planning</vt:lpstr>
      <vt:lpstr>Drought Response Program  Drought Resiliency Projects</vt:lpstr>
      <vt:lpstr>Cooperative Watershed Management Program  2 sub-activities</vt:lpstr>
      <vt:lpstr>Cooperative Watershed Management Program Phase I – Watershed Group Development and Restoration Planning</vt:lpstr>
      <vt:lpstr>Cooperative Watershed Management Program Phase II – Watershed Management Project Implementation</vt:lpstr>
      <vt:lpstr>WaterSMART Grants  3 sub-activities</vt:lpstr>
      <vt:lpstr>WaterSMART Grants Water and Energy Efficiency Grants</vt:lpstr>
      <vt:lpstr>WaterSMART Grants Small-Scale Water Efficiency Projects</vt:lpstr>
      <vt:lpstr>PowerPoint Presentation</vt:lpstr>
      <vt:lpstr>Basin Study Program</vt:lpstr>
      <vt:lpstr>Basin Studies</vt:lpstr>
      <vt:lpstr>Water Management Options Pilots</vt:lpstr>
      <vt:lpstr>PowerPoint Presentation</vt:lpstr>
      <vt:lpstr>Title XVI Water Reclamation and Reuse Projects</vt:lpstr>
      <vt:lpstr>WIIN Act Desalination Projects</vt:lpstr>
      <vt:lpstr>WaterSMART Funding</vt:lpstr>
      <vt:lpstr>WaterSMART Data Visualization Tool</vt:lpstr>
      <vt:lpstr>          Thank you! Questions?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WaterSMART Program</dc:title>
  <dc:creator>Erath, Amanda Q</dc:creator>
  <cp:lastModifiedBy>jgroat@wswc.utah.gov</cp:lastModifiedBy>
  <cp:revision>6</cp:revision>
  <dcterms:created xsi:type="dcterms:W3CDTF">2020-05-27T17:43:05Z</dcterms:created>
  <dcterms:modified xsi:type="dcterms:W3CDTF">2020-09-18T21:20:15Z</dcterms:modified>
</cp:coreProperties>
</file>