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76" r:id="rId3"/>
    <p:sldId id="277" r:id="rId4"/>
    <p:sldId id="271" r:id="rId5"/>
    <p:sldId id="285" r:id="rId6"/>
    <p:sldId id="283" r:id="rId7"/>
    <p:sldId id="286" r:id="rId8"/>
    <p:sldId id="275" r:id="rId9"/>
    <p:sldId id="281" r:id="rId10"/>
    <p:sldId id="282" r:id="rId11"/>
    <p:sldId id="280" r:id="rId12"/>
    <p:sldId id="272" r:id="rId13"/>
    <p:sldId id="279" r:id="rId14"/>
    <p:sldId id="25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ardsley, Jennifer W" initials="JWB" lastIdx="1" clrIdx="0">
    <p:extLst>
      <p:ext uri="{19B8F6BF-5375-455C-9EA6-DF929625EA0E}">
        <p15:presenceInfo xmlns:p15="http://schemas.microsoft.com/office/powerpoint/2012/main" userId="Beardsley, Jennifer W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51"/>
    <a:srgbClr val="003E52"/>
    <a:srgbClr val="244A9F"/>
    <a:srgbClr val="CB9F5B"/>
    <a:srgbClr val="7A5F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AE4375-7ECD-4B19-B4E9-48FA17526AA6}" v="764" dt="2020-10-20T16:39:23.3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5"/>
    <p:restoredTop sz="94422"/>
  </p:normalViewPr>
  <p:slideViewPr>
    <p:cSldViewPr snapToGrid="0" snapToObjects="1">
      <p:cViewPr varScale="1">
        <p:scale>
          <a:sx n="118" d="100"/>
          <a:sy n="118" d="100"/>
        </p:scale>
        <p:origin x="10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E30417-75A4-4DC9-BB7C-FAD5150FF3D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BBC44F65-D1AA-46E9-B1CA-9267E49078F6}">
      <dgm:prSet phldrT="[Text]" custT="1"/>
      <dgm:spPr>
        <a:solidFill>
          <a:srgbClr val="003E52">
            <a:alpha val="90000"/>
          </a:srgbClr>
        </a:solidFill>
        <a:ln w="57150">
          <a:solidFill>
            <a:schemeClr val="bg1"/>
          </a:solidFill>
        </a:ln>
      </dgm:spPr>
      <dgm:t>
        <a:bodyPr anchor="ctr" anchorCtr="1"/>
        <a:lstStyle/>
        <a:p>
          <a:r>
            <a:rPr lang="en-US" sz="22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rPr>
            <a:t>Prize</a:t>
          </a:r>
          <a:r>
            <a:rPr lang="en-US" sz="2200" b="1" dirty="0">
              <a:latin typeface="Segoe UI Semibold" panose="020B0702040204020203" pitchFamily="34" charset="0"/>
              <a:cs typeface="Segoe UI Semibold" panose="020B0702040204020203" pitchFamily="34" charset="0"/>
            </a:rPr>
            <a:t> </a:t>
          </a:r>
          <a:r>
            <a:rPr lang="en-US" sz="22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rPr>
            <a:t>Competitions</a:t>
          </a:r>
        </a:p>
      </dgm:t>
    </dgm:pt>
    <dgm:pt modelId="{D12FABAF-F0EB-4C72-84FC-DCE2A7838565}" type="parTrans" cxnId="{B585398E-D341-4CAC-8B5F-3FE92647B14A}">
      <dgm:prSet/>
      <dgm:spPr/>
      <dgm:t>
        <a:bodyPr/>
        <a:lstStyle/>
        <a:p>
          <a:endParaRPr lang="en-US" sz="2200"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65BAA207-C4D6-4B17-A79D-AAA3A83A5C4E}" type="sibTrans" cxnId="{B585398E-D341-4CAC-8B5F-3FE92647B14A}">
      <dgm:prSet/>
      <dgm:spPr/>
      <dgm:t>
        <a:bodyPr/>
        <a:lstStyle/>
        <a:p>
          <a:endParaRPr lang="en-US" sz="2200"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4481A090-44E5-4CEE-8884-FF93BF1D1DF3}">
      <dgm:prSet phldrT="[Text]" custT="1"/>
      <dgm:spPr>
        <a:solidFill>
          <a:srgbClr val="CB9F5B">
            <a:alpha val="90000"/>
          </a:srgbClr>
        </a:solidFill>
        <a:ln w="57150">
          <a:solidFill>
            <a:schemeClr val="bg1"/>
          </a:solidFill>
        </a:ln>
      </dgm:spPr>
      <dgm:t>
        <a:bodyPr anchor="ctr" anchorCtr="1"/>
        <a:lstStyle/>
        <a:p>
          <a:r>
            <a:rPr lang="en-US" sz="22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rPr>
            <a:t>Technology</a:t>
          </a:r>
          <a:r>
            <a:rPr lang="en-US" sz="2200" b="1" dirty="0">
              <a:latin typeface="Segoe UI Semibold" panose="020B0702040204020203" pitchFamily="34" charset="0"/>
              <a:cs typeface="Segoe UI Semibold" panose="020B0702040204020203" pitchFamily="34" charset="0"/>
            </a:rPr>
            <a:t> </a:t>
          </a:r>
          <a:r>
            <a:rPr lang="en-US" sz="22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rPr>
            <a:t>Transfer</a:t>
          </a:r>
        </a:p>
      </dgm:t>
    </dgm:pt>
    <dgm:pt modelId="{D45C65E4-0640-47FB-9AF6-F759F137DF7C}" type="parTrans" cxnId="{A2587AC0-E424-45CA-9A62-149580590FB7}">
      <dgm:prSet/>
      <dgm:spPr/>
      <dgm:t>
        <a:bodyPr/>
        <a:lstStyle/>
        <a:p>
          <a:endParaRPr lang="en-US" sz="2200"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6AFBA685-C5BC-432A-B249-FC4F737C53A2}" type="sibTrans" cxnId="{A2587AC0-E424-45CA-9A62-149580590FB7}">
      <dgm:prSet/>
      <dgm:spPr/>
      <dgm:t>
        <a:bodyPr/>
        <a:lstStyle/>
        <a:p>
          <a:endParaRPr lang="en-US" sz="2200"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183450DA-B2FE-4FBA-8BF8-86BF0FA953E7}">
      <dgm:prSet phldrT="[Text]" custT="1"/>
      <dgm:spPr>
        <a:solidFill>
          <a:srgbClr val="244A9F">
            <a:alpha val="90000"/>
          </a:srgbClr>
        </a:solidFill>
        <a:ln w="57150">
          <a:solidFill>
            <a:schemeClr val="bg1"/>
          </a:solidFill>
        </a:ln>
      </dgm:spPr>
      <dgm:t>
        <a:bodyPr tIns="0" anchor="ctr" anchorCtr="1"/>
        <a:lstStyle/>
        <a:p>
          <a:pPr algn="ctr">
            <a:lnSpc>
              <a:spcPct val="90000"/>
            </a:lnSpc>
            <a:spcAft>
              <a:spcPts val="0"/>
            </a:spcAft>
          </a:pPr>
          <a:r>
            <a:rPr lang="en-US" sz="22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rPr>
            <a:t>S&amp;T Research </a:t>
          </a:r>
          <a:r>
            <a:rPr lang="en-US" sz="16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rPr>
            <a:t>Reclamation Led</a:t>
          </a:r>
        </a:p>
      </dgm:t>
    </dgm:pt>
    <dgm:pt modelId="{46A492F7-6943-4715-A1FF-A5A1A5DDCB42}" type="parTrans" cxnId="{02937A6D-A228-48BF-9D30-74C0E8AEDBE0}">
      <dgm:prSet/>
      <dgm:spPr/>
      <dgm:t>
        <a:bodyPr/>
        <a:lstStyle/>
        <a:p>
          <a:endParaRPr lang="en-US" sz="2200"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8C161E5B-1A8D-4262-9C04-D6AB91637C4E}" type="sibTrans" cxnId="{02937A6D-A228-48BF-9D30-74C0E8AEDBE0}">
      <dgm:prSet/>
      <dgm:spPr/>
      <dgm:t>
        <a:bodyPr/>
        <a:lstStyle/>
        <a:p>
          <a:endParaRPr lang="en-US" sz="2200"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473211C1-D28C-4347-B625-CA4181DBE93C}" type="pres">
      <dgm:prSet presAssocID="{03E30417-75A4-4DC9-BB7C-FAD5150FF3DE}" presName="compositeShape" presStyleCnt="0">
        <dgm:presLayoutVars>
          <dgm:chMax val="7"/>
          <dgm:dir/>
          <dgm:resizeHandles val="exact"/>
        </dgm:presLayoutVars>
      </dgm:prSet>
      <dgm:spPr/>
    </dgm:pt>
    <dgm:pt modelId="{0D5AB9DA-E4CA-465E-B1BC-E4DBF16932C9}" type="pres">
      <dgm:prSet presAssocID="{BBC44F65-D1AA-46E9-B1CA-9267E49078F6}" presName="circ1" presStyleLbl="vennNode1" presStyleIdx="0" presStyleCnt="3" custLinFactNeighborX="8628" custLinFactNeighborY="-2083"/>
      <dgm:spPr/>
    </dgm:pt>
    <dgm:pt modelId="{0E092FFD-5AB5-4D6D-92D2-026DA9EF1006}" type="pres">
      <dgm:prSet presAssocID="{BBC44F65-D1AA-46E9-B1CA-9267E49078F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F88032E-6B97-4C1E-9AD0-EE18A188588E}" type="pres">
      <dgm:prSet presAssocID="{4481A090-44E5-4CEE-8884-FF93BF1D1DF3}" presName="circ2" presStyleLbl="vennNode1" presStyleIdx="1" presStyleCnt="3" custLinFactNeighborX="11285" custLinFactNeighborY="-2449"/>
      <dgm:spPr/>
    </dgm:pt>
    <dgm:pt modelId="{10074D07-5062-4DA5-91CD-5862A4D9290A}" type="pres">
      <dgm:prSet presAssocID="{4481A090-44E5-4CEE-8884-FF93BF1D1DF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A58D035-6B1A-4639-893C-31751EB9F4F0}" type="pres">
      <dgm:prSet presAssocID="{183450DA-B2FE-4FBA-8BF8-86BF0FA953E7}" presName="circ3" presStyleLbl="vennNode1" presStyleIdx="2" presStyleCnt="3" custLinFactNeighborX="-4195" custLinFactNeighborY="-2449"/>
      <dgm:spPr/>
    </dgm:pt>
    <dgm:pt modelId="{D333490C-F49B-4F95-AA62-08510BFBC6B2}" type="pres">
      <dgm:prSet presAssocID="{183450DA-B2FE-4FBA-8BF8-86BF0FA953E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9A8CE0E-F5D1-4F75-8E57-636CAF9FF13E}" type="presOf" srcId="{BBC44F65-D1AA-46E9-B1CA-9267E49078F6}" destId="{0E092FFD-5AB5-4D6D-92D2-026DA9EF1006}" srcOrd="1" destOrd="0" presId="urn:microsoft.com/office/officeart/2005/8/layout/venn1"/>
    <dgm:cxn modelId="{E6AE8E45-9E64-478C-9126-021D37ECD3D5}" type="presOf" srcId="{4481A090-44E5-4CEE-8884-FF93BF1D1DF3}" destId="{AF88032E-6B97-4C1E-9AD0-EE18A188588E}" srcOrd="0" destOrd="0" presId="urn:microsoft.com/office/officeart/2005/8/layout/venn1"/>
    <dgm:cxn modelId="{02937A6D-A228-48BF-9D30-74C0E8AEDBE0}" srcId="{03E30417-75A4-4DC9-BB7C-FAD5150FF3DE}" destId="{183450DA-B2FE-4FBA-8BF8-86BF0FA953E7}" srcOrd="2" destOrd="0" parTransId="{46A492F7-6943-4715-A1FF-A5A1A5DDCB42}" sibTransId="{8C161E5B-1A8D-4262-9C04-D6AB91637C4E}"/>
    <dgm:cxn modelId="{E53D3D51-467E-4C66-9F12-E37D370A3B43}" type="presOf" srcId="{183450DA-B2FE-4FBA-8BF8-86BF0FA953E7}" destId="{D333490C-F49B-4F95-AA62-08510BFBC6B2}" srcOrd="1" destOrd="0" presId="urn:microsoft.com/office/officeart/2005/8/layout/venn1"/>
    <dgm:cxn modelId="{1CC1547C-01F7-4F68-AC79-BD03A5682E91}" type="presOf" srcId="{183450DA-B2FE-4FBA-8BF8-86BF0FA953E7}" destId="{DA58D035-6B1A-4639-893C-31751EB9F4F0}" srcOrd="0" destOrd="0" presId="urn:microsoft.com/office/officeart/2005/8/layout/venn1"/>
    <dgm:cxn modelId="{B585398E-D341-4CAC-8B5F-3FE92647B14A}" srcId="{03E30417-75A4-4DC9-BB7C-FAD5150FF3DE}" destId="{BBC44F65-D1AA-46E9-B1CA-9267E49078F6}" srcOrd="0" destOrd="0" parTransId="{D12FABAF-F0EB-4C72-84FC-DCE2A7838565}" sibTransId="{65BAA207-C4D6-4B17-A79D-AAA3A83A5C4E}"/>
    <dgm:cxn modelId="{9E2BF7AC-9B45-4868-ACEA-AF32B9C0A4C7}" type="presOf" srcId="{BBC44F65-D1AA-46E9-B1CA-9267E49078F6}" destId="{0D5AB9DA-E4CA-465E-B1BC-E4DBF16932C9}" srcOrd="0" destOrd="0" presId="urn:microsoft.com/office/officeart/2005/8/layout/venn1"/>
    <dgm:cxn modelId="{D7763DBC-3692-40A4-9EDC-76C1EC098522}" type="presOf" srcId="{4481A090-44E5-4CEE-8884-FF93BF1D1DF3}" destId="{10074D07-5062-4DA5-91CD-5862A4D9290A}" srcOrd="1" destOrd="0" presId="urn:microsoft.com/office/officeart/2005/8/layout/venn1"/>
    <dgm:cxn modelId="{A2587AC0-E424-45CA-9A62-149580590FB7}" srcId="{03E30417-75A4-4DC9-BB7C-FAD5150FF3DE}" destId="{4481A090-44E5-4CEE-8884-FF93BF1D1DF3}" srcOrd="1" destOrd="0" parTransId="{D45C65E4-0640-47FB-9AF6-F759F137DF7C}" sibTransId="{6AFBA685-C5BC-432A-B249-FC4F737C53A2}"/>
    <dgm:cxn modelId="{73FC57D9-C192-43AD-AC71-C9414734C64C}" type="presOf" srcId="{03E30417-75A4-4DC9-BB7C-FAD5150FF3DE}" destId="{473211C1-D28C-4347-B625-CA4181DBE93C}" srcOrd="0" destOrd="0" presId="urn:microsoft.com/office/officeart/2005/8/layout/venn1"/>
    <dgm:cxn modelId="{EC336BE6-C9F8-40FB-ACA4-62C437A9984A}" type="presParOf" srcId="{473211C1-D28C-4347-B625-CA4181DBE93C}" destId="{0D5AB9DA-E4CA-465E-B1BC-E4DBF16932C9}" srcOrd="0" destOrd="0" presId="urn:microsoft.com/office/officeart/2005/8/layout/venn1"/>
    <dgm:cxn modelId="{B0B2D66C-9F3A-487D-AFCB-3523910090A0}" type="presParOf" srcId="{473211C1-D28C-4347-B625-CA4181DBE93C}" destId="{0E092FFD-5AB5-4D6D-92D2-026DA9EF1006}" srcOrd="1" destOrd="0" presId="urn:microsoft.com/office/officeart/2005/8/layout/venn1"/>
    <dgm:cxn modelId="{049DDF7E-2406-4599-A0AB-F071C6C7920B}" type="presParOf" srcId="{473211C1-D28C-4347-B625-CA4181DBE93C}" destId="{AF88032E-6B97-4C1E-9AD0-EE18A188588E}" srcOrd="2" destOrd="0" presId="urn:microsoft.com/office/officeart/2005/8/layout/venn1"/>
    <dgm:cxn modelId="{751C9529-5027-42D3-829F-AB9DBFA2B5A4}" type="presParOf" srcId="{473211C1-D28C-4347-B625-CA4181DBE93C}" destId="{10074D07-5062-4DA5-91CD-5862A4D9290A}" srcOrd="3" destOrd="0" presId="urn:microsoft.com/office/officeart/2005/8/layout/venn1"/>
    <dgm:cxn modelId="{F05B53E4-BC06-47F0-A64E-F9578C9454E8}" type="presParOf" srcId="{473211C1-D28C-4347-B625-CA4181DBE93C}" destId="{DA58D035-6B1A-4639-893C-31751EB9F4F0}" srcOrd="4" destOrd="0" presId="urn:microsoft.com/office/officeart/2005/8/layout/venn1"/>
    <dgm:cxn modelId="{6F38EAB5-2122-4BA0-A0FE-ADF77EEEC1DD}" type="presParOf" srcId="{473211C1-D28C-4347-B625-CA4181DBE93C}" destId="{D333490C-F49B-4F95-AA62-08510BFBC6B2}" srcOrd="5" destOrd="0" presId="urn:microsoft.com/office/officeart/2005/8/layout/venn1"/>
  </dgm:cxnLst>
  <dgm:bg>
    <a:noFill/>
    <a:effectLst>
      <a:outerShdw blurRad="50800" dist="50800" dir="5400000" algn="ctr" rotWithShape="0">
        <a:schemeClr val="bg1"/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5AB9DA-E4CA-465E-B1BC-E4DBF16932C9}">
      <dsp:nvSpPr>
        <dsp:cNvPr id="0" name=""/>
        <dsp:cNvSpPr/>
      </dsp:nvSpPr>
      <dsp:spPr>
        <a:xfrm>
          <a:off x="1999005" y="9"/>
          <a:ext cx="2809875" cy="2809875"/>
        </a:xfrm>
        <a:prstGeom prst="ellipse">
          <a:avLst/>
        </a:prstGeom>
        <a:solidFill>
          <a:srgbClr val="003E52">
            <a:alpha val="90000"/>
          </a:srgbClr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rPr>
            <a:t>Prize</a:t>
          </a:r>
          <a:r>
            <a:rPr lang="en-US" sz="2200" b="1" kern="1200" dirty="0">
              <a:latin typeface="Segoe UI Semibold" panose="020B0702040204020203" pitchFamily="34" charset="0"/>
              <a:cs typeface="Segoe UI Semibold" panose="020B0702040204020203" pitchFamily="34" charset="0"/>
            </a:rPr>
            <a:t> </a:t>
          </a:r>
          <a:r>
            <a:rPr lang="en-US" sz="2200" b="1" kern="12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rPr>
            <a:t>Competitions</a:t>
          </a:r>
        </a:p>
      </dsp:txBody>
      <dsp:txXfrm>
        <a:off x="2373655" y="491737"/>
        <a:ext cx="2060575" cy="1264443"/>
      </dsp:txXfrm>
    </dsp:sp>
    <dsp:sp modelId="{AF88032E-6B97-4C1E-9AD0-EE18A188588E}">
      <dsp:nvSpPr>
        <dsp:cNvPr id="0" name=""/>
        <dsp:cNvSpPr/>
      </dsp:nvSpPr>
      <dsp:spPr>
        <a:xfrm>
          <a:off x="3087560" y="1745897"/>
          <a:ext cx="2809875" cy="2809875"/>
        </a:xfrm>
        <a:prstGeom prst="ellipse">
          <a:avLst/>
        </a:prstGeom>
        <a:solidFill>
          <a:srgbClr val="CB9F5B">
            <a:alpha val="90000"/>
          </a:srgbClr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rPr>
            <a:t>Technology</a:t>
          </a:r>
          <a:r>
            <a:rPr lang="en-US" sz="2200" b="1" kern="1200" dirty="0">
              <a:latin typeface="Segoe UI Semibold" panose="020B0702040204020203" pitchFamily="34" charset="0"/>
              <a:cs typeface="Segoe UI Semibold" panose="020B0702040204020203" pitchFamily="34" charset="0"/>
            </a:rPr>
            <a:t> </a:t>
          </a:r>
          <a:r>
            <a:rPr lang="en-US" sz="2200" b="1" kern="12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rPr>
            <a:t>Transfer</a:t>
          </a:r>
        </a:p>
      </dsp:txBody>
      <dsp:txXfrm>
        <a:off x="3946913" y="2471781"/>
        <a:ext cx="1685925" cy="1545431"/>
      </dsp:txXfrm>
    </dsp:sp>
    <dsp:sp modelId="{DA58D035-6B1A-4639-893C-31751EB9F4F0}">
      <dsp:nvSpPr>
        <dsp:cNvPr id="0" name=""/>
        <dsp:cNvSpPr/>
      </dsp:nvSpPr>
      <dsp:spPr>
        <a:xfrm>
          <a:off x="624798" y="1745897"/>
          <a:ext cx="2809875" cy="2809875"/>
        </a:xfrm>
        <a:prstGeom prst="ellipse">
          <a:avLst/>
        </a:prstGeom>
        <a:solidFill>
          <a:srgbClr val="244A9F">
            <a:alpha val="90000"/>
          </a:srgbClr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rPr>
            <a:t>S&amp;T Research </a:t>
          </a:r>
          <a:r>
            <a:rPr lang="en-US" sz="1600" b="1" kern="12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rPr>
            <a:t>Reclamation Led</a:t>
          </a:r>
        </a:p>
      </dsp:txBody>
      <dsp:txXfrm>
        <a:off x="889395" y="2471781"/>
        <a:ext cx="1685925" cy="15454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19A9F-38AC-6D41-A3AB-063BEB6D85DE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D3B3B-75AC-574E-A42F-AEFC8DAFA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92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64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35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13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72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67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ver Dam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5472" y="6400799"/>
            <a:ext cx="2743200" cy="3651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125E9D-4D35-7747-8ADA-CA687A74F2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CE2FBE1-ED95-4A48-A122-EEC20C170C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pic>
        <p:nvPicPr>
          <p:cNvPr id="3" name="Picture 2" descr="Reclamation logo with a shield of a dam with water flowing over it.">
            <a:extLst>
              <a:ext uri="{FF2B5EF4-FFF2-40B4-BE49-F238E27FC236}">
                <a16:creationId xmlns:a16="http://schemas.microsoft.com/office/drawing/2014/main" id="{E042B84B-9C66-D847-90D9-DF527311A9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6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edi Reservoir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800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B7B7D0-879D-374E-A7E4-3ED454D490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8AE7656-E318-B746-8E3C-1A175B203D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pic>
        <p:nvPicPr>
          <p:cNvPr id="9" name="Picture 8" descr="Reclamation Logo with a shield of a dam with water coming over it.">
            <a:extLst>
              <a:ext uri="{FF2B5EF4-FFF2-40B4-BE49-F238E27FC236}">
                <a16:creationId xmlns:a16="http://schemas.microsoft.com/office/drawing/2014/main" id="{EA3A73DA-679F-074A-96C1-E615A9DB62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960" y="214417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7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ckee River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800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D956179-10B6-D343-9592-127F31DD41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A07F594-4306-0F42-895A-C4C718D65D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pic>
        <p:nvPicPr>
          <p:cNvPr id="7" name="Picture 6" descr="Reclamation logo with a shield of a dam with water flowing over it.">
            <a:extLst>
              <a:ext uri="{FF2B5EF4-FFF2-40B4-BE49-F238E27FC236}">
                <a16:creationId xmlns:a16="http://schemas.microsoft.com/office/drawing/2014/main" id="{AE80E283-ECAE-E44C-A8FC-0CAA512009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82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fting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800"/>
            <a:ext cx="2743200" cy="365125"/>
          </a:xfrm>
        </p:spPr>
        <p:txBody>
          <a:bodyPr/>
          <a:lstStyle>
            <a:lvl1pPr algn="l">
              <a:defRPr b="1" i="0">
                <a:solidFill>
                  <a:srgbClr val="003E5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50674D-E10E-9547-8E97-9764DEE265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E5B67A1-0D79-9340-AD59-829740133C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  <a:p>
            <a:endParaRPr lang="en-US" dirty="0"/>
          </a:p>
        </p:txBody>
      </p:sp>
      <p:pic>
        <p:nvPicPr>
          <p:cNvPr id="7" name="Picture 6" descr="Reclamation logo with a shield of a dam with water flowing over it.">
            <a:extLst>
              <a:ext uri="{FF2B5EF4-FFF2-40B4-BE49-F238E27FC236}">
                <a16:creationId xmlns:a16="http://schemas.microsoft.com/office/drawing/2014/main" id="{7F51B79B-C4ED-8849-927E-8CEA64E476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25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CEFC0C2-A130-9146-A779-7D2BF5FF56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52678"/>
            <a:ext cx="9144000" cy="2387600"/>
          </a:xfrm>
          <a:effectLst/>
        </p:spPr>
        <p:txBody>
          <a:bodyPr anchor="b"/>
          <a:lstStyle>
            <a:lvl1pPr algn="l">
              <a:defRPr sz="6000" b="1" i="0">
                <a:solidFill>
                  <a:srgbClr val="003E5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2F25F8E-0532-8E47-9BD2-6B61DE319C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32353"/>
            <a:ext cx="9144000" cy="1655762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3200" b="1" i="0" baseline="0">
                <a:solidFill>
                  <a:srgbClr val="003E5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FD2C275-E6B8-6B41-B0DA-05842798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" y="6400799"/>
            <a:ext cx="2743200" cy="365125"/>
          </a:xfrm>
          <a:effectLst/>
        </p:spPr>
        <p:txBody>
          <a:bodyPr/>
          <a:lstStyle>
            <a:lvl1pPr algn="l">
              <a:defRPr b="1" i="0">
                <a:solidFill>
                  <a:srgbClr val="003E52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Reclamation Logo with a shield of a dam with water coming over it.">
            <a:extLst>
              <a:ext uri="{FF2B5EF4-FFF2-40B4-BE49-F238E27FC236}">
                <a16:creationId xmlns:a16="http://schemas.microsoft.com/office/drawing/2014/main" id="{F7A0F34E-4FE3-414C-ABF2-18E0EA097C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960" y="214417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8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4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7C424-6CF4-1C48-9E16-CCD580512B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0" y="1828800"/>
            <a:ext cx="1170432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6DA5A0AA-839E-DC4B-9CE9-63A01A0F22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5468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56769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5625"/>
            <a:ext cx="56769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177" y="6400799"/>
            <a:ext cx="2743200" cy="365125"/>
          </a:xfrm>
        </p:spPr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680583B-BC6D-7849-AA09-9936EB956E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6752" y="0"/>
            <a:ext cx="61722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AF630C4-9FDA-4544-BEBA-59DDF9CFA4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5593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43840" y="1282700"/>
            <a:ext cx="11704320" cy="223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8600" y="365126"/>
            <a:ext cx="11704320" cy="763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397EA4-3422-8346-8A01-84C0760291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657600"/>
            <a:ext cx="12192000" cy="3300343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BD53839-A870-CB42-AA25-4D5DE894C8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1170432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1813717"/>
            <a:ext cx="580644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09ABE3-6B9D-A047-8478-3EB36A9B87B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26480" y="1810512"/>
            <a:ext cx="580644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BC9EFA7-0C7B-3B4D-84C6-D9ECAD9A26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057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0A0278B-38E8-E740-8686-83D8227BC2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949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26B73D7-2EB5-924E-9437-EEA7FAD948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4078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en Canyon Title Slide"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271684-AFEB-3C4E-B24C-66AB0D665A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9AE1B03-E323-BC4C-B8FB-529E31BA0AF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  <a:p>
            <a:endParaRPr lang="en-US" dirty="0"/>
          </a:p>
        </p:txBody>
      </p:sp>
      <p:pic>
        <p:nvPicPr>
          <p:cNvPr id="7" name="Picture 6" descr="Reclamation logo with a shield of a dam with water flowing over it.">
            <a:extLst>
              <a:ext uri="{FF2B5EF4-FFF2-40B4-BE49-F238E27FC236}">
                <a16:creationId xmlns:a16="http://schemas.microsoft.com/office/drawing/2014/main" id="{7AFD07AD-7827-7140-B4A2-C25A2D02A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20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CC98CAC-2EC6-814D-BD87-A43FF2421E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776" y="0"/>
            <a:ext cx="7123176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BBF4CB59-E142-7A4E-8A14-BDEDBE96CA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9288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D425A3-2A5C-5240-9A70-92CB57C5ED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8600" y="216766"/>
            <a:ext cx="9144000" cy="1994419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Contact Information Goes Here</a:t>
            </a:r>
            <a:br>
              <a:rPr lang="en-US" dirty="0"/>
            </a:br>
            <a:r>
              <a:rPr lang="en-US" dirty="0"/>
              <a:t>No more than four lines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167FCA-AF25-0945-AAAC-AC64FE0144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0409" y="5123170"/>
            <a:ext cx="3337560" cy="10948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 Coule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E44A16-C447-684C-9061-11E02701A7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B7C8E9E-3391-8042-A6AD-6A475775E0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pic>
        <p:nvPicPr>
          <p:cNvPr id="10" name="Picture 9" descr="Reclamation Logo with a shield of a dam with water coming over it.">
            <a:extLst>
              <a:ext uri="{FF2B5EF4-FFF2-40B4-BE49-F238E27FC236}">
                <a16:creationId xmlns:a16="http://schemas.microsoft.com/office/drawing/2014/main" id="{B2650061-4C58-3843-99D4-8E7FFC58EC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960" y="160629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71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 userDrawn="1">
          <p15:clr>
            <a:srgbClr val="FBAE40"/>
          </p15:clr>
        </p15:guide>
        <p15:guide id="2" pos="14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Shasta Dam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5082" y="6400800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ECC618-E7BB-764C-8FEA-AEF3A9EA50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0B0A8CA-98B3-6744-A45F-4BC538E816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  <a:p>
            <a:endParaRPr lang="en-US" dirty="0"/>
          </a:p>
        </p:txBody>
      </p:sp>
      <p:pic>
        <p:nvPicPr>
          <p:cNvPr id="8" name="Picture 7" descr="Reclamation Logo with a shield of a dam with water coming over it.">
            <a:extLst>
              <a:ext uri="{FF2B5EF4-FFF2-40B4-BE49-F238E27FC236}">
                <a16:creationId xmlns:a16="http://schemas.microsoft.com/office/drawing/2014/main" id="{261EBE97-3737-E14B-B214-9FC0B98516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960" y="214417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01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ker Dam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558989-C3C3-4A42-8719-949625AE44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D954233-3947-A447-ADA9-B864A2B747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  <a:p>
            <a:endParaRPr lang="en-US" dirty="0"/>
          </a:p>
        </p:txBody>
      </p:sp>
      <p:pic>
        <p:nvPicPr>
          <p:cNvPr id="9" name="Picture 8" descr="Reclamation logo with a shield of a dam with water flowing over it.">
            <a:extLst>
              <a:ext uri="{FF2B5EF4-FFF2-40B4-BE49-F238E27FC236}">
                <a16:creationId xmlns:a16="http://schemas.microsoft.com/office/drawing/2014/main" id="{96F2B6A2-B572-7346-A3BA-A427CDB943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15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4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iant Dam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541AF7-6382-4E4B-BE8F-205E37002D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196468A-A65E-1B4E-AB77-DCBC8570C2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  <a:p>
            <a:endParaRPr lang="en-US" dirty="0"/>
          </a:p>
        </p:txBody>
      </p:sp>
      <p:pic>
        <p:nvPicPr>
          <p:cNvPr id="9" name="Picture 8" descr="Reclamation logo with a shield of a dam with water flowing over it.">
            <a:extLst>
              <a:ext uri="{FF2B5EF4-FFF2-40B4-BE49-F238E27FC236}">
                <a16:creationId xmlns:a16="http://schemas.microsoft.com/office/drawing/2014/main" id="{F976217D-518E-1347-BD75-969E8840EC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89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al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992ED3-6486-3F44-8241-DDD3830323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0D132B6-583F-954B-A61C-A25D49DF58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pic>
        <p:nvPicPr>
          <p:cNvPr id="8" name="Picture 7" descr="Reclamation Logo with a shield of a dam with water coming over it.">
            <a:extLst>
              <a:ext uri="{FF2B5EF4-FFF2-40B4-BE49-F238E27FC236}">
                <a16:creationId xmlns:a16="http://schemas.microsoft.com/office/drawing/2014/main" id="{DD72EDF4-091B-2B46-BA4B-248CDA98F0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960" y="133735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98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werline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clamation logo with a shield of a dam with water flowing over it.">
            <a:extLst>
              <a:ext uri="{FF2B5EF4-FFF2-40B4-BE49-F238E27FC236}">
                <a16:creationId xmlns:a16="http://schemas.microsoft.com/office/drawing/2014/main" id="{6248D53A-3267-2044-9336-32DCEC3206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54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 userDrawn="1">
          <p15:clr>
            <a:srgbClr val="FBAE40"/>
          </p15:clr>
        </p15:guide>
        <p15:guide id="2" pos="14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ydropower Generation Title Slide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0E6C8A-89DB-1747-B47D-DD150185AD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85A008C-26E4-E547-9FC4-A81234CDB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pic>
        <p:nvPicPr>
          <p:cNvPr id="7" name="Picture 6" descr="Reclamation logo with a shield of a dam with water flowing over it.">
            <a:extLst>
              <a:ext uri="{FF2B5EF4-FFF2-40B4-BE49-F238E27FC236}">
                <a16:creationId xmlns:a16="http://schemas.microsoft.com/office/drawing/2014/main" id="{13A1E567-7374-1945-BE9E-4D0CE5C1E5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64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11704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825625"/>
            <a:ext cx="1170432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003E5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409" y="63946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rgbClr val="003E5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13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49" r:id="rId13"/>
    <p:sldLayoutId id="2147483650" r:id="rId14"/>
    <p:sldLayoutId id="2147483652" r:id="rId15"/>
    <p:sldLayoutId id="2147483669" r:id="rId16"/>
    <p:sldLayoutId id="2147483653" r:id="rId17"/>
    <p:sldLayoutId id="2147483654" r:id="rId18"/>
    <p:sldLayoutId id="2147483655" r:id="rId19"/>
    <p:sldLayoutId id="2147483657" r:id="rId20"/>
    <p:sldLayoutId id="2147483670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jpeg"/><Relationship Id="rId3" Type="http://schemas.openxmlformats.org/officeDocument/2006/relationships/image" Target="../media/image37.pn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jpe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jpeg"/><Relationship Id="rId14" Type="http://schemas.openxmlformats.org/officeDocument/2006/relationships/image" Target="../media/image48.png"/><Relationship Id="rId22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jbeardsley@usbr.gov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www.usbr.gov/research/docs/ks/ks-2019-04.pdf" TargetMode="External"/><Relationship Id="rId4" Type="http://schemas.openxmlformats.org/officeDocument/2006/relationships/hyperlink" Target="https://www.usbr.gov/research/challenge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CL3Eq-9F4w&amp;feature=youtu.b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ought.gov/drought/forecast-rodeo-ii-leaderboard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effectLst/>
        </p:spPr>
        <p:txBody>
          <a:bodyPr anchor="ctr"/>
          <a:lstStyle/>
          <a:p>
            <a:r>
              <a:rPr lang="en-US" dirty="0"/>
              <a:t>Prize Competitions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6301D0C-5C18-474A-8F3F-B9B21E0349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WestFAST</a:t>
            </a:r>
            <a:r>
              <a:rPr lang="en-US" dirty="0"/>
              <a:t> Topics Webinar</a:t>
            </a:r>
          </a:p>
          <a:p>
            <a:r>
              <a:rPr lang="en-US" dirty="0"/>
              <a:t>October 21, 2020</a:t>
            </a:r>
          </a:p>
        </p:txBody>
      </p:sp>
    </p:spTree>
    <p:extLst>
      <p:ext uri="{BB962C8B-B14F-4D97-AF65-F5344CB8AC3E}">
        <p14:creationId xmlns:p14="http://schemas.microsoft.com/office/powerpoint/2010/main" val="585540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05E06E7-23B1-4DB7-9A77-6B2677317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40" b="6870"/>
          <a:stretch/>
        </p:blipFill>
        <p:spPr>
          <a:xfrm>
            <a:off x="7824606" y="3429000"/>
            <a:ext cx="2941222" cy="2641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347015-B02B-4099-8B08-DC67AE432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- Treatment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03EF8A-1DAC-4337-8F3C-34A4D6D67C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1" y="1828800"/>
            <a:ext cx="7683706" cy="4352544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u="sng" dirty="0"/>
              <a:t>Launching Oct. 28!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More Water Less Concentrate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u="sng" dirty="0"/>
              <a:t>Scoping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Arsenic Sensor - Technology Search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EPA Partnership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u="sng" dirty="0"/>
              <a:t>Success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Pathogens Sensor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Maturing winning technology through DWPR grant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1600" dirty="0">
              <a:solidFill>
                <a:srgbClr val="CB9F5B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79E7F4-0757-4ACC-9748-82ECCFB01C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2E2EA1-10A9-49D8-B14E-2444A3E56266}"/>
              </a:ext>
            </a:extLst>
          </p:cNvPr>
          <p:cNvGrpSpPr/>
          <p:nvPr/>
        </p:nvGrpSpPr>
        <p:grpSpPr>
          <a:xfrm>
            <a:off x="5948335" y="1364473"/>
            <a:ext cx="3927944" cy="1991251"/>
            <a:chOff x="7862608" y="1135873"/>
            <a:chExt cx="3927944" cy="1991251"/>
          </a:xfrm>
        </p:grpSpPr>
        <p:pic>
          <p:nvPicPr>
            <p:cNvPr id="6" name="Picture 5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6F21454A-798A-4F60-9BDA-4AF8C22C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62608" y="1135873"/>
              <a:ext cx="3927944" cy="18430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D68E817-98B9-44F9-86A0-AFB5A4E4BE7A}"/>
                </a:ext>
              </a:extLst>
            </p:cNvPr>
            <p:cNvSpPr txBox="1"/>
            <p:nvPr/>
          </p:nvSpPr>
          <p:spPr>
            <a:xfrm>
              <a:off x="8026632" y="2757792"/>
              <a:ext cx="37209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3E51"/>
                  </a:solidFill>
                </a:rPr>
                <a:t>www.MoreWaterLessConcentrate.org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8364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54C2961-3CAC-445F-8728-55E73EFA7B6D}"/>
              </a:ext>
            </a:extLst>
          </p:cNvPr>
          <p:cNvGrpSpPr/>
          <p:nvPr/>
        </p:nvGrpSpPr>
        <p:grpSpPr>
          <a:xfrm>
            <a:off x="8873584" y="2968838"/>
            <a:ext cx="3059336" cy="2509705"/>
            <a:chOff x="7992441" y="3819944"/>
            <a:chExt cx="3059336" cy="2509705"/>
          </a:xfrm>
        </p:grpSpPr>
        <p:pic>
          <p:nvPicPr>
            <p:cNvPr id="5" name="Picture 4" descr="A picture containing black, animal&#10;&#10;Description automatically generated">
              <a:extLst>
                <a:ext uri="{FF2B5EF4-FFF2-40B4-BE49-F238E27FC236}">
                  <a16:creationId xmlns:a16="http://schemas.microsoft.com/office/drawing/2014/main" id="{A8E7FE75-D5D2-4A18-9A78-8972E4D44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9167" y="4917470"/>
              <a:ext cx="1972610" cy="1412179"/>
            </a:xfrm>
            <a:prstGeom prst="rect">
              <a:avLst/>
            </a:prstGeom>
          </p:spPr>
        </p:pic>
        <p:pic>
          <p:nvPicPr>
            <p:cNvPr id="6" name="Picture 5" descr="A picture containing table, sitting, white, food&#10;&#10;Description automatically generated">
              <a:extLst>
                <a:ext uri="{FF2B5EF4-FFF2-40B4-BE49-F238E27FC236}">
                  <a16:creationId xmlns:a16="http://schemas.microsoft.com/office/drawing/2014/main" id="{BE6A9A98-321F-4CB4-94E6-1C1F10DA8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92441" y="3819944"/>
              <a:ext cx="2173452" cy="188592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D7105CC-715C-498D-AF7D-CBE114160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EA68E7-9C96-4F25-8A71-8463DCF742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598" y="1828800"/>
            <a:ext cx="8644985" cy="4352544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u="sng" dirty="0"/>
              <a:t>Current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Improving Canal Safety – Launching 10/22/20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Rust Busters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u="sng" dirty="0"/>
              <a:t>Scoping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Reducing Canal Seepage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Non-Destructive Composites Condition Assessment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No Outage Testing of Hydropower Protection Systems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u="sng" dirty="0"/>
              <a:t>Success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Detecting Internal Erosion - Evaluating Distributed Acoustic Sensing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0B34D0-563F-4ABE-B1A7-DE612F8B62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37D60B-04A8-4C4D-BB10-008A237CC487}"/>
              </a:ext>
            </a:extLst>
          </p:cNvPr>
          <p:cNvGrpSpPr/>
          <p:nvPr/>
        </p:nvGrpSpPr>
        <p:grpSpPr>
          <a:xfrm>
            <a:off x="7447299" y="365125"/>
            <a:ext cx="3344442" cy="2504492"/>
            <a:chOff x="5134345" y="790086"/>
            <a:chExt cx="3344442" cy="2504492"/>
          </a:xfrm>
        </p:grpSpPr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9217A985-2395-442A-95BD-C64BA0032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29090" y="790086"/>
              <a:ext cx="2154951" cy="215495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F3346B5-B1C7-4FE1-8918-6EC30449F49F}"/>
                </a:ext>
              </a:extLst>
            </p:cNvPr>
            <p:cNvSpPr txBox="1"/>
            <p:nvPr/>
          </p:nvSpPr>
          <p:spPr>
            <a:xfrm>
              <a:off x="5134345" y="2925246"/>
              <a:ext cx="33444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>
                  <a:solidFill>
                    <a:srgbClr val="003E5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www.canalsafetychallenge.org</a:t>
              </a:r>
              <a:endParaRPr lang="en-US" dirty="0">
                <a:solidFill>
                  <a:srgbClr val="003E5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31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3E4ED98-5C45-4C20-94AC-C5F9BFB64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378" y="2447043"/>
            <a:ext cx="3999470" cy="22492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21267D-C3A0-4556-B6C0-29AD50409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B0856-F94F-4107-8D90-97E80E9C2C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0" y="1828800"/>
            <a:ext cx="7749868" cy="4352544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Current</a:t>
            </a:r>
          </a:p>
          <a:p>
            <a:pPr lvl="1"/>
            <a:r>
              <a:rPr lang="en-US" dirty="0"/>
              <a:t>Guardians of the Reservoir</a:t>
            </a:r>
          </a:p>
          <a:p>
            <a:pPr lvl="1"/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u="sng" dirty="0"/>
              <a:t>Scoping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Management of Aquatic Vegetation in Canals</a:t>
            </a:r>
          </a:p>
          <a:p>
            <a:pPr lvl="1">
              <a:lnSpc>
                <a:spcPct val="100000"/>
              </a:lnSpc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Success</a:t>
            </a:r>
          </a:p>
          <a:p>
            <a:pPr lvl="1"/>
            <a:r>
              <a:rPr lang="en-US" dirty="0"/>
              <a:t>Fish Exclusion/Fish Protection Prizes</a:t>
            </a:r>
          </a:p>
          <a:p>
            <a:pPr lvl="1"/>
            <a:r>
              <a:rPr lang="en-US" dirty="0"/>
              <a:t>Eradication of Invasive Mussels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47B3B-2102-445A-B41A-87A94F2536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1686D1-AEA6-4FCE-A8B0-9BA70B9299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12"/>
          <a:stretch/>
        </p:blipFill>
        <p:spPr>
          <a:xfrm>
            <a:off x="5702841" y="587456"/>
            <a:ext cx="3540014" cy="2306048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3B341469-7A33-4C7A-AE30-B2C957088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99586"/>
            <a:ext cx="3727622" cy="2445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0"/>
          </a:effectLst>
          <a:scene3d>
            <a:camera prst="orthographicFront"/>
            <a:lightRig rig="threePt" dir="t"/>
          </a:scene3d>
          <a:sp3d contourW="25400"/>
        </p:spPr>
      </p:pic>
    </p:spTree>
    <p:extLst>
      <p:ext uri="{BB962C8B-B14F-4D97-AF65-F5344CB8AC3E}">
        <p14:creationId xmlns:p14="http://schemas.microsoft.com/office/powerpoint/2010/main" val="4274953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6" descr="Image result for southern nevada water authority logo">
            <a:extLst>
              <a:ext uri="{FF2B5EF4-FFF2-40B4-BE49-F238E27FC236}">
                <a16:creationId xmlns:a16="http://schemas.microsoft.com/office/drawing/2014/main" id="{A647481C-D1B2-4FF2-AA1E-FC52605AB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9" b="24208"/>
          <a:stretch/>
        </p:blipFill>
        <p:spPr bwMode="auto">
          <a:xfrm>
            <a:off x="9830847" y="4403376"/>
            <a:ext cx="2218272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FA3E10-98D6-4C75-92DF-0324E4CF4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 is Vital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5CC67-EF7F-41C4-BAE0-EF0F0BD442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0" y="1828800"/>
            <a:ext cx="7136296" cy="435254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Additional Perspectives, Opportunities, and Resources</a:t>
            </a:r>
          </a:p>
          <a:p>
            <a:pPr marL="0" indent="0">
              <a:buNone/>
            </a:pPr>
            <a:r>
              <a:rPr lang="en-US" dirty="0"/>
              <a:t>Partnership Opportunities</a:t>
            </a:r>
          </a:p>
          <a:p>
            <a:pPr lvl="1"/>
            <a:r>
              <a:rPr lang="en-US" dirty="0"/>
              <a:t>Topic/Issue Identification</a:t>
            </a:r>
          </a:p>
          <a:p>
            <a:pPr lvl="1"/>
            <a:r>
              <a:rPr lang="en-US" dirty="0"/>
              <a:t>Subject Matter Experts for Design/Judging</a:t>
            </a:r>
          </a:p>
          <a:p>
            <a:pPr lvl="1"/>
            <a:r>
              <a:rPr lang="en-US" dirty="0"/>
              <a:t>Technical Support to Solvers</a:t>
            </a:r>
          </a:p>
          <a:p>
            <a:pPr lvl="1"/>
            <a:r>
              <a:rPr lang="en-US" dirty="0"/>
              <a:t>Solution Testing and Evaluation</a:t>
            </a:r>
          </a:p>
          <a:p>
            <a:pPr lvl="1"/>
            <a:r>
              <a:rPr lang="en-US" dirty="0"/>
              <a:t>Amplification of Competition</a:t>
            </a:r>
          </a:p>
          <a:p>
            <a:pPr lvl="1"/>
            <a:r>
              <a:rPr lang="en-US" dirty="0"/>
              <a:t>Monetary or Non-Monetary Recognitions/Contributions</a:t>
            </a:r>
          </a:p>
          <a:p>
            <a:pPr lvl="1"/>
            <a:r>
              <a:rPr lang="en-US" dirty="0"/>
              <a:t>Maturing Solutions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E15A2-324D-4D26-8E81-F0BDC7C82A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0" descr="Image result for NASA Tournament Lab logo">
            <a:extLst>
              <a:ext uri="{FF2B5EF4-FFF2-40B4-BE49-F238E27FC236}">
                <a16:creationId xmlns:a16="http://schemas.microsoft.com/office/drawing/2014/main" id="{9F978278-28D9-410A-8E2E-308C2370E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23" y="1120854"/>
            <a:ext cx="1447562" cy="121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 descr="Image result for san diego county water authority logo">
            <a:extLst>
              <a:ext uri="{FF2B5EF4-FFF2-40B4-BE49-F238E27FC236}">
                <a16:creationId xmlns:a16="http://schemas.microsoft.com/office/drawing/2014/main" id="{9C1E16E0-61BB-4E5A-9D7D-BA14EC28F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 t="11716" r="24259" b="13040"/>
          <a:stretch/>
        </p:blipFill>
        <p:spPr bwMode="auto">
          <a:xfrm>
            <a:off x="5434202" y="4560297"/>
            <a:ext cx="1153444" cy="112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Image result for isle utilities  logo">
            <a:extLst>
              <a:ext uri="{FF2B5EF4-FFF2-40B4-BE49-F238E27FC236}">
                <a16:creationId xmlns:a16="http://schemas.microsoft.com/office/drawing/2014/main" id="{77C870A9-3564-4A84-A7C5-BF7B1B091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905" y="5204595"/>
            <a:ext cx="1017518" cy="72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Image result for the water research foundation logo">
            <a:extLst>
              <a:ext uri="{FF2B5EF4-FFF2-40B4-BE49-F238E27FC236}">
                <a16:creationId xmlns:a16="http://schemas.microsoft.com/office/drawing/2014/main" id="{DB3187F7-2541-478A-A945-F750686AB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6" b="19556"/>
          <a:stretch/>
        </p:blipFill>
        <p:spPr bwMode="auto">
          <a:xfrm>
            <a:off x="8289361" y="2377477"/>
            <a:ext cx="1642388" cy="100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6" descr="Image result for Natural Resource Conservation Service logo">
            <a:extLst>
              <a:ext uri="{FF2B5EF4-FFF2-40B4-BE49-F238E27FC236}">
                <a16:creationId xmlns:a16="http://schemas.microsoft.com/office/drawing/2014/main" id="{0F25E327-6F9F-4EF1-8100-2D4E5D3DB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451" y="2461007"/>
            <a:ext cx="1717653" cy="61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2" descr="Image result for xylem logo">
            <a:extLst>
              <a:ext uri="{FF2B5EF4-FFF2-40B4-BE49-F238E27FC236}">
                <a16:creationId xmlns:a16="http://schemas.microsoft.com/office/drawing/2014/main" id="{74372BF4-4B05-45A6-9CAC-53E7028F2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843" y="3375768"/>
            <a:ext cx="1275961" cy="47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0" descr="Image result for State of Washington Department of Fish and Wildlife logo">
            <a:extLst>
              <a:ext uri="{FF2B5EF4-FFF2-40B4-BE49-F238E27FC236}">
                <a16:creationId xmlns:a16="http://schemas.microsoft.com/office/drawing/2014/main" id="{B0A583F0-1076-4D47-A04E-B63F80F97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775" y="4078746"/>
            <a:ext cx="1185404" cy="79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NOAA logo">
            <a:extLst>
              <a:ext uri="{FF2B5EF4-FFF2-40B4-BE49-F238E27FC236}">
                <a16:creationId xmlns:a16="http://schemas.microsoft.com/office/drawing/2014/main" id="{7A51FAB3-F585-483B-8C1A-D902E70D3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1073" y="7179609"/>
            <a:ext cx="145562" cy="14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 descr="Image result for pacific northwest national laboratory logo">
            <a:extLst>
              <a:ext uri="{FF2B5EF4-FFF2-40B4-BE49-F238E27FC236}">
                <a16:creationId xmlns:a16="http://schemas.microsoft.com/office/drawing/2014/main" id="{FB3F0D47-AEC2-458E-8ABC-EE6C27A1A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7" b="22339"/>
          <a:stretch/>
        </p:blipFill>
        <p:spPr bwMode="auto">
          <a:xfrm>
            <a:off x="8089190" y="4435146"/>
            <a:ext cx="1580475" cy="86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6CCD1F-25B1-4442-9B6B-59FE523EB6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8403" y="5448886"/>
            <a:ext cx="1665702" cy="486182"/>
          </a:xfrm>
          <a:prstGeom prst="rect">
            <a:avLst/>
          </a:prstGeom>
        </p:spPr>
      </p:pic>
      <p:pic>
        <p:nvPicPr>
          <p:cNvPr id="16" name="Picture 2" descr="Image result for Us fish and wildlife logo">
            <a:extLst>
              <a:ext uri="{FF2B5EF4-FFF2-40B4-BE49-F238E27FC236}">
                <a16:creationId xmlns:a16="http://schemas.microsoft.com/office/drawing/2014/main" id="{64C6FC3D-A94D-44C1-8B94-D549D0468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89" y="2293575"/>
            <a:ext cx="721812" cy="86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result for USGS logo">
            <a:extLst>
              <a:ext uri="{FF2B5EF4-FFF2-40B4-BE49-F238E27FC236}">
                <a16:creationId xmlns:a16="http://schemas.microsoft.com/office/drawing/2014/main" id="{33D161F2-F022-47A0-B871-7B00B132D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642" y="3718592"/>
            <a:ext cx="1265944" cy="46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Image result for U.S. Army Corps of Engineers logo">
            <a:extLst>
              <a:ext uri="{FF2B5EF4-FFF2-40B4-BE49-F238E27FC236}">
                <a16:creationId xmlns:a16="http://schemas.microsoft.com/office/drawing/2014/main" id="{A078747D-B525-449E-9D3F-F2E2465BA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185" y="629091"/>
            <a:ext cx="1219162" cy="92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Image result for EPA logo">
            <a:extLst>
              <a:ext uri="{FF2B5EF4-FFF2-40B4-BE49-F238E27FC236}">
                <a16:creationId xmlns:a16="http://schemas.microsoft.com/office/drawing/2014/main" id="{D0B7BE49-FBD9-4277-A25D-961942A3E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897" y="2954005"/>
            <a:ext cx="812684" cy="81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Image result for USDA logo">
            <a:extLst>
              <a:ext uri="{FF2B5EF4-FFF2-40B4-BE49-F238E27FC236}">
                <a16:creationId xmlns:a16="http://schemas.microsoft.com/office/drawing/2014/main" id="{48C9B463-1759-42ED-80A4-082F0F2BB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444" y="5891384"/>
            <a:ext cx="983494" cy="68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Image result for NIST logo">
            <a:extLst>
              <a:ext uri="{FF2B5EF4-FFF2-40B4-BE49-F238E27FC236}">
                <a16:creationId xmlns:a16="http://schemas.microsoft.com/office/drawing/2014/main" id="{B6F4CC15-BF53-4509-A909-78B64033E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993" y="6051744"/>
            <a:ext cx="1382134" cy="61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C5F9688-7F1F-448F-BF71-95E16711D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030" y="1723288"/>
            <a:ext cx="2235551" cy="40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9140DF9-FE11-4309-BD61-983B7143C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759" y="792480"/>
            <a:ext cx="2094819" cy="52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1DB352E-2124-407C-9D71-63E5CA1AA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2" y="3502976"/>
            <a:ext cx="702563" cy="76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1DA0085-157C-49F6-9E9A-04204EF24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885" y="5992493"/>
            <a:ext cx="2039983" cy="73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449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154AF925-444F-2D40-980F-945679549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99" y="303265"/>
            <a:ext cx="10497065" cy="1994419"/>
          </a:xfrm>
        </p:spPr>
        <p:txBody>
          <a:bodyPr/>
          <a:lstStyle/>
          <a:p>
            <a:r>
              <a:rPr lang="en-US" dirty="0"/>
              <a:t>Jennifer Beardsley</a:t>
            </a:r>
          </a:p>
          <a:p>
            <a:r>
              <a:rPr lang="en-US" dirty="0"/>
              <a:t>Prize Competitions Program Administrator</a:t>
            </a:r>
          </a:p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jbeardsley@usbr.gov</a:t>
            </a:r>
            <a:r>
              <a:rPr lang="en-US" dirty="0"/>
              <a:t> | 303.445.2127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F04427-BB63-4F70-A4DE-5DA547678C5B}"/>
              </a:ext>
            </a:extLst>
          </p:cNvPr>
          <p:cNvSpPr txBox="1"/>
          <p:nvPr/>
        </p:nvSpPr>
        <p:spPr>
          <a:xfrm>
            <a:off x="6874565" y="5901346"/>
            <a:ext cx="53174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https://www.usbr.gov/research/challenges</a:t>
            </a:r>
            <a:endParaRPr lang="en-US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https://www.usbr.gov/research/docs/ks/ks-2019-04.pdf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482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272D307-D7BE-470B-9170-2E6114E86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249" y="3132374"/>
            <a:ext cx="3426671" cy="26864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73701CA-046B-4EA8-B781-40D79DDE6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and Development Office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CFACBFE-4A4C-4DD6-A20C-D5C10F51C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813717"/>
            <a:ext cx="7325139" cy="4785866"/>
          </a:xfrm>
        </p:spPr>
        <p:txBody>
          <a:bodyPr/>
          <a:lstStyle/>
          <a:p>
            <a:r>
              <a:rPr lang="en-US" dirty="0"/>
              <a:t>Programs</a:t>
            </a:r>
          </a:p>
          <a:p>
            <a:pPr lvl="1"/>
            <a:r>
              <a:rPr lang="en-US" sz="2000" dirty="0"/>
              <a:t>Desalination &amp; Water Purification</a:t>
            </a:r>
          </a:p>
          <a:p>
            <a:pPr lvl="1"/>
            <a:r>
              <a:rPr lang="en-US" sz="2000" dirty="0"/>
              <a:t>Science &amp; Technology</a:t>
            </a:r>
          </a:p>
          <a:p>
            <a:r>
              <a:rPr lang="en-US" dirty="0"/>
              <a:t>Address Technical Challenges in:</a:t>
            </a:r>
          </a:p>
          <a:p>
            <a:pPr lvl="1"/>
            <a:r>
              <a:rPr lang="en-US" sz="2000" dirty="0"/>
              <a:t>Developing water supplies (both programs)</a:t>
            </a:r>
          </a:p>
          <a:p>
            <a:pPr lvl="1"/>
            <a:r>
              <a:rPr lang="en-US" sz="2000" dirty="0"/>
              <a:t>Water infrastructure</a:t>
            </a:r>
          </a:p>
          <a:p>
            <a:pPr lvl="1"/>
            <a:r>
              <a:rPr lang="en-US" sz="2000" dirty="0"/>
              <a:t>Power and energy</a:t>
            </a:r>
          </a:p>
          <a:p>
            <a:pPr lvl="1"/>
            <a:r>
              <a:rPr lang="en-US" sz="2000" dirty="0"/>
              <a:t>Environmental issues in water management</a:t>
            </a:r>
          </a:p>
          <a:p>
            <a:pPr lvl="1"/>
            <a:r>
              <a:rPr lang="en-US" sz="2000" dirty="0"/>
              <a:t>Water operations and planning</a:t>
            </a:r>
          </a:p>
          <a:p>
            <a:r>
              <a:rPr lang="en-US" dirty="0"/>
              <a:t>Customers</a:t>
            </a:r>
          </a:p>
          <a:p>
            <a:pPr lvl="1"/>
            <a:r>
              <a:rPr lang="en-US" sz="2000" dirty="0"/>
              <a:t>Reclamation facility and resource</a:t>
            </a:r>
            <a:br>
              <a:rPr lang="en-US" sz="2000" dirty="0"/>
            </a:br>
            <a:r>
              <a:rPr lang="en-US" sz="2000" dirty="0"/>
              <a:t>managers, customers, stakeholders,</a:t>
            </a:r>
            <a:br>
              <a:rPr lang="en-US" sz="2000" dirty="0"/>
            </a:br>
            <a:r>
              <a:rPr lang="en-US" sz="2000" dirty="0"/>
              <a:t>private sector, public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65A8B-FD56-44C3-8C10-DDD53DA1B8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D80CE3C-BFC4-4F99-9096-210D2921C384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3"/>
          <a:srcRect l="9927"/>
          <a:stretch/>
        </p:blipFill>
        <p:spPr>
          <a:xfrm>
            <a:off x="6541990" y="1795935"/>
            <a:ext cx="2976139" cy="22045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04B9A32-9F59-420E-8E78-9CD770ACB535}"/>
              </a:ext>
            </a:extLst>
          </p:cNvPr>
          <p:cNvSpPr/>
          <p:nvPr/>
        </p:nvSpPr>
        <p:spPr>
          <a:xfrm>
            <a:off x="7213237" y="5953857"/>
            <a:ext cx="36826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CB955B"/>
                </a:solidFill>
              </a:rPr>
              <a:t>https://www.usbr.gov/research/</a:t>
            </a:r>
          </a:p>
        </p:txBody>
      </p:sp>
    </p:spTree>
    <p:extLst>
      <p:ext uri="{BB962C8B-B14F-4D97-AF65-F5344CB8AC3E}">
        <p14:creationId xmlns:p14="http://schemas.microsoft.com/office/powerpoint/2010/main" val="302930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7">
            <a:extLst>
              <a:ext uri="{FF2B5EF4-FFF2-40B4-BE49-F238E27FC236}">
                <a16:creationId xmlns:a16="http://schemas.microsoft.com/office/drawing/2014/main" id="{54602A36-DC23-48A5-AC5A-18399A089C6B}"/>
              </a:ext>
            </a:extLst>
          </p:cNvPr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732633060"/>
              </p:ext>
            </p:extLst>
          </p:nvPr>
        </p:nvGraphicFramePr>
        <p:xfrm>
          <a:off x="5640386" y="1473992"/>
          <a:ext cx="6323014" cy="4683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9729E06-F40B-4DF4-A8DD-2FB987729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Pathways for Advancing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E6A71-288B-4E84-BA9C-C2A1C4530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Science &amp; Technology</a:t>
            </a:r>
          </a:p>
          <a:p>
            <a:pPr lvl="1"/>
            <a:r>
              <a:rPr lang="en-US" dirty="0"/>
              <a:t>S&amp;T Program: </a:t>
            </a:r>
          </a:p>
          <a:p>
            <a:pPr lvl="2"/>
            <a:r>
              <a:rPr lang="en-US" dirty="0"/>
              <a:t>$11.0 – 22.0 million/year since FY 2016</a:t>
            </a:r>
          </a:p>
          <a:p>
            <a:pPr lvl="1"/>
            <a:r>
              <a:rPr lang="en-US" dirty="0"/>
              <a:t>Prizes:</a:t>
            </a:r>
          </a:p>
          <a:p>
            <a:pPr lvl="2"/>
            <a:r>
              <a:rPr lang="en-US" dirty="0"/>
              <a:t>$3.0 - 8.5 million/year</a:t>
            </a:r>
          </a:p>
          <a:p>
            <a:pPr lvl="2"/>
            <a:r>
              <a:rPr lang="en-US" dirty="0"/>
              <a:t>~ $24.7 million total</a:t>
            </a:r>
          </a:p>
          <a:p>
            <a:r>
              <a:rPr lang="en-US" dirty="0"/>
              <a:t>Technology Transfer</a:t>
            </a:r>
          </a:p>
          <a:p>
            <a:pPr lvl="1"/>
            <a:r>
              <a:rPr lang="en-US" dirty="0"/>
              <a:t>Cooperative Research and Development Agreement</a:t>
            </a:r>
          </a:p>
          <a:p>
            <a:pPr lvl="1"/>
            <a:r>
              <a:rPr lang="en-US" dirty="0"/>
              <a:t>Material Transfer Agreement</a:t>
            </a:r>
          </a:p>
          <a:p>
            <a:pPr lvl="1"/>
            <a:r>
              <a:rPr lang="en-US" dirty="0"/>
              <a:t>Facility Use/Service Agreement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F95DEB-AE06-4807-ADBD-ACD9CF0AD8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64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DC9B-DF75-499C-857A-4049FF828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dirty="0"/>
              <a:t>Prize Competitions</a:t>
            </a:r>
            <a:br>
              <a:rPr lang="en-US" dirty="0"/>
            </a:br>
            <a:r>
              <a:rPr lang="en-US" dirty="0"/>
              <a:t>	</a:t>
            </a:r>
            <a:r>
              <a:rPr lang="en-US" sz="2800" dirty="0"/>
              <a:t>A tool for solving tough issues and advancing research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18F8C-4694-440B-89D8-39F389C35731}"/>
              </a:ext>
            </a:extLst>
          </p:cNvPr>
          <p:cNvGrpSpPr/>
          <p:nvPr/>
        </p:nvGrpSpPr>
        <p:grpSpPr>
          <a:xfrm>
            <a:off x="7124700" y="1689844"/>
            <a:ext cx="4899660" cy="4507800"/>
            <a:chOff x="-75927" y="1369118"/>
            <a:chExt cx="6448789" cy="525381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868B29D-32A4-4BF6-8A92-B1BA7B01F6E4}"/>
                </a:ext>
              </a:extLst>
            </p:cNvPr>
            <p:cNvSpPr/>
            <p:nvPr/>
          </p:nvSpPr>
          <p:spPr bwMode="auto">
            <a:xfrm>
              <a:off x="-75927" y="1544533"/>
              <a:ext cx="5257615" cy="4671557"/>
            </a:xfrm>
            <a:prstGeom prst="ellipse">
              <a:avLst/>
            </a:prstGeom>
            <a:solidFill>
              <a:srgbClr val="CB9F5B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DAC918F-1780-4BA8-899E-8251E5D06A62}"/>
                </a:ext>
              </a:extLst>
            </p:cNvPr>
            <p:cNvGrpSpPr/>
            <p:nvPr/>
          </p:nvGrpSpPr>
          <p:grpSpPr>
            <a:xfrm>
              <a:off x="710989" y="1369118"/>
              <a:ext cx="5661873" cy="5253818"/>
              <a:chOff x="710989" y="1492206"/>
              <a:chExt cx="5661873" cy="5253818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FCFF15F-2774-4ED0-B801-71F93FDDEAC8}"/>
                  </a:ext>
                </a:extLst>
              </p:cNvPr>
              <p:cNvSpPr/>
              <p:nvPr/>
            </p:nvSpPr>
            <p:spPr>
              <a:xfrm>
                <a:off x="3526761" y="1492206"/>
                <a:ext cx="2846101" cy="5380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extrusionH="19050">
                <a:bevelT w="38100" h="19050" prst="angle"/>
              </a:sp3d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b="1" dirty="0">
                    <a:solidFill>
                      <a:srgbClr val="003E51"/>
                    </a:solidFill>
                  </a:rPr>
                  <a:t>Known Solvers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79AD000-06A1-4BB2-B1DA-B894D68164CC}"/>
                  </a:ext>
                </a:extLst>
              </p:cNvPr>
              <p:cNvSpPr/>
              <p:nvPr/>
            </p:nvSpPr>
            <p:spPr>
              <a:xfrm>
                <a:off x="710989" y="6207956"/>
                <a:ext cx="4798538" cy="5380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extrusionH="19050">
                <a:bevelT w="38100" h="19050" prst="angle"/>
              </a:sp3d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b="1" dirty="0">
                    <a:solidFill>
                      <a:srgbClr val="003E51"/>
                    </a:solidFill>
                  </a:rPr>
                  <a:t>Solvers in other domains</a:t>
                </a:r>
              </a:p>
            </p:txBody>
          </p:sp>
        </p:grpSp>
        <p:sp>
          <p:nvSpPr>
            <p:cNvPr id="27" name="Oval 2">
              <a:extLst>
                <a:ext uri="{FF2B5EF4-FFF2-40B4-BE49-F238E27FC236}">
                  <a16:creationId xmlns:a16="http://schemas.microsoft.com/office/drawing/2014/main" id="{C5AADE07-1BE2-4039-9C69-969DB000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4707" y="2827083"/>
              <a:ext cx="2378080" cy="2063750"/>
            </a:xfrm>
            <a:prstGeom prst="ellipse">
              <a:avLst/>
            </a:prstGeom>
            <a:solidFill>
              <a:srgbClr val="244A9F"/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/>
            </a:p>
          </p:txBody>
        </p:sp>
        <p:sp>
          <p:nvSpPr>
            <p:cNvPr id="28" name="Oval 3">
              <a:extLst>
                <a:ext uri="{FF2B5EF4-FFF2-40B4-BE49-F238E27FC236}">
                  <a16:creationId xmlns:a16="http://schemas.microsoft.com/office/drawing/2014/main" id="{7399420E-F6F5-4934-9C0D-801D00BDD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4366" y="3325559"/>
              <a:ext cx="1286587" cy="1017203"/>
            </a:xfrm>
            <a:prstGeom prst="ellipse">
              <a:avLst/>
            </a:prstGeom>
            <a:solidFill>
              <a:schemeClr val="bg1"/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/>
            </a:p>
          </p:txBody>
        </p:sp>
        <p:sp>
          <p:nvSpPr>
            <p:cNvPr id="30" name="TextBox 8">
              <a:extLst>
                <a:ext uri="{FF2B5EF4-FFF2-40B4-BE49-F238E27FC236}">
                  <a16:creationId xmlns:a16="http://schemas.microsoft.com/office/drawing/2014/main" id="{6630041C-7C32-4D21-BEB6-67D050266C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4366" y="3667778"/>
              <a:ext cx="1286587" cy="362267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dirty="0"/>
                <a:t>Problem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B71C5F7-621B-445B-A5BE-BFC7F122A55D}"/>
                </a:ext>
              </a:extLst>
            </p:cNvPr>
            <p:cNvCxnSpPr>
              <a:cxnSpLocks/>
              <a:stCxn id="36" idx="2"/>
            </p:cNvCxnSpPr>
            <p:nvPr/>
          </p:nvCxnSpPr>
          <p:spPr>
            <a:xfrm flipH="1">
              <a:off x="2686977" y="1907186"/>
              <a:ext cx="2262834" cy="1217227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D401A49-32CC-4042-9F29-897934887776}"/>
                </a:ext>
              </a:extLst>
            </p:cNvPr>
            <p:cNvCxnSpPr>
              <a:cxnSpLocks/>
              <a:stCxn id="34" idx="0"/>
            </p:cNvCxnSpPr>
            <p:nvPr/>
          </p:nvCxnSpPr>
          <p:spPr>
            <a:xfrm flipH="1" flipV="1">
              <a:off x="2570132" y="5417539"/>
              <a:ext cx="540126" cy="66732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E544FA0-0FD0-482A-8F52-B6241D1C91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5E2485-619D-4A03-BF2B-BBE7E03E3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567" y="1813717"/>
            <a:ext cx="7384346" cy="4343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How it works:</a:t>
            </a:r>
          </a:p>
          <a:p>
            <a:pPr lvl="1"/>
            <a:r>
              <a:rPr lang="en-US" dirty="0"/>
              <a:t>Issue a challenge to solve a problem</a:t>
            </a:r>
          </a:p>
          <a:p>
            <a:pPr lvl="1"/>
            <a:r>
              <a:rPr lang="en-US" dirty="0"/>
              <a:t>Establish monetary and non-monetary incentive prizes</a:t>
            </a:r>
          </a:p>
          <a:p>
            <a:pPr lvl="1"/>
            <a:r>
              <a:rPr lang="en-US" dirty="0"/>
              <a:t>Set a “Bar of Success”</a:t>
            </a:r>
          </a:p>
          <a:p>
            <a:pPr marL="0" indent="0">
              <a:buNone/>
            </a:pPr>
            <a:r>
              <a:rPr lang="en-US" dirty="0"/>
              <a:t>Since 2014:</a:t>
            </a:r>
          </a:p>
          <a:p>
            <a:pPr lvl="1"/>
            <a:r>
              <a:rPr lang="en-US" b="0" dirty="0"/>
              <a:t>24 Competitions launched</a:t>
            </a:r>
          </a:p>
          <a:p>
            <a:pPr lvl="1"/>
            <a:r>
              <a:rPr lang="en-US" b="0" dirty="0"/>
              <a:t>745 Solutions submitted </a:t>
            </a:r>
          </a:p>
          <a:p>
            <a:pPr lvl="1"/>
            <a:r>
              <a:rPr lang="en-US" b="0" dirty="0"/>
              <a:t>100 Winning solutions</a:t>
            </a:r>
          </a:p>
          <a:p>
            <a:pPr lvl="1"/>
            <a:r>
              <a:rPr lang="en-US" b="0" dirty="0"/>
              <a:t>~$1.5 million awarded</a:t>
            </a:r>
          </a:p>
          <a:p>
            <a:pPr lvl="1"/>
            <a:r>
              <a:rPr lang="en-US" b="0" dirty="0"/>
              <a:t>10 Winning solutions in research and development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882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BD1DA4A-C95C-4C9E-B30A-FCFCDF1B9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2CEF45C-F9FB-4C7F-A9FB-DD0054B4CD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D332239-E9FE-47E5-8A1B-D8C7690C4B8E}"/>
              </a:ext>
            </a:extLst>
          </p:cNvPr>
          <p:cNvGrpSpPr/>
          <p:nvPr/>
        </p:nvGrpSpPr>
        <p:grpSpPr>
          <a:xfrm>
            <a:off x="259080" y="1447785"/>
            <a:ext cx="10987343" cy="5074473"/>
            <a:chOff x="242354" y="1425822"/>
            <a:chExt cx="10987343" cy="507447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1BC301B-49C5-471C-A661-812CD78E9602}"/>
                </a:ext>
              </a:extLst>
            </p:cNvPr>
            <p:cNvGrpSpPr/>
            <p:nvPr/>
          </p:nvGrpSpPr>
          <p:grpSpPr>
            <a:xfrm>
              <a:off x="242354" y="1425822"/>
              <a:ext cx="10987343" cy="5074473"/>
              <a:chOff x="242354" y="1425822"/>
              <a:chExt cx="10987343" cy="5074473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CD6B0B6-47DE-4FD5-9CC6-E669A6D2FFCC}"/>
                  </a:ext>
                </a:extLst>
              </p:cNvPr>
              <p:cNvGrpSpPr/>
              <p:nvPr/>
            </p:nvGrpSpPr>
            <p:grpSpPr>
              <a:xfrm>
                <a:off x="486709" y="1425822"/>
                <a:ext cx="10568223" cy="817628"/>
                <a:chOff x="541736" y="1581262"/>
                <a:chExt cx="3501758" cy="588180"/>
              </a:xfrm>
            </p:grpSpPr>
            <p:sp>
              <p:nvSpPr>
                <p:cNvPr id="10" name="Right Arrow 34">
                  <a:extLst>
                    <a:ext uri="{FF2B5EF4-FFF2-40B4-BE49-F238E27FC236}">
                      <a16:creationId xmlns:a16="http://schemas.microsoft.com/office/drawing/2014/main" id="{251A007D-1094-4B67-A424-E05B7BC26414}"/>
                    </a:ext>
                  </a:extLst>
                </p:cNvPr>
                <p:cNvSpPr/>
                <p:nvPr/>
              </p:nvSpPr>
              <p:spPr bwMode="auto">
                <a:xfrm>
                  <a:off x="541736" y="1581262"/>
                  <a:ext cx="3501758" cy="588180"/>
                </a:xfrm>
                <a:prstGeom prst="rightArrow">
                  <a:avLst/>
                </a:prstGeom>
                <a:gradFill>
                  <a:gsLst>
                    <a:gs pos="0">
                      <a:srgbClr val="003E52"/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0"/>
                </a:gra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350" b="1">
                    <a:latin typeface="Segoe UI Semibold" panose="020B0702040204020203" pitchFamily="34" charset="0"/>
                    <a:cs typeface="Segoe UI Semibold" panose="020B0702040204020203" pitchFamily="34" charset="0"/>
                  </a:endParaRP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6165C5D-D2DE-433B-954C-F38FE3ABE13E}"/>
                    </a:ext>
                  </a:extLst>
                </p:cNvPr>
                <p:cNvSpPr txBox="1"/>
                <p:nvPr/>
              </p:nvSpPr>
              <p:spPr>
                <a:xfrm>
                  <a:off x="757231" y="1733481"/>
                  <a:ext cx="2328905" cy="2878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bg1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Workflow</a:t>
                  </a: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C69BB53F-9AD0-46A8-BB1B-2868E4E82791}"/>
                  </a:ext>
                </a:extLst>
              </p:cNvPr>
              <p:cNvGrpSpPr/>
              <p:nvPr/>
            </p:nvGrpSpPr>
            <p:grpSpPr>
              <a:xfrm>
                <a:off x="242354" y="3061710"/>
                <a:ext cx="10987343" cy="3438585"/>
                <a:chOff x="495040" y="3061710"/>
                <a:chExt cx="10987343" cy="3438585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C436056D-3EB2-400F-9CE3-2C8559183B60}"/>
                    </a:ext>
                  </a:extLst>
                </p:cNvPr>
                <p:cNvGrpSpPr/>
                <p:nvPr/>
              </p:nvGrpSpPr>
              <p:grpSpPr>
                <a:xfrm>
                  <a:off x="495040" y="3061710"/>
                  <a:ext cx="10987343" cy="1821869"/>
                  <a:chOff x="574494" y="3025663"/>
                  <a:chExt cx="10987343" cy="1821869"/>
                </a:xfrm>
              </p:grpSpPr>
              <p:grpSp>
                <p:nvGrpSpPr>
                  <p:cNvPr id="12" name="Group 11">
                    <a:extLst>
                      <a:ext uri="{FF2B5EF4-FFF2-40B4-BE49-F238E27FC236}">
                        <a16:creationId xmlns:a16="http://schemas.microsoft.com/office/drawing/2014/main" id="{31802F03-C7F9-4163-A279-D6CD7AB2548C}"/>
                      </a:ext>
                    </a:extLst>
                  </p:cNvPr>
                  <p:cNvGrpSpPr/>
                  <p:nvPr/>
                </p:nvGrpSpPr>
                <p:grpSpPr>
                  <a:xfrm>
                    <a:off x="574494" y="3025663"/>
                    <a:ext cx="2550504" cy="1821869"/>
                    <a:chOff x="-285592" y="2412382"/>
                    <a:chExt cx="2550504" cy="1821869"/>
                  </a:xfrm>
                </p:grpSpPr>
                <p:sp>
                  <p:nvSpPr>
                    <p:cNvPr id="13" name="TextBox 2">
                      <a:extLst>
                        <a:ext uri="{FF2B5EF4-FFF2-40B4-BE49-F238E27FC236}">
                          <a16:creationId xmlns:a16="http://schemas.microsoft.com/office/drawing/2014/main" id="{5868ECC5-1D1A-477A-9119-969AC9A371EA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27482" y="2412382"/>
                      <a:ext cx="2027492" cy="646331"/>
                    </a:xfrm>
                    <a:prstGeom prst="rect">
                      <a:avLst/>
                    </a:prstGeom>
                    <a:solidFill>
                      <a:srgbClr val="244A9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har char="•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altLang="en-US" sz="2000" dirty="0">
                          <a:solidFill>
                            <a:schemeClr val="bg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Identify Topics</a:t>
                      </a:r>
                    </a:p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altLang="en-US" sz="1600" dirty="0">
                          <a:solidFill>
                            <a:schemeClr val="bg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(ongoing)</a:t>
                      </a:r>
                    </a:p>
                  </p:txBody>
                </p:sp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16BCC61C-0CDF-4A16-93C0-68E76C734CE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285592" y="3157033"/>
                      <a:ext cx="2550504" cy="10772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600" b="1" dirty="0">
                          <a:solidFill>
                            <a:srgbClr val="003E52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Input from Reclamation, other Feds, and external stakeholders on research ideas</a:t>
                      </a:r>
                    </a:p>
                  </p:txBody>
                </p:sp>
              </p:grpSp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532C4DB1-658A-442A-8C88-68A7A2DFEFCA}"/>
                      </a:ext>
                    </a:extLst>
                  </p:cNvPr>
                  <p:cNvGrpSpPr/>
                  <p:nvPr/>
                </p:nvGrpSpPr>
                <p:grpSpPr>
                  <a:xfrm>
                    <a:off x="3428126" y="3189211"/>
                    <a:ext cx="5036758" cy="1248600"/>
                    <a:chOff x="2650838" y="2895089"/>
                    <a:chExt cx="5036758" cy="1248600"/>
                  </a:xfrm>
                </p:grpSpPr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601BDC35-E7ED-4889-B384-83D8B7DE6FF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50838" y="2895089"/>
                      <a:ext cx="1583375" cy="400110"/>
                    </a:xfrm>
                    <a:prstGeom prst="rect">
                      <a:avLst/>
                    </a:prstGeom>
                    <a:solidFill>
                      <a:srgbClr val="7A5F36"/>
                    </a:solidFill>
                  </p:spPr>
                  <p:txBody>
                    <a:bodyPr wrap="square">
                      <a:spAutoFit/>
                    </a:bodyPr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Design</a:t>
                      </a:r>
                    </a:p>
                  </p:txBody>
                </p:sp>
                <p:sp>
                  <p:nvSpPr>
                    <p:cNvPr id="17" name="TextBox 5">
                      <a:extLst>
                        <a:ext uri="{FF2B5EF4-FFF2-40B4-BE49-F238E27FC236}">
                          <a16:creationId xmlns:a16="http://schemas.microsoft.com/office/drawing/2014/main" id="{0DB29862-EAF0-48C8-896A-9E56D9B18E2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722584" y="2903354"/>
                      <a:ext cx="1378744" cy="400110"/>
                    </a:xfrm>
                    <a:prstGeom prst="rect">
                      <a:avLst/>
                    </a:prstGeom>
                    <a:solidFill>
                      <a:srgbClr val="7A5F36"/>
                    </a:solidFill>
                    <a:ln>
                      <a:noFill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har char="•"/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000"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1600" b="1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en-US" altLang="en-US" sz="2000" dirty="0">
                          <a:solidFill>
                            <a:schemeClr val="bg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Launch</a:t>
                      </a:r>
                    </a:p>
                  </p:txBody>
                </p:sp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7819BECA-647C-491C-A4B2-731A7B02A6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01312" y="2895089"/>
                      <a:ext cx="995653" cy="400110"/>
                    </a:xfrm>
                    <a:prstGeom prst="rect">
                      <a:avLst/>
                    </a:prstGeom>
                    <a:solidFill>
                      <a:srgbClr val="7A5F36"/>
                    </a:solidFill>
                  </p:spPr>
                  <p:txBody>
                    <a:bodyPr wrap="square">
                      <a:spAutoFit/>
                    </a:bodyPr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Judge</a:t>
                      </a:r>
                    </a:p>
                  </p:txBody>
                </p:sp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84246DB7-1AE7-47F3-962F-D763BAE856F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01533" y="3558914"/>
                      <a:ext cx="4686063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600" b="1" dirty="0">
                          <a:solidFill>
                            <a:srgbClr val="003E52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Reclamation, partners (Federal/non-Federal), contractors, etc.</a:t>
                      </a:r>
                    </a:p>
                  </p:txBody>
                </p:sp>
                <p:sp>
                  <p:nvSpPr>
                    <p:cNvPr id="20" name="Left Brace 19">
                      <a:extLst>
                        <a:ext uri="{FF2B5EF4-FFF2-40B4-BE49-F238E27FC236}">
                          <a16:creationId xmlns:a16="http://schemas.microsoft.com/office/drawing/2014/main" id="{16AF68A4-715D-4411-A5EB-72E9496C7C3B}"/>
                        </a:ext>
                      </a:extLst>
                    </p:cNvPr>
                    <p:cNvSpPr/>
                    <p:nvPr/>
                  </p:nvSpPr>
                  <p:spPr bwMode="auto">
                    <a:xfrm rot="16200000">
                      <a:off x="5069085" y="1319470"/>
                      <a:ext cx="316850" cy="4223696"/>
                    </a:xfrm>
                    <a:prstGeom prst="leftBrace">
                      <a:avLst>
                        <a:gd name="adj1" fmla="val 0"/>
                        <a:gd name="adj2" fmla="val 52290"/>
                      </a:avLst>
                    </a:prstGeom>
                    <a:noFill/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68580" tIns="34290" rIns="68580" bIns="3429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35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p:txBody>
                </p:sp>
              </p:grpSp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AB8B57F6-BFC7-4595-A636-18BC45541A98}"/>
                      </a:ext>
                    </a:extLst>
                  </p:cNvPr>
                  <p:cNvGrpSpPr/>
                  <p:nvPr/>
                </p:nvGrpSpPr>
                <p:grpSpPr>
                  <a:xfrm>
                    <a:off x="8707580" y="3197476"/>
                    <a:ext cx="2854257" cy="1197558"/>
                    <a:chOff x="7894394" y="3050322"/>
                    <a:chExt cx="2854257" cy="1197558"/>
                  </a:xfrm>
                </p:grpSpPr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E1B90D57-C4A0-429C-A342-CCF8B7CE9B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629108" y="3050322"/>
                      <a:ext cx="1378745" cy="400110"/>
                    </a:xfrm>
                    <a:prstGeom prst="rect">
                      <a:avLst/>
                    </a:prstGeom>
                    <a:solidFill>
                      <a:srgbClr val="003E52"/>
                    </a:solidFill>
                  </p:spPr>
                  <p:txBody>
                    <a:bodyPr wrap="square">
                      <a:spAutoFit/>
                    </a:bodyPr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Award</a:t>
                      </a:r>
                    </a:p>
                  </p:txBody>
                </p:sp>
                <p:grpSp>
                  <p:nvGrpSpPr>
                    <p:cNvPr id="23" name="Group 22">
                      <a:extLst>
                        <a:ext uri="{FF2B5EF4-FFF2-40B4-BE49-F238E27FC236}">
                          <a16:creationId xmlns:a16="http://schemas.microsoft.com/office/drawing/2014/main" id="{95EB5229-C10A-40D8-BA52-5EFB735A0CE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94394" y="3450432"/>
                      <a:ext cx="2854257" cy="797448"/>
                      <a:chOff x="7894394" y="3450432"/>
                      <a:chExt cx="2854257" cy="797448"/>
                    </a:xfrm>
                  </p:grpSpPr>
                  <p:sp>
                    <p:nvSpPr>
                      <p:cNvPr id="24" name="TextBox 23">
                        <a:extLst>
                          <a:ext uri="{FF2B5EF4-FFF2-40B4-BE49-F238E27FC236}">
                            <a16:creationId xmlns:a16="http://schemas.microsoft.com/office/drawing/2014/main" id="{A39C930D-E7DA-488A-B8A8-8F9465BF29E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894394" y="3663105"/>
                        <a:ext cx="2854257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600" b="1" dirty="0">
                            <a:solidFill>
                              <a:srgbClr val="003E52"/>
                            </a:solidFill>
                            <a:latin typeface="Segoe UI Semibold" panose="020B0702040204020203" pitchFamily="34" charset="0"/>
                            <a:cs typeface="Segoe UI Semibold" panose="020B0702040204020203" pitchFamily="34" charset="0"/>
                          </a:rPr>
                          <a:t>Paid by Reclamation and Fed/Non-Fed Co-Sponsors</a:t>
                        </a:r>
                      </a:p>
                    </p:txBody>
                  </p:sp>
                  <p:cxnSp>
                    <p:nvCxnSpPr>
                      <p:cNvPr id="25" name="Straight Arrow Connector 24">
                        <a:extLst>
                          <a:ext uri="{FF2B5EF4-FFF2-40B4-BE49-F238E27FC236}">
                            <a16:creationId xmlns:a16="http://schemas.microsoft.com/office/drawing/2014/main" id="{9787C382-DC4F-4302-A5F0-76583C068DE1}"/>
                          </a:ext>
                        </a:extLst>
                      </p:cNvPr>
                      <p:cNvCxnSpPr/>
                      <p:nvPr/>
                    </p:nvCxnSpPr>
                    <p:spPr bwMode="auto">
                      <a:xfrm>
                        <a:off x="9318481" y="3450432"/>
                        <a:ext cx="3041" cy="262613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254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triangle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A94AA999-B8A4-4D23-BAFF-75FA8EBE3436}"/>
                    </a:ext>
                  </a:extLst>
                </p:cNvPr>
                <p:cNvGrpSpPr/>
                <p:nvPr/>
              </p:nvGrpSpPr>
              <p:grpSpPr>
                <a:xfrm>
                  <a:off x="2194428" y="5027806"/>
                  <a:ext cx="6622161" cy="1472489"/>
                  <a:chOff x="2447490" y="4935334"/>
                  <a:chExt cx="6401289" cy="1472489"/>
                </a:xfrm>
              </p:grpSpPr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417DD131-1919-4C36-8703-DAFC449F2691}"/>
                      </a:ext>
                    </a:extLst>
                  </p:cNvPr>
                  <p:cNvSpPr txBox="1"/>
                  <p:nvPr/>
                </p:nvSpPr>
                <p:spPr>
                  <a:xfrm>
                    <a:off x="2447490" y="4935334"/>
                    <a:ext cx="3269907" cy="707886"/>
                  </a:xfrm>
                  <a:prstGeom prst="rect">
                    <a:avLst/>
                  </a:prstGeom>
                  <a:solidFill>
                    <a:srgbClr val="CB9F5B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 b="1" dirty="0">
                        <a:solidFill>
                          <a:schemeClr val="bg1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rPr>
                      <a:t>Promotional Materials &amp; Competition Web-Page</a:t>
                    </a:r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A6D59E43-CDDD-4962-9837-509EA1CB27AB}"/>
                      </a:ext>
                    </a:extLst>
                  </p:cNvPr>
                  <p:cNvSpPr txBox="1"/>
                  <p:nvPr/>
                </p:nvSpPr>
                <p:spPr>
                  <a:xfrm>
                    <a:off x="6550195" y="5171458"/>
                    <a:ext cx="2298584" cy="400110"/>
                  </a:xfrm>
                  <a:prstGeom prst="rect">
                    <a:avLst/>
                  </a:prstGeom>
                  <a:solidFill>
                    <a:srgbClr val="CB9F5B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 b="1" dirty="0">
                        <a:solidFill>
                          <a:schemeClr val="bg1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rPr>
                      <a:t>Announce Winners</a:t>
                    </a:r>
                  </a:p>
                </p:txBody>
              </p:sp>
              <p:sp>
                <p:nvSpPr>
                  <p:cNvPr id="29" name="Left Brace 28">
                    <a:extLst>
                      <a:ext uri="{FF2B5EF4-FFF2-40B4-BE49-F238E27FC236}">
                        <a16:creationId xmlns:a16="http://schemas.microsoft.com/office/drawing/2014/main" id="{50C4B60A-F099-4A9F-9714-CA47A88037CC}"/>
                      </a:ext>
                    </a:extLst>
                  </p:cNvPr>
                  <p:cNvSpPr/>
                  <p:nvPr/>
                </p:nvSpPr>
                <p:spPr bwMode="auto">
                  <a:xfrm rot="16200000">
                    <a:off x="5646499" y="3913214"/>
                    <a:ext cx="356388" cy="3860988"/>
                  </a:xfrm>
                  <a:prstGeom prst="leftBrace">
                    <a:avLst/>
                  </a:pr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68580" tIns="34290" rIns="68580" bIns="3429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 b="1">
                      <a:latin typeface="Segoe UI Semibold" panose="020B0702040204020203" pitchFamily="34" charset="0"/>
                      <a:cs typeface="Segoe UI Semibold" panose="020B0702040204020203" pitchFamily="34" charset="0"/>
                    </a:endParaRPr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CCA39469-743E-4930-98FB-A451041401D3}"/>
                      </a:ext>
                    </a:extLst>
                  </p:cNvPr>
                  <p:cNvSpPr txBox="1"/>
                  <p:nvPr/>
                </p:nvSpPr>
                <p:spPr>
                  <a:xfrm>
                    <a:off x="3886233" y="6069269"/>
                    <a:ext cx="402624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b="1" dirty="0">
                        <a:solidFill>
                          <a:srgbClr val="003E52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rPr>
                      <a:t>Reclamation Public Affairs and Contractor</a:t>
                    </a:r>
                  </a:p>
                </p:txBody>
              </p:sp>
            </p:grpSp>
          </p:grp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11193C-704F-4C68-B4D9-FD155BEB1918}"/>
                </a:ext>
              </a:extLst>
            </p:cNvPr>
            <p:cNvGrpSpPr/>
            <p:nvPr/>
          </p:nvGrpSpPr>
          <p:grpSpPr>
            <a:xfrm>
              <a:off x="3446681" y="2215393"/>
              <a:ext cx="4686063" cy="953153"/>
              <a:chOff x="3446681" y="2215393"/>
              <a:chExt cx="4686063" cy="953153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494AD5F-7E73-4898-B09D-B5CE507E2401}"/>
                  </a:ext>
                </a:extLst>
              </p:cNvPr>
              <p:cNvSpPr txBox="1"/>
              <p:nvPr/>
            </p:nvSpPr>
            <p:spPr>
              <a:xfrm>
                <a:off x="3446681" y="2215393"/>
                <a:ext cx="46860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3E52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Can include on-site demonstration that include solvers and commercial interests or investors</a:t>
                </a:r>
              </a:p>
            </p:txBody>
          </p:sp>
          <p:sp>
            <p:nvSpPr>
              <p:cNvPr id="35" name="Left Brace 34">
                <a:extLst>
                  <a:ext uri="{FF2B5EF4-FFF2-40B4-BE49-F238E27FC236}">
                    <a16:creationId xmlns:a16="http://schemas.microsoft.com/office/drawing/2014/main" id="{79E44922-2E9D-462E-A56C-AC4E5466562C}"/>
                  </a:ext>
                </a:extLst>
              </p:cNvPr>
              <p:cNvSpPr/>
              <p:nvPr/>
            </p:nvSpPr>
            <p:spPr bwMode="auto">
              <a:xfrm rot="5400000">
                <a:off x="5514233" y="898273"/>
                <a:ext cx="316850" cy="4223696"/>
              </a:xfrm>
              <a:prstGeom prst="leftBrace">
                <a:avLst>
                  <a:gd name="adj1" fmla="val 0"/>
                  <a:gd name="adj2" fmla="val 48507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b="1" dirty="0">
                  <a:latin typeface="Segoe UI Semibold" panose="020B0702040204020203" pitchFamily="34" charset="0"/>
                  <a:cs typeface="Segoe UI Semibold" panose="020B07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9731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28949-8672-4002-9778-DB1300D16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2015 Desal Prize (USAID Lead)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256F6-B8B2-48AD-BAF7-A616BF3AB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813717"/>
            <a:ext cx="6162675" cy="4343400"/>
          </a:xfrm>
        </p:spPr>
        <p:txBody>
          <a:bodyPr/>
          <a:lstStyle/>
          <a:p>
            <a:pPr marL="0" indent="0">
              <a:buNone/>
            </a:pPr>
            <a:r>
              <a:rPr lang="en-US" b="0" u="sng" dirty="0"/>
              <a:t>Challenge:</a:t>
            </a:r>
            <a:r>
              <a:rPr lang="en-US" b="0" dirty="0"/>
              <a:t>  </a:t>
            </a:r>
            <a:r>
              <a:rPr lang="en-US" sz="2400" b="0" dirty="0"/>
              <a:t>Treat brackish groundwater for rural and underdeveloped areas</a:t>
            </a:r>
          </a:p>
          <a:p>
            <a:pPr marL="0" indent="0">
              <a:buNone/>
            </a:pPr>
            <a:r>
              <a:rPr lang="en-US" b="0" u="sng" dirty="0"/>
              <a:t>Success Criteria:</a:t>
            </a:r>
            <a:r>
              <a:rPr lang="en-US" b="0" dirty="0"/>
              <a:t> </a:t>
            </a:r>
            <a:r>
              <a:rPr lang="en-US" sz="2400" b="0" dirty="0"/>
              <a:t>Potable and irrigation water volumes, renewable energy-powered, demonstration event</a:t>
            </a:r>
          </a:p>
          <a:p>
            <a:pPr marL="0" indent="0">
              <a:buNone/>
            </a:pPr>
            <a:r>
              <a:rPr lang="en-US" b="0" u="sng" dirty="0"/>
              <a:t>Winners:</a:t>
            </a:r>
            <a:r>
              <a:rPr lang="en-US" b="0" dirty="0"/>
              <a:t>  </a:t>
            </a:r>
            <a:r>
              <a:rPr lang="en-US" sz="2400" b="0" dirty="0"/>
              <a:t>Two sharing $200K, additional $400K in grants awarded</a:t>
            </a:r>
          </a:p>
          <a:p>
            <a:pPr marL="0" indent="0">
              <a:buNone/>
            </a:pPr>
            <a:r>
              <a:rPr lang="en-US" b="0" u="sng" dirty="0"/>
              <a:t>Maturing Solutions:</a:t>
            </a:r>
            <a:r>
              <a:rPr lang="en-US" b="0" dirty="0"/>
              <a:t>  </a:t>
            </a:r>
            <a:r>
              <a:rPr lang="en-US" sz="2400" b="0" dirty="0"/>
              <a:t>Winner and Manufacturer partnering to commercialize</a:t>
            </a:r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2400" i="1" dirty="0"/>
              <a:t>Bloomberg “</a:t>
            </a:r>
            <a:r>
              <a:rPr lang="en-US" sz="2400" i="1" dirty="0">
                <a:hlinkClick r:id="rId3"/>
              </a:rPr>
              <a:t>Burning Man for Water Geeks</a:t>
            </a:r>
            <a:r>
              <a:rPr lang="en-US" sz="2400" i="1" dirty="0"/>
              <a:t>”</a:t>
            </a:r>
          </a:p>
          <a:p>
            <a:pPr marL="0" indent="0">
              <a:buNone/>
            </a:pPr>
            <a:endParaRPr lang="en-US" sz="2400" b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0E3C66-EA75-4F77-B8A7-6E85D1B213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5E241AB-FAFF-4E42-9888-7102163F7443}"/>
              </a:ext>
            </a:extLst>
          </p:cNvPr>
          <p:cNvGrpSpPr/>
          <p:nvPr/>
        </p:nvGrpSpPr>
        <p:grpSpPr>
          <a:xfrm>
            <a:off x="6530252" y="1455892"/>
            <a:ext cx="5433148" cy="5342672"/>
            <a:chOff x="6530252" y="1617817"/>
            <a:chExt cx="5433148" cy="5342672"/>
          </a:xfrm>
        </p:grpSpPr>
        <p:pic>
          <p:nvPicPr>
            <p:cNvPr id="6" name="Picture 4" descr="C:\Users\yporras\Downloads\B1929-800-454.jpg">
              <a:extLst>
                <a:ext uri="{FF2B5EF4-FFF2-40B4-BE49-F238E27FC236}">
                  <a16:creationId xmlns:a16="http://schemas.microsoft.com/office/drawing/2014/main" id="{8575011F-21B0-4C7F-9B62-F19180223B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4083" y="3217514"/>
              <a:ext cx="3278777" cy="218540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:\Users\yporras\Downloads\B1929-800-591.jpg">
              <a:extLst>
                <a:ext uri="{FF2B5EF4-FFF2-40B4-BE49-F238E27FC236}">
                  <a16:creationId xmlns:a16="http://schemas.microsoft.com/office/drawing/2014/main" id="{5D75374F-26E5-4CAB-9709-23320065B9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0252" y="4686610"/>
              <a:ext cx="2842349" cy="2273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 descr="C:\Users\yporras\Downloads\B1929-800-448.jpg">
              <a:extLst>
                <a:ext uri="{FF2B5EF4-FFF2-40B4-BE49-F238E27FC236}">
                  <a16:creationId xmlns:a16="http://schemas.microsoft.com/office/drawing/2014/main" id="{3CD7EFDD-46E2-47BF-9FAA-AB2A31CDCD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620" b="23770"/>
            <a:stretch/>
          </p:blipFill>
          <p:spPr bwMode="auto">
            <a:xfrm>
              <a:off x="6530252" y="1617817"/>
              <a:ext cx="5433148" cy="176737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2495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73181DD-BCE8-4F1D-87CA-C0AF015C8043}"/>
              </a:ext>
            </a:extLst>
          </p:cNvPr>
          <p:cNvGrpSpPr/>
          <p:nvPr/>
        </p:nvGrpSpPr>
        <p:grpSpPr>
          <a:xfrm>
            <a:off x="6740460" y="982827"/>
            <a:ext cx="5325627" cy="5176432"/>
            <a:chOff x="6579870" y="1027906"/>
            <a:chExt cx="5325627" cy="517643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3B615E8-7D67-4A7F-B9DC-B7F5FBE9AAE2}"/>
                </a:ext>
              </a:extLst>
            </p:cNvPr>
            <p:cNvGrpSpPr/>
            <p:nvPr/>
          </p:nvGrpSpPr>
          <p:grpSpPr>
            <a:xfrm>
              <a:off x="6579870" y="1027906"/>
              <a:ext cx="5325627" cy="5176432"/>
              <a:chOff x="5836170" y="587462"/>
              <a:chExt cx="6063474" cy="5890416"/>
            </a:xfrm>
          </p:grpSpPr>
          <p:pic>
            <p:nvPicPr>
              <p:cNvPr id="13" name="Picture 12" descr="NTL-logo-circle-with-partners-transparent.png">
                <a:extLst>
                  <a:ext uri="{FF2B5EF4-FFF2-40B4-BE49-F238E27FC236}">
                    <a16:creationId xmlns:a16="http://schemas.microsoft.com/office/drawing/2014/main" id="{EBC7F28A-D451-4615-904F-A0532E6C37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36170" y="587462"/>
                <a:ext cx="6063474" cy="5890416"/>
              </a:xfrm>
              <a:prstGeom prst="rect">
                <a:avLst/>
              </a:prstGeom>
            </p:spPr>
          </p:pic>
          <p:sp>
            <p:nvSpPr>
              <p:cNvPr id="14" name="Rounded Rectangle 3">
                <a:extLst>
                  <a:ext uri="{FF2B5EF4-FFF2-40B4-BE49-F238E27FC236}">
                    <a16:creationId xmlns:a16="http://schemas.microsoft.com/office/drawing/2014/main" id="{46D9E8CA-C24A-497E-B539-16CAAC87717A}"/>
                  </a:ext>
                </a:extLst>
              </p:cNvPr>
              <p:cNvSpPr/>
              <p:nvPr/>
            </p:nvSpPr>
            <p:spPr>
              <a:xfrm>
                <a:off x="8847958" y="1215830"/>
                <a:ext cx="3051686" cy="4836184"/>
              </a:xfrm>
              <a:prstGeom prst="roundRect">
                <a:avLst/>
              </a:prstGeom>
              <a:solidFill>
                <a:srgbClr val="8FAADC">
                  <a:alpha val="18039"/>
                </a:srgb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F596C91D-2A4F-4613-A3C3-914CBACB2FE6}"/>
                </a:ext>
              </a:extLst>
            </p:cNvPr>
            <p:cNvSpPr/>
            <p:nvPr/>
          </p:nvSpPr>
          <p:spPr>
            <a:xfrm>
              <a:off x="6734176" y="2238375"/>
              <a:ext cx="1409700" cy="523875"/>
            </a:xfrm>
            <a:prstGeom prst="roundRect">
              <a:avLst/>
            </a:prstGeom>
            <a:solidFill>
              <a:srgbClr val="8FAADC">
                <a:alpha val="18039"/>
              </a:srgb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AB8504E7-DF43-4B1C-91F5-8DE14981E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Evolution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25097E-D781-412D-9D8E-65B947F5D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13717"/>
            <a:ext cx="6944557" cy="4343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2014 – 2019 - </a:t>
            </a:r>
            <a:r>
              <a:rPr lang="en-US" b="0" dirty="0"/>
              <a:t>Theoretical and Ideation</a:t>
            </a:r>
          </a:p>
          <a:p>
            <a:pPr marL="0" indent="0">
              <a:buNone/>
            </a:pPr>
            <a:r>
              <a:rPr lang="en-US" dirty="0"/>
              <a:t>2018 - Transition</a:t>
            </a:r>
          </a:p>
          <a:p>
            <a:pPr lvl="1"/>
            <a:r>
              <a:rPr lang="en-US" b="0" dirty="0"/>
              <a:t>Multiple stages </a:t>
            </a:r>
          </a:p>
          <a:p>
            <a:pPr lvl="1"/>
            <a:r>
              <a:rPr lang="en-US" b="0" dirty="0"/>
              <a:t>Reduction To Practice</a:t>
            </a:r>
          </a:p>
          <a:p>
            <a:pPr lvl="1"/>
            <a:r>
              <a:rPr lang="en-US" b="0" dirty="0"/>
              <a:t>Procurement authority</a:t>
            </a:r>
          </a:p>
          <a:p>
            <a:pPr lvl="1"/>
            <a:r>
              <a:rPr lang="en-US" b="0" dirty="0"/>
              <a:t>Partnership - NASA’s Center of </a:t>
            </a:r>
          </a:p>
          <a:p>
            <a:pPr marL="457200" lvl="1" indent="0">
              <a:buNone/>
            </a:pPr>
            <a:r>
              <a:rPr lang="en-US" b="0" dirty="0"/>
              <a:t>	Excellence for Collaborative Innovation</a:t>
            </a:r>
          </a:p>
          <a:p>
            <a:pPr lvl="2"/>
            <a:r>
              <a:rPr lang="en-US" b="0" dirty="0"/>
              <a:t>Access to multiple prize competition vendors and solver communities</a:t>
            </a:r>
          </a:p>
          <a:p>
            <a:pPr lvl="2"/>
            <a:r>
              <a:rPr lang="en-US" b="0" dirty="0"/>
              <a:t>Technology Searches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0529A8C-599C-470A-8EDE-229B94E155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78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A089B-4EFF-4DA4-978F-ED625C2A9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Organization</a:t>
            </a:r>
          </a:p>
        </p:txBody>
      </p:sp>
      <p:sp>
        <p:nvSpPr>
          <p:cNvPr id="118" name="Content Placeholder 117">
            <a:extLst>
              <a:ext uri="{FF2B5EF4-FFF2-40B4-BE49-F238E27FC236}">
                <a16:creationId xmlns:a16="http://schemas.microsoft.com/office/drawing/2014/main" id="{FAA93C09-ACE1-4213-BB84-242483756C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25" name="Text Placeholder 124">
            <a:extLst>
              <a:ext uri="{FF2B5EF4-FFF2-40B4-BE49-F238E27FC236}">
                <a16:creationId xmlns:a16="http://schemas.microsoft.com/office/drawing/2014/main" id="{6E280C21-9C0C-49B8-A126-ADEE96FFF9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EB16DA0A-98D0-4A86-B753-5CFE1D523F3E}"/>
              </a:ext>
            </a:extLst>
          </p:cNvPr>
          <p:cNvGrpSpPr/>
          <p:nvPr/>
        </p:nvGrpSpPr>
        <p:grpSpPr>
          <a:xfrm>
            <a:off x="-1" y="1386874"/>
            <a:ext cx="12192001" cy="5471127"/>
            <a:chOff x="-372" y="1301765"/>
            <a:chExt cx="11935550" cy="5593075"/>
          </a:xfrm>
        </p:grpSpPr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276142D2-2490-492C-AAB5-1C8B3A9F0D3E}"/>
                </a:ext>
              </a:extLst>
            </p:cNvPr>
            <p:cNvSpPr/>
            <p:nvPr/>
          </p:nvSpPr>
          <p:spPr>
            <a:xfrm>
              <a:off x="2794594" y="5009558"/>
              <a:ext cx="9140583" cy="471955"/>
            </a:xfrm>
            <a:prstGeom prst="rect">
              <a:avLst/>
            </a:prstGeom>
            <a:solidFill>
              <a:srgbClr val="DDCBA4"/>
            </a:solidFill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6263F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Environment</a:t>
              </a:r>
              <a:endParaRPr lang="en-US" sz="2400" dirty="0">
                <a:solidFill>
                  <a:srgbClr val="06263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pic>
          <p:nvPicPr>
            <p:cNvPr id="127" name="Picture 2">
              <a:extLst>
                <a:ext uri="{FF2B5EF4-FFF2-40B4-BE49-F238E27FC236}">
                  <a16:creationId xmlns:a16="http://schemas.microsoft.com/office/drawing/2014/main" id="{283A5CE1-D511-4F45-B9E8-2FB1609B33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2" y="1301765"/>
              <a:ext cx="2828149" cy="182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" name="Picture 4">
              <a:extLst>
                <a:ext uri="{FF2B5EF4-FFF2-40B4-BE49-F238E27FC236}">
                  <a16:creationId xmlns:a16="http://schemas.microsoft.com/office/drawing/2014/main" id="{FD5488C1-A1C4-4EE3-8F19-7E85DAA7E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2633"/>
              <a:ext cx="2828149" cy="1885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6">
              <a:extLst>
                <a:ext uri="{FF2B5EF4-FFF2-40B4-BE49-F238E27FC236}">
                  <a16:creationId xmlns:a16="http://schemas.microsoft.com/office/drawing/2014/main" id="{C0C2540D-29B6-4F7A-8F11-20813FD3B0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2" y="5009407"/>
              <a:ext cx="2828149" cy="1885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DE26591B-C1D0-4F1B-BA43-C81036FB6E1C}"/>
                </a:ext>
              </a:extLst>
            </p:cNvPr>
            <p:cNvSpPr/>
            <p:nvPr/>
          </p:nvSpPr>
          <p:spPr>
            <a:xfrm>
              <a:off x="2827738" y="1301765"/>
              <a:ext cx="9107440" cy="471955"/>
            </a:xfrm>
            <a:prstGeom prst="rect">
              <a:avLst/>
            </a:prstGeom>
            <a:solidFill>
              <a:srgbClr val="DDCBA4"/>
            </a:solidFill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6263F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Water </a:t>
              </a:r>
              <a:endParaRPr lang="en-US" sz="2400" dirty="0">
                <a:solidFill>
                  <a:srgbClr val="06263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6F997C4C-CB94-4600-BA8B-4FE48E18558A}"/>
                </a:ext>
              </a:extLst>
            </p:cNvPr>
            <p:cNvSpPr/>
            <p:nvPr/>
          </p:nvSpPr>
          <p:spPr>
            <a:xfrm>
              <a:off x="2828149" y="3137174"/>
              <a:ext cx="9107028" cy="471955"/>
            </a:xfrm>
            <a:prstGeom prst="rect">
              <a:avLst/>
            </a:prstGeom>
            <a:solidFill>
              <a:srgbClr val="DDCBA4"/>
            </a:solidFill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6263F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Infrastructure</a:t>
              </a:r>
              <a:endParaRPr lang="en-US" sz="2400" dirty="0">
                <a:solidFill>
                  <a:srgbClr val="06263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7784FABF-5ABB-41B2-A222-BB27A2C97434}"/>
                </a:ext>
              </a:extLst>
            </p:cNvPr>
            <p:cNvSpPr/>
            <p:nvPr/>
          </p:nvSpPr>
          <p:spPr>
            <a:xfrm>
              <a:off x="2828559" y="1849685"/>
              <a:ext cx="8348139" cy="1132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dirty="0">
                  <a:solidFill>
                    <a:srgbClr val="06263F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Help water managers facing current and future water demands from agriculture, municipal, industrial, Native American, rural, recreation, power generation, and ecosystem needs</a:t>
              </a: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10B221B7-92CA-4A09-B154-8FB9138D9D5C}"/>
                </a:ext>
              </a:extLst>
            </p:cNvPr>
            <p:cNvSpPr/>
            <p:nvPr/>
          </p:nvSpPr>
          <p:spPr>
            <a:xfrm>
              <a:off x="2827737" y="3719554"/>
              <a:ext cx="8348549" cy="786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Support safe, well-maintained, and reliable inventory of dams, pipelines, hydropower generation facilities, canals, and levees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79A187A7-36DE-4612-AC29-795CA1732E7A}"/>
                </a:ext>
              </a:extLst>
            </p:cNvPr>
            <p:cNvSpPr/>
            <p:nvPr/>
          </p:nvSpPr>
          <p:spPr>
            <a:xfrm>
              <a:off x="2828559" y="5570341"/>
              <a:ext cx="8348549" cy="786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b="1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Aids operations to ensure watersheds are healthy, continue producing water, and supports State and Federal law compliance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3486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50CA07-15E9-4D75-8118-8EC71F8B0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184" y="3529785"/>
            <a:ext cx="4511099" cy="26126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347015-B02B-4099-8B08-DC67AE432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- Supplies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03EF8A-1DAC-4337-8F3C-34A4D6D67C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0" y="1828800"/>
            <a:ext cx="8362907" cy="4352544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u="sng" dirty="0"/>
              <a:t>Current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Streamflow Forecast Rodeo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u="sng" dirty="0"/>
              <a:t>Scoping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Improving Snow-Water Equivalents Estimates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Multiple partnerships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u="sng" dirty="0"/>
              <a:t>Success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Sub-Seasonal Climate Forecast Rodeo II</a:t>
            </a:r>
          </a:p>
          <a:p>
            <a:pPr marL="1371600" lvl="3" indent="0">
              <a:lnSpc>
                <a:spcPct val="100000"/>
              </a:lnSpc>
              <a:buNone/>
            </a:pPr>
            <a:r>
              <a:rPr lang="en-US" dirty="0">
                <a:solidFill>
                  <a:srgbClr val="CB9F5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www.drought.gov/drought/forecast-rodeo-ii-leaderboard</a:t>
            </a:r>
            <a:endParaRPr lang="en-US" dirty="0">
              <a:solidFill>
                <a:srgbClr val="CB9F5B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/>
              <a:t>Lowering the Cost of Continuous Streamflow Monitoring</a:t>
            </a:r>
          </a:p>
          <a:p>
            <a:pPr lvl="1">
              <a:lnSpc>
                <a:spcPct val="100000"/>
              </a:lnSpc>
            </a:pPr>
            <a:endParaRPr lang="en-US" dirty="0"/>
          </a:p>
          <a:p>
            <a:pPr marL="457200" lvl="1" indent="0">
              <a:lnSpc>
                <a:spcPct val="100000"/>
              </a:lnSpc>
              <a:buNone/>
            </a:pPr>
            <a:endParaRPr lang="en-US" dirty="0"/>
          </a:p>
          <a:p>
            <a:pPr marL="457200" lvl="1" indent="0">
              <a:lnSpc>
                <a:spcPct val="100000"/>
              </a:lnSpc>
              <a:buNone/>
            </a:pPr>
            <a:endParaRPr lang="en-US" sz="1600" dirty="0">
              <a:solidFill>
                <a:srgbClr val="CB9F5B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79E7F4-0757-4ACC-9748-82ECCFB01C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01A3ED-046A-41D8-93D6-1BF1D8C27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069" y="1690688"/>
            <a:ext cx="6793291" cy="119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96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 white" id="{5B01CB95-E967-0C4E-BB61-92E0A8DDC530}" vid="{E52EC274-00E1-074E-B9C7-D32580BC5D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11219</TotalTime>
  <Words>666</Words>
  <Application>Microsoft Office PowerPoint</Application>
  <PresentationFormat>Widescreen</PresentationFormat>
  <Paragraphs>148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Segoe UI</vt:lpstr>
      <vt:lpstr>Segoe UI Semibold</vt:lpstr>
      <vt:lpstr>Office Theme</vt:lpstr>
      <vt:lpstr>Prize Competitions</vt:lpstr>
      <vt:lpstr>Research and Development Office</vt:lpstr>
      <vt:lpstr>Pathways for Advancing Research</vt:lpstr>
      <vt:lpstr>Prize Competitions  A tool for solving tough issues and advancing research</vt:lpstr>
      <vt:lpstr>Process</vt:lpstr>
      <vt:lpstr>2015 Desal Prize (USAID Lead)</vt:lpstr>
      <vt:lpstr>Program Evolution</vt:lpstr>
      <vt:lpstr>Program Organization</vt:lpstr>
      <vt:lpstr>Water - Supplies</vt:lpstr>
      <vt:lpstr>Water - Treatment</vt:lpstr>
      <vt:lpstr>Infrastructure</vt:lpstr>
      <vt:lpstr>Environment</vt:lpstr>
      <vt:lpstr>Collaboration is Vital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No more that two lines</dc:title>
  <dc:subject/>
  <dc:creator>Soeth, Peter D</dc:creator>
  <cp:keywords/>
  <dc:description/>
  <cp:lastModifiedBy>jgroat@wswc.utah.gov</cp:lastModifiedBy>
  <cp:revision>64</cp:revision>
  <dcterms:created xsi:type="dcterms:W3CDTF">2016-11-04T19:21:58Z</dcterms:created>
  <dcterms:modified xsi:type="dcterms:W3CDTF">2020-10-22T12:38:53Z</dcterms:modified>
  <cp:category/>
</cp:coreProperties>
</file>