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1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7"/>
  </p:notesMasterIdLst>
  <p:sldIdLst>
    <p:sldId id="256" r:id="rId3"/>
    <p:sldId id="308" r:id="rId4"/>
    <p:sldId id="301" r:id="rId5"/>
    <p:sldId id="282" r:id="rId6"/>
    <p:sldId id="303" r:id="rId7"/>
    <p:sldId id="284" r:id="rId8"/>
    <p:sldId id="314" r:id="rId9"/>
    <p:sldId id="300" r:id="rId10"/>
    <p:sldId id="316" r:id="rId11"/>
    <p:sldId id="317" r:id="rId12"/>
    <p:sldId id="285" r:id="rId13"/>
    <p:sldId id="321" r:id="rId14"/>
    <p:sldId id="318" r:id="rId15"/>
    <p:sldId id="292" r:id="rId16"/>
    <p:sldId id="286" r:id="rId17"/>
    <p:sldId id="302" r:id="rId18"/>
    <p:sldId id="288" r:id="rId19"/>
    <p:sldId id="319" r:id="rId20"/>
    <p:sldId id="289" r:id="rId21"/>
    <p:sldId id="296" r:id="rId22"/>
    <p:sldId id="295" r:id="rId23"/>
    <p:sldId id="322" r:id="rId24"/>
    <p:sldId id="297" r:id="rId25"/>
    <p:sldId id="305" r:id="rId26"/>
    <p:sldId id="324" r:id="rId27"/>
    <p:sldId id="325" r:id="rId28"/>
    <p:sldId id="326" r:id="rId29"/>
    <p:sldId id="320" r:id="rId30"/>
    <p:sldId id="329" r:id="rId31"/>
    <p:sldId id="298" r:id="rId32"/>
    <p:sldId id="323" r:id="rId33"/>
    <p:sldId id="328" r:id="rId34"/>
    <p:sldId id="327" r:id="rId35"/>
    <p:sldId id="263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96" y="4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F4B624D-B7FA-4DB3-8B53-2C113291E308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9E6EE16-78F0-4BEB-A312-40CE31E752E2}">
      <dgm:prSet/>
      <dgm:spPr/>
      <dgm:t>
        <a:bodyPr anchor="ctr"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US" b="1" dirty="0"/>
            <a:t>Filed in 1966 in federal court by State Engineer to determine water rights in Nambé-Pojoaque-Tesuque Basin</a:t>
          </a:r>
        </a:p>
      </dgm:t>
    </dgm:pt>
    <dgm:pt modelId="{4746767D-6EF3-4F8A-87EF-2484AEF808D2}" type="parTrans" cxnId="{E69C50AC-1525-4D9F-94A8-989781567236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/>
        </a:p>
      </dgm:t>
    </dgm:pt>
    <dgm:pt modelId="{C7B05470-1D12-4C60-90E2-0B92E06FD30E}" type="sibTrans" cxnId="{E69C50AC-1525-4D9F-94A8-989781567236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/>
        </a:p>
      </dgm:t>
    </dgm:pt>
    <dgm:pt modelId="{37479673-78E0-4680-908A-80A863D1A877}">
      <dgm:prSet/>
      <dgm:spPr/>
      <dgm:t>
        <a:bodyPr anchor="ctr"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US" b="1" dirty="0"/>
            <a:t>Needed to determine water rights in order to assess costs of importing Colorado River water via San Juan-Chama Project and offset effects of constructing Nambé Falls Dam and Reservoir</a:t>
          </a:r>
        </a:p>
      </dgm:t>
    </dgm:pt>
    <dgm:pt modelId="{8B1EA7A3-263E-42D9-BEFF-77C4E115D372}" type="parTrans" cxnId="{0D70EA55-80C2-4295-879F-D4D0AFC7319A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/>
        </a:p>
      </dgm:t>
    </dgm:pt>
    <dgm:pt modelId="{8BF5AD08-025E-4E5A-A88F-1050088CBB82}" type="sibTrans" cxnId="{0D70EA55-80C2-4295-879F-D4D0AFC7319A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/>
        </a:p>
      </dgm:t>
    </dgm:pt>
    <dgm:pt modelId="{F8D6F0A2-32C9-44A6-A6E8-9D9DEBFAB197}">
      <dgm:prSet/>
      <dgm:spPr/>
      <dgm:t>
        <a:bodyPr anchor="ctr"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US" b="1" dirty="0"/>
            <a:t>United States and Pueblos intervened to assert aboriginal water rights for Pueblos</a:t>
          </a:r>
        </a:p>
      </dgm:t>
    </dgm:pt>
    <dgm:pt modelId="{9167EAA1-27C0-4D90-81F4-74821E10EDD8}" type="parTrans" cxnId="{C5AF06DA-761D-4DDD-B0D7-B540916EC066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/>
        </a:p>
      </dgm:t>
    </dgm:pt>
    <dgm:pt modelId="{54F24FD8-B678-4BC7-BC78-D03B3B116122}" type="sibTrans" cxnId="{C5AF06DA-761D-4DDD-B0D7-B540916EC066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/>
        </a:p>
      </dgm:t>
    </dgm:pt>
    <dgm:pt modelId="{33A03667-72F1-4A85-9D85-7B1D12CDED83}" type="pres">
      <dgm:prSet presAssocID="{EF4B624D-B7FA-4DB3-8B53-2C113291E308}" presName="vert0" presStyleCnt="0">
        <dgm:presLayoutVars>
          <dgm:dir/>
          <dgm:animOne val="branch"/>
          <dgm:animLvl val="lvl"/>
        </dgm:presLayoutVars>
      </dgm:prSet>
      <dgm:spPr/>
    </dgm:pt>
    <dgm:pt modelId="{8DBA87DA-76D5-42F8-8706-B27040AC9819}" type="pres">
      <dgm:prSet presAssocID="{E9E6EE16-78F0-4BEB-A312-40CE31E752E2}" presName="thickLine" presStyleLbl="alignNode1" presStyleIdx="0" presStyleCnt="3"/>
      <dgm:spPr/>
    </dgm:pt>
    <dgm:pt modelId="{617AD908-4410-4B3C-B3AB-003036CA0728}" type="pres">
      <dgm:prSet presAssocID="{E9E6EE16-78F0-4BEB-A312-40CE31E752E2}" presName="horz1" presStyleCnt="0"/>
      <dgm:spPr/>
    </dgm:pt>
    <dgm:pt modelId="{8DBBFC55-05BC-4796-9D6B-510E22C0BBBD}" type="pres">
      <dgm:prSet presAssocID="{E9E6EE16-78F0-4BEB-A312-40CE31E752E2}" presName="tx1" presStyleLbl="revTx" presStyleIdx="0" presStyleCnt="3"/>
      <dgm:spPr/>
    </dgm:pt>
    <dgm:pt modelId="{EF446528-A5DF-40A4-ABA7-40E3B07258D7}" type="pres">
      <dgm:prSet presAssocID="{E9E6EE16-78F0-4BEB-A312-40CE31E752E2}" presName="vert1" presStyleCnt="0"/>
      <dgm:spPr/>
    </dgm:pt>
    <dgm:pt modelId="{8CDEAEF0-6BC3-4D8E-A3ED-38B878E42B84}" type="pres">
      <dgm:prSet presAssocID="{37479673-78E0-4680-908A-80A863D1A877}" presName="thickLine" presStyleLbl="alignNode1" presStyleIdx="1" presStyleCnt="3"/>
      <dgm:spPr/>
    </dgm:pt>
    <dgm:pt modelId="{D78A972E-2922-47E8-8DED-B3A4EEABB95E}" type="pres">
      <dgm:prSet presAssocID="{37479673-78E0-4680-908A-80A863D1A877}" presName="horz1" presStyleCnt="0"/>
      <dgm:spPr/>
    </dgm:pt>
    <dgm:pt modelId="{D6024947-8732-45B2-AE17-263856392669}" type="pres">
      <dgm:prSet presAssocID="{37479673-78E0-4680-908A-80A863D1A877}" presName="tx1" presStyleLbl="revTx" presStyleIdx="1" presStyleCnt="3"/>
      <dgm:spPr/>
    </dgm:pt>
    <dgm:pt modelId="{006D6541-5909-4A85-B052-11D0C34466BB}" type="pres">
      <dgm:prSet presAssocID="{37479673-78E0-4680-908A-80A863D1A877}" presName="vert1" presStyleCnt="0"/>
      <dgm:spPr/>
    </dgm:pt>
    <dgm:pt modelId="{BBF6754B-EEBC-4F61-81FF-65A7AB400FA1}" type="pres">
      <dgm:prSet presAssocID="{F8D6F0A2-32C9-44A6-A6E8-9D9DEBFAB197}" presName="thickLine" presStyleLbl="alignNode1" presStyleIdx="2" presStyleCnt="3"/>
      <dgm:spPr/>
    </dgm:pt>
    <dgm:pt modelId="{8385A9D8-C591-4D70-8D03-B0A717FDC590}" type="pres">
      <dgm:prSet presAssocID="{F8D6F0A2-32C9-44A6-A6E8-9D9DEBFAB197}" presName="horz1" presStyleCnt="0"/>
      <dgm:spPr/>
    </dgm:pt>
    <dgm:pt modelId="{5119AE42-3A72-4246-A704-46EA2105047B}" type="pres">
      <dgm:prSet presAssocID="{F8D6F0A2-32C9-44A6-A6E8-9D9DEBFAB197}" presName="tx1" presStyleLbl="revTx" presStyleIdx="2" presStyleCnt="3"/>
      <dgm:spPr/>
    </dgm:pt>
    <dgm:pt modelId="{A9FB2B62-C83D-4F81-A8C4-A7388535194B}" type="pres">
      <dgm:prSet presAssocID="{F8D6F0A2-32C9-44A6-A6E8-9D9DEBFAB197}" presName="vert1" presStyleCnt="0"/>
      <dgm:spPr/>
    </dgm:pt>
  </dgm:ptLst>
  <dgm:cxnLst>
    <dgm:cxn modelId="{89C7B008-BD20-4435-BD98-3B3C158C4B2B}" type="presOf" srcId="{F8D6F0A2-32C9-44A6-A6E8-9D9DEBFAB197}" destId="{5119AE42-3A72-4246-A704-46EA2105047B}" srcOrd="0" destOrd="0" presId="urn:microsoft.com/office/officeart/2008/layout/LinedList"/>
    <dgm:cxn modelId="{0D70EA55-80C2-4295-879F-D4D0AFC7319A}" srcId="{EF4B624D-B7FA-4DB3-8B53-2C113291E308}" destId="{37479673-78E0-4680-908A-80A863D1A877}" srcOrd="1" destOrd="0" parTransId="{8B1EA7A3-263E-42D9-BEFF-77C4E115D372}" sibTransId="{8BF5AD08-025E-4E5A-A88F-1050088CBB82}"/>
    <dgm:cxn modelId="{4FF34B76-F8BA-467D-8793-F9AE7CBD51FE}" type="presOf" srcId="{E9E6EE16-78F0-4BEB-A312-40CE31E752E2}" destId="{8DBBFC55-05BC-4796-9D6B-510E22C0BBBD}" srcOrd="0" destOrd="0" presId="urn:microsoft.com/office/officeart/2008/layout/LinedList"/>
    <dgm:cxn modelId="{034C617C-13B9-4FC0-907A-8A52A43F8F16}" type="presOf" srcId="{37479673-78E0-4680-908A-80A863D1A877}" destId="{D6024947-8732-45B2-AE17-263856392669}" srcOrd="0" destOrd="0" presId="urn:microsoft.com/office/officeart/2008/layout/LinedList"/>
    <dgm:cxn modelId="{E69C50AC-1525-4D9F-94A8-989781567236}" srcId="{EF4B624D-B7FA-4DB3-8B53-2C113291E308}" destId="{E9E6EE16-78F0-4BEB-A312-40CE31E752E2}" srcOrd="0" destOrd="0" parTransId="{4746767D-6EF3-4F8A-87EF-2484AEF808D2}" sibTransId="{C7B05470-1D12-4C60-90E2-0B92E06FD30E}"/>
    <dgm:cxn modelId="{C5AF06DA-761D-4DDD-B0D7-B540916EC066}" srcId="{EF4B624D-B7FA-4DB3-8B53-2C113291E308}" destId="{F8D6F0A2-32C9-44A6-A6E8-9D9DEBFAB197}" srcOrd="2" destOrd="0" parTransId="{9167EAA1-27C0-4D90-81F4-74821E10EDD8}" sibTransId="{54F24FD8-B678-4BC7-BC78-D03B3B116122}"/>
    <dgm:cxn modelId="{0D1633DC-358A-4E43-9355-BBFD6C9B0800}" type="presOf" srcId="{EF4B624D-B7FA-4DB3-8B53-2C113291E308}" destId="{33A03667-72F1-4A85-9D85-7B1D12CDED83}" srcOrd="0" destOrd="0" presId="urn:microsoft.com/office/officeart/2008/layout/LinedList"/>
    <dgm:cxn modelId="{C154CCA4-DD0E-432E-8D72-05E81F2042F4}" type="presParOf" srcId="{33A03667-72F1-4A85-9D85-7B1D12CDED83}" destId="{8DBA87DA-76D5-42F8-8706-B27040AC9819}" srcOrd="0" destOrd="0" presId="urn:microsoft.com/office/officeart/2008/layout/LinedList"/>
    <dgm:cxn modelId="{B728099D-09E5-4AED-B660-B74A1BC3A174}" type="presParOf" srcId="{33A03667-72F1-4A85-9D85-7B1D12CDED83}" destId="{617AD908-4410-4B3C-B3AB-003036CA0728}" srcOrd="1" destOrd="0" presId="urn:microsoft.com/office/officeart/2008/layout/LinedList"/>
    <dgm:cxn modelId="{827E925F-0D5D-4383-8B6B-B8C3ADB7C204}" type="presParOf" srcId="{617AD908-4410-4B3C-B3AB-003036CA0728}" destId="{8DBBFC55-05BC-4796-9D6B-510E22C0BBBD}" srcOrd="0" destOrd="0" presId="urn:microsoft.com/office/officeart/2008/layout/LinedList"/>
    <dgm:cxn modelId="{355EA407-71FE-4993-8524-1415121BB51C}" type="presParOf" srcId="{617AD908-4410-4B3C-B3AB-003036CA0728}" destId="{EF446528-A5DF-40A4-ABA7-40E3B07258D7}" srcOrd="1" destOrd="0" presId="urn:microsoft.com/office/officeart/2008/layout/LinedList"/>
    <dgm:cxn modelId="{D5C0D750-76DF-4815-B4FA-3ECB2365694E}" type="presParOf" srcId="{33A03667-72F1-4A85-9D85-7B1D12CDED83}" destId="{8CDEAEF0-6BC3-4D8E-A3ED-38B878E42B84}" srcOrd="2" destOrd="0" presId="urn:microsoft.com/office/officeart/2008/layout/LinedList"/>
    <dgm:cxn modelId="{CE0244BC-DB70-4CFD-B4F1-4508A76DBDFE}" type="presParOf" srcId="{33A03667-72F1-4A85-9D85-7B1D12CDED83}" destId="{D78A972E-2922-47E8-8DED-B3A4EEABB95E}" srcOrd="3" destOrd="0" presId="urn:microsoft.com/office/officeart/2008/layout/LinedList"/>
    <dgm:cxn modelId="{D3F5226D-A9C4-40E0-B4DF-49AD12BC9D7C}" type="presParOf" srcId="{D78A972E-2922-47E8-8DED-B3A4EEABB95E}" destId="{D6024947-8732-45B2-AE17-263856392669}" srcOrd="0" destOrd="0" presId="urn:microsoft.com/office/officeart/2008/layout/LinedList"/>
    <dgm:cxn modelId="{2B77796C-6937-4350-B565-2C9810A3C484}" type="presParOf" srcId="{D78A972E-2922-47E8-8DED-B3A4EEABB95E}" destId="{006D6541-5909-4A85-B052-11D0C34466BB}" srcOrd="1" destOrd="0" presId="urn:microsoft.com/office/officeart/2008/layout/LinedList"/>
    <dgm:cxn modelId="{AA8A3AC7-C4B8-4F50-A7BE-F0097BFD135C}" type="presParOf" srcId="{33A03667-72F1-4A85-9D85-7B1D12CDED83}" destId="{BBF6754B-EEBC-4F61-81FF-65A7AB400FA1}" srcOrd="4" destOrd="0" presId="urn:microsoft.com/office/officeart/2008/layout/LinedList"/>
    <dgm:cxn modelId="{EB6C35FA-3145-4E98-B87A-1D1A29D0B0E1}" type="presParOf" srcId="{33A03667-72F1-4A85-9D85-7B1D12CDED83}" destId="{8385A9D8-C591-4D70-8D03-B0A717FDC590}" srcOrd="5" destOrd="0" presId="urn:microsoft.com/office/officeart/2008/layout/LinedList"/>
    <dgm:cxn modelId="{306589F8-C260-4A2C-9D31-4AD98461A355}" type="presParOf" srcId="{8385A9D8-C591-4D70-8D03-B0A717FDC590}" destId="{5119AE42-3A72-4246-A704-46EA2105047B}" srcOrd="0" destOrd="0" presId="urn:microsoft.com/office/officeart/2008/layout/LinedList"/>
    <dgm:cxn modelId="{FF47BDD8-619D-4B28-8A0A-E7A01AAC0A5E}" type="presParOf" srcId="{8385A9D8-C591-4D70-8D03-B0A717FDC590}" destId="{A9FB2B62-C83D-4F81-A8C4-A7388535194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43A4C52-7003-47B7-A0A0-C963A001FBBF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96AC7EC-2D19-44F2-9FB1-E63EF36BA19E}">
      <dgm:prSet/>
      <dgm:spPr/>
      <dgm:t>
        <a:bodyPr anchor="ctr"/>
        <a:lstStyle/>
        <a:p>
          <a:pPr algn="ctr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US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a:rPr>
            <a:t>State of New Mexico / State Engineer</a:t>
          </a:r>
        </a:p>
      </dgm:t>
    </dgm:pt>
    <dgm:pt modelId="{497DD990-17D9-4E67-9061-2C0CDF97B914}" type="parTrans" cxnId="{3AA55BD3-355C-4270-A3E3-504A4C6DD279}">
      <dgm:prSet/>
      <dgm:spPr/>
      <dgm:t>
        <a:bodyPr/>
        <a:lstStyle/>
        <a:p>
          <a:pPr algn="ctr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 b="1">
            <a:ln>
              <a:solidFill>
                <a:schemeClr val="tx1">
                  <a:lumMod val="95000"/>
                  <a:lumOff val="5000"/>
                </a:schemeClr>
              </a:solidFill>
            </a:ln>
          </a:endParaRPr>
        </a:p>
      </dgm:t>
    </dgm:pt>
    <dgm:pt modelId="{E4CAEC55-D66F-418A-B76A-7BE9FDF141CF}" type="sibTrans" cxnId="{3AA55BD3-355C-4270-A3E3-504A4C6DD279}">
      <dgm:prSet/>
      <dgm:spPr/>
      <dgm:t>
        <a:bodyPr/>
        <a:lstStyle/>
        <a:p>
          <a:pPr algn="ctr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 b="1">
            <a:ln>
              <a:solidFill>
                <a:schemeClr val="tx1">
                  <a:lumMod val="95000"/>
                  <a:lumOff val="5000"/>
                </a:schemeClr>
              </a:solidFill>
            </a:ln>
          </a:endParaRPr>
        </a:p>
      </dgm:t>
    </dgm:pt>
    <dgm:pt modelId="{4B605A35-55A4-4491-9BDD-12E429304A46}">
      <dgm:prSet/>
      <dgm:spPr/>
      <dgm:t>
        <a:bodyPr anchor="ctr"/>
        <a:lstStyle/>
        <a:p>
          <a:pPr algn="ctr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US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00B050"/>
              </a:solidFill>
            </a:rPr>
            <a:t>City and County of Santa Fe</a:t>
          </a:r>
        </a:p>
      </dgm:t>
    </dgm:pt>
    <dgm:pt modelId="{47C9250E-F385-48D6-96E1-E151C5510EE4}" type="parTrans" cxnId="{35B47832-C760-4DA0-8D49-E0FFED0DD2AB}">
      <dgm:prSet/>
      <dgm:spPr/>
      <dgm:t>
        <a:bodyPr/>
        <a:lstStyle/>
        <a:p>
          <a:pPr algn="ctr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 b="1">
            <a:ln>
              <a:solidFill>
                <a:schemeClr val="tx1">
                  <a:lumMod val="95000"/>
                  <a:lumOff val="5000"/>
                </a:schemeClr>
              </a:solidFill>
            </a:ln>
          </a:endParaRPr>
        </a:p>
      </dgm:t>
    </dgm:pt>
    <dgm:pt modelId="{27AA32D2-731E-447A-B7BF-5D44EA76A46F}" type="sibTrans" cxnId="{35B47832-C760-4DA0-8D49-E0FFED0DD2AB}">
      <dgm:prSet/>
      <dgm:spPr/>
      <dgm:t>
        <a:bodyPr/>
        <a:lstStyle/>
        <a:p>
          <a:pPr algn="ctr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 b="1">
            <a:ln>
              <a:solidFill>
                <a:schemeClr val="tx1">
                  <a:lumMod val="95000"/>
                  <a:lumOff val="5000"/>
                </a:schemeClr>
              </a:solidFill>
            </a:ln>
          </a:endParaRPr>
        </a:p>
      </dgm:t>
    </dgm:pt>
    <dgm:pt modelId="{CD990A1F-0EC2-47C7-A9F7-FC3E78B26FA2}">
      <dgm:prSet/>
      <dgm:spPr/>
      <dgm:t>
        <a:bodyPr anchor="ctr"/>
        <a:lstStyle/>
        <a:p>
          <a:pPr algn="ctr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US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accent2">
                  <a:lumMod val="75000"/>
                </a:schemeClr>
              </a:solidFill>
            </a:rPr>
            <a:t>Individual claimants</a:t>
          </a:r>
        </a:p>
      </dgm:t>
    </dgm:pt>
    <dgm:pt modelId="{F914ACAC-A2F4-47C2-9ED4-6258F773E4D1}" type="parTrans" cxnId="{33810646-6E7A-4258-87A3-EDDE774A4DBB}">
      <dgm:prSet/>
      <dgm:spPr/>
      <dgm:t>
        <a:bodyPr/>
        <a:lstStyle/>
        <a:p>
          <a:pPr algn="ctr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 b="1">
            <a:ln>
              <a:solidFill>
                <a:schemeClr val="tx1">
                  <a:lumMod val="95000"/>
                  <a:lumOff val="5000"/>
                </a:schemeClr>
              </a:solidFill>
            </a:ln>
          </a:endParaRPr>
        </a:p>
      </dgm:t>
    </dgm:pt>
    <dgm:pt modelId="{34390522-0887-43E5-B830-9B6C566A6C3C}" type="sibTrans" cxnId="{33810646-6E7A-4258-87A3-EDDE774A4DBB}">
      <dgm:prSet/>
      <dgm:spPr/>
      <dgm:t>
        <a:bodyPr/>
        <a:lstStyle/>
        <a:p>
          <a:pPr algn="ctr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 b="1">
            <a:ln>
              <a:solidFill>
                <a:schemeClr val="tx1">
                  <a:lumMod val="95000"/>
                  <a:lumOff val="5000"/>
                </a:schemeClr>
              </a:solidFill>
            </a:ln>
          </a:endParaRPr>
        </a:p>
      </dgm:t>
    </dgm:pt>
    <dgm:pt modelId="{EEA64C61-13EF-4353-BF2C-A1CA8AF879CE}">
      <dgm:prSet/>
      <dgm:spPr/>
      <dgm:t>
        <a:bodyPr anchor="ctr"/>
        <a:lstStyle/>
        <a:p>
          <a:pPr algn="ctr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US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accent6">
                  <a:lumMod val="50000"/>
                </a:schemeClr>
              </a:solidFill>
            </a:rPr>
            <a:t>United States</a:t>
          </a:r>
          <a:endParaRPr lang="en-US" b="1" dirty="0">
            <a:ln>
              <a:solidFill>
                <a:schemeClr val="tx1">
                  <a:lumMod val="95000"/>
                  <a:lumOff val="5000"/>
                </a:schemeClr>
              </a:solidFill>
            </a:ln>
            <a:solidFill>
              <a:schemeClr val="accent1">
                <a:lumMod val="50000"/>
              </a:schemeClr>
            </a:solidFill>
          </a:endParaRPr>
        </a:p>
      </dgm:t>
    </dgm:pt>
    <dgm:pt modelId="{C20890DD-93DB-4C01-B5BE-7375ECC77EA7}" type="parTrans" cxnId="{57A4A4B6-5986-4452-A5A3-0ECABAAE05B9}">
      <dgm:prSet/>
      <dgm:spPr/>
      <dgm:t>
        <a:bodyPr/>
        <a:lstStyle/>
        <a:p>
          <a:pPr algn="ctr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 b="1">
            <a:ln>
              <a:solidFill>
                <a:schemeClr val="tx1">
                  <a:lumMod val="95000"/>
                  <a:lumOff val="5000"/>
                </a:schemeClr>
              </a:solidFill>
            </a:ln>
          </a:endParaRPr>
        </a:p>
      </dgm:t>
    </dgm:pt>
    <dgm:pt modelId="{CABCF841-3DE4-464D-9D9A-4F6916DD2E3D}" type="sibTrans" cxnId="{57A4A4B6-5986-4452-A5A3-0ECABAAE05B9}">
      <dgm:prSet/>
      <dgm:spPr/>
      <dgm:t>
        <a:bodyPr/>
        <a:lstStyle/>
        <a:p>
          <a:pPr algn="ctr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 b="1">
            <a:ln>
              <a:solidFill>
                <a:schemeClr val="tx1">
                  <a:lumMod val="95000"/>
                  <a:lumOff val="5000"/>
                </a:schemeClr>
              </a:solidFill>
            </a:ln>
          </a:endParaRPr>
        </a:p>
      </dgm:t>
    </dgm:pt>
    <dgm:pt modelId="{DAE76EE5-8D82-4403-97CF-86E5D17567A2}">
      <dgm:prSet/>
      <dgm:spPr/>
      <dgm:t>
        <a:bodyPr anchor="ctr"/>
        <a:lstStyle/>
        <a:p>
          <a:pPr algn="ctr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US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C00000"/>
              </a:solidFill>
            </a:rPr>
            <a:t>Four Pueblos</a:t>
          </a:r>
          <a:endParaRPr lang="en-US" b="1" dirty="0">
            <a:ln>
              <a:solidFill>
                <a:schemeClr val="tx1">
                  <a:lumMod val="95000"/>
                  <a:lumOff val="5000"/>
                </a:schemeClr>
              </a:solidFill>
            </a:ln>
            <a:solidFill>
              <a:schemeClr val="accent5">
                <a:lumMod val="75000"/>
              </a:schemeClr>
            </a:solidFill>
          </a:endParaRPr>
        </a:p>
      </dgm:t>
    </dgm:pt>
    <dgm:pt modelId="{5465F1D0-13A4-4995-8A0D-97573A7BD622}" type="parTrans" cxnId="{5126C462-5F1B-4541-9AD9-A8726801F580}">
      <dgm:prSet/>
      <dgm:spPr/>
      <dgm:t>
        <a:bodyPr/>
        <a:lstStyle/>
        <a:p>
          <a:pPr algn="ctr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 b="1">
            <a:ln>
              <a:solidFill>
                <a:schemeClr val="tx1">
                  <a:lumMod val="95000"/>
                  <a:lumOff val="5000"/>
                </a:schemeClr>
              </a:solidFill>
            </a:ln>
          </a:endParaRPr>
        </a:p>
      </dgm:t>
    </dgm:pt>
    <dgm:pt modelId="{99B482ED-9C55-41B6-96E9-5AE1870FCC80}" type="sibTrans" cxnId="{5126C462-5F1B-4541-9AD9-A8726801F580}">
      <dgm:prSet/>
      <dgm:spPr/>
      <dgm:t>
        <a:bodyPr/>
        <a:lstStyle/>
        <a:p>
          <a:pPr algn="ctr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 b="1">
            <a:ln>
              <a:solidFill>
                <a:schemeClr val="tx1">
                  <a:lumMod val="95000"/>
                  <a:lumOff val="5000"/>
                </a:schemeClr>
              </a:solidFill>
            </a:ln>
          </a:endParaRPr>
        </a:p>
      </dgm:t>
    </dgm:pt>
    <dgm:pt modelId="{A2484679-FB44-4876-B1ED-027CA373F594}" type="pres">
      <dgm:prSet presAssocID="{243A4C52-7003-47B7-A0A0-C963A001FBBF}" presName="vert0" presStyleCnt="0">
        <dgm:presLayoutVars>
          <dgm:dir/>
          <dgm:animOne val="branch"/>
          <dgm:animLvl val="lvl"/>
        </dgm:presLayoutVars>
      </dgm:prSet>
      <dgm:spPr/>
    </dgm:pt>
    <dgm:pt modelId="{4A39F47A-188D-48B6-BFF7-48DC920FEAC7}" type="pres">
      <dgm:prSet presAssocID="{396AC7EC-2D19-44F2-9FB1-E63EF36BA19E}" presName="thickLine" presStyleLbl="alignNode1" presStyleIdx="0" presStyleCnt="5"/>
      <dgm:spPr/>
    </dgm:pt>
    <dgm:pt modelId="{A5CA472E-FC44-4577-8E36-F6D3E1F90616}" type="pres">
      <dgm:prSet presAssocID="{396AC7EC-2D19-44F2-9FB1-E63EF36BA19E}" presName="horz1" presStyleCnt="0"/>
      <dgm:spPr/>
    </dgm:pt>
    <dgm:pt modelId="{47959A7E-18E2-4C28-80CA-88FB0584AE8D}" type="pres">
      <dgm:prSet presAssocID="{396AC7EC-2D19-44F2-9FB1-E63EF36BA19E}" presName="tx1" presStyleLbl="revTx" presStyleIdx="0" presStyleCnt="5"/>
      <dgm:spPr/>
    </dgm:pt>
    <dgm:pt modelId="{C4D2A0B4-F703-4220-8B5F-6942C7124A0A}" type="pres">
      <dgm:prSet presAssocID="{396AC7EC-2D19-44F2-9FB1-E63EF36BA19E}" presName="vert1" presStyleCnt="0"/>
      <dgm:spPr/>
    </dgm:pt>
    <dgm:pt modelId="{393C80D3-9C2D-496A-BE17-991A5A1F03BD}" type="pres">
      <dgm:prSet presAssocID="{4B605A35-55A4-4491-9BDD-12E429304A46}" presName="thickLine" presStyleLbl="alignNode1" presStyleIdx="1" presStyleCnt="5"/>
      <dgm:spPr/>
    </dgm:pt>
    <dgm:pt modelId="{8574EBAF-9DC5-4DB0-9FD7-996E71E75DC6}" type="pres">
      <dgm:prSet presAssocID="{4B605A35-55A4-4491-9BDD-12E429304A46}" presName="horz1" presStyleCnt="0"/>
      <dgm:spPr/>
    </dgm:pt>
    <dgm:pt modelId="{7666D04E-0008-4A39-A953-83A91DB014C6}" type="pres">
      <dgm:prSet presAssocID="{4B605A35-55A4-4491-9BDD-12E429304A46}" presName="tx1" presStyleLbl="revTx" presStyleIdx="1" presStyleCnt="5"/>
      <dgm:spPr/>
    </dgm:pt>
    <dgm:pt modelId="{0429CD81-2724-4D36-A065-06E073BB31A9}" type="pres">
      <dgm:prSet presAssocID="{4B605A35-55A4-4491-9BDD-12E429304A46}" presName="vert1" presStyleCnt="0"/>
      <dgm:spPr/>
    </dgm:pt>
    <dgm:pt modelId="{60F8B89E-B45F-494B-9396-6D0800ED4843}" type="pres">
      <dgm:prSet presAssocID="{CD990A1F-0EC2-47C7-A9F7-FC3E78B26FA2}" presName="thickLine" presStyleLbl="alignNode1" presStyleIdx="2" presStyleCnt="5"/>
      <dgm:spPr/>
    </dgm:pt>
    <dgm:pt modelId="{E3A6140B-740C-4A71-B9A2-D9DC9E469D6D}" type="pres">
      <dgm:prSet presAssocID="{CD990A1F-0EC2-47C7-A9F7-FC3E78B26FA2}" presName="horz1" presStyleCnt="0"/>
      <dgm:spPr/>
    </dgm:pt>
    <dgm:pt modelId="{E12878DB-30B2-44B3-91E7-5E596F928819}" type="pres">
      <dgm:prSet presAssocID="{CD990A1F-0EC2-47C7-A9F7-FC3E78B26FA2}" presName="tx1" presStyleLbl="revTx" presStyleIdx="2" presStyleCnt="5"/>
      <dgm:spPr/>
    </dgm:pt>
    <dgm:pt modelId="{2DB7991B-AA37-4C02-8E20-7A2A852C906D}" type="pres">
      <dgm:prSet presAssocID="{CD990A1F-0EC2-47C7-A9F7-FC3E78B26FA2}" presName="vert1" presStyleCnt="0"/>
      <dgm:spPr/>
    </dgm:pt>
    <dgm:pt modelId="{1A474FE4-43D9-4CBB-A323-B7431673ED7A}" type="pres">
      <dgm:prSet presAssocID="{EEA64C61-13EF-4353-BF2C-A1CA8AF879CE}" presName="thickLine" presStyleLbl="alignNode1" presStyleIdx="3" presStyleCnt="5"/>
      <dgm:spPr/>
    </dgm:pt>
    <dgm:pt modelId="{70F0A577-2E16-428F-8E55-9AE9916F9A5C}" type="pres">
      <dgm:prSet presAssocID="{EEA64C61-13EF-4353-BF2C-A1CA8AF879CE}" presName="horz1" presStyleCnt="0"/>
      <dgm:spPr/>
    </dgm:pt>
    <dgm:pt modelId="{47AFE14B-0F93-48BF-8A3C-AAC3E361D958}" type="pres">
      <dgm:prSet presAssocID="{EEA64C61-13EF-4353-BF2C-A1CA8AF879CE}" presName="tx1" presStyleLbl="revTx" presStyleIdx="3" presStyleCnt="5"/>
      <dgm:spPr/>
    </dgm:pt>
    <dgm:pt modelId="{D3544A05-6DEE-4529-8D69-164A9A3A7001}" type="pres">
      <dgm:prSet presAssocID="{EEA64C61-13EF-4353-BF2C-A1CA8AF879CE}" presName="vert1" presStyleCnt="0"/>
      <dgm:spPr/>
    </dgm:pt>
    <dgm:pt modelId="{E002528B-8781-4526-AF46-6E0549CC7E98}" type="pres">
      <dgm:prSet presAssocID="{DAE76EE5-8D82-4403-97CF-86E5D17567A2}" presName="thickLine" presStyleLbl="alignNode1" presStyleIdx="4" presStyleCnt="5"/>
      <dgm:spPr/>
    </dgm:pt>
    <dgm:pt modelId="{86D4C28D-5E25-4601-8744-F1BDE90D9D04}" type="pres">
      <dgm:prSet presAssocID="{DAE76EE5-8D82-4403-97CF-86E5D17567A2}" presName="horz1" presStyleCnt="0"/>
      <dgm:spPr/>
    </dgm:pt>
    <dgm:pt modelId="{90CABBAD-0F4D-4467-9EF9-266433592C50}" type="pres">
      <dgm:prSet presAssocID="{DAE76EE5-8D82-4403-97CF-86E5D17567A2}" presName="tx1" presStyleLbl="revTx" presStyleIdx="4" presStyleCnt="5"/>
      <dgm:spPr/>
    </dgm:pt>
    <dgm:pt modelId="{274AAF08-FD7F-4F67-ADD5-4FEF2CBE3967}" type="pres">
      <dgm:prSet presAssocID="{DAE76EE5-8D82-4403-97CF-86E5D17567A2}" presName="vert1" presStyleCnt="0"/>
      <dgm:spPr/>
    </dgm:pt>
  </dgm:ptLst>
  <dgm:cxnLst>
    <dgm:cxn modelId="{C6E68A15-FBC6-425D-9020-4A6408195F57}" type="presOf" srcId="{DAE76EE5-8D82-4403-97CF-86E5D17567A2}" destId="{90CABBAD-0F4D-4467-9EF9-266433592C50}" srcOrd="0" destOrd="0" presId="urn:microsoft.com/office/officeart/2008/layout/LinedList"/>
    <dgm:cxn modelId="{1396DB25-409E-4823-AF46-4A7B49964C8D}" type="presOf" srcId="{EEA64C61-13EF-4353-BF2C-A1CA8AF879CE}" destId="{47AFE14B-0F93-48BF-8A3C-AAC3E361D958}" srcOrd="0" destOrd="0" presId="urn:microsoft.com/office/officeart/2008/layout/LinedList"/>
    <dgm:cxn modelId="{35B47832-C760-4DA0-8D49-E0FFED0DD2AB}" srcId="{243A4C52-7003-47B7-A0A0-C963A001FBBF}" destId="{4B605A35-55A4-4491-9BDD-12E429304A46}" srcOrd="1" destOrd="0" parTransId="{47C9250E-F385-48D6-96E1-E151C5510EE4}" sibTransId="{27AA32D2-731E-447A-B7BF-5D44EA76A46F}"/>
    <dgm:cxn modelId="{2013DA32-38E2-4A46-BE25-51DCAD44FE2E}" type="presOf" srcId="{4B605A35-55A4-4491-9BDD-12E429304A46}" destId="{7666D04E-0008-4A39-A953-83A91DB014C6}" srcOrd="0" destOrd="0" presId="urn:microsoft.com/office/officeart/2008/layout/LinedList"/>
    <dgm:cxn modelId="{5126C462-5F1B-4541-9AD9-A8726801F580}" srcId="{243A4C52-7003-47B7-A0A0-C963A001FBBF}" destId="{DAE76EE5-8D82-4403-97CF-86E5D17567A2}" srcOrd="4" destOrd="0" parTransId="{5465F1D0-13A4-4995-8A0D-97573A7BD622}" sibTransId="{99B482ED-9C55-41B6-96E9-5AE1870FCC80}"/>
    <dgm:cxn modelId="{33810646-6E7A-4258-87A3-EDDE774A4DBB}" srcId="{243A4C52-7003-47B7-A0A0-C963A001FBBF}" destId="{CD990A1F-0EC2-47C7-A9F7-FC3E78B26FA2}" srcOrd="2" destOrd="0" parTransId="{F914ACAC-A2F4-47C2-9ED4-6258F773E4D1}" sibTransId="{34390522-0887-43E5-B830-9B6C566A6C3C}"/>
    <dgm:cxn modelId="{086BC952-515C-487D-9EFD-D5CEB0EB8651}" type="presOf" srcId="{396AC7EC-2D19-44F2-9FB1-E63EF36BA19E}" destId="{47959A7E-18E2-4C28-80CA-88FB0584AE8D}" srcOrd="0" destOrd="0" presId="urn:microsoft.com/office/officeart/2008/layout/LinedList"/>
    <dgm:cxn modelId="{57A4A4B6-5986-4452-A5A3-0ECABAAE05B9}" srcId="{243A4C52-7003-47B7-A0A0-C963A001FBBF}" destId="{EEA64C61-13EF-4353-BF2C-A1CA8AF879CE}" srcOrd="3" destOrd="0" parTransId="{C20890DD-93DB-4C01-B5BE-7375ECC77EA7}" sibTransId="{CABCF841-3DE4-464D-9D9A-4F6916DD2E3D}"/>
    <dgm:cxn modelId="{3AA55BD3-355C-4270-A3E3-504A4C6DD279}" srcId="{243A4C52-7003-47B7-A0A0-C963A001FBBF}" destId="{396AC7EC-2D19-44F2-9FB1-E63EF36BA19E}" srcOrd="0" destOrd="0" parTransId="{497DD990-17D9-4E67-9061-2C0CDF97B914}" sibTransId="{E4CAEC55-D66F-418A-B76A-7BE9FDF141CF}"/>
    <dgm:cxn modelId="{FC1474ED-90E2-4242-984C-9E08568DF8B9}" type="presOf" srcId="{243A4C52-7003-47B7-A0A0-C963A001FBBF}" destId="{A2484679-FB44-4876-B1ED-027CA373F594}" srcOrd="0" destOrd="0" presId="urn:microsoft.com/office/officeart/2008/layout/LinedList"/>
    <dgm:cxn modelId="{A11351FF-41B7-434D-BB94-2654FECD5DA0}" type="presOf" srcId="{CD990A1F-0EC2-47C7-A9F7-FC3E78B26FA2}" destId="{E12878DB-30B2-44B3-91E7-5E596F928819}" srcOrd="0" destOrd="0" presId="urn:microsoft.com/office/officeart/2008/layout/LinedList"/>
    <dgm:cxn modelId="{DCDFB4CB-CF98-473F-AB95-555149B570BD}" type="presParOf" srcId="{A2484679-FB44-4876-B1ED-027CA373F594}" destId="{4A39F47A-188D-48B6-BFF7-48DC920FEAC7}" srcOrd="0" destOrd="0" presId="urn:microsoft.com/office/officeart/2008/layout/LinedList"/>
    <dgm:cxn modelId="{91768EE9-669C-4640-A18D-E65ACE2C1F16}" type="presParOf" srcId="{A2484679-FB44-4876-B1ED-027CA373F594}" destId="{A5CA472E-FC44-4577-8E36-F6D3E1F90616}" srcOrd="1" destOrd="0" presId="urn:microsoft.com/office/officeart/2008/layout/LinedList"/>
    <dgm:cxn modelId="{B34CD3EB-417A-485C-9982-A233247A719C}" type="presParOf" srcId="{A5CA472E-FC44-4577-8E36-F6D3E1F90616}" destId="{47959A7E-18E2-4C28-80CA-88FB0584AE8D}" srcOrd="0" destOrd="0" presId="urn:microsoft.com/office/officeart/2008/layout/LinedList"/>
    <dgm:cxn modelId="{81C0B375-3E35-44D0-8808-76A54BD21B4C}" type="presParOf" srcId="{A5CA472E-FC44-4577-8E36-F6D3E1F90616}" destId="{C4D2A0B4-F703-4220-8B5F-6942C7124A0A}" srcOrd="1" destOrd="0" presId="urn:microsoft.com/office/officeart/2008/layout/LinedList"/>
    <dgm:cxn modelId="{3020F446-327F-434F-A709-7A95275EB9AB}" type="presParOf" srcId="{A2484679-FB44-4876-B1ED-027CA373F594}" destId="{393C80D3-9C2D-496A-BE17-991A5A1F03BD}" srcOrd="2" destOrd="0" presId="urn:microsoft.com/office/officeart/2008/layout/LinedList"/>
    <dgm:cxn modelId="{55FA0D81-8BCD-4644-A74F-329D33531134}" type="presParOf" srcId="{A2484679-FB44-4876-B1ED-027CA373F594}" destId="{8574EBAF-9DC5-4DB0-9FD7-996E71E75DC6}" srcOrd="3" destOrd="0" presId="urn:microsoft.com/office/officeart/2008/layout/LinedList"/>
    <dgm:cxn modelId="{DE988382-2A37-4014-A000-33FC3742C17A}" type="presParOf" srcId="{8574EBAF-9DC5-4DB0-9FD7-996E71E75DC6}" destId="{7666D04E-0008-4A39-A953-83A91DB014C6}" srcOrd="0" destOrd="0" presId="urn:microsoft.com/office/officeart/2008/layout/LinedList"/>
    <dgm:cxn modelId="{B0D01B39-8469-457F-A901-A128A9A1298F}" type="presParOf" srcId="{8574EBAF-9DC5-4DB0-9FD7-996E71E75DC6}" destId="{0429CD81-2724-4D36-A065-06E073BB31A9}" srcOrd="1" destOrd="0" presId="urn:microsoft.com/office/officeart/2008/layout/LinedList"/>
    <dgm:cxn modelId="{3E2B321E-EBA3-4171-BB2C-6F4AD63177A1}" type="presParOf" srcId="{A2484679-FB44-4876-B1ED-027CA373F594}" destId="{60F8B89E-B45F-494B-9396-6D0800ED4843}" srcOrd="4" destOrd="0" presId="urn:microsoft.com/office/officeart/2008/layout/LinedList"/>
    <dgm:cxn modelId="{9471E50A-34F1-4456-BD8E-F9B7782104F1}" type="presParOf" srcId="{A2484679-FB44-4876-B1ED-027CA373F594}" destId="{E3A6140B-740C-4A71-B9A2-D9DC9E469D6D}" srcOrd="5" destOrd="0" presId="urn:microsoft.com/office/officeart/2008/layout/LinedList"/>
    <dgm:cxn modelId="{011D3331-7E76-49DB-B021-925DEE261D63}" type="presParOf" srcId="{E3A6140B-740C-4A71-B9A2-D9DC9E469D6D}" destId="{E12878DB-30B2-44B3-91E7-5E596F928819}" srcOrd="0" destOrd="0" presId="urn:microsoft.com/office/officeart/2008/layout/LinedList"/>
    <dgm:cxn modelId="{72C80C52-C8B9-4974-8CE0-7BB4D41FED85}" type="presParOf" srcId="{E3A6140B-740C-4A71-B9A2-D9DC9E469D6D}" destId="{2DB7991B-AA37-4C02-8E20-7A2A852C906D}" srcOrd="1" destOrd="0" presId="urn:microsoft.com/office/officeart/2008/layout/LinedList"/>
    <dgm:cxn modelId="{1C2983DB-CA30-4221-8FFB-03436076638F}" type="presParOf" srcId="{A2484679-FB44-4876-B1ED-027CA373F594}" destId="{1A474FE4-43D9-4CBB-A323-B7431673ED7A}" srcOrd="6" destOrd="0" presId="urn:microsoft.com/office/officeart/2008/layout/LinedList"/>
    <dgm:cxn modelId="{40CEBBCF-15A9-4038-9631-361660172D04}" type="presParOf" srcId="{A2484679-FB44-4876-B1ED-027CA373F594}" destId="{70F0A577-2E16-428F-8E55-9AE9916F9A5C}" srcOrd="7" destOrd="0" presId="urn:microsoft.com/office/officeart/2008/layout/LinedList"/>
    <dgm:cxn modelId="{7D54A37A-43E7-4ECA-BE56-63BACE287D3A}" type="presParOf" srcId="{70F0A577-2E16-428F-8E55-9AE9916F9A5C}" destId="{47AFE14B-0F93-48BF-8A3C-AAC3E361D958}" srcOrd="0" destOrd="0" presId="urn:microsoft.com/office/officeart/2008/layout/LinedList"/>
    <dgm:cxn modelId="{8BB85842-8B65-465C-B4F6-F1B51DD497C7}" type="presParOf" srcId="{70F0A577-2E16-428F-8E55-9AE9916F9A5C}" destId="{D3544A05-6DEE-4529-8D69-164A9A3A7001}" srcOrd="1" destOrd="0" presId="urn:microsoft.com/office/officeart/2008/layout/LinedList"/>
    <dgm:cxn modelId="{732D637A-C882-4E9E-940C-F45825F73CA7}" type="presParOf" srcId="{A2484679-FB44-4876-B1ED-027CA373F594}" destId="{E002528B-8781-4526-AF46-6E0549CC7E98}" srcOrd="8" destOrd="0" presId="urn:microsoft.com/office/officeart/2008/layout/LinedList"/>
    <dgm:cxn modelId="{CBD0C900-136A-436F-BF3C-4D7257CC74D5}" type="presParOf" srcId="{A2484679-FB44-4876-B1ED-027CA373F594}" destId="{86D4C28D-5E25-4601-8744-F1BDE90D9D04}" srcOrd="9" destOrd="0" presId="urn:microsoft.com/office/officeart/2008/layout/LinedList"/>
    <dgm:cxn modelId="{A3BD1014-E95E-4D18-B243-3F519E2B0874}" type="presParOf" srcId="{86D4C28D-5E25-4601-8744-F1BDE90D9D04}" destId="{90CABBAD-0F4D-4467-9EF9-266433592C50}" srcOrd="0" destOrd="0" presId="urn:microsoft.com/office/officeart/2008/layout/LinedList"/>
    <dgm:cxn modelId="{22792968-85C8-4517-B9EA-FEF8559C000F}" type="presParOf" srcId="{86D4C28D-5E25-4601-8744-F1BDE90D9D04}" destId="{274AAF08-FD7F-4F67-ADD5-4FEF2CBE3967}" srcOrd="1" destOrd="0" presId="urn:microsoft.com/office/officeart/2008/layout/LinedList"/>
  </dgm:cxnLst>
  <dgm:bg>
    <a:blipFill dpi="0" rotWithShape="1">
      <a:blip xmlns:r="http://schemas.openxmlformats.org/officeDocument/2006/relationships" r:embed="rId1">
        <a:alphaModFix amt="40000"/>
      </a:blip>
      <a:srcRect/>
      <a:tile tx="0" ty="0" sx="100000" sy="100000" flip="none" algn="tl"/>
    </a:blipFill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43A4C52-7003-47B7-A0A0-C963A001FBBF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96AC7EC-2D19-44F2-9FB1-E63EF36BA19E}">
      <dgm:prSet custT="1"/>
      <dgm:spPr/>
      <dgm:t>
        <a:bodyPr anchor="ctr"/>
        <a:lstStyle/>
        <a:p>
          <a:pPr algn="ctr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US" sz="40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C00000"/>
              </a:solidFill>
            </a:rPr>
            <a:t>Pueblo of Nambé</a:t>
          </a:r>
        </a:p>
      </dgm:t>
    </dgm:pt>
    <dgm:pt modelId="{497DD990-17D9-4E67-9061-2C0CDF97B914}" type="parTrans" cxnId="{3AA55BD3-355C-4270-A3E3-504A4C6DD279}">
      <dgm:prSet/>
      <dgm:spPr/>
      <dgm:t>
        <a:bodyPr/>
        <a:lstStyle/>
        <a:p>
          <a:pPr algn="ctr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 sz="4000" b="1">
            <a:ln>
              <a:solidFill>
                <a:schemeClr val="tx1">
                  <a:lumMod val="95000"/>
                  <a:lumOff val="5000"/>
                </a:schemeClr>
              </a:solidFill>
            </a:ln>
          </a:endParaRPr>
        </a:p>
      </dgm:t>
    </dgm:pt>
    <dgm:pt modelId="{E4CAEC55-D66F-418A-B76A-7BE9FDF141CF}" type="sibTrans" cxnId="{3AA55BD3-355C-4270-A3E3-504A4C6DD279}">
      <dgm:prSet/>
      <dgm:spPr/>
      <dgm:t>
        <a:bodyPr/>
        <a:lstStyle/>
        <a:p>
          <a:pPr algn="ctr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 sz="4000" b="1">
            <a:ln>
              <a:solidFill>
                <a:schemeClr val="tx1">
                  <a:lumMod val="95000"/>
                  <a:lumOff val="5000"/>
                </a:schemeClr>
              </a:solidFill>
            </a:ln>
          </a:endParaRPr>
        </a:p>
      </dgm:t>
    </dgm:pt>
    <dgm:pt modelId="{4B605A35-55A4-4491-9BDD-12E429304A46}">
      <dgm:prSet custT="1"/>
      <dgm:spPr/>
      <dgm:t>
        <a:bodyPr anchor="ctr"/>
        <a:lstStyle/>
        <a:p>
          <a:pPr algn="ctr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US" sz="40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accent6">
                  <a:lumMod val="50000"/>
                </a:schemeClr>
              </a:solidFill>
            </a:rPr>
            <a:t>Pueblo of Pojoaque</a:t>
          </a:r>
        </a:p>
      </dgm:t>
    </dgm:pt>
    <dgm:pt modelId="{47C9250E-F385-48D6-96E1-E151C5510EE4}" type="parTrans" cxnId="{35B47832-C760-4DA0-8D49-E0FFED0DD2AB}">
      <dgm:prSet/>
      <dgm:spPr/>
      <dgm:t>
        <a:bodyPr/>
        <a:lstStyle/>
        <a:p>
          <a:pPr algn="ctr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 sz="4000" b="1">
            <a:ln>
              <a:solidFill>
                <a:schemeClr val="tx1">
                  <a:lumMod val="95000"/>
                  <a:lumOff val="5000"/>
                </a:schemeClr>
              </a:solidFill>
            </a:ln>
          </a:endParaRPr>
        </a:p>
      </dgm:t>
    </dgm:pt>
    <dgm:pt modelId="{27AA32D2-731E-447A-B7BF-5D44EA76A46F}" type="sibTrans" cxnId="{35B47832-C760-4DA0-8D49-E0FFED0DD2AB}">
      <dgm:prSet/>
      <dgm:spPr/>
      <dgm:t>
        <a:bodyPr/>
        <a:lstStyle/>
        <a:p>
          <a:pPr algn="ctr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 sz="4000" b="1">
            <a:ln>
              <a:solidFill>
                <a:schemeClr val="tx1">
                  <a:lumMod val="95000"/>
                  <a:lumOff val="5000"/>
                </a:schemeClr>
              </a:solidFill>
            </a:ln>
          </a:endParaRPr>
        </a:p>
      </dgm:t>
    </dgm:pt>
    <dgm:pt modelId="{CD990A1F-0EC2-47C7-A9F7-FC3E78B26FA2}">
      <dgm:prSet custT="1"/>
      <dgm:spPr/>
      <dgm:t>
        <a:bodyPr anchor="ctr"/>
        <a:lstStyle/>
        <a:p>
          <a:pPr algn="ctr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US" sz="40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accent1">
                  <a:lumMod val="50000"/>
                </a:schemeClr>
              </a:solidFill>
            </a:rPr>
            <a:t>Pueblo de San Ildefonso</a:t>
          </a:r>
        </a:p>
      </dgm:t>
    </dgm:pt>
    <dgm:pt modelId="{F914ACAC-A2F4-47C2-9ED4-6258F773E4D1}" type="parTrans" cxnId="{33810646-6E7A-4258-87A3-EDDE774A4DBB}">
      <dgm:prSet/>
      <dgm:spPr/>
      <dgm:t>
        <a:bodyPr/>
        <a:lstStyle/>
        <a:p>
          <a:pPr algn="ctr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 sz="4000" b="1">
            <a:ln>
              <a:solidFill>
                <a:schemeClr val="tx1">
                  <a:lumMod val="95000"/>
                  <a:lumOff val="5000"/>
                </a:schemeClr>
              </a:solidFill>
            </a:ln>
          </a:endParaRPr>
        </a:p>
      </dgm:t>
    </dgm:pt>
    <dgm:pt modelId="{34390522-0887-43E5-B830-9B6C566A6C3C}" type="sibTrans" cxnId="{33810646-6E7A-4258-87A3-EDDE774A4DBB}">
      <dgm:prSet/>
      <dgm:spPr/>
      <dgm:t>
        <a:bodyPr/>
        <a:lstStyle/>
        <a:p>
          <a:pPr algn="ctr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 sz="4000" b="1">
            <a:ln>
              <a:solidFill>
                <a:schemeClr val="tx1">
                  <a:lumMod val="95000"/>
                  <a:lumOff val="5000"/>
                </a:schemeClr>
              </a:solidFill>
            </a:ln>
          </a:endParaRPr>
        </a:p>
      </dgm:t>
    </dgm:pt>
    <dgm:pt modelId="{EEA64C61-13EF-4353-BF2C-A1CA8AF879CE}">
      <dgm:prSet custT="1"/>
      <dgm:spPr/>
      <dgm:t>
        <a:bodyPr anchor="ctr"/>
        <a:lstStyle/>
        <a:p>
          <a:pPr algn="ctr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US" sz="40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accent5">
                  <a:lumMod val="75000"/>
                </a:schemeClr>
              </a:solidFill>
            </a:rPr>
            <a:t>Pueblo of Tesuque</a:t>
          </a:r>
        </a:p>
      </dgm:t>
    </dgm:pt>
    <dgm:pt modelId="{C20890DD-93DB-4C01-B5BE-7375ECC77EA7}" type="parTrans" cxnId="{57A4A4B6-5986-4452-A5A3-0ECABAAE05B9}">
      <dgm:prSet/>
      <dgm:spPr/>
      <dgm:t>
        <a:bodyPr/>
        <a:lstStyle/>
        <a:p>
          <a:pPr algn="ctr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 sz="4000" b="1">
            <a:ln>
              <a:solidFill>
                <a:schemeClr val="tx1">
                  <a:lumMod val="95000"/>
                  <a:lumOff val="5000"/>
                </a:schemeClr>
              </a:solidFill>
            </a:ln>
          </a:endParaRPr>
        </a:p>
      </dgm:t>
    </dgm:pt>
    <dgm:pt modelId="{CABCF841-3DE4-464D-9D9A-4F6916DD2E3D}" type="sibTrans" cxnId="{57A4A4B6-5986-4452-A5A3-0ECABAAE05B9}">
      <dgm:prSet/>
      <dgm:spPr/>
      <dgm:t>
        <a:bodyPr/>
        <a:lstStyle/>
        <a:p>
          <a:pPr algn="ctr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 sz="4000" b="1">
            <a:ln>
              <a:solidFill>
                <a:schemeClr val="tx1">
                  <a:lumMod val="95000"/>
                  <a:lumOff val="5000"/>
                </a:schemeClr>
              </a:solidFill>
            </a:ln>
          </a:endParaRPr>
        </a:p>
      </dgm:t>
    </dgm:pt>
    <dgm:pt modelId="{A2484679-FB44-4876-B1ED-027CA373F594}" type="pres">
      <dgm:prSet presAssocID="{243A4C52-7003-47B7-A0A0-C963A001FBBF}" presName="vert0" presStyleCnt="0">
        <dgm:presLayoutVars>
          <dgm:dir/>
          <dgm:animOne val="branch"/>
          <dgm:animLvl val="lvl"/>
        </dgm:presLayoutVars>
      </dgm:prSet>
      <dgm:spPr/>
    </dgm:pt>
    <dgm:pt modelId="{4A39F47A-188D-48B6-BFF7-48DC920FEAC7}" type="pres">
      <dgm:prSet presAssocID="{396AC7EC-2D19-44F2-9FB1-E63EF36BA19E}" presName="thickLine" presStyleLbl="alignNode1" presStyleIdx="0" presStyleCnt="4"/>
      <dgm:spPr/>
    </dgm:pt>
    <dgm:pt modelId="{A5CA472E-FC44-4577-8E36-F6D3E1F90616}" type="pres">
      <dgm:prSet presAssocID="{396AC7EC-2D19-44F2-9FB1-E63EF36BA19E}" presName="horz1" presStyleCnt="0"/>
      <dgm:spPr/>
    </dgm:pt>
    <dgm:pt modelId="{47959A7E-18E2-4C28-80CA-88FB0584AE8D}" type="pres">
      <dgm:prSet presAssocID="{396AC7EC-2D19-44F2-9FB1-E63EF36BA19E}" presName="tx1" presStyleLbl="revTx" presStyleIdx="0" presStyleCnt="4"/>
      <dgm:spPr/>
    </dgm:pt>
    <dgm:pt modelId="{C4D2A0B4-F703-4220-8B5F-6942C7124A0A}" type="pres">
      <dgm:prSet presAssocID="{396AC7EC-2D19-44F2-9FB1-E63EF36BA19E}" presName="vert1" presStyleCnt="0"/>
      <dgm:spPr/>
    </dgm:pt>
    <dgm:pt modelId="{393C80D3-9C2D-496A-BE17-991A5A1F03BD}" type="pres">
      <dgm:prSet presAssocID="{4B605A35-55A4-4491-9BDD-12E429304A46}" presName="thickLine" presStyleLbl="alignNode1" presStyleIdx="1" presStyleCnt="4"/>
      <dgm:spPr/>
    </dgm:pt>
    <dgm:pt modelId="{8574EBAF-9DC5-4DB0-9FD7-996E71E75DC6}" type="pres">
      <dgm:prSet presAssocID="{4B605A35-55A4-4491-9BDD-12E429304A46}" presName="horz1" presStyleCnt="0"/>
      <dgm:spPr/>
    </dgm:pt>
    <dgm:pt modelId="{7666D04E-0008-4A39-A953-83A91DB014C6}" type="pres">
      <dgm:prSet presAssocID="{4B605A35-55A4-4491-9BDD-12E429304A46}" presName="tx1" presStyleLbl="revTx" presStyleIdx="1" presStyleCnt="4"/>
      <dgm:spPr/>
    </dgm:pt>
    <dgm:pt modelId="{0429CD81-2724-4D36-A065-06E073BB31A9}" type="pres">
      <dgm:prSet presAssocID="{4B605A35-55A4-4491-9BDD-12E429304A46}" presName="vert1" presStyleCnt="0"/>
      <dgm:spPr/>
    </dgm:pt>
    <dgm:pt modelId="{60F8B89E-B45F-494B-9396-6D0800ED4843}" type="pres">
      <dgm:prSet presAssocID="{CD990A1F-0EC2-47C7-A9F7-FC3E78B26FA2}" presName="thickLine" presStyleLbl="alignNode1" presStyleIdx="2" presStyleCnt="4"/>
      <dgm:spPr/>
    </dgm:pt>
    <dgm:pt modelId="{E3A6140B-740C-4A71-B9A2-D9DC9E469D6D}" type="pres">
      <dgm:prSet presAssocID="{CD990A1F-0EC2-47C7-A9F7-FC3E78B26FA2}" presName="horz1" presStyleCnt="0"/>
      <dgm:spPr/>
    </dgm:pt>
    <dgm:pt modelId="{E12878DB-30B2-44B3-91E7-5E596F928819}" type="pres">
      <dgm:prSet presAssocID="{CD990A1F-0EC2-47C7-A9F7-FC3E78B26FA2}" presName="tx1" presStyleLbl="revTx" presStyleIdx="2" presStyleCnt="4"/>
      <dgm:spPr/>
    </dgm:pt>
    <dgm:pt modelId="{2DB7991B-AA37-4C02-8E20-7A2A852C906D}" type="pres">
      <dgm:prSet presAssocID="{CD990A1F-0EC2-47C7-A9F7-FC3E78B26FA2}" presName="vert1" presStyleCnt="0"/>
      <dgm:spPr/>
    </dgm:pt>
    <dgm:pt modelId="{1A474FE4-43D9-4CBB-A323-B7431673ED7A}" type="pres">
      <dgm:prSet presAssocID="{EEA64C61-13EF-4353-BF2C-A1CA8AF879CE}" presName="thickLine" presStyleLbl="alignNode1" presStyleIdx="3" presStyleCnt="4"/>
      <dgm:spPr/>
    </dgm:pt>
    <dgm:pt modelId="{70F0A577-2E16-428F-8E55-9AE9916F9A5C}" type="pres">
      <dgm:prSet presAssocID="{EEA64C61-13EF-4353-BF2C-A1CA8AF879CE}" presName="horz1" presStyleCnt="0"/>
      <dgm:spPr/>
    </dgm:pt>
    <dgm:pt modelId="{47AFE14B-0F93-48BF-8A3C-AAC3E361D958}" type="pres">
      <dgm:prSet presAssocID="{EEA64C61-13EF-4353-BF2C-A1CA8AF879CE}" presName="tx1" presStyleLbl="revTx" presStyleIdx="3" presStyleCnt="4"/>
      <dgm:spPr/>
    </dgm:pt>
    <dgm:pt modelId="{D3544A05-6DEE-4529-8D69-164A9A3A7001}" type="pres">
      <dgm:prSet presAssocID="{EEA64C61-13EF-4353-BF2C-A1CA8AF879CE}" presName="vert1" presStyleCnt="0"/>
      <dgm:spPr/>
    </dgm:pt>
  </dgm:ptLst>
  <dgm:cxnLst>
    <dgm:cxn modelId="{1396DB25-409E-4823-AF46-4A7B49964C8D}" type="presOf" srcId="{EEA64C61-13EF-4353-BF2C-A1CA8AF879CE}" destId="{47AFE14B-0F93-48BF-8A3C-AAC3E361D958}" srcOrd="0" destOrd="0" presId="urn:microsoft.com/office/officeart/2008/layout/LinedList"/>
    <dgm:cxn modelId="{35B47832-C760-4DA0-8D49-E0FFED0DD2AB}" srcId="{243A4C52-7003-47B7-A0A0-C963A001FBBF}" destId="{4B605A35-55A4-4491-9BDD-12E429304A46}" srcOrd="1" destOrd="0" parTransId="{47C9250E-F385-48D6-96E1-E151C5510EE4}" sibTransId="{27AA32D2-731E-447A-B7BF-5D44EA76A46F}"/>
    <dgm:cxn modelId="{2013DA32-38E2-4A46-BE25-51DCAD44FE2E}" type="presOf" srcId="{4B605A35-55A4-4491-9BDD-12E429304A46}" destId="{7666D04E-0008-4A39-A953-83A91DB014C6}" srcOrd="0" destOrd="0" presId="urn:microsoft.com/office/officeart/2008/layout/LinedList"/>
    <dgm:cxn modelId="{33810646-6E7A-4258-87A3-EDDE774A4DBB}" srcId="{243A4C52-7003-47B7-A0A0-C963A001FBBF}" destId="{CD990A1F-0EC2-47C7-A9F7-FC3E78B26FA2}" srcOrd="2" destOrd="0" parTransId="{F914ACAC-A2F4-47C2-9ED4-6258F773E4D1}" sibTransId="{34390522-0887-43E5-B830-9B6C566A6C3C}"/>
    <dgm:cxn modelId="{086BC952-515C-487D-9EFD-D5CEB0EB8651}" type="presOf" srcId="{396AC7EC-2D19-44F2-9FB1-E63EF36BA19E}" destId="{47959A7E-18E2-4C28-80CA-88FB0584AE8D}" srcOrd="0" destOrd="0" presId="urn:microsoft.com/office/officeart/2008/layout/LinedList"/>
    <dgm:cxn modelId="{57A4A4B6-5986-4452-A5A3-0ECABAAE05B9}" srcId="{243A4C52-7003-47B7-A0A0-C963A001FBBF}" destId="{EEA64C61-13EF-4353-BF2C-A1CA8AF879CE}" srcOrd="3" destOrd="0" parTransId="{C20890DD-93DB-4C01-B5BE-7375ECC77EA7}" sibTransId="{CABCF841-3DE4-464D-9D9A-4F6916DD2E3D}"/>
    <dgm:cxn modelId="{3AA55BD3-355C-4270-A3E3-504A4C6DD279}" srcId="{243A4C52-7003-47B7-A0A0-C963A001FBBF}" destId="{396AC7EC-2D19-44F2-9FB1-E63EF36BA19E}" srcOrd="0" destOrd="0" parTransId="{497DD990-17D9-4E67-9061-2C0CDF97B914}" sibTransId="{E4CAEC55-D66F-418A-B76A-7BE9FDF141CF}"/>
    <dgm:cxn modelId="{FC1474ED-90E2-4242-984C-9E08568DF8B9}" type="presOf" srcId="{243A4C52-7003-47B7-A0A0-C963A001FBBF}" destId="{A2484679-FB44-4876-B1ED-027CA373F594}" srcOrd="0" destOrd="0" presId="urn:microsoft.com/office/officeart/2008/layout/LinedList"/>
    <dgm:cxn modelId="{A11351FF-41B7-434D-BB94-2654FECD5DA0}" type="presOf" srcId="{CD990A1F-0EC2-47C7-A9F7-FC3E78B26FA2}" destId="{E12878DB-30B2-44B3-91E7-5E596F928819}" srcOrd="0" destOrd="0" presId="urn:microsoft.com/office/officeart/2008/layout/LinedList"/>
    <dgm:cxn modelId="{DCDFB4CB-CF98-473F-AB95-555149B570BD}" type="presParOf" srcId="{A2484679-FB44-4876-B1ED-027CA373F594}" destId="{4A39F47A-188D-48B6-BFF7-48DC920FEAC7}" srcOrd="0" destOrd="0" presId="urn:microsoft.com/office/officeart/2008/layout/LinedList"/>
    <dgm:cxn modelId="{91768EE9-669C-4640-A18D-E65ACE2C1F16}" type="presParOf" srcId="{A2484679-FB44-4876-B1ED-027CA373F594}" destId="{A5CA472E-FC44-4577-8E36-F6D3E1F90616}" srcOrd="1" destOrd="0" presId="urn:microsoft.com/office/officeart/2008/layout/LinedList"/>
    <dgm:cxn modelId="{B34CD3EB-417A-485C-9982-A233247A719C}" type="presParOf" srcId="{A5CA472E-FC44-4577-8E36-F6D3E1F90616}" destId="{47959A7E-18E2-4C28-80CA-88FB0584AE8D}" srcOrd="0" destOrd="0" presId="urn:microsoft.com/office/officeart/2008/layout/LinedList"/>
    <dgm:cxn modelId="{81C0B375-3E35-44D0-8808-76A54BD21B4C}" type="presParOf" srcId="{A5CA472E-FC44-4577-8E36-F6D3E1F90616}" destId="{C4D2A0B4-F703-4220-8B5F-6942C7124A0A}" srcOrd="1" destOrd="0" presId="urn:microsoft.com/office/officeart/2008/layout/LinedList"/>
    <dgm:cxn modelId="{3020F446-327F-434F-A709-7A95275EB9AB}" type="presParOf" srcId="{A2484679-FB44-4876-B1ED-027CA373F594}" destId="{393C80D3-9C2D-496A-BE17-991A5A1F03BD}" srcOrd="2" destOrd="0" presId="urn:microsoft.com/office/officeart/2008/layout/LinedList"/>
    <dgm:cxn modelId="{55FA0D81-8BCD-4644-A74F-329D33531134}" type="presParOf" srcId="{A2484679-FB44-4876-B1ED-027CA373F594}" destId="{8574EBAF-9DC5-4DB0-9FD7-996E71E75DC6}" srcOrd="3" destOrd="0" presId="urn:microsoft.com/office/officeart/2008/layout/LinedList"/>
    <dgm:cxn modelId="{DE988382-2A37-4014-A000-33FC3742C17A}" type="presParOf" srcId="{8574EBAF-9DC5-4DB0-9FD7-996E71E75DC6}" destId="{7666D04E-0008-4A39-A953-83A91DB014C6}" srcOrd="0" destOrd="0" presId="urn:microsoft.com/office/officeart/2008/layout/LinedList"/>
    <dgm:cxn modelId="{B0D01B39-8469-457F-A901-A128A9A1298F}" type="presParOf" srcId="{8574EBAF-9DC5-4DB0-9FD7-996E71E75DC6}" destId="{0429CD81-2724-4D36-A065-06E073BB31A9}" srcOrd="1" destOrd="0" presId="urn:microsoft.com/office/officeart/2008/layout/LinedList"/>
    <dgm:cxn modelId="{3E2B321E-EBA3-4171-BB2C-6F4AD63177A1}" type="presParOf" srcId="{A2484679-FB44-4876-B1ED-027CA373F594}" destId="{60F8B89E-B45F-494B-9396-6D0800ED4843}" srcOrd="4" destOrd="0" presId="urn:microsoft.com/office/officeart/2008/layout/LinedList"/>
    <dgm:cxn modelId="{9471E50A-34F1-4456-BD8E-F9B7782104F1}" type="presParOf" srcId="{A2484679-FB44-4876-B1ED-027CA373F594}" destId="{E3A6140B-740C-4A71-B9A2-D9DC9E469D6D}" srcOrd="5" destOrd="0" presId="urn:microsoft.com/office/officeart/2008/layout/LinedList"/>
    <dgm:cxn modelId="{011D3331-7E76-49DB-B021-925DEE261D63}" type="presParOf" srcId="{E3A6140B-740C-4A71-B9A2-D9DC9E469D6D}" destId="{E12878DB-30B2-44B3-91E7-5E596F928819}" srcOrd="0" destOrd="0" presId="urn:microsoft.com/office/officeart/2008/layout/LinedList"/>
    <dgm:cxn modelId="{72C80C52-C8B9-4974-8CE0-7BB4D41FED85}" type="presParOf" srcId="{E3A6140B-740C-4A71-B9A2-D9DC9E469D6D}" destId="{2DB7991B-AA37-4C02-8E20-7A2A852C906D}" srcOrd="1" destOrd="0" presId="urn:microsoft.com/office/officeart/2008/layout/LinedList"/>
    <dgm:cxn modelId="{1C2983DB-CA30-4221-8FFB-03436076638F}" type="presParOf" srcId="{A2484679-FB44-4876-B1ED-027CA373F594}" destId="{1A474FE4-43D9-4CBB-A323-B7431673ED7A}" srcOrd="6" destOrd="0" presId="urn:microsoft.com/office/officeart/2008/layout/LinedList"/>
    <dgm:cxn modelId="{40CEBBCF-15A9-4038-9631-361660172D04}" type="presParOf" srcId="{A2484679-FB44-4876-B1ED-027CA373F594}" destId="{70F0A577-2E16-428F-8E55-9AE9916F9A5C}" srcOrd="7" destOrd="0" presId="urn:microsoft.com/office/officeart/2008/layout/LinedList"/>
    <dgm:cxn modelId="{7D54A37A-43E7-4ECA-BE56-63BACE287D3A}" type="presParOf" srcId="{70F0A577-2E16-428F-8E55-9AE9916F9A5C}" destId="{47AFE14B-0F93-48BF-8A3C-AAC3E361D958}" srcOrd="0" destOrd="0" presId="urn:microsoft.com/office/officeart/2008/layout/LinedList"/>
    <dgm:cxn modelId="{8BB85842-8B65-465C-B4F6-F1B51DD497C7}" type="presParOf" srcId="{70F0A577-2E16-428F-8E55-9AE9916F9A5C}" destId="{D3544A05-6DEE-4529-8D69-164A9A3A7001}" srcOrd="1" destOrd="0" presId="urn:microsoft.com/office/officeart/2008/layout/LinedList"/>
  </dgm:cxnLst>
  <dgm:bg>
    <a:blipFill dpi="0" rotWithShape="1">
      <a:blip xmlns:r="http://schemas.openxmlformats.org/officeDocument/2006/relationships" r:embed="rId1">
        <a:alphaModFix amt="40000"/>
      </a:blip>
      <a:srcRect/>
      <a:tile tx="0" ty="0" sx="100000" sy="100000" flip="none" algn="tl"/>
    </a:blipFill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C1B83C1-5475-4363-B763-F987E0E236B0}" type="doc">
      <dgm:prSet loTypeId="urn:microsoft.com/office/officeart/2005/8/layout/vList5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CCF3DB6B-D467-4D52-B608-9E0EC15AA1DD}">
      <dgm:prSet/>
      <dgm:spPr>
        <a:ln>
          <a:solidFill>
            <a:schemeClr val="accent1"/>
          </a:solidFill>
        </a:ln>
      </dgm:spPr>
      <dgm:t>
        <a:bodyPr/>
        <a:lstStyle/>
        <a:p>
          <a:pPr>
            <a:defRPr b="1"/>
          </a:pPr>
          <a:r>
            <a:rPr lang="en-US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0070C0"/>
              </a:solidFill>
            </a:rPr>
            <a:t>1999</a:t>
          </a:r>
        </a:p>
      </dgm:t>
    </dgm:pt>
    <dgm:pt modelId="{C559EA63-5FEB-4309-879C-4A2F03505011}" type="parTrans" cxnId="{6B942994-36D8-49A4-84FA-CDEFE527A3DD}">
      <dgm:prSet/>
      <dgm:spPr/>
      <dgm:t>
        <a:bodyPr/>
        <a:lstStyle/>
        <a:p>
          <a:endParaRPr lang="en-US">
            <a:solidFill>
              <a:srgbClr val="0070C0"/>
            </a:solidFill>
          </a:endParaRPr>
        </a:p>
      </dgm:t>
    </dgm:pt>
    <dgm:pt modelId="{AB8D767C-39E1-4053-8608-CB69942D75B7}" type="sibTrans" cxnId="{6B942994-36D8-49A4-84FA-CDEFE527A3DD}">
      <dgm:prSet/>
      <dgm:spPr/>
      <dgm:t>
        <a:bodyPr/>
        <a:lstStyle/>
        <a:p>
          <a:endParaRPr lang="en-US">
            <a:solidFill>
              <a:srgbClr val="0070C0"/>
            </a:solidFill>
          </a:endParaRPr>
        </a:p>
      </dgm:t>
    </dgm:pt>
    <dgm:pt modelId="{FE7AD29E-B5E5-48CF-AC0B-B8FEDB42A1A9}">
      <dgm:prSet custT="1"/>
      <dgm:spPr>
        <a:ln w="15875">
          <a:solidFill>
            <a:schemeClr val="accent2">
              <a:lumMod val="75000"/>
              <a:alpha val="90000"/>
            </a:schemeClr>
          </a:solidFill>
        </a:ln>
      </dgm:spPr>
      <dgm:t>
        <a:bodyPr/>
        <a:lstStyle/>
        <a:p>
          <a:r>
            <a:rPr lang="en-US" sz="1400" b="1" dirty="0">
              <a:solidFill>
                <a:schemeClr val="bg2">
                  <a:lumMod val="25000"/>
                </a:schemeClr>
              </a:solidFill>
            </a:rPr>
            <a:t>Settlement discussions begin</a:t>
          </a:r>
        </a:p>
      </dgm:t>
    </dgm:pt>
    <dgm:pt modelId="{F665E4C7-C087-4A8D-9DA8-73076CB1D2B2}" type="parTrans" cxnId="{17BD16A3-7ABD-4447-97A1-C439B1D3D594}">
      <dgm:prSet/>
      <dgm:spPr/>
      <dgm:t>
        <a:bodyPr/>
        <a:lstStyle/>
        <a:p>
          <a:endParaRPr lang="en-US">
            <a:solidFill>
              <a:srgbClr val="0070C0"/>
            </a:solidFill>
          </a:endParaRPr>
        </a:p>
      </dgm:t>
    </dgm:pt>
    <dgm:pt modelId="{D3AC91FC-165F-4713-96A6-B20AEA5E1584}" type="sibTrans" cxnId="{17BD16A3-7ABD-4447-97A1-C439B1D3D594}">
      <dgm:prSet/>
      <dgm:spPr/>
      <dgm:t>
        <a:bodyPr/>
        <a:lstStyle/>
        <a:p>
          <a:endParaRPr lang="en-US">
            <a:solidFill>
              <a:srgbClr val="0070C0"/>
            </a:solidFill>
          </a:endParaRPr>
        </a:p>
      </dgm:t>
    </dgm:pt>
    <dgm:pt modelId="{1FA7292D-1820-4F67-BDC5-4D85447FCFBE}">
      <dgm:prSet/>
      <dgm:spPr>
        <a:ln>
          <a:solidFill>
            <a:schemeClr val="accent1"/>
          </a:solidFill>
        </a:ln>
      </dgm:spPr>
      <dgm:t>
        <a:bodyPr/>
        <a:lstStyle/>
        <a:p>
          <a:pPr>
            <a:defRPr b="1"/>
          </a:pPr>
          <a:r>
            <a:rPr lang="en-US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0070C0"/>
              </a:solidFill>
            </a:rPr>
            <a:t>2006</a:t>
          </a:r>
        </a:p>
      </dgm:t>
    </dgm:pt>
    <dgm:pt modelId="{F02629B7-E641-4B67-9404-4E62BAAE4849}" type="parTrans" cxnId="{AA2299BD-E5CC-45B5-9927-04DB0380FFC5}">
      <dgm:prSet/>
      <dgm:spPr/>
      <dgm:t>
        <a:bodyPr/>
        <a:lstStyle/>
        <a:p>
          <a:endParaRPr lang="en-US">
            <a:solidFill>
              <a:srgbClr val="0070C0"/>
            </a:solidFill>
          </a:endParaRPr>
        </a:p>
      </dgm:t>
    </dgm:pt>
    <dgm:pt modelId="{7A8F5009-2964-4AEA-BED9-BE4BD52439B4}" type="sibTrans" cxnId="{AA2299BD-E5CC-45B5-9927-04DB0380FFC5}">
      <dgm:prSet/>
      <dgm:spPr/>
      <dgm:t>
        <a:bodyPr/>
        <a:lstStyle/>
        <a:p>
          <a:endParaRPr lang="en-US">
            <a:solidFill>
              <a:srgbClr val="0070C0"/>
            </a:solidFill>
          </a:endParaRPr>
        </a:p>
      </dgm:t>
    </dgm:pt>
    <dgm:pt modelId="{9C294BE4-2416-4219-A44E-98CC5509FBB2}">
      <dgm:prSet custT="1"/>
      <dgm:spPr>
        <a:ln w="15875"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en-US" sz="1400" b="1" dirty="0">
              <a:solidFill>
                <a:schemeClr val="bg2">
                  <a:lumMod val="25000"/>
                </a:schemeClr>
              </a:solidFill>
            </a:rPr>
            <a:t>Agreement on significantly modified settlement</a:t>
          </a:r>
        </a:p>
      </dgm:t>
    </dgm:pt>
    <dgm:pt modelId="{B7ABB2C1-AEB3-47DC-98FA-BE51ACA81D1E}" type="parTrans" cxnId="{034E701C-6304-45B8-97FC-C9CC8DFD7003}">
      <dgm:prSet/>
      <dgm:spPr/>
      <dgm:t>
        <a:bodyPr/>
        <a:lstStyle/>
        <a:p>
          <a:endParaRPr lang="en-US">
            <a:solidFill>
              <a:srgbClr val="0070C0"/>
            </a:solidFill>
          </a:endParaRPr>
        </a:p>
      </dgm:t>
    </dgm:pt>
    <dgm:pt modelId="{D5780045-8BB7-48C3-A4EF-E786A60440ED}" type="sibTrans" cxnId="{034E701C-6304-45B8-97FC-C9CC8DFD7003}">
      <dgm:prSet/>
      <dgm:spPr/>
      <dgm:t>
        <a:bodyPr/>
        <a:lstStyle/>
        <a:p>
          <a:endParaRPr lang="en-US">
            <a:solidFill>
              <a:srgbClr val="0070C0"/>
            </a:solidFill>
          </a:endParaRPr>
        </a:p>
      </dgm:t>
    </dgm:pt>
    <dgm:pt modelId="{0FD34334-5BF6-40FD-87FC-FA3597391AF7}">
      <dgm:prSet/>
      <dgm:spPr>
        <a:ln>
          <a:solidFill>
            <a:schemeClr val="accent1"/>
          </a:solidFill>
        </a:ln>
      </dgm:spPr>
      <dgm:t>
        <a:bodyPr/>
        <a:lstStyle/>
        <a:p>
          <a:pPr>
            <a:defRPr b="1"/>
          </a:pPr>
          <a:r>
            <a:rPr lang="en-US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0070C0"/>
              </a:solidFill>
            </a:rPr>
            <a:t>2010</a:t>
          </a:r>
        </a:p>
      </dgm:t>
    </dgm:pt>
    <dgm:pt modelId="{58C0541B-322C-4907-BC07-4EA23E2B035C}" type="parTrans" cxnId="{E38A9E78-B24F-460F-AD57-37C9C819150D}">
      <dgm:prSet/>
      <dgm:spPr/>
      <dgm:t>
        <a:bodyPr/>
        <a:lstStyle/>
        <a:p>
          <a:endParaRPr lang="en-US">
            <a:solidFill>
              <a:srgbClr val="0070C0"/>
            </a:solidFill>
          </a:endParaRPr>
        </a:p>
      </dgm:t>
    </dgm:pt>
    <dgm:pt modelId="{5F46E1B1-C549-4169-BD47-148ECE565BE6}" type="sibTrans" cxnId="{E38A9E78-B24F-460F-AD57-37C9C819150D}">
      <dgm:prSet/>
      <dgm:spPr/>
      <dgm:t>
        <a:bodyPr/>
        <a:lstStyle/>
        <a:p>
          <a:endParaRPr lang="en-US">
            <a:solidFill>
              <a:srgbClr val="0070C0"/>
            </a:solidFill>
          </a:endParaRPr>
        </a:p>
      </dgm:t>
    </dgm:pt>
    <dgm:pt modelId="{4D7063BD-13D0-4775-A38F-15169A156626}">
      <dgm:prSet custT="1"/>
      <dgm:spPr>
        <a:ln w="15875"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en-US" sz="1400" b="1" dirty="0">
              <a:solidFill>
                <a:schemeClr val="bg2">
                  <a:lumMod val="25000"/>
                </a:schemeClr>
              </a:solidFill>
            </a:rPr>
            <a:t>Aamodt Litigation Settlement Act</a:t>
          </a:r>
        </a:p>
      </dgm:t>
    </dgm:pt>
    <dgm:pt modelId="{EE9B3F19-310F-4D24-BCBB-B6A8772AED9F}" type="parTrans" cxnId="{711FF93F-E224-4A56-80D2-41E5E0648BEE}">
      <dgm:prSet/>
      <dgm:spPr/>
      <dgm:t>
        <a:bodyPr/>
        <a:lstStyle/>
        <a:p>
          <a:endParaRPr lang="en-US">
            <a:solidFill>
              <a:srgbClr val="0070C0"/>
            </a:solidFill>
          </a:endParaRPr>
        </a:p>
      </dgm:t>
    </dgm:pt>
    <dgm:pt modelId="{DAB2BCEE-5A66-417C-9E04-078F974F81FC}" type="sibTrans" cxnId="{711FF93F-E224-4A56-80D2-41E5E0648BEE}">
      <dgm:prSet/>
      <dgm:spPr/>
      <dgm:t>
        <a:bodyPr/>
        <a:lstStyle/>
        <a:p>
          <a:endParaRPr lang="en-US">
            <a:solidFill>
              <a:srgbClr val="0070C0"/>
            </a:solidFill>
          </a:endParaRPr>
        </a:p>
      </dgm:t>
    </dgm:pt>
    <dgm:pt modelId="{FEBA3943-34A4-457A-9F38-58E9F2151E70}">
      <dgm:prSet/>
      <dgm:spPr>
        <a:ln>
          <a:solidFill>
            <a:schemeClr val="accent1"/>
          </a:solidFill>
        </a:ln>
      </dgm:spPr>
      <dgm:t>
        <a:bodyPr/>
        <a:lstStyle/>
        <a:p>
          <a:pPr>
            <a:defRPr b="1"/>
          </a:pPr>
          <a:r>
            <a:rPr lang="en-US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0070C0"/>
              </a:solidFill>
            </a:rPr>
            <a:t>2012</a:t>
          </a:r>
        </a:p>
      </dgm:t>
    </dgm:pt>
    <dgm:pt modelId="{6A97CEC0-1400-4416-A62E-6984C0210668}" type="parTrans" cxnId="{DE2AB689-E60B-4DE9-9838-2C7A69A833D3}">
      <dgm:prSet/>
      <dgm:spPr/>
      <dgm:t>
        <a:bodyPr/>
        <a:lstStyle/>
        <a:p>
          <a:endParaRPr lang="en-US">
            <a:solidFill>
              <a:srgbClr val="0070C0"/>
            </a:solidFill>
          </a:endParaRPr>
        </a:p>
      </dgm:t>
    </dgm:pt>
    <dgm:pt modelId="{08925767-50D2-4522-81E1-675389D7678D}" type="sibTrans" cxnId="{DE2AB689-E60B-4DE9-9838-2C7A69A833D3}">
      <dgm:prSet/>
      <dgm:spPr/>
      <dgm:t>
        <a:bodyPr/>
        <a:lstStyle/>
        <a:p>
          <a:endParaRPr lang="en-US">
            <a:solidFill>
              <a:srgbClr val="0070C0"/>
            </a:solidFill>
          </a:endParaRPr>
        </a:p>
      </dgm:t>
    </dgm:pt>
    <dgm:pt modelId="{00F36B48-5A54-4D46-8860-8DBFF886303B}">
      <dgm:prSet custT="1"/>
      <dgm:spPr>
        <a:ln w="15875"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en-US" sz="1400" b="1" dirty="0">
              <a:solidFill>
                <a:schemeClr val="bg2">
                  <a:lumMod val="25000"/>
                </a:schemeClr>
              </a:solidFill>
            </a:rPr>
            <a:t>Amended Settlement Agreement pursuant to Settlement Act</a:t>
          </a:r>
        </a:p>
      </dgm:t>
    </dgm:pt>
    <dgm:pt modelId="{354A74F2-08E7-4D57-B18B-044E8AE3FBB6}" type="parTrans" cxnId="{B302EF34-4547-40A9-BBF4-C9C90FE766B6}">
      <dgm:prSet/>
      <dgm:spPr/>
      <dgm:t>
        <a:bodyPr/>
        <a:lstStyle/>
        <a:p>
          <a:endParaRPr lang="en-US">
            <a:solidFill>
              <a:srgbClr val="0070C0"/>
            </a:solidFill>
          </a:endParaRPr>
        </a:p>
      </dgm:t>
    </dgm:pt>
    <dgm:pt modelId="{B8F03BCF-40E2-4F54-B9F4-8139F3884CC1}" type="sibTrans" cxnId="{B302EF34-4547-40A9-BBF4-C9C90FE766B6}">
      <dgm:prSet/>
      <dgm:spPr/>
      <dgm:t>
        <a:bodyPr/>
        <a:lstStyle/>
        <a:p>
          <a:endParaRPr lang="en-US">
            <a:solidFill>
              <a:srgbClr val="0070C0"/>
            </a:solidFill>
          </a:endParaRPr>
        </a:p>
      </dgm:t>
    </dgm:pt>
    <dgm:pt modelId="{8373B756-F9F1-48C3-B173-EB59F6274C3A}">
      <dgm:prSet/>
      <dgm:spPr>
        <a:ln>
          <a:solidFill>
            <a:schemeClr val="accent1"/>
          </a:solidFill>
        </a:ln>
      </dgm:spPr>
      <dgm:t>
        <a:bodyPr/>
        <a:lstStyle/>
        <a:p>
          <a:pPr>
            <a:defRPr b="1"/>
          </a:pPr>
          <a:r>
            <a:rPr lang="en-US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0070C0"/>
              </a:solidFill>
            </a:rPr>
            <a:t>2004</a:t>
          </a:r>
        </a:p>
      </dgm:t>
    </dgm:pt>
    <dgm:pt modelId="{34626195-890A-4933-8C0A-567C4F3E15C1}" type="parTrans" cxnId="{BD65E416-B59A-415C-88DE-01DD4CF41583}">
      <dgm:prSet/>
      <dgm:spPr/>
      <dgm:t>
        <a:bodyPr/>
        <a:lstStyle/>
        <a:p>
          <a:endParaRPr lang="en-US">
            <a:solidFill>
              <a:srgbClr val="0070C0"/>
            </a:solidFill>
          </a:endParaRPr>
        </a:p>
      </dgm:t>
    </dgm:pt>
    <dgm:pt modelId="{7F27453A-C546-475E-8DC8-81B3A2A62EDA}" type="sibTrans" cxnId="{BD65E416-B59A-415C-88DE-01DD4CF41583}">
      <dgm:prSet/>
      <dgm:spPr/>
      <dgm:t>
        <a:bodyPr/>
        <a:lstStyle/>
        <a:p>
          <a:endParaRPr lang="en-US">
            <a:solidFill>
              <a:srgbClr val="0070C0"/>
            </a:solidFill>
          </a:endParaRPr>
        </a:p>
      </dgm:t>
    </dgm:pt>
    <dgm:pt modelId="{B10A8BCF-EBD7-4C01-8F2D-32EB9A0CE547}">
      <dgm:prSet custT="1"/>
      <dgm:spPr>
        <a:ln w="15875"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en-US" sz="1400" b="1" dirty="0">
              <a:solidFill>
                <a:schemeClr val="bg2">
                  <a:lumMod val="25000"/>
                </a:schemeClr>
              </a:solidFill>
            </a:rPr>
            <a:t>Working draft of settlement</a:t>
          </a:r>
        </a:p>
      </dgm:t>
    </dgm:pt>
    <dgm:pt modelId="{5D3C0519-0F1E-4F27-A7FA-8248790C47DE}" type="parTrans" cxnId="{EF12EC29-28E1-47EC-B4EC-4CD874A8E73A}">
      <dgm:prSet/>
      <dgm:spPr/>
      <dgm:t>
        <a:bodyPr/>
        <a:lstStyle/>
        <a:p>
          <a:endParaRPr lang="en-US">
            <a:solidFill>
              <a:srgbClr val="0070C0"/>
            </a:solidFill>
          </a:endParaRPr>
        </a:p>
      </dgm:t>
    </dgm:pt>
    <dgm:pt modelId="{E3435497-133D-443E-8CAB-CBBDBCB9D808}" type="sibTrans" cxnId="{EF12EC29-28E1-47EC-B4EC-4CD874A8E73A}">
      <dgm:prSet/>
      <dgm:spPr/>
      <dgm:t>
        <a:bodyPr/>
        <a:lstStyle/>
        <a:p>
          <a:endParaRPr lang="en-US">
            <a:solidFill>
              <a:srgbClr val="0070C0"/>
            </a:solidFill>
          </a:endParaRPr>
        </a:p>
      </dgm:t>
    </dgm:pt>
    <dgm:pt modelId="{01E05F33-A700-4B1F-9453-1A497971FC8C}">
      <dgm:prSet/>
      <dgm:spPr>
        <a:ln>
          <a:solidFill>
            <a:schemeClr val="accent1"/>
          </a:solidFill>
        </a:ln>
      </dgm:spPr>
      <dgm:t>
        <a:bodyPr/>
        <a:lstStyle/>
        <a:p>
          <a:pPr>
            <a:defRPr b="1"/>
          </a:pPr>
          <a:r>
            <a:rPr lang="en-US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0070C0"/>
              </a:solidFill>
            </a:rPr>
            <a:t>2007</a:t>
          </a:r>
        </a:p>
      </dgm:t>
    </dgm:pt>
    <dgm:pt modelId="{6F757657-CFA2-475E-A83F-E34FE4DAEAC3}" type="parTrans" cxnId="{54AF3BEE-9ABC-43D5-B331-7E21A297F0B9}">
      <dgm:prSet/>
      <dgm:spPr/>
      <dgm:t>
        <a:bodyPr/>
        <a:lstStyle/>
        <a:p>
          <a:endParaRPr lang="en-US">
            <a:solidFill>
              <a:srgbClr val="0070C0"/>
            </a:solidFill>
          </a:endParaRPr>
        </a:p>
      </dgm:t>
    </dgm:pt>
    <dgm:pt modelId="{E8EFC2F5-10E6-4BBF-B78A-26BBC8B2CF94}" type="sibTrans" cxnId="{54AF3BEE-9ABC-43D5-B331-7E21A297F0B9}">
      <dgm:prSet/>
      <dgm:spPr/>
      <dgm:t>
        <a:bodyPr/>
        <a:lstStyle/>
        <a:p>
          <a:endParaRPr lang="en-US">
            <a:solidFill>
              <a:srgbClr val="0070C0"/>
            </a:solidFill>
          </a:endParaRPr>
        </a:p>
      </dgm:t>
    </dgm:pt>
    <dgm:pt modelId="{6B94323A-A9F3-4896-A1C9-D85517844008}">
      <dgm:prSet custT="1"/>
      <dgm:spPr>
        <a:ln w="15875"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en-US" sz="1400" b="1" dirty="0">
              <a:solidFill>
                <a:schemeClr val="bg2">
                  <a:lumMod val="25000"/>
                </a:schemeClr>
              </a:solidFill>
            </a:rPr>
            <a:t>Court adopts standards for approving settlement</a:t>
          </a:r>
        </a:p>
      </dgm:t>
    </dgm:pt>
    <dgm:pt modelId="{84B21D9E-6DD6-4270-9BAF-82EC697697A1}" type="parTrans" cxnId="{0D0CBE17-E450-4CAE-895A-DB1EFA768975}">
      <dgm:prSet/>
      <dgm:spPr/>
      <dgm:t>
        <a:bodyPr/>
        <a:lstStyle/>
        <a:p>
          <a:endParaRPr lang="en-US">
            <a:solidFill>
              <a:srgbClr val="0070C0"/>
            </a:solidFill>
          </a:endParaRPr>
        </a:p>
      </dgm:t>
    </dgm:pt>
    <dgm:pt modelId="{4DE182A1-E4A4-4662-8187-4C4D178599A9}" type="sibTrans" cxnId="{0D0CBE17-E450-4CAE-895A-DB1EFA768975}">
      <dgm:prSet/>
      <dgm:spPr/>
      <dgm:t>
        <a:bodyPr/>
        <a:lstStyle/>
        <a:p>
          <a:endParaRPr lang="en-US">
            <a:solidFill>
              <a:srgbClr val="0070C0"/>
            </a:solidFill>
          </a:endParaRPr>
        </a:p>
      </dgm:t>
    </dgm:pt>
    <dgm:pt modelId="{B5970A32-82B9-4661-9390-E13F85EDF91A}">
      <dgm:prSet/>
      <dgm:spPr>
        <a:ln>
          <a:solidFill>
            <a:schemeClr val="accent1"/>
          </a:solidFill>
        </a:ln>
      </dgm:spPr>
      <dgm:t>
        <a:bodyPr/>
        <a:lstStyle/>
        <a:p>
          <a:pPr>
            <a:defRPr b="1"/>
          </a:pPr>
          <a:r>
            <a:rPr lang="en-US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0070C0"/>
              </a:solidFill>
            </a:rPr>
            <a:t>2016</a:t>
          </a:r>
        </a:p>
      </dgm:t>
    </dgm:pt>
    <dgm:pt modelId="{18B05877-1448-4B64-99B7-78F4CE02D0C8}" type="parTrans" cxnId="{25D1D5D2-F6F3-48D3-876E-4A0E1912A041}">
      <dgm:prSet/>
      <dgm:spPr/>
      <dgm:t>
        <a:bodyPr/>
        <a:lstStyle/>
        <a:p>
          <a:endParaRPr lang="en-US">
            <a:solidFill>
              <a:srgbClr val="0070C0"/>
            </a:solidFill>
          </a:endParaRPr>
        </a:p>
      </dgm:t>
    </dgm:pt>
    <dgm:pt modelId="{86B3FABA-7A70-45DA-9147-1925894D2609}" type="sibTrans" cxnId="{25D1D5D2-F6F3-48D3-876E-4A0E1912A041}">
      <dgm:prSet/>
      <dgm:spPr/>
      <dgm:t>
        <a:bodyPr/>
        <a:lstStyle/>
        <a:p>
          <a:endParaRPr lang="en-US">
            <a:solidFill>
              <a:srgbClr val="0070C0"/>
            </a:solidFill>
          </a:endParaRPr>
        </a:p>
      </dgm:t>
    </dgm:pt>
    <dgm:pt modelId="{63A58653-AD1C-4C89-8F96-9A1066FB5C20}">
      <dgm:prSet custT="1"/>
      <dgm:spPr>
        <a:ln w="15875"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en-US" sz="1400" b="1" dirty="0">
              <a:solidFill>
                <a:schemeClr val="bg2">
                  <a:lumMod val="25000"/>
                </a:schemeClr>
              </a:solidFill>
            </a:rPr>
            <a:t>Partial Final Decree approving Settlement Agreement</a:t>
          </a:r>
        </a:p>
      </dgm:t>
    </dgm:pt>
    <dgm:pt modelId="{D1CEACE0-B640-4E94-AFC6-525B912EA93B}" type="parTrans" cxnId="{BA443B4B-F65B-4139-9009-23AF0480E477}">
      <dgm:prSet/>
      <dgm:spPr/>
      <dgm:t>
        <a:bodyPr/>
        <a:lstStyle/>
        <a:p>
          <a:endParaRPr lang="en-US">
            <a:solidFill>
              <a:srgbClr val="0070C0"/>
            </a:solidFill>
          </a:endParaRPr>
        </a:p>
      </dgm:t>
    </dgm:pt>
    <dgm:pt modelId="{5E8A7A1B-C750-4C99-B32B-2F53AB49E0CE}" type="sibTrans" cxnId="{BA443B4B-F65B-4139-9009-23AF0480E477}">
      <dgm:prSet/>
      <dgm:spPr/>
      <dgm:t>
        <a:bodyPr/>
        <a:lstStyle/>
        <a:p>
          <a:endParaRPr lang="en-US">
            <a:solidFill>
              <a:srgbClr val="0070C0"/>
            </a:solidFill>
          </a:endParaRPr>
        </a:p>
      </dgm:t>
    </dgm:pt>
    <dgm:pt modelId="{5FE0F796-61D5-4649-B745-F5A4632142D9}">
      <dgm:prSet/>
      <dgm:spPr>
        <a:ln>
          <a:solidFill>
            <a:schemeClr val="accent1"/>
          </a:solidFill>
        </a:ln>
      </dgm:spPr>
      <dgm:t>
        <a:bodyPr/>
        <a:lstStyle/>
        <a:p>
          <a:pPr>
            <a:defRPr b="1"/>
          </a:pPr>
          <a:r>
            <a:rPr lang="en-US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0070C0"/>
              </a:solidFill>
            </a:rPr>
            <a:t>2017</a:t>
          </a:r>
        </a:p>
      </dgm:t>
    </dgm:pt>
    <dgm:pt modelId="{FC32C723-CDD9-4366-AE6E-D090B25B0632}" type="parTrans" cxnId="{2A6AF4E0-3F62-41EA-B4E5-503B6F64E5E9}">
      <dgm:prSet/>
      <dgm:spPr/>
      <dgm:t>
        <a:bodyPr/>
        <a:lstStyle/>
        <a:p>
          <a:endParaRPr lang="en-US">
            <a:solidFill>
              <a:srgbClr val="0070C0"/>
            </a:solidFill>
          </a:endParaRPr>
        </a:p>
      </dgm:t>
    </dgm:pt>
    <dgm:pt modelId="{63433321-8D8F-49DF-812C-656E1CE4E1E4}" type="sibTrans" cxnId="{2A6AF4E0-3F62-41EA-B4E5-503B6F64E5E9}">
      <dgm:prSet/>
      <dgm:spPr/>
      <dgm:t>
        <a:bodyPr/>
        <a:lstStyle/>
        <a:p>
          <a:endParaRPr lang="en-US">
            <a:solidFill>
              <a:srgbClr val="0070C0"/>
            </a:solidFill>
          </a:endParaRPr>
        </a:p>
      </dgm:t>
    </dgm:pt>
    <dgm:pt modelId="{B87DFE55-7BD6-4D57-8621-14B0384A92C6}">
      <dgm:prSet custT="1"/>
      <dgm:spPr>
        <a:ln w="15875"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en-US" sz="1800" b="1" dirty="0">
              <a:solidFill>
                <a:srgbClr val="C00000"/>
              </a:solidFill>
            </a:rPr>
            <a:t>Final Decree</a:t>
          </a:r>
        </a:p>
      </dgm:t>
    </dgm:pt>
    <dgm:pt modelId="{4375DC1C-0696-4C1B-ABEC-F4040A4D1C41}" type="parTrans" cxnId="{99595E03-6B43-4D92-85F3-B49B7CB6F88B}">
      <dgm:prSet/>
      <dgm:spPr/>
      <dgm:t>
        <a:bodyPr/>
        <a:lstStyle/>
        <a:p>
          <a:endParaRPr lang="en-US">
            <a:solidFill>
              <a:srgbClr val="0070C0"/>
            </a:solidFill>
          </a:endParaRPr>
        </a:p>
      </dgm:t>
    </dgm:pt>
    <dgm:pt modelId="{DAEB518A-9274-4742-9978-5244297D8098}" type="sibTrans" cxnId="{99595E03-6B43-4D92-85F3-B49B7CB6F88B}">
      <dgm:prSet/>
      <dgm:spPr/>
      <dgm:t>
        <a:bodyPr/>
        <a:lstStyle/>
        <a:p>
          <a:endParaRPr lang="en-US">
            <a:solidFill>
              <a:srgbClr val="0070C0"/>
            </a:solidFill>
          </a:endParaRPr>
        </a:p>
      </dgm:t>
    </dgm:pt>
    <dgm:pt modelId="{C263BB8B-34D7-4C23-9F13-D991869C14E2}">
      <dgm:prSet custT="1"/>
      <dgm:spPr>
        <a:ln>
          <a:solidFill>
            <a:schemeClr val="accent1"/>
          </a:solidFill>
        </a:ln>
      </dgm:spPr>
      <dgm:t>
        <a:bodyPr/>
        <a:lstStyle/>
        <a:p>
          <a:r>
            <a:rPr lang="en-US" sz="2800" b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0070C0"/>
              </a:solidFill>
            </a:rPr>
            <a:t>2018</a:t>
          </a:r>
        </a:p>
      </dgm:t>
    </dgm:pt>
    <dgm:pt modelId="{E6DD22E6-2377-4B12-BBDC-5F234B89C077}" type="parTrans" cxnId="{ABF6E379-BAAD-44BA-B481-36CBA4CB794B}">
      <dgm:prSet/>
      <dgm:spPr/>
      <dgm:t>
        <a:bodyPr/>
        <a:lstStyle/>
        <a:p>
          <a:endParaRPr lang="en-US"/>
        </a:p>
      </dgm:t>
    </dgm:pt>
    <dgm:pt modelId="{6E245581-5529-4A4E-BFA8-22905D44F98E}" type="sibTrans" cxnId="{ABF6E379-BAAD-44BA-B481-36CBA4CB794B}">
      <dgm:prSet/>
      <dgm:spPr/>
      <dgm:t>
        <a:bodyPr/>
        <a:lstStyle/>
        <a:p>
          <a:endParaRPr lang="en-US"/>
        </a:p>
      </dgm:t>
    </dgm:pt>
    <dgm:pt modelId="{AD374D48-C1A8-4B48-BEEC-156AA64978E7}">
      <dgm:prSet custT="1"/>
      <dgm:spPr>
        <a:ln w="15875"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en-US" sz="1400" b="1" dirty="0">
              <a:solidFill>
                <a:schemeClr val="bg2">
                  <a:lumMod val="25000"/>
                </a:schemeClr>
              </a:solidFill>
            </a:rPr>
            <a:t>10th Circuit rejects challenge to Settlement Agreement</a:t>
          </a:r>
        </a:p>
      </dgm:t>
    </dgm:pt>
    <dgm:pt modelId="{CC378CCE-A74E-4C23-9871-0E138E8CEBA1}" type="parTrans" cxnId="{F02DC67C-EA59-4C23-8863-EF1947EF262D}">
      <dgm:prSet/>
      <dgm:spPr/>
      <dgm:t>
        <a:bodyPr/>
        <a:lstStyle/>
        <a:p>
          <a:endParaRPr lang="en-US"/>
        </a:p>
      </dgm:t>
    </dgm:pt>
    <dgm:pt modelId="{F6E843D9-A61A-489A-BFB3-D0580F6755D9}" type="sibTrans" cxnId="{F02DC67C-EA59-4C23-8863-EF1947EF262D}">
      <dgm:prSet/>
      <dgm:spPr/>
      <dgm:t>
        <a:bodyPr/>
        <a:lstStyle/>
        <a:p>
          <a:endParaRPr lang="en-US"/>
        </a:p>
      </dgm:t>
    </dgm:pt>
    <dgm:pt modelId="{AB577D72-2359-4139-BE59-07D7D97CC24E}">
      <dgm:prSet custT="1"/>
      <dgm:spPr>
        <a:ln>
          <a:solidFill>
            <a:schemeClr val="accent1"/>
          </a:solidFill>
        </a:ln>
      </dgm:spPr>
      <dgm:t>
        <a:bodyPr/>
        <a:lstStyle/>
        <a:p>
          <a:r>
            <a:rPr lang="en-US" sz="2800" b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0070C0"/>
              </a:solidFill>
            </a:rPr>
            <a:t>2013</a:t>
          </a:r>
        </a:p>
      </dgm:t>
    </dgm:pt>
    <dgm:pt modelId="{E6F9981A-39C9-46BD-A037-61279D9D10DD}" type="parTrans" cxnId="{99426B43-E53F-4F76-BB93-38F2552437F6}">
      <dgm:prSet/>
      <dgm:spPr/>
      <dgm:t>
        <a:bodyPr/>
        <a:lstStyle/>
        <a:p>
          <a:endParaRPr lang="en-US"/>
        </a:p>
      </dgm:t>
    </dgm:pt>
    <dgm:pt modelId="{BD7CF141-D8EA-4D98-9720-DD3D8D3AA055}" type="sibTrans" cxnId="{99426B43-E53F-4F76-BB93-38F2552437F6}">
      <dgm:prSet/>
      <dgm:spPr/>
      <dgm:t>
        <a:bodyPr/>
        <a:lstStyle/>
        <a:p>
          <a:endParaRPr lang="en-US"/>
        </a:p>
      </dgm:t>
    </dgm:pt>
    <dgm:pt modelId="{CD2E7414-F674-445E-B2D7-A47A5E26728B}">
      <dgm:prSet custT="1"/>
      <dgm:spPr>
        <a:ln w="15875"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en-US" sz="1400" b="1" dirty="0">
              <a:solidFill>
                <a:schemeClr val="bg2">
                  <a:lumMod val="25000"/>
                </a:schemeClr>
              </a:solidFill>
            </a:rPr>
            <a:t>Show cause order for objections to Settlement Agreement</a:t>
          </a:r>
        </a:p>
      </dgm:t>
    </dgm:pt>
    <dgm:pt modelId="{06572DF5-6D20-4623-8AD1-813CD92C0091}" type="parTrans" cxnId="{B64BF0C8-6F81-43F3-A91B-622CA2967F28}">
      <dgm:prSet/>
      <dgm:spPr/>
      <dgm:t>
        <a:bodyPr/>
        <a:lstStyle/>
        <a:p>
          <a:endParaRPr lang="en-US"/>
        </a:p>
      </dgm:t>
    </dgm:pt>
    <dgm:pt modelId="{A9F4F78D-6D1A-41EE-BA94-5C03269B1062}" type="sibTrans" cxnId="{B64BF0C8-6F81-43F3-A91B-622CA2967F28}">
      <dgm:prSet/>
      <dgm:spPr/>
      <dgm:t>
        <a:bodyPr/>
        <a:lstStyle/>
        <a:p>
          <a:endParaRPr lang="en-US"/>
        </a:p>
      </dgm:t>
    </dgm:pt>
    <dgm:pt modelId="{12C37A12-4268-4B98-8BCC-0F2C5673231E}">
      <dgm:prSet custT="1"/>
      <dgm:spPr>
        <a:ln>
          <a:solidFill>
            <a:schemeClr val="accent1"/>
          </a:solidFill>
        </a:ln>
      </dgm:spPr>
      <dgm:t>
        <a:bodyPr/>
        <a:lstStyle/>
        <a:p>
          <a:r>
            <a:rPr lang="en-US" sz="2800" b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0070C0"/>
              </a:solidFill>
            </a:rPr>
            <a:t>2009</a:t>
          </a:r>
        </a:p>
      </dgm:t>
    </dgm:pt>
    <dgm:pt modelId="{12AF8CD4-587B-4F2F-AC4F-5897A2A15DC3}" type="parTrans" cxnId="{F80315C0-2325-4B99-9704-8B19B7812911}">
      <dgm:prSet/>
      <dgm:spPr/>
      <dgm:t>
        <a:bodyPr/>
        <a:lstStyle/>
        <a:p>
          <a:endParaRPr lang="en-US"/>
        </a:p>
      </dgm:t>
    </dgm:pt>
    <dgm:pt modelId="{262DB15B-8DE8-43ED-B8D3-5127EE65EC0C}" type="sibTrans" cxnId="{F80315C0-2325-4B99-9704-8B19B7812911}">
      <dgm:prSet/>
      <dgm:spPr/>
      <dgm:t>
        <a:bodyPr/>
        <a:lstStyle/>
        <a:p>
          <a:endParaRPr lang="en-US"/>
        </a:p>
      </dgm:t>
    </dgm:pt>
    <dgm:pt modelId="{D25F235D-0C3F-443A-80CC-A2F908FBBBCB}">
      <dgm:prSet custT="1"/>
      <dgm:spPr>
        <a:ln w="15875"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en-US" sz="1400" b="1" dirty="0">
              <a:solidFill>
                <a:schemeClr val="bg2">
                  <a:lumMod val="25000"/>
                </a:schemeClr>
              </a:solidFill>
            </a:rPr>
            <a:t>Cost-sharing agreement</a:t>
          </a:r>
          <a:endParaRPr lang="en-US" sz="1400" b="1" dirty="0">
            <a:solidFill>
              <a:schemeClr val="bg2">
                <a:lumMod val="25000"/>
              </a:schemeClr>
            </a:solidFill>
            <a:highlight>
              <a:srgbClr val="FFFF00"/>
            </a:highlight>
          </a:endParaRPr>
        </a:p>
      </dgm:t>
    </dgm:pt>
    <dgm:pt modelId="{49015BA2-CD11-43A8-A65A-4EDBA6CE643F}" type="parTrans" cxnId="{572AF043-FC96-49EB-8981-A704B7F5F71E}">
      <dgm:prSet/>
      <dgm:spPr/>
      <dgm:t>
        <a:bodyPr/>
        <a:lstStyle/>
        <a:p>
          <a:endParaRPr lang="en-US"/>
        </a:p>
      </dgm:t>
    </dgm:pt>
    <dgm:pt modelId="{826F5AE8-3436-48EB-ADE1-B5205B9A74FB}" type="sibTrans" cxnId="{572AF043-FC96-49EB-8981-A704B7F5F71E}">
      <dgm:prSet/>
      <dgm:spPr/>
      <dgm:t>
        <a:bodyPr/>
        <a:lstStyle/>
        <a:p>
          <a:endParaRPr lang="en-US"/>
        </a:p>
      </dgm:t>
    </dgm:pt>
    <dgm:pt modelId="{A51A6C29-CC1E-4D28-A47D-B2F3E338432F}" type="pres">
      <dgm:prSet presAssocID="{AC1B83C1-5475-4363-B763-F987E0E236B0}" presName="Name0" presStyleCnt="0">
        <dgm:presLayoutVars>
          <dgm:dir/>
          <dgm:animLvl val="lvl"/>
          <dgm:resizeHandles val="exact"/>
        </dgm:presLayoutVars>
      </dgm:prSet>
      <dgm:spPr/>
    </dgm:pt>
    <dgm:pt modelId="{F576CF54-EDBD-46A2-8442-71CD13F1B100}" type="pres">
      <dgm:prSet presAssocID="{CCF3DB6B-D467-4D52-B608-9E0EC15AA1DD}" presName="linNode" presStyleCnt="0"/>
      <dgm:spPr/>
    </dgm:pt>
    <dgm:pt modelId="{3FC244F4-000C-4054-9936-93BE0D531B6D}" type="pres">
      <dgm:prSet presAssocID="{CCF3DB6B-D467-4D52-B608-9E0EC15AA1DD}" presName="parentText" presStyleLbl="node1" presStyleIdx="0" presStyleCnt="11">
        <dgm:presLayoutVars>
          <dgm:chMax val="1"/>
          <dgm:bulletEnabled val="1"/>
        </dgm:presLayoutVars>
      </dgm:prSet>
      <dgm:spPr/>
    </dgm:pt>
    <dgm:pt modelId="{901C7A0C-8C96-4ACE-AFE6-B193B31EBA10}" type="pres">
      <dgm:prSet presAssocID="{CCF3DB6B-D467-4D52-B608-9E0EC15AA1DD}" presName="descendantText" presStyleLbl="alignAccFollowNode1" presStyleIdx="0" presStyleCnt="11">
        <dgm:presLayoutVars>
          <dgm:bulletEnabled val="1"/>
        </dgm:presLayoutVars>
      </dgm:prSet>
      <dgm:spPr/>
    </dgm:pt>
    <dgm:pt modelId="{7C652166-DFF5-464A-B9A8-A680B0DCEAA7}" type="pres">
      <dgm:prSet presAssocID="{AB8D767C-39E1-4053-8608-CB69942D75B7}" presName="sp" presStyleCnt="0"/>
      <dgm:spPr/>
    </dgm:pt>
    <dgm:pt modelId="{9EB0A9F3-726A-4342-822C-792AC3180B58}" type="pres">
      <dgm:prSet presAssocID="{8373B756-F9F1-48C3-B173-EB59F6274C3A}" presName="linNode" presStyleCnt="0"/>
      <dgm:spPr/>
    </dgm:pt>
    <dgm:pt modelId="{A05E6732-2C31-4CD0-8562-ABFB71746DCC}" type="pres">
      <dgm:prSet presAssocID="{8373B756-F9F1-48C3-B173-EB59F6274C3A}" presName="parentText" presStyleLbl="node1" presStyleIdx="1" presStyleCnt="11">
        <dgm:presLayoutVars>
          <dgm:chMax val="1"/>
          <dgm:bulletEnabled val="1"/>
        </dgm:presLayoutVars>
      </dgm:prSet>
      <dgm:spPr/>
    </dgm:pt>
    <dgm:pt modelId="{0F9739D1-07B6-482B-AE86-5C7C963B2C60}" type="pres">
      <dgm:prSet presAssocID="{8373B756-F9F1-48C3-B173-EB59F6274C3A}" presName="descendantText" presStyleLbl="alignAccFollowNode1" presStyleIdx="1" presStyleCnt="11">
        <dgm:presLayoutVars>
          <dgm:bulletEnabled val="1"/>
        </dgm:presLayoutVars>
      </dgm:prSet>
      <dgm:spPr/>
    </dgm:pt>
    <dgm:pt modelId="{7257BA73-FBB4-409F-8C81-B779CD6FD180}" type="pres">
      <dgm:prSet presAssocID="{7F27453A-C546-475E-8DC8-81B3A2A62EDA}" presName="sp" presStyleCnt="0"/>
      <dgm:spPr/>
    </dgm:pt>
    <dgm:pt modelId="{3F264F42-CC86-475C-AB9A-EB79D9D7FACE}" type="pres">
      <dgm:prSet presAssocID="{1FA7292D-1820-4F67-BDC5-4D85447FCFBE}" presName="linNode" presStyleCnt="0"/>
      <dgm:spPr/>
    </dgm:pt>
    <dgm:pt modelId="{4105EFA3-A28D-44D8-88E4-7CBFC2FCD0CB}" type="pres">
      <dgm:prSet presAssocID="{1FA7292D-1820-4F67-BDC5-4D85447FCFBE}" presName="parentText" presStyleLbl="node1" presStyleIdx="2" presStyleCnt="11">
        <dgm:presLayoutVars>
          <dgm:chMax val="1"/>
          <dgm:bulletEnabled val="1"/>
        </dgm:presLayoutVars>
      </dgm:prSet>
      <dgm:spPr/>
    </dgm:pt>
    <dgm:pt modelId="{92800189-CF24-40CB-AD33-5EA27DBB4C39}" type="pres">
      <dgm:prSet presAssocID="{1FA7292D-1820-4F67-BDC5-4D85447FCFBE}" presName="descendantText" presStyleLbl="alignAccFollowNode1" presStyleIdx="2" presStyleCnt="11">
        <dgm:presLayoutVars>
          <dgm:bulletEnabled val="1"/>
        </dgm:presLayoutVars>
      </dgm:prSet>
      <dgm:spPr/>
    </dgm:pt>
    <dgm:pt modelId="{E45DA79E-6FAC-4CC5-A506-C06DD3776906}" type="pres">
      <dgm:prSet presAssocID="{7A8F5009-2964-4AEA-BED9-BE4BD52439B4}" presName="sp" presStyleCnt="0"/>
      <dgm:spPr/>
    </dgm:pt>
    <dgm:pt modelId="{C1C9EB06-8F3D-41A3-88B6-EA28A667F07B}" type="pres">
      <dgm:prSet presAssocID="{01E05F33-A700-4B1F-9453-1A497971FC8C}" presName="linNode" presStyleCnt="0"/>
      <dgm:spPr/>
    </dgm:pt>
    <dgm:pt modelId="{4328F0DC-5F65-41C1-A484-8CA9CC0A5071}" type="pres">
      <dgm:prSet presAssocID="{01E05F33-A700-4B1F-9453-1A497971FC8C}" presName="parentText" presStyleLbl="node1" presStyleIdx="3" presStyleCnt="11">
        <dgm:presLayoutVars>
          <dgm:chMax val="1"/>
          <dgm:bulletEnabled val="1"/>
        </dgm:presLayoutVars>
      </dgm:prSet>
      <dgm:spPr/>
    </dgm:pt>
    <dgm:pt modelId="{FDE85DB1-BC35-4788-9EBF-EFF8D2DE6CF0}" type="pres">
      <dgm:prSet presAssocID="{01E05F33-A700-4B1F-9453-1A497971FC8C}" presName="descendantText" presStyleLbl="alignAccFollowNode1" presStyleIdx="3" presStyleCnt="11" custScaleY="120987">
        <dgm:presLayoutVars>
          <dgm:bulletEnabled val="1"/>
        </dgm:presLayoutVars>
      </dgm:prSet>
      <dgm:spPr/>
    </dgm:pt>
    <dgm:pt modelId="{71D031F6-5CC4-4248-84BB-185CCBC5C103}" type="pres">
      <dgm:prSet presAssocID="{E8EFC2F5-10E6-4BBF-B78A-26BBC8B2CF94}" presName="sp" presStyleCnt="0"/>
      <dgm:spPr/>
    </dgm:pt>
    <dgm:pt modelId="{B568FC32-75D4-481C-AB34-84799E220D37}" type="pres">
      <dgm:prSet presAssocID="{12C37A12-4268-4B98-8BCC-0F2C5673231E}" presName="linNode" presStyleCnt="0"/>
      <dgm:spPr/>
    </dgm:pt>
    <dgm:pt modelId="{9DB3F659-2E8E-4DAA-BE2E-5951A8AE91BE}" type="pres">
      <dgm:prSet presAssocID="{12C37A12-4268-4B98-8BCC-0F2C5673231E}" presName="parentText" presStyleLbl="node1" presStyleIdx="4" presStyleCnt="11">
        <dgm:presLayoutVars>
          <dgm:chMax val="1"/>
          <dgm:bulletEnabled val="1"/>
        </dgm:presLayoutVars>
      </dgm:prSet>
      <dgm:spPr/>
    </dgm:pt>
    <dgm:pt modelId="{8FDD7CEC-AC5B-49EC-A88C-C9114EDF5DB0}" type="pres">
      <dgm:prSet presAssocID="{12C37A12-4268-4B98-8BCC-0F2C5673231E}" presName="descendantText" presStyleLbl="alignAccFollowNode1" presStyleIdx="4" presStyleCnt="11">
        <dgm:presLayoutVars>
          <dgm:bulletEnabled val="1"/>
        </dgm:presLayoutVars>
      </dgm:prSet>
      <dgm:spPr/>
    </dgm:pt>
    <dgm:pt modelId="{B5586761-4FC2-4034-B90A-82B1F12EE931}" type="pres">
      <dgm:prSet presAssocID="{262DB15B-8DE8-43ED-B8D3-5127EE65EC0C}" presName="sp" presStyleCnt="0"/>
      <dgm:spPr/>
    </dgm:pt>
    <dgm:pt modelId="{91EDF333-0FC3-4762-B510-C9DDD51FE5BB}" type="pres">
      <dgm:prSet presAssocID="{0FD34334-5BF6-40FD-87FC-FA3597391AF7}" presName="linNode" presStyleCnt="0"/>
      <dgm:spPr/>
    </dgm:pt>
    <dgm:pt modelId="{0AC99999-B809-44B5-8DA1-5E48594C85CF}" type="pres">
      <dgm:prSet presAssocID="{0FD34334-5BF6-40FD-87FC-FA3597391AF7}" presName="parentText" presStyleLbl="node1" presStyleIdx="5" presStyleCnt="11">
        <dgm:presLayoutVars>
          <dgm:chMax val="1"/>
          <dgm:bulletEnabled val="1"/>
        </dgm:presLayoutVars>
      </dgm:prSet>
      <dgm:spPr/>
    </dgm:pt>
    <dgm:pt modelId="{1AF0462D-4A72-413A-9AC1-85799022A14B}" type="pres">
      <dgm:prSet presAssocID="{0FD34334-5BF6-40FD-87FC-FA3597391AF7}" presName="descendantText" presStyleLbl="alignAccFollowNode1" presStyleIdx="5" presStyleCnt="11">
        <dgm:presLayoutVars>
          <dgm:bulletEnabled val="1"/>
        </dgm:presLayoutVars>
      </dgm:prSet>
      <dgm:spPr/>
    </dgm:pt>
    <dgm:pt modelId="{06723331-074B-4213-9558-93215EF19750}" type="pres">
      <dgm:prSet presAssocID="{5F46E1B1-C549-4169-BD47-148ECE565BE6}" presName="sp" presStyleCnt="0"/>
      <dgm:spPr/>
    </dgm:pt>
    <dgm:pt modelId="{E12868D0-FA3A-44A0-BDD4-BF7A361F7802}" type="pres">
      <dgm:prSet presAssocID="{FEBA3943-34A4-457A-9F38-58E9F2151E70}" presName="linNode" presStyleCnt="0"/>
      <dgm:spPr/>
    </dgm:pt>
    <dgm:pt modelId="{7AE212F7-011E-424D-AD9E-939B829329CB}" type="pres">
      <dgm:prSet presAssocID="{FEBA3943-34A4-457A-9F38-58E9F2151E70}" presName="parentText" presStyleLbl="node1" presStyleIdx="6" presStyleCnt="11">
        <dgm:presLayoutVars>
          <dgm:chMax val="1"/>
          <dgm:bulletEnabled val="1"/>
        </dgm:presLayoutVars>
      </dgm:prSet>
      <dgm:spPr/>
    </dgm:pt>
    <dgm:pt modelId="{F7D2B35A-B8DC-4652-8DF5-D94EBC6CB426}" type="pres">
      <dgm:prSet presAssocID="{FEBA3943-34A4-457A-9F38-58E9F2151E70}" presName="descendantText" presStyleLbl="alignAccFollowNode1" presStyleIdx="6" presStyleCnt="11">
        <dgm:presLayoutVars>
          <dgm:bulletEnabled val="1"/>
        </dgm:presLayoutVars>
      </dgm:prSet>
      <dgm:spPr/>
    </dgm:pt>
    <dgm:pt modelId="{8B878CEC-58D6-489F-B2AE-FF1C80D18CAA}" type="pres">
      <dgm:prSet presAssocID="{08925767-50D2-4522-81E1-675389D7678D}" presName="sp" presStyleCnt="0"/>
      <dgm:spPr/>
    </dgm:pt>
    <dgm:pt modelId="{EA95D79D-46AD-4D64-B993-E4261441C014}" type="pres">
      <dgm:prSet presAssocID="{AB577D72-2359-4139-BE59-07D7D97CC24E}" presName="linNode" presStyleCnt="0"/>
      <dgm:spPr/>
    </dgm:pt>
    <dgm:pt modelId="{9BADAA2E-F860-4810-8C45-075E6323D06E}" type="pres">
      <dgm:prSet presAssocID="{AB577D72-2359-4139-BE59-07D7D97CC24E}" presName="parentText" presStyleLbl="node1" presStyleIdx="7" presStyleCnt="11">
        <dgm:presLayoutVars>
          <dgm:chMax val="1"/>
          <dgm:bulletEnabled val="1"/>
        </dgm:presLayoutVars>
      </dgm:prSet>
      <dgm:spPr/>
    </dgm:pt>
    <dgm:pt modelId="{CBE819A2-62D8-4FCB-AC7F-69ACD77F570C}" type="pres">
      <dgm:prSet presAssocID="{AB577D72-2359-4139-BE59-07D7D97CC24E}" presName="descendantText" presStyleLbl="alignAccFollowNode1" presStyleIdx="7" presStyleCnt="11">
        <dgm:presLayoutVars>
          <dgm:bulletEnabled val="1"/>
        </dgm:presLayoutVars>
      </dgm:prSet>
      <dgm:spPr/>
    </dgm:pt>
    <dgm:pt modelId="{402EFF1A-6235-4B66-A8D9-797D4D385915}" type="pres">
      <dgm:prSet presAssocID="{BD7CF141-D8EA-4D98-9720-DD3D8D3AA055}" presName="sp" presStyleCnt="0"/>
      <dgm:spPr/>
    </dgm:pt>
    <dgm:pt modelId="{2152FFE1-5CE3-4E3E-BC01-DBE06FCAD5A8}" type="pres">
      <dgm:prSet presAssocID="{B5970A32-82B9-4661-9390-E13F85EDF91A}" presName="linNode" presStyleCnt="0"/>
      <dgm:spPr/>
    </dgm:pt>
    <dgm:pt modelId="{1CF5F3F0-2058-428D-92A1-4BD80F6D687D}" type="pres">
      <dgm:prSet presAssocID="{B5970A32-82B9-4661-9390-E13F85EDF91A}" presName="parentText" presStyleLbl="node1" presStyleIdx="8" presStyleCnt="11">
        <dgm:presLayoutVars>
          <dgm:chMax val="1"/>
          <dgm:bulletEnabled val="1"/>
        </dgm:presLayoutVars>
      </dgm:prSet>
      <dgm:spPr/>
    </dgm:pt>
    <dgm:pt modelId="{9A0A13CB-C145-47B5-A8FB-11993309E81B}" type="pres">
      <dgm:prSet presAssocID="{B5970A32-82B9-4661-9390-E13F85EDF91A}" presName="descendantText" presStyleLbl="alignAccFollowNode1" presStyleIdx="8" presStyleCnt="11">
        <dgm:presLayoutVars>
          <dgm:bulletEnabled val="1"/>
        </dgm:presLayoutVars>
      </dgm:prSet>
      <dgm:spPr/>
    </dgm:pt>
    <dgm:pt modelId="{E4EC07B7-A66A-4883-9D79-C327EC58B845}" type="pres">
      <dgm:prSet presAssocID="{86B3FABA-7A70-45DA-9147-1925894D2609}" presName="sp" presStyleCnt="0"/>
      <dgm:spPr/>
    </dgm:pt>
    <dgm:pt modelId="{DDA58F31-0802-49DA-8820-F760695681E5}" type="pres">
      <dgm:prSet presAssocID="{5FE0F796-61D5-4649-B745-F5A4632142D9}" presName="linNode" presStyleCnt="0"/>
      <dgm:spPr/>
    </dgm:pt>
    <dgm:pt modelId="{700A560A-0028-4A47-9180-E639A6E7F72E}" type="pres">
      <dgm:prSet presAssocID="{5FE0F796-61D5-4649-B745-F5A4632142D9}" presName="parentText" presStyleLbl="node1" presStyleIdx="9" presStyleCnt="11">
        <dgm:presLayoutVars>
          <dgm:chMax val="1"/>
          <dgm:bulletEnabled val="1"/>
        </dgm:presLayoutVars>
      </dgm:prSet>
      <dgm:spPr/>
    </dgm:pt>
    <dgm:pt modelId="{8041684D-4FCB-44B9-9C69-3F2F0EA81543}" type="pres">
      <dgm:prSet presAssocID="{5FE0F796-61D5-4649-B745-F5A4632142D9}" presName="descendantText" presStyleLbl="alignAccFollowNode1" presStyleIdx="9" presStyleCnt="11">
        <dgm:presLayoutVars>
          <dgm:bulletEnabled val="1"/>
        </dgm:presLayoutVars>
      </dgm:prSet>
      <dgm:spPr/>
    </dgm:pt>
    <dgm:pt modelId="{F8249386-CA13-407B-BBFC-0EA401EEB490}" type="pres">
      <dgm:prSet presAssocID="{63433321-8D8F-49DF-812C-656E1CE4E1E4}" presName="sp" presStyleCnt="0"/>
      <dgm:spPr/>
    </dgm:pt>
    <dgm:pt modelId="{4A404B7F-D9F8-4B4E-A3B9-3D454D345CD8}" type="pres">
      <dgm:prSet presAssocID="{C263BB8B-34D7-4C23-9F13-D991869C14E2}" presName="linNode" presStyleCnt="0"/>
      <dgm:spPr/>
    </dgm:pt>
    <dgm:pt modelId="{47447193-DE52-402A-9FD0-9804E4D28F42}" type="pres">
      <dgm:prSet presAssocID="{C263BB8B-34D7-4C23-9F13-D991869C14E2}" presName="parentText" presStyleLbl="node1" presStyleIdx="10" presStyleCnt="11">
        <dgm:presLayoutVars>
          <dgm:chMax val="1"/>
          <dgm:bulletEnabled val="1"/>
        </dgm:presLayoutVars>
      </dgm:prSet>
      <dgm:spPr/>
    </dgm:pt>
    <dgm:pt modelId="{345B106A-9581-458B-975C-DC5BA1C9AB5A}" type="pres">
      <dgm:prSet presAssocID="{C263BB8B-34D7-4C23-9F13-D991869C14E2}" presName="descendantText" presStyleLbl="alignAccFollowNode1" presStyleIdx="10" presStyleCnt="11">
        <dgm:presLayoutVars>
          <dgm:bulletEnabled val="1"/>
        </dgm:presLayoutVars>
      </dgm:prSet>
      <dgm:spPr/>
    </dgm:pt>
  </dgm:ptLst>
  <dgm:cxnLst>
    <dgm:cxn modelId="{99595E03-6B43-4D92-85F3-B49B7CB6F88B}" srcId="{5FE0F796-61D5-4649-B745-F5A4632142D9}" destId="{B87DFE55-7BD6-4D57-8621-14B0384A92C6}" srcOrd="0" destOrd="0" parTransId="{4375DC1C-0696-4C1B-ABEC-F4040A4D1C41}" sibTransId="{DAEB518A-9274-4742-9978-5244297D8098}"/>
    <dgm:cxn modelId="{C28CFC11-3615-4430-B250-E8DEA5D5BDCA}" type="presOf" srcId="{00F36B48-5A54-4D46-8860-8DBFF886303B}" destId="{F7D2B35A-B8DC-4652-8DF5-D94EBC6CB426}" srcOrd="0" destOrd="0" presId="urn:microsoft.com/office/officeart/2005/8/layout/vList5"/>
    <dgm:cxn modelId="{BD65E416-B59A-415C-88DE-01DD4CF41583}" srcId="{AC1B83C1-5475-4363-B763-F987E0E236B0}" destId="{8373B756-F9F1-48C3-B173-EB59F6274C3A}" srcOrd="1" destOrd="0" parTransId="{34626195-890A-4933-8C0A-567C4F3E15C1}" sibTransId="{7F27453A-C546-475E-8DC8-81B3A2A62EDA}"/>
    <dgm:cxn modelId="{0D0CBE17-E450-4CAE-895A-DB1EFA768975}" srcId="{01E05F33-A700-4B1F-9453-1A497971FC8C}" destId="{6B94323A-A9F3-4896-A1C9-D85517844008}" srcOrd="0" destOrd="0" parTransId="{84B21D9E-6DD6-4270-9BAF-82EC697697A1}" sibTransId="{4DE182A1-E4A4-4662-8187-4C4D178599A9}"/>
    <dgm:cxn modelId="{574B851B-756B-479E-8963-1931617312BD}" type="presOf" srcId="{AC1B83C1-5475-4363-B763-F987E0E236B0}" destId="{A51A6C29-CC1E-4D28-A47D-B2F3E338432F}" srcOrd="0" destOrd="0" presId="urn:microsoft.com/office/officeart/2005/8/layout/vList5"/>
    <dgm:cxn modelId="{034E701C-6304-45B8-97FC-C9CC8DFD7003}" srcId="{1FA7292D-1820-4F67-BDC5-4D85447FCFBE}" destId="{9C294BE4-2416-4219-A44E-98CC5509FBB2}" srcOrd="0" destOrd="0" parTransId="{B7ABB2C1-AEB3-47DC-98FA-BE51ACA81D1E}" sibTransId="{D5780045-8BB7-48C3-A4EF-E786A60440ED}"/>
    <dgm:cxn modelId="{AB18831D-06A6-4B9F-B3DF-7C6DC39D5535}" type="presOf" srcId="{FE7AD29E-B5E5-48CF-AC0B-B8FEDB42A1A9}" destId="{901C7A0C-8C96-4ACE-AFE6-B193B31EBA10}" srcOrd="0" destOrd="0" presId="urn:microsoft.com/office/officeart/2005/8/layout/vList5"/>
    <dgm:cxn modelId="{A85CDC20-AFF1-462E-8744-F2941F5CADC3}" type="presOf" srcId="{8373B756-F9F1-48C3-B173-EB59F6274C3A}" destId="{A05E6732-2C31-4CD0-8562-ABFB71746DCC}" srcOrd="0" destOrd="0" presId="urn:microsoft.com/office/officeart/2005/8/layout/vList5"/>
    <dgm:cxn modelId="{799F6A28-2113-4B12-80E5-D0E2027B0278}" type="presOf" srcId="{01E05F33-A700-4B1F-9453-1A497971FC8C}" destId="{4328F0DC-5F65-41C1-A484-8CA9CC0A5071}" srcOrd="0" destOrd="0" presId="urn:microsoft.com/office/officeart/2005/8/layout/vList5"/>
    <dgm:cxn modelId="{A9B5BE28-028A-41A4-B89E-D72151A5561D}" type="presOf" srcId="{4D7063BD-13D0-4775-A38F-15169A156626}" destId="{1AF0462D-4A72-413A-9AC1-85799022A14B}" srcOrd="0" destOrd="0" presId="urn:microsoft.com/office/officeart/2005/8/layout/vList5"/>
    <dgm:cxn modelId="{EF12EC29-28E1-47EC-B4EC-4CD874A8E73A}" srcId="{8373B756-F9F1-48C3-B173-EB59F6274C3A}" destId="{B10A8BCF-EBD7-4C01-8F2D-32EB9A0CE547}" srcOrd="0" destOrd="0" parTransId="{5D3C0519-0F1E-4F27-A7FA-8248790C47DE}" sibTransId="{E3435497-133D-443E-8CAB-CBBDBCB9D808}"/>
    <dgm:cxn modelId="{18219C2A-47D7-4958-AA44-341B3F2F1D0A}" type="presOf" srcId="{C263BB8B-34D7-4C23-9F13-D991869C14E2}" destId="{47447193-DE52-402A-9FD0-9804E4D28F42}" srcOrd="0" destOrd="0" presId="urn:microsoft.com/office/officeart/2005/8/layout/vList5"/>
    <dgm:cxn modelId="{B302EF34-4547-40A9-BBF4-C9C90FE766B6}" srcId="{FEBA3943-34A4-457A-9F38-58E9F2151E70}" destId="{00F36B48-5A54-4D46-8860-8DBFF886303B}" srcOrd="0" destOrd="0" parTransId="{354A74F2-08E7-4D57-B18B-044E8AE3FBB6}" sibTransId="{B8F03BCF-40E2-4F54-B9F4-8139F3884CC1}"/>
    <dgm:cxn modelId="{46DE623D-1DF3-447F-A85D-B375C6232802}" type="presOf" srcId="{6B94323A-A9F3-4896-A1C9-D85517844008}" destId="{FDE85DB1-BC35-4788-9EBF-EFF8D2DE6CF0}" srcOrd="0" destOrd="0" presId="urn:microsoft.com/office/officeart/2005/8/layout/vList5"/>
    <dgm:cxn modelId="{8D14B73F-B24F-47AE-98A7-24F650CA5717}" type="presOf" srcId="{CD2E7414-F674-445E-B2D7-A47A5E26728B}" destId="{CBE819A2-62D8-4FCB-AC7F-69ACD77F570C}" srcOrd="0" destOrd="0" presId="urn:microsoft.com/office/officeart/2005/8/layout/vList5"/>
    <dgm:cxn modelId="{711FF93F-E224-4A56-80D2-41E5E0648BEE}" srcId="{0FD34334-5BF6-40FD-87FC-FA3597391AF7}" destId="{4D7063BD-13D0-4775-A38F-15169A156626}" srcOrd="0" destOrd="0" parTransId="{EE9B3F19-310F-4D24-BCBB-B6A8772AED9F}" sibTransId="{DAB2BCEE-5A66-417C-9E04-078F974F81FC}"/>
    <dgm:cxn modelId="{E6D53E5C-37F8-4EF0-BF07-0F2820D41153}" type="presOf" srcId="{AB577D72-2359-4139-BE59-07D7D97CC24E}" destId="{9BADAA2E-F860-4810-8C45-075E6323D06E}" srcOrd="0" destOrd="0" presId="urn:microsoft.com/office/officeart/2005/8/layout/vList5"/>
    <dgm:cxn modelId="{CF6CA45C-5556-4F67-B32D-53F83830DCF0}" type="presOf" srcId="{5FE0F796-61D5-4649-B745-F5A4632142D9}" destId="{700A560A-0028-4A47-9180-E639A6E7F72E}" srcOrd="0" destOrd="0" presId="urn:microsoft.com/office/officeart/2005/8/layout/vList5"/>
    <dgm:cxn modelId="{82E8D95F-884C-4C57-B501-F82B464D53AB}" type="presOf" srcId="{12C37A12-4268-4B98-8BCC-0F2C5673231E}" destId="{9DB3F659-2E8E-4DAA-BE2E-5951A8AE91BE}" srcOrd="0" destOrd="0" presId="urn:microsoft.com/office/officeart/2005/8/layout/vList5"/>
    <dgm:cxn modelId="{99426B43-E53F-4F76-BB93-38F2552437F6}" srcId="{AC1B83C1-5475-4363-B763-F987E0E236B0}" destId="{AB577D72-2359-4139-BE59-07D7D97CC24E}" srcOrd="7" destOrd="0" parTransId="{E6F9981A-39C9-46BD-A037-61279D9D10DD}" sibTransId="{BD7CF141-D8EA-4D98-9720-DD3D8D3AA055}"/>
    <dgm:cxn modelId="{572AF043-FC96-49EB-8981-A704B7F5F71E}" srcId="{12C37A12-4268-4B98-8BCC-0F2C5673231E}" destId="{D25F235D-0C3F-443A-80CC-A2F908FBBBCB}" srcOrd="0" destOrd="0" parTransId="{49015BA2-CD11-43A8-A65A-4EDBA6CE643F}" sibTransId="{826F5AE8-3436-48EB-ADE1-B5205B9A74FB}"/>
    <dgm:cxn modelId="{BA443B4B-F65B-4139-9009-23AF0480E477}" srcId="{B5970A32-82B9-4661-9390-E13F85EDF91A}" destId="{63A58653-AD1C-4C89-8F96-9A1066FB5C20}" srcOrd="0" destOrd="0" parTransId="{D1CEACE0-B640-4E94-AFC6-525B912EA93B}" sibTransId="{5E8A7A1B-C750-4C99-B32B-2F53AB49E0CE}"/>
    <dgm:cxn modelId="{0195404D-9A46-4125-A8B1-D951F56E09BC}" type="presOf" srcId="{AD374D48-C1A8-4B48-BEEC-156AA64978E7}" destId="{345B106A-9581-458B-975C-DC5BA1C9AB5A}" srcOrd="0" destOrd="0" presId="urn:microsoft.com/office/officeart/2005/8/layout/vList5"/>
    <dgm:cxn modelId="{31FBD071-D733-42CD-9516-5A9E59AF92A2}" type="presOf" srcId="{CCF3DB6B-D467-4D52-B608-9E0EC15AA1DD}" destId="{3FC244F4-000C-4054-9936-93BE0D531B6D}" srcOrd="0" destOrd="0" presId="urn:microsoft.com/office/officeart/2005/8/layout/vList5"/>
    <dgm:cxn modelId="{B37C5252-6A31-4778-A8EC-F583035EFB78}" type="presOf" srcId="{63A58653-AD1C-4C89-8F96-9A1066FB5C20}" destId="{9A0A13CB-C145-47B5-A8FB-11993309E81B}" srcOrd="0" destOrd="0" presId="urn:microsoft.com/office/officeart/2005/8/layout/vList5"/>
    <dgm:cxn modelId="{E38A9E78-B24F-460F-AD57-37C9C819150D}" srcId="{AC1B83C1-5475-4363-B763-F987E0E236B0}" destId="{0FD34334-5BF6-40FD-87FC-FA3597391AF7}" srcOrd="5" destOrd="0" parTransId="{58C0541B-322C-4907-BC07-4EA23E2B035C}" sibTransId="{5F46E1B1-C549-4169-BD47-148ECE565BE6}"/>
    <dgm:cxn modelId="{ABF6E379-BAAD-44BA-B481-36CBA4CB794B}" srcId="{AC1B83C1-5475-4363-B763-F987E0E236B0}" destId="{C263BB8B-34D7-4C23-9F13-D991869C14E2}" srcOrd="10" destOrd="0" parTransId="{E6DD22E6-2377-4B12-BBDC-5F234B89C077}" sibTransId="{6E245581-5529-4A4E-BFA8-22905D44F98E}"/>
    <dgm:cxn modelId="{F02DC67C-EA59-4C23-8863-EF1947EF262D}" srcId="{C263BB8B-34D7-4C23-9F13-D991869C14E2}" destId="{AD374D48-C1A8-4B48-BEEC-156AA64978E7}" srcOrd="0" destOrd="0" parTransId="{CC378CCE-A74E-4C23-9871-0E138E8CEBA1}" sibTransId="{F6E843D9-A61A-489A-BFB3-D0580F6755D9}"/>
    <dgm:cxn modelId="{DF570B86-D26B-4638-BA13-5F63D55ADA47}" type="presOf" srcId="{1FA7292D-1820-4F67-BDC5-4D85447FCFBE}" destId="{4105EFA3-A28D-44D8-88E4-7CBFC2FCD0CB}" srcOrd="0" destOrd="0" presId="urn:microsoft.com/office/officeart/2005/8/layout/vList5"/>
    <dgm:cxn modelId="{DE2AB689-E60B-4DE9-9838-2C7A69A833D3}" srcId="{AC1B83C1-5475-4363-B763-F987E0E236B0}" destId="{FEBA3943-34A4-457A-9F38-58E9F2151E70}" srcOrd="6" destOrd="0" parTransId="{6A97CEC0-1400-4416-A62E-6984C0210668}" sibTransId="{08925767-50D2-4522-81E1-675389D7678D}"/>
    <dgm:cxn modelId="{3DFB198C-4CF9-4EB5-8FE5-DA91B630DABB}" type="presOf" srcId="{FEBA3943-34A4-457A-9F38-58E9F2151E70}" destId="{7AE212F7-011E-424D-AD9E-939B829329CB}" srcOrd="0" destOrd="0" presId="urn:microsoft.com/office/officeart/2005/8/layout/vList5"/>
    <dgm:cxn modelId="{6B942994-36D8-49A4-84FA-CDEFE527A3DD}" srcId="{AC1B83C1-5475-4363-B763-F987E0E236B0}" destId="{CCF3DB6B-D467-4D52-B608-9E0EC15AA1DD}" srcOrd="0" destOrd="0" parTransId="{C559EA63-5FEB-4309-879C-4A2F03505011}" sibTransId="{AB8D767C-39E1-4053-8608-CB69942D75B7}"/>
    <dgm:cxn modelId="{4D6D919D-0323-4E33-A38E-D3226B63F603}" type="presOf" srcId="{9C294BE4-2416-4219-A44E-98CC5509FBB2}" destId="{92800189-CF24-40CB-AD33-5EA27DBB4C39}" srcOrd="0" destOrd="0" presId="urn:microsoft.com/office/officeart/2005/8/layout/vList5"/>
    <dgm:cxn modelId="{17BD16A3-7ABD-4447-97A1-C439B1D3D594}" srcId="{CCF3DB6B-D467-4D52-B608-9E0EC15AA1DD}" destId="{FE7AD29E-B5E5-48CF-AC0B-B8FEDB42A1A9}" srcOrd="0" destOrd="0" parTransId="{F665E4C7-C087-4A8D-9DA8-73076CB1D2B2}" sibTransId="{D3AC91FC-165F-4713-96A6-B20AEA5E1584}"/>
    <dgm:cxn modelId="{C60164A5-BB2E-4819-8FBA-2B08DE506544}" type="presOf" srcId="{B87DFE55-7BD6-4D57-8621-14B0384A92C6}" destId="{8041684D-4FCB-44B9-9C69-3F2F0EA81543}" srcOrd="0" destOrd="0" presId="urn:microsoft.com/office/officeart/2005/8/layout/vList5"/>
    <dgm:cxn modelId="{628E2EB7-1D0A-489C-A705-C7855A7A4CA6}" type="presOf" srcId="{D25F235D-0C3F-443A-80CC-A2F908FBBBCB}" destId="{8FDD7CEC-AC5B-49EC-A88C-C9114EDF5DB0}" srcOrd="0" destOrd="0" presId="urn:microsoft.com/office/officeart/2005/8/layout/vList5"/>
    <dgm:cxn modelId="{AA2299BD-E5CC-45B5-9927-04DB0380FFC5}" srcId="{AC1B83C1-5475-4363-B763-F987E0E236B0}" destId="{1FA7292D-1820-4F67-BDC5-4D85447FCFBE}" srcOrd="2" destOrd="0" parTransId="{F02629B7-E641-4B67-9404-4E62BAAE4849}" sibTransId="{7A8F5009-2964-4AEA-BED9-BE4BD52439B4}"/>
    <dgm:cxn modelId="{F80315C0-2325-4B99-9704-8B19B7812911}" srcId="{AC1B83C1-5475-4363-B763-F987E0E236B0}" destId="{12C37A12-4268-4B98-8BCC-0F2C5673231E}" srcOrd="4" destOrd="0" parTransId="{12AF8CD4-587B-4F2F-AC4F-5897A2A15DC3}" sibTransId="{262DB15B-8DE8-43ED-B8D3-5127EE65EC0C}"/>
    <dgm:cxn modelId="{584802C2-59E5-450E-8DF8-F667A6501279}" type="presOf" srcId="{B5970A32-82B9-4661-9390-E13F85EDF91A}" destId="{1CF5F3F0-2058-428D-92A1-4BD80F6D687D}" srcOrd="0" destOrd="0" presId="urn:microsoft.com/office/officeart/2005/8/layout/vList5"/>
    <dgm:cxn modelId="{B64BF0C8-6F81-43F3-A91B-622CA2967F28}" srcId="{AB577D72-2359-4139-BE59-07D7D97CC24E}" destId="{CD2E7414-F674-445E-B2D7-A47A5E26728B}" srcOrd="0" destOrd="0" parTransId="{06572DF5-6D20-4623-8AD1-813CD92C0091}" sibTransId="{A9F4F78D-6D1A-41EE-BA94-5C03269B1062}"/>
    <dgm:cxn modelId="{25D1D5D2-F6F3-48D3-876E-4A0E1912A041}" srcId="{AC1B83C1-5475-4363-B763-F987E0E236B0}" destId="{B5970A32-82B9-4661-9390-E13F85EDF91A}" srcOrd="8" destOrd="0" parTransId="{18B05877-1448-4B64-99B7-78F4CE02D0C8}" sibTransId="{86B3FABA-7A70-45DA-9147-1925894D2609}"/>
    <dgm:cxn modelId="{64A77BD4-3537-4F0A-BE28-99B6E4F0369C}" type="presOf" srcId="{B10A8BCF-EBD7-4C01-8F2D-32EB9A0CE547}" destId="{0F9739D1-07B6-482B-AE86-5C7C963B2C60}" srcOrd="0" destOrd="0" presId="urn:microsoft.com/office/officeart/2005/8/layout/vList5"/>
    <dgm:cxn modelId="{6701C6DD-8DC5-4CAD-BB68-DC8F97236584}" type="presOf" srcId="{0FD34334-5BF6-40FD-87FC-FA3597391AF7}" destId="{0AC99999-B809-44B5-8DA1-5E48594C85CF}" srcOrd="0" destOrd="0" presId="urn:microsoft.com/office/officeart/2005/8/layout/vList5"/>
    <dgm:cxn modelId="{2A6AF4E0-3F62-41EA-B4E5-503B6F64E5E9}" srcId="{AC1B83C1-5475-4363-B763-F987E0E236B0}" destId="{5FE0F796-61D5-4649-B745-F5A4632142D9}" srcOrd="9" destOrd="0" parTransId="{FC32C723-CDD9-4366-AE6E-D090B25B0632}" sibTransId="{63433321-8D8F-49DF-812C-656E1CE4E1E4}"/>
    <dgm:cxn modelId="{54AF3BEE-9ABC-43D5-B331-7E21A297F0B9}" srcId="{AC1B83C1-5475-4363-B763-F987E0E236B0}" destId="{01E05F33-A700-4B1F-9453-1A497971FC8C}" srcOrd="3" destOrd="0" parTransId="{6F757657-CFA2-475E-A83F-E34FE4DAEAC3}" sibTransId="{E8EFC2F5-10E6-4BBF-B78A-26BBC8B2CF94}"/>
    <dgm:cxn modelId="{4B5AC375-9534-4DCD-99C1-74EA4B28D1EF}" type="presParOf" srcId="{A51A6C29-CC1E-4D28-A47D-B2F3E338432F}" destId="{F576CF54-EDBD-46A2-8442-71CD13F1B100}" srcOrd="0" destOrd="0" presId="urn:microsoft.com/office/officeart/2005/8/layout/vList5"/>
    <dgm:cxn modelId="{020D96BD-7B0A-4E09-9A27-51B14DF79CDC}" type="presParOf" srcId="{F576CF54-EDBD-46A2-8442-71CD13F1B100}" destId="{3FC244F4-000C-4054-9936-93BE0D531B6D}" srcOrd="0" destOrd="0" presId="urn:microsoft.com/office/officeart/2005/8/layout/vList5"/>
    <dgm:cxn modelId="{217211B8-B563-446A-A994-BAAC4FC30FA9}" type="presParOf" srcId="{F576CF54-EDBD-46A2-8442-71CD13F1B100}" destId="{901C7A0C-8C96-4ACE-AFE6-B193B31EBA10}" srcOrd="1" destOrd="0" presId="urn:microsoft.com/office/officeart/2005/8/layout/vList5"/>
    <dgm:cxn modelId="{EA2B5B34-DD56-480D-A9C6-4EFB12267143}" type="presParOf" srcId="{A51A6C29-CC1E-4D28-A47D-B2F3E338432F}" destId="{7C652166-DFF5-464A-B9A8-A680B0DCEAA7}" srcOrd="1" destOrd="0" presId="urn:microsoft.com/office/officeart/2005/8/layout/vList5"/>
    <dgm:cxn modelId="{8EF75788-172E-4A48-BAED-849E8848A593}" type="presParOf" srcId="{A51A6C29-CC1E-4D28-A47D-B2F3E338432F}" destId="{9EB0A9F3-726A-4342-822C-792AC3180B58}" srcOrd="2" destOrd="0" presId="urn:microsoft.com/office/officeart/2005/8/layout/vList5"/>
    <dgm:cxn modelId="{105700A2-20BF-4D94-A8C6-002C448750B6}" type="presParOf" srcId="{9EB0A9F3-726A-4342-822C-792AC3180B58}" destId="{A05E6732-2C31-4CD0-8562-ABFB71746DCC}" srcOrd="0" destOrd="0" presId="urn:microsoft.com/office/officeart/2005/8/layout/vList5"/>
    <dgm:cxn modelId="{C48703D5-6DDA-4154-883B-B934860A804C}" type="presParOf" srcId="{9EB0A9F3-726A-4342-822C-792AC3180B58}" destId="{0F9739D1-07B6-482B-AE86-5C7C963B2C60}" srcOrd="1" destOrd="0" presId="urn:microsoft.com/office/officeart/2005/8/layout/vList5"/>
    <dgm:cxn modelId="{02610131-BA4A-4F99-87DD-0712135B9131}" type="presParOf" srcId="{A51A6C29-CC1E-4D28-A47D-B2F3E338432F}" destId="{7257BA73-FBB4-409F-8C81-B779CD6FD180}" srcOrd="3" destOrd="0" presId="urn:microsoft.com/office/officeart/2005/8/layout/vList5"/>
    <dgm:cxn modelId="{169DC8D2-004C-44D4-8D50-C722DD2FC44A}" type="presParOf" srcId="{A51A6C29-CC1E-4D28-A47D-B2F3E338432F}" destId="{3F264F42-CC86-475C-AB9A-EB79D9D7FACE}" srcOrd="4" destOrd="0" presId="urn:microsoft.com/office/officeart/2005/8/layout/vList5"/>
    <dgm:cxn modelId="{F4B2A4E8-3170-472E-9B1F-E6258F17CE23}" type="presParOf" srcId="{3F264F42-CC86-475C-AB9A-EB79D9D7FACE}" destId="{4105EFA3-A28D-44D8-88E4-7CBFC2FCD0CB}" srcOrd="0" destOrd="0" presId="urn:microsoft.com/office/officeart/2005/8/layout/vList5"/>
    <dgm:cxn modelId="{202EC620-D15E-4162-9B4F-039CA571AC73}" type="presParOf" srcId="{3F264F42-CC86-475C-AB9A-EB79D9D7FACE}" destId="{92800189-CF24-40CB-AD33-5EA27DBB4C39}" srcOrd="1" destOrd="0" presId="urn:microsoft.com/office/officeart/2005/8/layout/vList5"/>
    <dgm:cxn modelId="{7C751022-44EA-4042-B498-711C4E12AFFB}" type="presParOf" srcId="{A51A6C29-CC1E-4D28-A47D-B2F3E338432F}" destId="{E45DA79E-6FAC-4CC5-A506-C06DD3776906}" srcOrd="5" destOrd="0" presId="urn:microsoft.com/office/officeart/2005/8/layout/vList5"/>
    <dgm:cxn modelId="{B5CD1A74-EB55-411E-AB8F-A4BD298A60B7}" type="presParOf" srcId="{A51A6C29-CC1E-4D28-A47D-B2F3E338432F}" destId="{C1C9EB06-8F3D-41A3-88B6-EA28A667F07B}" srcOrd="6" destOrd="0" presId="urn:microsoft.com/office/officeart/2005/8/layout/vList5"/>
    <dgm:cxn modelId="{37884879-B191-4EB0-8987-CAD7D98D1418}" type="presParOf" srcId="{C1C9EB06-8F3D-41A3-88B6-EA28A667F07B}" destId="{4328F0DC-5F65-41C1-A484-8CA9CC0A5071}" srcOrd="0" destOrd="0" presId="urn:microsoft.com/office/officeart/2005/8/layout/vList5"/>
    <dgm:cxn modelId="{621D297E-2C88-42F0-9BD6-95DD5CCA2BFA}" type="presParOf" srcId="{C1C9EB06-8F3D-41A3-88B6-EA28A667F07B}" destId="{FDE85DB1-BC35-4788-9EBF-EFF8D2DE6CF0}" srcOrd="1" destOrd="0" presId="urn:microsoft.com/office/officeart/2005/8/layout/vList5"/>
    <dgm:cxn modelId="{7BF28F70-F7F1-4BE7-9307-5C107C712BA2}" type="presParOf" srcId="{A51A6C29-CC1E-4D28-A47D-B2F3E338432F}" destId="{71D031F6-5CC4-4248-84BB-185CCBC5C103}" srcOrd="7" destOrd="0" presId="urn:microsoft.com/office/officeart/2005/8/layout/vList5"/>
    <dgm:cxn modelId="{67A73FAB-C5D2-4F42-A3D7-D6870AFC035C}" type="presParOf" srcId="{A51A6C29-CC1E-4D28-A47D-B2F3E338432F}" destId="{B568FC32-75D4-481C-AB34-84799E220D37}" srcOrd="8" destOrd="0" presId="urn:microsoft.com/office/officeart/2005/8/layout/vList5"/>
    <dgm:cxn modelId="{294F0F75-17F4-46F9-923C-70B7A3832DF6}" type="presParOf" srcId="{B568FC32-75D4-481C-AB34-84799E220D37}" destId="{9DB3F659-2E8E-4DAA-BE2E-5951A8AE91BE}" srcOrd="0" destOrd="0" presId="urn:microsoft.com/office/officeart/2005/8/layout/vList5"/>
    <dgm:cxn modelId="{E938055E-2F7C-4C46-9636-27342351C6B6}" type="presParOf" srcId="{B568FC32-75D4-481C-AB34-84799E220D37}" destId="{8FDD7CEC-AC5B-49EC-A88C-C9114EDF5DB0}" srcOrd="1" destOrd="0" presId="urn:microsoft.com/office/officeart/2005/8/layout/vList5"/>
    <dgm:cxn modelId="{B027DDEE-4846-4F67-A0F5-C25D1A487C80}" type="presParOf" srcId="{A51A6C29-CC1E-4D28-A47D-B2F3E338432F}" destId="{B5586761-4FC2-4034-B90A-82B1F12EE931}" srcOrd="9" destOrd="0" presId="urn:microsoft.com/office/officeart/2005/8/layout/vList5"/>
    <dgm:cxn modelId="{98E4085A-5927-48F7-9508-A43D1E01262F}" type="presParOf" srcId="{A51A6C29-CC1E-4D28-A47D-B2F3E338432F}" destId="{91EDF333-0FC3-4762-B510-C9DDD51FE5BB}" srcOrd="10" destOrd="0" presId="urn:microsoft.com/office/officeart/2005/8/layout/vList5"/>
    <dgm:cxn modelId="{BAFE613E-C3FF-4EA0-905B-1A4052AD8105}" type="presParOf" srcId="{91EDF333-0FC3-4762-B510-C9DDD51FE5BB}" destId="{0AC99999-B809-44B5-8DA1-5E48594C85CF}" srcOrd="0" destOrd="0" presId="urn:microsoft.com/office/officeart/2005/8/layout/vList5"/>
    <dgm:cxn modelId="{32284612-C001-4561-B88E-82BA98F736A2}" type="presParOf" srcId="{91EDF333-0FC3-4762-B510-C9DDD51FE5BB}" destId="{1AF0462D-4A72-413A-9AC1-85799022A14B}" srcOrd="1" destOrd="0" presId="urn:microsoft.com/office/officeart/2005/8/layout/vList5"/>
    <dgm:cxn modelId="{3DCF0832-D09A-4B33-B796-D5E64F192F28}" type="presParOf" srcId="{A51A6C29-CC1E-4D28-A47D-B2F3E338432F}" destId="{06723331-074B-4213-9558-93215EF19750}" srcOrd="11" destOrd="0" presId="urn:microsoft.com/office/officeart/2005/8/layout/vList5"/>
    <dgm:cxn modelId="{B4F74D41-9363-4646-976D-9708FF17EE54}" type="presParOf" srcId="{A51A6C29-CC1E-4D28-A47D-B2F3E338432F}" destId="{E12868D0-FA3A-44A0-BDD4-BF7A361F7802}" srcOrd="12" destOrd="0" presId="urn:microsoft.com/office/officeart/2005/8/layout/vList5"/>
    <dgm:cxn modelId="{D79F9BF5-29B0-44A4-94EF-8EDE86C8ECFE}" type="presParOf" srcId="{E12868D0-FA3A-44A0-BDD4-BF7A361F7802}" destId="{7AE212F7-011E-424D-AD9E-939B829329CB}" srcOrd="0" destOrd="0" presId="urn:microsoft.com/office/officeart/2005/8/layout/vList5"/>
    <dgm:cxn modelId="{4CC15338-16C6-46D6-A474-71DE5367B6F2}" type="presParOf" srcId="{E12868D0-FA3A-44A0-BDD4-BF7A361F7802}" destId="{F7D2B35A-B8DC-4652-8DF5-D94EBC6CB426}" srcOrd="1" destOrd="0" presId="urn:microsoft.com/office/officeart/2005/8/layout/vList5"/>
    <dgm:cxn modelId="{042B657B-AA6C-4AEC-84A1-1B25DB1B94E6}" type="presParOf" srcId="{A51A6C29-CC1E-4D28-A47D-B2F3E338432F}" destId="{8B878CEC-58D6-489F-B2AE-FF1C80D18CAA}" srcOrd="13" destOrd="0" presId="urn:microsoft.com/office/officeart/2005/8/layout/vList5"/>
    <dgm:cxn modelId="{73307859-5BDE-4309-8150-E5225928FD55}" type="presParOf" srcId="{A51A6C29-CC1E-4D28-A47D-B2F3E338432F}" destId="{EA95D79D-46AD-4D64-B993-E4261441C014}" srcOrd="14" destOrd="0" presId="urn:microsoft.com/office/officeart/2005/8/layout/vList5"/>
    <dgm:cxn modelId="{5A3D2020-5692-4297-8C82-6BD8D743115A}" type="presParOf" srcId="{EA95D79D-46AD-4D64-B993-E4261441C014}" destId="{9BADAA2E-F860-4810-8C45-075E6323D06E}" srcOrd="0" destOrd="0" presId="urn:microsoft.com/office/officeart/2005/8/layout/vList5"/>
    <dgm:cxn modelId="{07BCC6D0-5BBF-4043-9126-515647BF28CE}" type="presParOf" srcId="{EA95D79D-46AD-4D64-B993-E4261441C014}" destId="{CBE819A2-62D8-4FCB-AC7F-69ACD77F570C}" srcOrd="1" destOrd="0" presId="urn:microsoft.com/office/officeart/2005/8/layout/vList5"/>
    <dgm:cxn modelId="{92220B68-1FB4-4561-886C-91FC095EC615}" type="presParOf" srcId="{A51A6C29-CC1E-4D28-A47D-B2F3E338432F}" destId="{402EFF1A-6235-4B66-A8D9-797D4D385915}" srcOrd="15" destOrd="0" presId="urn:microsoft.com/office/officeart/2005/8/layout/vList5"/>
    <dgm:cxn modelId="{6066C49E-8BA6-46BC-B513-FF31D0A0574C}" type="presParOf" srcId="{A51A6C29-CC1E-4D28-A47D-B2F3E338432F}" destId="{2152FFE1-5CE3-4E3E-BC01-DBE06FCAD5A8}" srcOrd="16" destOrd="0" presId="urn:microsoft.com/office/officeart/2005/8/layout/vList5"/>
    <dgm:cxn modelId="{7D64004A-DA4D-4F93-92EA-B5D42AAEBEFA}" type="presParOf" srcId="{2152FFE1-5CE3-4E3E-BC01-DBE06FCAD5A8}" destId="{1CF5F3F0-2058-428D-92A1-4BD80F6D687D}" srcOrd="0" destOrd="0" presId="urn:microsoft.com/office/officeart/2005/8/layout/vList5"/>
    <dgm:cxn modelId="{E203CE17-EFBB-44AB-AEC9-887B0F54FFD1}" type="presParOf" srcId="{2152FFE1-5CE3-4E3E-BC01-DBE06FCAD5A8}" destId="{9A0A13CB-C145-47B5-A8FB-11993309E81B}" srcOrd="1" destOrd="0" presId="urn:microsoft.com/office/officeart/2005/8/layout/vList5"/>
    <dgm:cxn modelId="{694FC55B-2EF6-45D2-ABB0-56FA4B0D887A}" type="presParOf" srcId="{A51A6C29-CC1E-4D28-A47D-B2F3E338432F}" destId="{E4EC07B7-A66A-4883-9D79-C327EC58B845}" srcOrd="17" destOrd="0" presId="urn:microsoft.com/office/officeart/2005/8/layout/vList5"/>
    <dgm:cxn modelId="{0DBD6B0B-70B6-48F8-94FA-4A487AC19432}" type="presParOf" srcId="{A51A6C29-CC1E-4D28-A47D-B2F3E338432F}" destId="{DDA58F31-0802-49DA-8820-F760695681E5}" srcOrd="18" destOrd="0" presId="urn:microsoft.com/office/officeart/2005/8/layout/vList5"/>
    <dgm:cxn modelId="{BA13C7B1-8590-4D25-9CC0-477FC2315743}" type="presParOf" srcId="{DDA58F31-0802-49DA-8820-F760695681E5}" destId="{700A560A-0028-4A47-9180-E639A6E7F72E}" srcOrd="0" destOrd="0" presId="urn:microsoft.com/office/officeart/2005/8/layout/vList5"/>
    <dgm:cxn modelId="{E34396DC-33EC-43FB-96DF-CA71E0B3D792}" type="presParOf" srcId="{DDA58F31-0802-49DA-8820-F760695681E5}" destId="{8041684D-4FCB-44B9-9C69-3F2F0EA81543}" srcOrd="1" destOrd="0" presId="urn:microsoft.com/office/officeart/2005/8/layout/vList5"/>
    <dgm:cxn modelId="{08FAC272-7F80-443F-912E-2B55359A68FE}" type="presParOf" srcId="{A51A6C29-CC1E-4D28-A47D-B2F3E338432F}" destId="{F8249386-CA13-407B-BBFC-0EA401EEB490}" srcOrd="19" destOrd="0" presId="urn:microsoft.com/office/officeart/2005/8/layout/vList5"/>
    <dgm:cxn modelId="{F8AF9F83-9DEE-4F70-82D1-55437E9C6D16}" type="presParOf" srcId="{A51A6C29-CC1E-4D28-A47D-B2F3E338432F}" destId="{4A404B7F-D9F8-4B4E-A3B9-3D454D345CD8}" srcOrd="20" destOrd="0" presId="urn:microsoft.com/office/officeart/2005/8/layout/vList5"/>
    <dgm:cxn modelId="{4005D171-E164-4780-B234-784C2345A463}" type="presParOf" srcId="{4A404B7F-D9F8-4B4E-A3B9-3D454D345CD8}" destId="{47447193-DE52-402A-9FD0-9804E4D28F42}" srcOrd="0" destOrd="0" presId="urn:microsoft.com/office/officeart/2005/8/layout/vList5"/>
    <dgm:cxn modelId="{7A27CBB7-896C-43FF-8721-BD1A32A45DFC}" type="presParOf" srcId="{4A404B7F-D9F8-4B4E-A3B9-3D454D345CD8}" destId="{345B106A-9581-458B-975C-DC5BA1C9AB5A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832BC2D-7821-4168-AD64-D638DEA82010}" type="doc">
      <dgm:prSet loTypeId="urn:microsoft.com/office/officeart/2005/8/layout/vList2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47A0193-E9FC-431D-82D5-F78F5662A6A9}">
      <dgm:prSet/>
      <dgm:spPr/>
      <dgm:t>
        <a:bodyPr/>
        <a:lstStyle/>
        <a:p>
          <a:pPr>
            <a:tabLst>
              <a:tab pos="228600" algn="l"/>
            </a:tabLst>
          </a:pPr>
          <a:r>
            <a:rPr lang="en-US" b="1" dirty="0">
              <a:ln>
                <a:noFill/>
              </a:ln>
              <a:solidFill>
                <a:schemeClr val="bg2">
                  <a:lumMod val="75000"/>
                </a:schemeClr>
              </a:solidFill>
            </a:rPr>
            <a:t>*	Pueblos have first-priority water rights totaling 	3,660 AFY (Existing Basin Use Rights and Future 	Basin Use Rights), plus other water rights</a:t>
          </a:r>
        </a:p>
      </dgm:t>
    </dgm:pt>
    <dgm:pt modelId="{5736BEF7-4974-4FF9-B03C-482FD8AE001D}" type="parTrans" cxnId="{506B3731-409A-4E4D-81FF-65E134DD22A0}">
      <dgm:prSet/>
      <dgm:spPr/>
      <dgm:t>
        <a:bodyPr/>
        <a:lstStyle/>
        <a:p>
          <a:endParaRPr lang="en-US" b="1">
            <a:ln>
              <a:noFill/>
            </a:ln>
            <a:solidFill>
              <a:schemeClr val="bg2">
                <a:lumMod val="75000"/>
              </a:schemeClr>
            </a:solidFill>
          </a:endParaRPr>
        </a:p>
      </dgm:t>
    </dgm:pt>
    <dgm:pt modelId="{B4F5F70F-63AC-4BD5-A3EA-0EFA3798C9AC}" type="sibTrans" cxnId="{506B3731-409A-4E4D-81FF-65E134DD22A0}">
      <dgm:prSet/>
      <dgm:spPr/>
      <dgm:t>
        <a:bodyPr/>
        <a:lstStyle/>
        <a:p>
          <a:endParaRPr lang="en-US" b="1">
            <a:ln>
              <a:noFill/>
            </a:ln>
            <a:solidFill>
              <a:schemeClr val="bg2">
                <a:lumMod val="75000"/>
              </a:schemeClr>
            </a:solidFill>
          </a:endParaRPr>
        </a:p>
      </dgm:t>
    </dgm:pt>
    <dgm:pt modelId="{34575252-8CA8-4FCA-9685-D5FCC71BEDF6}">
      <dgm:prSet/>
      <dgm:spPr/>
      <dgm:t>
        <a:bodyPr/>
        <a:lstStyle/>
        <a:p>
          <a:pPr>
            <a:tabLst>
              <a:tab pos="228600" algn="l"/>
            </a:tabLst>
          </a:pPr>
          <a:r>
            <a:rPr lang="en-US" b="1" dirty="0">
              <a:ln>
                <a:noFill/>
              </a:ln>
              <a:solidFill>
                <a:schemeClr val="bg2">
                  <a:lumMod val="75000"/>
                </a:schemeClr>
              </a:solidFill>
            </a:rPr>
            <a:t>*	Basin closed to new non-Pueblo groundwater 	appropriations</a:t>
          </a:r>
        </a:p>
      </dgm:t>
    </dgm:pt>
    <dgm:pt modelId="{6783F221-9731-42CB-9AF6-DC2D2F4D23A1}" type="parTrans" cxnId="{3D0DF6BE-A917-4084-BD82-B9E3452A3B7A}">
      <dgm:prSet/>
      <dgm:spPr/>
      <dgm:t>
        <a:bodyPr/>
        <a:lstStyle/>
        <a:p>
          <a:endParaRPr lang="en-US" b="1">
            <a:ln>
              <a:noFill/>
            </a:ln>
            <a:solidFill>
              <a:schemeClr val="bg2">
                <a:lumMod val="75000"/>
              </a:schemeClr>
            </a:solidFill>
          </a:endParaRPr>
        </a:p>
      </dgm:t>
    </dgm:pt>
    <dgm:pt modelId="{CBD612F9-A71C-4F33-ADC7-039FD524BFEB}" type="sibTrans" cxnId="{3D0DF6BE-A917-4084-BD82-B9E3452A3B7A}">
      <dgm:prSet/>
      <dgm:spPr/>
      <dgm:t>
        <a:bodyPr/>
        <a:lstStyle/>
        <a:p>
          <a:endParaRPr lang="en-US" b="1">
            <a:ln>
              <a:noFill/>
            </a:ln>
            <a:solidFill>
              <a:schemeClr val="bg2">
                <a:lumMod val="75000"/>
              </a:schemeClr>
            </a:solidFill>
          </a:endParaRPr>
        </a:p>
      </dgm:t>
    </dgm:pt>
    <dgm:pt modelId="{FC8EAC87-2126-4CC8-AABD-8B41F16D33C9}">
      <dgm:prSet/>
      <dgm:spPr/>
      <dgm:t>
        <a:bodyPr/>
        <a:lstStyle/>
        <a:p>
          <a:pPr>
            <a:tabLst>
              <a:tab pos="228600" algn="l"/>
            </a:tabLst>
          </a:pPr>
          <a:r>
            <a:rPr lang="en-US" b="1" dirty="0">
              <a:ln>
                <a:noFill/>
              </a:ln>
              <a:solidFill>
                <a:schemeClr val="bg2">
                  <a:lumMod val="75000"/>
                </a:schemeClr>
              </a:solidFill>
            </a:rPr>
            <a:t>*	Unlike Existing Basin Use Rights, Future Basin 	Use Rights generally not enforceable against 	non-Pueblos</a:t>
          </a:r>
        </a:p>
      </dgm:t>
    </dgm:pt>
    <dgm:pt modelId="{6484449D-B77E-4FBF-ABDC-AD427CE8125A}" type="parTrans" cxnId="{2B6FDD86-E364-447E-865A-F946129BF5FA}">
      <dgm:prSet/>
      <dgm:spPr/>
      <dgm:t>
        <a:bodyPr/>
        <a:lstStyle/>
        <a:p>
          <a:endParaRPr lang="en-US" b="1">
            <a:ln>
              <a:noFill/>
            </a:ln>
            <a:solidFill>
              <a:schemeClr val="bg2">
                <a:lumMod val="75000"/>
              </a:schemeClr>
            </a:solidFill>
          </a:endParaRPr>
        </a:p>
      </dgm:t>
    </dgm:pt>
    <dgm:pt modelId="{B7430249-6398-4A16-8336-7A02E2885F29}" type="sibTrans" cxnId="{2B6FDD86-E364-447E-865A-F946129BF5FA}">
      <dgm:prSet/>
      <dgm:spPr/>
      <dgm:t>
        <a:bodyPr/>
        <a:lstStyle/>
        <a:p>
          <a:endParaRPr lang="en-US" b="1">
            <a:ln>
              <a:noFill/>
            </a:ln>
            <a:solidFill>
              <a:schemeClr val="bg2">
                <a:lumMod val="75000"/>
              </a:schemeClr>
            </a:solidFill>
          </a:endParaRPr>
        </a:p>
      </dgm:t>
    </dgm:pt>
    <dgm:pt modelId="{404EDCFD-4E43-407B-9A75-E81A3200A835}">
      <dgm:prSet/>
      <dgm:spPr/>
      <dgm:t>
        <a:bodyPr/>
        <a:lstStyle/>
        <a:p>
          <a:pPr>
            <a:tabLst>
              <a:tab pos="228600" algn="l"/>
            </a:tabLst>
          </a:pPr>
          <a:r>
            <a:rPr lang="en-US" b="1" dirty="0">
              <a:ln>
                <a:noFill/>
              </a:ln>
              <a:solidFill>
                <a:schemeClr val="bg2">
                  <a:lumMod val="75000"/>
                </a:schemeClr>
              </a:solidFill>
            </a:rPr>
            <a:t>*	Non-Pueblo water users who comply with 	settlement not subject to Pueblo priority 	enforcement</a:t>
          </a:r>
        </a:p>
      </dgm:t>
    </dgm:pt>
    <dgm:pt modelId="{168E0B85-DE6D-49B7-A8FA-1F8331346F9C}" type="parTrans" cxnId="{9FDFD6E9-41E1-44BA-A05D-78E2249DE8E0}">
      <dgm:prSet/>
      <dgm:spPr/>
      <dgm:t>
        <a:bodyPr/>
        <a:lstStyle/>
        <a:p>
          <a:endParaRPr lang="en-US" b="1">
            <a:ln>
              <a:noFill/>
            </a:ln>
            <a:solidFill>
              <a:schemeClr val="bg2">
                <a:lumMod val="75000"/>
              </a:schemeClr>
            </a:solidFill>
          </a:endParaRPr>
        </a:p>
      </dgm:t>
    </dgm:pt>
    <dgm:pt modelId="{337F2295-0FF5-4EDA-8328-8AC8DDCB03FE}" type="sibTrans" cxnId="{9FDFD6E9-41E1-44BA-A05D-78E2249DE8E0}">
      <dgm:prSet/>
      <dgm:spPr/>
      <dgm:t>
        <a:bodyPr/>
        <a:lstStyle/>
        <a:p>
          <a:endParaRPr lang="en-US" b="1">
            <a:ln>
              <a:noFill/>
            </a:ln>
            <a:solidFill>
              <a:schemeClr val="bg2">
                <a:lumMod val="75000"/>
              </a:schemeClr>
            </a:solidFill>
          </a:endParaRPr>
        </a:p>
      </dgm:t>
    </dgm:pt>
    <dgm:pt modelId="{9DD75A35-D4DA-4AA3-8373-4A675764CA30}">
      <dgm:prSet/>
      <dgm:spPr/>
      <dgm:t>
        <a:bodyPr/>
        <a:lstStyle/>
        <a:p>
          <a:pPr>
            <a:tabLst>
              <a:tab pos="228600" algn="l"/>
            </a:tabLst>
          </a:pPr>
          <a:r>
            <a:rPr lang="en-US" b="1" dirty="0">
              <a:ln>
                <a:noFill/>
              </a:ln>
              <a:solidFill>
                <a:schemeClr val="bg2">
                  <a:lumMod val="75000"/>
                </a:schemeClr>
              </a:solidFill>
            </a:rPr>
            <a:t>*	State Engineer acts as Water Master and must 	issue rules to administer water rights in Basin</a:t>
          </a:r>
        </a:p>
      </dgm:t>
    </dgm:pt>
    <dgm:pt modelId="{A144867F-5D23-4DA4-9E26-4B7DAE78D493}" type="parTrans" cxnId="{D5AD9A19-F255-43FC-A8CF-A6F9E23719F9}">
      <dgm:prSet/>
      <dgm:spPr/>
      <dgm:t>
        <a:bodyPr/>
        <a:lstStyle/>
        <a:p>
          <a:endParaRPr lang="en-US" b="1">
            <a:ln>
              <a:noFill/>
            </a:ln>
            <a:solidFill>
              <a:schemeClr val="bg2">
                <a:lumMod val="75000"/>
              </a:schemeClr>
            </a:solidFill>
          </a:endParaRPr>
        </a:p>
      </dgm:t>
    </dgm:pt>
    <dgm:pt modelId="{522FA685-FC73-449C-8EA6-A7BDCE627782}" type="sibTrans" cxnId="{D5AD9A19-F255-43FC-A8CF-A6F9E23719F9}">
      <dgm:prSet/>
      <dgm:spPr/>
      <dgm:t>
        <a:bodyPr/>
        <a:lstStyle/>
        <a:p>
          <a:endParaRPr lang="en-US" b="1">
            <a:ln>
              <a:noFill/>
            </a:ln>
            <a:solidFill>
              <a:schemeClr val="bg2">
                <a:lumMod val="75000"/>
              </a:schemeClr>
            </a:solidFill>
          </a:endParaRPr>
        </a:p>
      </dgm:t>
    </dgm:pt>
    <dgm:pt modelId="{6C4DF012-3A21-43B6-B2AE-C9CD0AB026D5}">
      <dgm:prSet/>
      <dgm:spPr/>
      <dgm:t>
        <a:bodyPr/>
        <a:lstStyle/>
        <a:p>
          <a:pPr>
            <a:tabLst>
              <a:tab pos="228600" algn="l"/>
            </a:tabLst>
          </a:pPr>
          <a:r>
            <a:rPr lang="en-US" b="1" dirty="0">
              <a:ln>
                <a:noFill/>
              </a:ln>
              <a:solidFill>
                <a:schemeClr val="bg2">
                  <a:lumMod val="75000"/>
                </a:schemeClr>
              </a:solidFill>
            </a:rPr>
            <a:t>*	Centerpiece</a:t>
          </a:r>
          <a:r>
            <a:rPr lang="en-US" b="1" dirty="0">
              <a:solidFill>
                <a:schemeClr val="accent1">
                  <a:lumMod val="50000"/>
                </a:schemeClr>
              </a:solidFill>
            </a:rPr>
            <a:t> is Regional Water System funded by 	2010 Aamodt Litigation Settlement Act</a:t>
          </a:r>
          <a:endParaRPr lang="en-US" b="1" dirty="0">
            <a:ln>
              <a:noFill/>
            </a:ln>
            <a:solidFill>
              <a:schemeClr val="bg2">
                <a:lumMod val="75000"/>
              </a:schemeClr>
            </a:solidFill>
          </a:endParaRPr>
        </a:p>
      </dgm:t>
    </dgm:pt>
    <dgm:pt modelId="{18A9FB22-BC3C-4D6E-8438-2C19AC75D2F6}" type="parTrans" cxnId="{264AD3DC-C3B8-48C8-86D0-19CEE060FF4C}">
      <dgm:prSet/>
      <dgm:spPr/>
      <dgm:t>
        <a:bodyPr/>
        <a:lstStyle/>
        <a:p>
          <a:endParaRPr lang="en-US"/>
        </a:p>
      </dgm:t>
    </dgm:pt>
    <dgm:pt modelId="{8A6A6E5B-60FD-4FA2-96E0-D15AB1DD03D6}" type="sibTrans" cxnId="{264AD3DC-C3B8-48C8-86D0-19CEE060FF4C}">
      <dgm:prSet/>
      <dgm:spPr/>
      <dgm:t>
        <a:bodyPr/>
        <a:lstStyle/>
        <a:p>
          <a:endParaRPr lang="en-US"/>
        </a:p>
      </dgm:t>
    </dgm:pt>
    <dgm:pt modelId="{53EC78F0-E73F-4B27-BD09-0FE69E8B3859}" type="pres">
      <dgm:prSet presAssocID="{C832BC2D-7821-4168-AD64-D638DEA82010}" presName="linear" presStyleCnt="0">
        <dgm:presLayoutVars>
          <dgm:animLvl val="lvl"/>
          <dgm:resizeHandles val="exact"/>
        </dgm:presLayoutVars>
      </dgm:prSet>
      <dgm:spPr/>
    </dgm:pt>
    <dgm:pt modelId="{6714F7D4-20D9-4EFA-B4F7-9A8A1DC7BAD1}" type="pres">
      <dgm:prSet presAssocID="{147A0193-E9FC-431D-82D5-F78F5662A6A9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A7BFEDE3-90D9-4909-98FC-D797D5B7D43A}" type="pres">
      <dgm:prSet presAssocID="{B4F5F70F-63AC-4BD5-A3EA-0EFA3798C9AC}" presName="spacer" presStyleCnt="0"/>
      <dgm:spPr/>
    </dgm:pt>
    <dgm:pt modelId="{FBEC14E8-4CDA-4507-9FEF-7E513CE2DB62}" type="pres">
      <dgm:prSet presAssocID="{FC8EAC87-2126-4CC8-AABD-8B41F16D33C9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CA3F5FC9-31E3-45DB-9A90-FD324EFE462E}" type="pres">
      <dgm:prSet presAssocID="{B7430249-6398-4A16-8336-7A02E2885F29}" presName="spacer" presStyleCnt="0"/>
      <dgm:spPr/>
    </dgm:pt>
    <dgm:pt modelId="{270FE7CC-1EE3-4FDA-B5B3-562173834C4E}" type="pres">
      <dgm:prSet presAssocID="{404EDCFD-4E43-407B-9A75-E81A3200A835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12D67EA9-2E0A-4BCB-B8B3-63D0ECC91A3B}" type="pres">
      <dgm:prSet presAssocID="{337F2295-0FF5-4EDA-8328-8AC8DDCB03FE}" presName="spacer" presStyleCnt="0"/>
      <dgm:spPr/>
    </dgm:pt>
    <dgm:pt modelId="{5A706CE3-192F-4199-B9B7-9F85A3583770}" type="pres">
      <dgm:prSet presAssocID="{34575252-8CA8-4FCA-9685-D5FCC71BEDF6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C5E583FB-C00D-445D-B722-BB9E3E2F60E3}" type="pres">
      <dgm:prSet presAssocID="{CBD612F9-A71C-4F33-ADC7-039FD524BFEB}" presName="spacer" presStyleCnt="0"/>
      <dgm:spPr/>
    </dgm:pt>
    <dgm:pt modelId="{F8F6EBF4-1A30-47CF-8BE7-117186880CAE}" type="pres">
      <dgm:prSet presAssocID="{9DD75A35-D4DA-4AA3-8373-4A675764CA30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35953BAD-5B10-4907-A0B0-8BE1B251AA18}" type="pres">
      <dgm:prSet presAssocID="{522FA685-FC73-449C-8EA6-A7BDCE627782}" presName="spacer" presStyleCnt="0"/>
      <dgm:spPr/>
    </dgm:pt>
    <dgm:pt modelId="{38D8E743-1EE0-490E-AF3C-000896CE33B9}" type="pres">
      <dgm:prSet presAssocID="{6C4DF012-3A21-43B6-B2AE-C9CD0AB026D5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52FEEF18-44F8-4305-976F-5A0896024E93}" type="presOf" srcId="{147A0193-E9FC-431D-82D5-F78F5662A6A9}" destId="{6714F7D4-20D9-4EFA-B4F7-9A8A1DC7BAD1}" srcOrd="0" destOrd="0" presId="urn:microsoft.com/office/officeart/2005/8/layout/vList2"/>
    <dgm:cxn modelId="{D5AD9A19-F255-43FC-A8CF-A6F9E23719F9}" srcId="{C832BC2D-7821-4168-AD64-D638DEA82010}" destId="{9DD75A35-D4DA-4AA3-8373-4A675764CA30}" srcOrd="4" destOrd="0" parTransId="{A144867F-5D23-4DA4-9E26-4B7DAE78D493}" sibTransId="{522FA685-FC73-449C-8EA6-A7BDCE627782}"/>
    <dgm:cxn modelId="{506B3731-409A-4E4D-81FF-65E134DD22A0}" srcId="{C832BC2D-7821-4168-AD64-D638DEA82010}" destId="{147A0193-E9FC-431D-82D5-F78F5662A6A9}" srcOrd="0" destOrd="0" parTransId="{5736BEF7-4974-4FF9-B03C-482FD8AE001D}" sibTransId="{B4F5F70F-63AC-4BD5-A3EA-0EFA3798C9AC}"/>
    <dgm:cxn modelId="{2EB31977-2D9F-41E7-A8BE-FDD46E5EC971}" type="presOf" srcId="{404EDCFD-4E43-407B-9A75-E81A3200A835}" destId="{270FE7CC-1EE3-4FDA-B5B3-562173834C4E}" srcOrd="0" destOrd="0" presId="urn:microsoft.com/office/officeart/2005/8/layout/vList2"/>
    <dgm:cxn modelId="{CC66D559-B500-4F91-8C9A-AE20AF14B471}" type="presOf" srcId="{34575252-8CA8-4FCA-9685-D5FCC71BEDF6}" destId="{5A706CE3-192F-4199-B9B7-9F85A3583770}" srcOrd="0" destOrd="0" presId="urn:microsoft.com/office/officeart/2005/8/layout/vList2"/>
    <dgm:cxn modelId="{2B6FDD86-E364-447E-865A-F946129BF5FA}" srcId="{C832BC2D-7821-4168-AD64-D638DEA82010}" destId="{FC8EAC87-2126-4CC8-AABD-8B41F16D33C9}" srcOrd="1" destOrd="0" parTransId="{6484449D-B77E-4FBF-ABDC-AD427CE8125A}" sibTransId="{B7430249-6398-4A16-8336-7A02E2885F29}"/>
    <dgm:cxn modelId="{1E2D1087-833E-4301-8724-34E4F0B11CDB}" type="presOf" srcId="{FC8EAC87-2126-4CC8-AABD-8B41F16D33C9}" destId="{FBEC14E8-4CDA-4507-9FEF-7E513CE2DB62}" srcOrd="0" destOrd="0" presId="urn:microsoft.com/office/officeart/2005/8/layout/vList2"/>
    <dgm:cxn modelId="{3D0DF6BE-A917-4084-BD82-B9E3452A3B7A}" srcId="{C832BC2D-7821-4168-AD64-D638DEA82010}" destId="{34575252-8CA8-4FCA-9685-D5FCC71BEDF6}" srcOrd="3" destOrd="0" parTransId="{6783F221-9731-42CB-9AF6-DC2D2F4D23A1}" sibTransId="{CBD612F9-A71C-4F33-ADC7-039FD524BFEB}"/>
    <dgm:cxn modelId="{9989A8C7-ABD8-41C3-9E11-965C973F7A30}" type="presOf" srcId="{6C4DF012-3A21-43B6-B2AE-C9CD0AB026D5}" destId="{38D8E743-1EE0-490E-AF3C-000896CE33B9}" srcOrd="0" destOrd="0" presId="urn:microsoft.com/office/officeart/2005/8/layout/vList2"/>
    <dgm:cxn modelId="{286C5CD9-5712-48FF-86B3-48A11F5EFD32}" type="presOf" srcId="{9DD75A35-D4DA-4AA3-8373-4A675764CA30}" destId="{F8F6EBF4-1A30-47CF-8BE7-117186880CAE}" srcOrd="0" destOrd="0" presId="urn:microsoft.com/office/officeart/2005/8/layout/vList2"/>
    <dgm:cxn modelId="{264AD3DC-C3B8-48C8-86D0-19CEE060FF4C}" srcId="{C832BC2D-7821-4168-AD64-D638DEA82010}" destId="{6C4DF012-3A21-43B6-B2AE-C9CD0AB026D5}" srcOrd="5" destOrd="0" parTransId="{18A9FB22-BC3C-4D6E-8438-2C19AC75D2F6}" sibTransId="{8A6A6E5B-60FD-4FA2-96E0-D15AB1DD03D6}"/>
    <dgm:cxn modelId="{9FDFD6E9-41E1-44BA-A05D-78E2249DE8E0}" srcId="{C832BC2D-7821-4168-AD64-D638DEA82010}" destId="{404EDCFD-4E43-407B-9A75-E81A3200A835}" srcOrd="2" destOrd="0" parTransId="{168E0B85-DE6D-49B7-A8FA-1F8331346F9C}" sibTransId="{337F2295-0FF5-4EDA-8328-8AC8DDCB03FE}"/>
    <dgm:cxn modelId="{A986AFF3-EEDD-4C4D-8760-A169135BF573}" type="presOf" srcId="{C832BC2D-7821-4168-AD64-D638DEA82010}" destId="{53EC78F0-E73F-4B27-BD09-0FE69E8B3859}" srcOrd="0" destOrd="0" presId="urn:microsoft.com/office/officeart/2005/8/layout/vList2"/>
    <dgm:cxn modelId="{6E21DB3B-1BBB-47CE-A667-CAD3B1E61605}" type="presParOf" srcId="{53EC78F0-E73F-4B27-BD09-0FE69E8B3859}" destId="{6714F7D4-20D9-4EFA-B4F7-9A8A1DC7BAD1}" srcOrd="0" destOrd="0" presId="urn:microsoft.com/office/officeart/2005/8/layout/vList2"/>
    <dgm:cxn modelId="{EB67BD4F-7420-4203-80D7-DABF033745BF}" type="presParOf" srcId="{53EC78F0-E73F-4B27-BD09-0FE69E8B3859}" destId="{A7BFEDE3-90D9-4909-98FC-D797D5B7D43A}" srcOrd="1" destOrd="0" presId="urn:microsoft.com/office/officeart/2005/8/layout/vList2"/>
    <dgm:cxn modelId="{ED56E794-CD0E-44A6-9B68-E2FA9951AFBB}" type="presParOf" srcId="{53EC78F0-E73F-4B27-BD09-0FE69E8B3859}" destId="{FBEC14E8-4CDA-4507-9FEF-7E513CE2DB62}" srcOrd="2" destOrd="0" presId="urn:microsoft.com/office/officeart/2005/8/layout/vList2"/>
    <dgm:cxn modelId="{B61EDBA9-BEFC-4234-A966-27F98156271A}" type="presParOf" srcId="{53EC78F0-E73F-4B27-BD09-0FE69E8B3859}" destId="{CA3F5FC9-31E3-45DB-9A90-FD324EFE462E}" srcOrd="3" destOrd="0" presId="urn:microsoft.com/office/officeart/2005/8/layout/vList2"/>
    <dgm:cxn modelId="{CBB0ABDD-F956-484B-A292-C45BED1DB97A}" type="presParOf" srcId="{53EC78F0-E73F-4B27-BD09-0FE69E8B3859}" destId="{270FE7CC-1EE3-4FDA-B5B3-562173834C4E}" srcOrd="4" destOrd="0" presId="urn:microsoft.com/office/officeart/2005/8/layout/vList2"/>
    <dgm:cxn modelId="{36666E4D-8A36-4302-AF05-050880BCDCCF}" type="presParOf" srcId="{53EC78F0-E73F-4B27-BD09-0FE69E8B3859}" destId="{12D67EA9-2E0A-4BCB-B8B3-63D0ECC91A3B}" srcOrd="5" destOrd="0" presId="urn:microsoft.com/office/officeart/2005/8/layout/vList2"/>
    <dgm:cxn modelId="{3CDD324D-9355-43AF-A2F7-56B8C9A699ED}" type="presParOf" srcId="{53EC78F0-E73F-4B27-BD09-0FE69E8B3859}" destId="{5A706CE3-192F-4199-B9B7-9F85A3583770}" srcOrd="6" destOrd="0" presId="urn:microsoft.com/office/officeart/2005/8/layout/vList2"/>
    <dgm:cxn modelId="{FD97DE6C-B222-4590-87DC-3F1D82991098}" type="presParOf" srcId="{53EC78F0-E73F-4B27-BD09-0FE69E8B3859}" destId="{C5E583FB-C00D-445D-B722-BB9E3E2F60E3}" srcOrd="7" destOrd="0" presId="urn:microsoft.com/office/officeart/2005/8/layout/vList2"/>
    <dgm:cxn modelId="{7D25BC52-AEE6-4E2F-A606-19AA7604259D}" type="presParOf" srcId="{53EC78F0-E73F-4B27-BD09-0FE69E8B3859}" destId="{F8F6EBF4-1A30-47CF-8BE7-117186880CAE}" srcOrd="8" destOrd="0" presId="urn:microsoft.com/office/officeart/2005/8/layout/vList2"/>
    <dgm:cxn modelId="{FE122819-0981-4983-93DE-94F62A1B9388}" type="presParOf" srcId="{53EC78F0-E73F-4B27-BD09-0FE69E8B3859}" destId="{35953BAD-5B10-4907-A0B0-8BE1B251AA18}" srcOrd="9" destOrd="0" presId="urn:microsoft.com/office/officeart/2005/8/layout/vList2"/>
    <dgm:cxn modelId="{6CA6848D-F3A5-44DF-B683-DF4F823945D9}" type="presParOf" srcId="{53EC78F0-E73F-4B27-BD09-0FE69E8B3859}" destId="{38D8E743-1EE0-490E-AF3C-000896CE33B9}" srcOrd="10" destOrd="0" presId="urn:microsoft.com/office/officeart/2005/8/layout/vList2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A12A59B-0F6C-41C5-9E82-5CDC627D92B9}" type="doc">
      <dgm:prSet loTypeId="urn:microsoft.com/office/officeart/2005/8/layout/h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E37D5BB-77BB-479B-BFBD-AC66F5AD7AF5}">
      <dgm:prSet custT="1"/>
      <dgm:spPr>
        <a:ln>
          <a:solidFill>
            <a:schemeClr val="tx1"/>
          </a:solidFill>
        </a:ln>
      </dgm:spPr>
      <dgm:t>
        <a:bodyPr/>
        <a:lstStyle/>
        <a:p>
          <a:r>
            <a:rPr lang="en-US" sz="3000" b="1" dirty="0">
              <a:ln>
                <a:solidFill>
                  <a:schemeClr val="tx1"/>
                </a:solidFill>
              </a:ln>
              <a:solidFill>
                <a:schemeClr val="bg2">
                  <a:lumMod val="50000"/>
                </a:schemeClr>
              </a:solidFill>
            </a:rPr>
            <a:t>Pueblos</a:t>
          </a:r>
        </a:p>
      </dgm:t>
    </dgm:pt>
    <dgm:pt modelId="{9B80D43D-EF5F-4764-9B41-F1B205175EBF}" type="parTrans" cxnId="{21595447-07EA-4BEE-B7A3-6B553CF83D19}">
      <dgm:prSet/>
      <dgm:spPr/>
      <dgm:t>
        <a:bodyPr/>
        <a:lstStyle/>
        <a:p>
          <a:endParaRPr lang="en-US"/>
        </a:p>
      </dgm:t>
    </dgm:pt>
    <dgm:pt modelId="{5A000635-E358-4B4A-A473-332A9C1E965E}" type="sibTrans" cxnId="{21595447-07EA-4BEE-B7A3-6B553CF83D19}">
      <dgm:prSet/>
      <dgm:spPr/>
      <dgm:t>
        <a:bodyPr/>
        <a:lstStyle/>
        <a:p>
          <a:endParaRPr lang="en-US"/>
        </a:p>
      </dgm:t>
    </dgm:pt>
    <dgm:pt modelId="{D26C49CA-8F33-4ACA-8422-B08553C1605F}">
      <dgm:prSet custT="1"/>
      <dgm:spPr>
        <a:ln>
          <a:solidFill>
            <a:schemeClr val="tx1">
              <a:alpha val="90000"/>
            </a:schemeClr>
          </a:solidFill>
        </a:ln>
      </dgm:spPr>
      <dgm:t>
        <a:bodyPr anchor="t"/>
        <a:lstStyle/>
        <a:p>
          <a:r>
            <a:rPr lang="en-US" sz="2100" dirty="0"/>
            <a:t>Provides firm, reliable water supply to be developed for general homeland purposes.</a:t>
          </a:r>
        </a:p>
      </dgm:t>
    </dgm:pt>
    <dgm:pt modelId="{B8219DE9-AEE0-43DA-A04D-F8ADF97A6C47}" type="parTrans" cxnId="{AA9900A4-D0CC-4C65-A136-E9A5FAEF6F6D}">
      <dgm:prSet/>
      <dgm:spPr/>
      <dgm:t>
        <a:bodyPr/>
        <a:lstStyle/>
        <a:p>
          <a:endParaRPr lang="en-US"/>
        </a:p>
      </dgm:t>
    </dgm:pt>
    <dgm:pt modelId="{418EB76D-8804-4D1C-9396-F95A61F005DA}" type="sibTrans" cxnId="{AA9900A4-D0CC-4C65-A136-E9A5FAEF6F6D}">
      <dgm:prSet/>
      <dgm:spPr/>
      <dgm:t>
        <a:bodyPr/>
        <a:lstStyle/>
        <a:p>
          <a:endParaRPr lang="en-US"/>
        </a:p>
      </dgm:t>
    </dgm:pt>
    <dgm:pt modelId="{963AC33A-FD92-401B-83BC-6216405058F4}">
      <dgm:prSet custT="1"/>
      <dgm:spPr>
        <a:ln>
          <a:solidFill>
            <a:schemeClr val="tx1">
              <a:alpha val="90000"/>
            </a:schemeClr>
          </a:solidFill>
        </a:ln>
      </dgm:spPr>
      <dgm:t>
        <a:bodyPr/>
        <a:lstStyle/>
        <a:p>
          <a:r>
            <a:rPr lang="en-US" sz="3000" b="1" dirty="0">
              <a:ln>
                <a:solidFill>
                  <a:schemeClr val="tx1"/>
                </a:solidFill>
              </a:ln>
              <a:solidFill>
                <a:schemeClr val="bg2">
                  <a:lumMod val="50000"/>
                </a:schemeClr>
              </a:solidFill>
            </a:rPr>
            <a:t>Non-Pueblos</a:t>
          </a:r>
        </a:p>
      </dgm:t>
    </dgm:pt>
    <dgm:pt modelId="{B7B1A61A-3F0D-44AE-B7C0-952DD60111DE}" type="parTrans" cxnId="{4789F051-F948-4119-9DA4-4CF47119D1B2}">
      <dgm:prSet/>
      <dgm:spPr/>
      <dgm:t>
        <a:bodyPr/>
        <a:lstStyle/>
        <a:p>
          <a:endParaRPr lang="en-US"/>
        </a:p>
      </dgm:t>
    </dgm:pt>
    <dgm:pt modelId="{173AC050-9269-4878-ABDE-CA102747AA68}" type="sibTrans" cxnId="{4789F051-F948-4119-9DA4-4CF47119D1B2}">
      <dgm:prSet/>
      <dgm:spPr/>
      <dgm:t>
        <a:bodyPr/>
        <a:lstStyle/>
        <a:p>
          <a:endParaRPr lang="en-US"/>
        </a:p>
      </dgm:t>
    </dgm:pt>
    <dgm:pt modelId="{BB55B172-FFDE-4D96-A994-D5CE6C09DBBE}">
      <dgm:prSet custT="1"/>
      <dgm:spPr>
        <a:ln>
          <a:solidFill>
            <a:schemeClr val="tx1">
              <a:alpha val="90000"/>
            </a:schemeClr>
          </a:solidFill>
        </a:ln>
      </dgm:spPr>
      <dgm:t>
        <a:bodyPr/>
        <a:lstStyle/>
        <a:p>
          <a:r>
            <a:rPr lang="en-US" sz="2100" dirty="0"/>
            <a:t>Removes cloud of uncertainty hanging over Basin.</a:t>
          </a:r>
        </a:p>
      </dgm:t>
    </dgm:pt>
    <dgm:pt modelId="{840EE8A9-BA90-49AA-AEE8-4C09147DDF9C}" type="parTrans" cxnId="{8DF2C6EC-D514-40FC-AB3A-D7931BFAA780}">
      <dgm:prSet/>
      <dgm:spPr/>
      <dgm:t>
        <a:bodyPr/>
        <a:lstStyle/>
        <a:p>
          <a:endParaRPr lang="en-US"/>
        </a:p>
      </dgm:t>
    </dgm:pt>
    <dgm:pt modelId="{B2B24645-2FDE-42EF-883C-3C17DB833F1E}" type="sibTrans" cxnId="{8DF2C6EC-D514-40FC-AB3A-D7931BFAA780}">
      <dgm:prSet/>
      <dgm:spPr/>
      <dgm:t>
        <a:bodyPr/>
        <a:lstStyle/>
        <a:p>
          <a:endParaRPr lang="en-US"/>
        </a:p>
      </dgm:t>
    </dgm:pt>
    <dgm:pt modelId="{D38BDCDF-E50F-480C-9743-69F10208493B}">
      <dgm:prSet custT="1"/>
      <dgm:spPr>
        <a:ln>
          <a:solidFill>
            <a:schemeClr val="tx1">
              <a:alpha val="90000"/>
            </a:schemeClr>
          </a:solidFill>
        </a:ln>
      </dgm:spPr>
      <dgm:t>
        <a:bodyPr/>
        <a:lstStyle/>
        <a:p>
          <a:r>
            <a:rPr lang="en-US" sz="3000" b="1" dirty="0">
              <a:ln>
                <a:solidFill>
                  <a:schemeClr val="tx1"/>
                </a:solidFill>
              </a:ln>
              <a:solidFill>
                <a:schemeClr val="bg2">
                  <a:lumMod val="50000"/>
                </a:schemeClr>
              </a:solidFill>
            </a:rPr>
            <a:t>Everybody</a:t>
          </a:r>
        </a:p>
      </dgm:t>
    </dgm:pt>
    <dgm:pt modelId="{709AADC5-84D7-444F-A5BA-34C5F7199782}" type="parTrans" cxnId="{60C5A43C-8DC7-4230-BCF5-52AE5E665422}">
      <dgm:prSet/>
      <dgm:spPr/>
      <dgm:t>
        <a:bodyPr/>
        <a:lstStyle/>
        <a:p>
          <a:endParaRPr lang="en-US"/>
        </a:p>
      </dgm:t>
    </dgm:pt>
    <dgm:pt modelId="{FD793A55-9F0D-4E9C-8959-F300E8B8110A}" type="sibTrans" cxnId="{60C5A43C-8DC7-4230-BCF5-52AE5E665422}">
      <dgm:prSet/>
      <dgm:spPr/>
      <dgm:t>
        <a:bodyPr/>
        <a:lstStyle/>
        <a:p>
          <a:endParaRPr lang="en-US"/>
        </a:p>
      </dgm:t>
    </dgm:pt>
    <dgm:pt modelId="{B47AC161-D204-4560-A58E-51402359BD88}">
      <dgm:prSet custT="1"/>
      <dgm:spPr>
        <a:ln>
          <a:solidFill>
            <a:schemeClr val="tx1">
              <a:alpha val="90000"/>
            </a:schemeClr>
          </a:solidFill>
        </a:ln>
      </dgm:spPr>
      <dgm:t>
        <a:bodyPr/>
        <a:lstStyle/>
        <a:p>
          <a:r>
            <a:rPr lang="en-US" sz="2100" dirty="0"/>
            <a:t>Less reliance on groundwater use.</a:t>
          </a:r>
        </a:p>
      </dgm:t>
    </dgm:pt>
    <dgm:pt modelId="{4605FA2C-FD40-4156-B516-20CA2F89D3CD}" type="parTrans" cxnId="{02739B78-93F6-499E-A5EC-8482C4D34761}">
      <dgm:prSet/>
      <dgm:spPr/>
      <dgm:t>
        <a:bodyPr/>
        <a:lstStyle/>
        <a:p>
          <a:endParaRPr lang="en-US"/>
        </a:p>
      </dgm:t>
    </dgm:pt>
    <dgm:pt modelId="{1AF83880-A1BE-41FD-8568-542E4A30D374}" type="sibTrans" cxnId="{02739B78-93F6-499E-A5EC-8482C4D34761}">
      <dgm:prSet/>
      <dgm:spPr/>
      <dgm:t>
        <a:bodyPr/>
        <a:lstStyle/>
        <a:p>
          <a:endParaRPr lang="en-US"/>
        </a:p>
      </dgm:t>
    </dgm:pt>
    <dgm:pt modelId="{21012F8C-616D-42FA-A668-1B9C8CE6C67D}">
      <dgm:prSet custT="1"/>
      <dgm:spPr>
        <a:ln>
          <a:solidFill>
            <a:schemeClr val="tx1">
              <a:alpha val="90000"/>
            </a:schemeClr>
          </a:solidFill>
        </a:ln>
      </dgm:spPr>
      <dgm:t>
        <a:bodyPr/>
        <a:lstStyle/>
        <a:p>
          <a:r>
            <a:rPr lang="en-US" sz="2100" dirty="0"/>
            <a:t>Avoids risks associated with litigation.</a:t>
          </a:r>
        </a:p>
      </dgm:t>
    </dgm:pt>
    <dgm:pt modelId="{C8E6C39C-F1EA-4BA0-AF5A-E7F21B5CAE04}" type="parTrans" cxnId="{5AE42E46-45EB-486B-974A-F090A3324793}">
      <dgm:prSet/>
      <dgm:spPr/>
      <dgm:t>
        <a:bodyPr/>
        <a:lstStyle/>
        <a:p>
          <a:endParaRPr lang="en-US"/>
        </a:p>
      </dgm:t>
    </dgm:pt>
    <dgm:pt modelId="{41F798E4-1A7D-4DA0-AD96-11582D22A2AE}" type="sibTrans" cxnId="{5AE42E46-45EB-486B-974A-F090A3324793}">
      <dgm:prSet/>
      <dgm:spPr/>
      <dgm:t>
        <a:bodyPr/>
        <a:lstStyle/>
        <a:p>
          <a:endParaRPr lang="en-US"/>
        </a:p>
      </dgm:t>
    </dgm:pt>
    <dgm:pt modelId="{270EC509-DB82-4235-8AB0-2A2CC414A62C}">
      <dgm:prSet custT="1"/>
      <dgm:spPr>
        <a:ln>
          <a:solidFill>
            <a:schemeClr val="tx1">
              <a:alpha val="90000"/>
            </a:schemeClr>
          </a:solidFill>
        </a:ln>
      </dgm:spPr>
      <dgm:t>
        <a:bodyPr/>
        <a:lstStyle/>
        <a:p>
          <a:r>
            <a:rPr lang="en-US" sz="2100" dirty="0"/>
            <a:t>Local solution built on mutual trust.</a:t>
          </a:r>
        </a:p>
      </dgm:t>
    </dgm:pt>
    <dgm:pt modelId="{96F48F2F-7B22-49E8-8737-C65EE69EF560}" type="parTrans" cxnId="{5C846099-CB8B-43A2-9428-AF8C69B0EB73}">
      <dgm:prSet/>
      <dgm:spPr/>
      <dgm:t>
        <a:bodyPr/>
        <a:lstStyle/>
        <a:p>
          <a:endParaRPr lang="en-US"/>
        </a:p>
      </dgm:t>
    </dgm:pt>
    <dgm:pt modelId="{761DFEE2-8031-4DBC-B1AE-7ECE324AE12C}" type="sibTrans" cxnId="{5C846099-CB8B-43A2-9428-AF8C69B0EB73}">
      <dgm:prSet/>
      <dgm:spPr/>
      <dgm:t>
        <a:bodyPr/>
        <a:lstStyle/>
        <a:p>
          <a:endParaRPr lang="en-US"/>
        </a:p>
      </dgm:t>
    </dgm:pt>
    <dgm:pt modelId="{4BA19302-A0CB-47B6-BAB2-4DCB44C6600A}">
      <dgm:prSet custT="1"/>
      <dgm:spPr>
        <a:ln>
          <a:solidFill>
            <a:schemeClr val="tx1">
              <a:alpha val="90000"/>
            </a:schemeClr>
          </a:solidFill>
        </a:ln>
      </dgm:spPr>
      <dgm:t>
        <a:bodyPr/>
        <a:lstStyle/>
        <a:p>
          <a:r>
            <a:rPr lang="en-US" sz="2100" dirty="0"/>
            <a:t>Protects existing uses.</a:t>
          </a:r>
        </a:p>
      </dgm:t>
    </dgm:pt>
    <dgm:pt modelId="{033B211C-CE2B-491B-B017-82B9ACC055A6}" type="parTrans" cxnId="{DA7E7771-89B0-46B6-B36C-0B6A6150ADFD}">
      <dgm:prSet/>
      <dgm:spPr/>
    </dgm:pt>
    <dgm:pt modelId="{83FCC728-04B2-462F-8CF8-81A8532AA865}" type="sibTrans" cxnId="{DA7E7771-89B0-46B6-B36C-0B6A6150ADFD}">
      <dgm:prSet/>
      <dgm:spPr/>
    </dgm:pt>
    <dgm:pt modelId="{44505A2C-037C-4AB6-87C0-1AC240E9661C}" type="pres">
      <dgm:prSet presAssocID="{4A12A59B-0F6C-41C5-9E82-5CDC627D92B9}" presName="Name0" presStyleCnt="0">
        <dgm:presLayoutVars>
          <dgm:dir/>
          <dgm:animLvl val="lvl"/>
          <dgm:resizeHandles val="exact"/>
        </dgm:presLayoutVars>
      </dgm:prSet>
      <dgm:spPr/>
    </dgm:pt>
    <dgm:pt modelId="{C2B86298-9C89-49A5-B5A6-E35ACAAE707B}" type="pres">
      <dgm:prSet presAssocID="{7E37D5BB-77BB-479B-BFBD-AC66F5AD7AF5}" presName="composite" presStyleCnt="0"/>
      <dgm:spPr/>
    </dgm:pt>
    <dgm:pt modelId="{8E1F6364-3CB7-4882-BACA-47A247C7E60E}" type="pres">
      <dgm:prSet presAssocID="{7E37D5BB-77BB-479B-BFBD-AC66F5AD7AF5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FE3B2517-05F2-4296-A964-EA99A93C874C}" type="pres">
      <dgm:prSet presAssocID="{7E37D5BB-77BB-479B-BFBD-AC66F5AD7AF5}" presName="desTx" presStyleLbl="alignAccFollowNode1" presStyleIdx="0" presStyleCnt="3">
        <dgm:presLayoutVars>
          <dgm:bulletEnabled val="1"/>
        </dgm:presLayoutVars>
      </dgm:prSet>
      <dgm:spPr/>
    </dgm:pt>
    <dgm:pt modelId="{4941E31C-8D80-4B5D-920C-87E6B996EAF8}" type="pres">
      <dgm:prSet presAssocID="{5A000635-E358-4B4A-A473-332A9C1E965E}" presName="space" presStyleCnt="0"/>
      <dgm:spPr/>
    </dgm:pt>
    <dgm:pt modelId="{B8CAFFBE-BEDA-41E6-8B0D-EC8F2C309713}" type="pres">
      <dgm:prSet presAssocID="{963AC33A-FD92-401B-83BC-6216405058F4}" presName="composite" presStyleCnt="0"/>
      <dgm:spPr/>
    </dgm:pt>
    <dgm:pt modelId="{3368D671-0648-4FD0-804A-AB018F7E19E9}" type="pres">
      <dgm:prSet presAssocID="{963AC33A-FD92-401B-83BC-6216405058F4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5F23B96F-9734-4386-AD97-A8B4F326AAAA}" type="pres">
      <dgm:prSet presAssocID="{963AC33A-FD92-401B-83BC-6216405058F4}" presName="desTx" presStyleLbl="alignAccFollowNode1" presStyleIdx="1" presStyleCnt="3">
        <dgm:presLayoutVars>
          <dgm:bulletEnabled val="1"/>
        </dgm:presLayoutVars>
      </dgm:prSet>
      <dgm:spPr/>
    </dgm:pt>
    <dgm:pt modelId="{A28155D7-E074-45F5-848D-606301F72D86}" type="pres">
      <dgm:prSet presAssocID="{173AC050-9269-4878-ABDE-CA102747AA68}" presName="space" presStyleCnt="0"/>
      <dgm:spPr/>
    </dgm:pt>
    <dgm:pt modelId="{A83B4A9D-6E7D-42ED-9DE0-BE6A315D3ECD}" type="pres">
      <dgm:prSet presAssocID="{D38BDCDF-E50F-480C-9743-69F10208493B}" presName="composite" presStyleCnt="0"/>
      <dgm:spPr/>
    </dgm:pt>
    <dgm:pt modelId="{F77F4FAA-E4F6-4E17-94D6-DABB95D38FC9}" type="pres">
      <dgm:prSet presAssocID="{D38BDCDF-E50F-480C-9743-69F10208493B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7771CC30-0CCE-4610-9076-349A5D0479E8}" type="pres">
      <dgm:prSet presAssocID="{D38BDCDF-E50F-480C-9743-69F10208493B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3838DD01-89C7-45C5-9762-4588944D67F5}" type="presOf" srcId="{270EC509-DB82-4235-8AB0-2A2CC414A62C}" destId="{7771CC30-0CCE-4610-9076-349A5D0479E8}" srcOrd="0" destOrd="2" presId="urn:microsoft.com/office/officeart/2005/8/layout/hList1"/>
    <dgm:cxn modelId="{FA733819-D5D8-4E0E-88EF-550D014E479A}" type="presOf" srcId="{4BA19302-A0CB-47B6-BAB2-4DCB44C6600A}" destId="{5F23B96F-9734-4386-AD97-A8B4F326AAAA}" srcOrd="0" destOrd="1" presId="urn:microsoft.com/office/officeart/2005/8/layout/hList1"/>
    <dgm:cxn modelId="{2AA82332-A40C-48E7-A4A4-7AB0E2769BFD}" type="presOf" srcId="{4A12A59B-0F6C-41C5-9E82-5CDC627D92B9}" destId="{44505A2C-037C-4AB6-87C0-1AC240E9661C}" srcOrd="0" destOrd="0" presId="urn:microsoft.com/office/officeart/2005/8/layout/hList1"/>
    <dgm:cxn modelId="{60C5A43C-8DC7-4230-BCF5-52AE5E665422}" srcId="{4A12A59B-0F6C-41C5-9E82-5CDC627D92B9}" destId="{D38BDCDF-E50F-480C-9743-69F10208493B}" srcOrd="2" destOrd="0" parTransId="{709AADC5-84D7-444F-A5BA-34C5F7199782}" sibTransId="{FD793A55-9F0D-4E9C-8959-F300E8B8110A}"/>
    <dgm:cxn modelId="{B5996E5D-29A0-4974-91EA-7ED0705EF6F3}" type="presOf" srcId="{B47AC161-D204-4560-A58E-51402359BD88}" destId="{7771CC30-0CCE-4610-9076-349A5D0479E8}" srcOrd="0" destOrd="0" presId="urn:microsoft.com/office/officeart/2005/8/layout/hList1"/>
    <dgm:cxn modelId="{5AE42E46-45EB-486B-974A-F090A3324793}" srcId="{D38BDCDF-E50F-480C-9743-69F10208493B}" destId="{21012F8C-616D-42FA-A668-1B9C8CE6C67D}" srcOrd="1" destOrd="0" parTransId="{C8E6C39C-F1EA-4BA0-AF5A-E7F21B5CAE04}" sibTransId="{41F798E4-1A7D-4DA0-AD96-11582D22A2AE}"/>
    <dgm:cxn modelId="{21595447-07EA-4BEE-B7A3-6B553CF83D19}" srcId="{4A12A59B-0F6C-41C5-9E82-5CDC627D92B9}" destId="{7E37D5BB-77BB-479B-BFBD-AC66F5AD7AF5}" srcOrd="0" destOrd="0" parTransId="{9B80D43D-EF5F-4764-9B41-F1B205175EBF}" sibTransId="{5A000635-E358-4B4A-A473-332A9C1E965E}"/>
    <dgm:cxn modelId="{DA7E7771-89B0-46B6-B36C-0B6A6150ADFD}" srcId="{963AC33A-FD92-401B-83BC-6216405058F4}" destId="{4BA19302-A0CB-47B6-BAB2-4DCB44C6600A}" srcOrd="1" destOrd="0" parTransId="{033B211C-CE2B-491B-B017-82B9ACC055A6}" sibTransId="{83FCC728-04B2-462F-8CF8-81A8532AA865}"/>
    <dgm:cxn modelId="{4789F051-F948-4119-9DA4-4CF47119D1B2}" srcId="{4A12A59B-0F6C-41C5-9E82-5CDC627D92B9}" destId="{963AC33A-FD92-401B-83BC-6216405058F4}" srcOrd="1" destOrd="0" parTransId="{B7B1A61A-3F0D-44AE-B7C0-952DD60111DE}" sibTransId="{173AC050-9269-4878-ABDE-CA102747AA68}"/>
    <dgm:cxn modelId="{B1F13553-3705-49DF-A59F-C91D0FDF0903}" type="presOf" srcId="{BB55B172-FFDE-4D96-A994-D5CE6C09DBBE}" destId="{5F23B96F-9734-4386-AD97-A8B4F326AAAA}" srcOrd="0" destOrd="0" presId="urn:microsoft.com/office/officeart/2005/8/layout/hList1"/>
    <dgm:cxn modelId="{BBB78C73-AF51-4CA9-907B-4D8A5E870ABE}" type="presOf" srcId="{21012F8C-616D-42FA-A668-1B9C8CE6C67D}" destId="{7771CC30-0CCE-4610-9076-349A5D0479E8}" srcOrd="0" destOrd="1" presId="urn:microsoft.com/office/officeart/2005/8/layout/hList1"/>
    <dgm:cxn modelId="{02739B78-93F6-499E-A5EC-8482C4D34761}" srcId="{D38BDCDF-E50F-480C-9743-69F10208493B}" destId="{B47AC161-D204-4560-A58E-51402359BD88}" srcOrd="0" destOrd="0" parTransId="{4605FA2C-FD40-4156-B516-20CA2F89D3CD}" sibTransId="{1AF83880-A1BE-41FD-8568-542E4A30D374}"/>
    <dgm:cxn modelId="{5C846099-CB8B-43A2-9428-AF8C69B0EB73}" srcId="{D38BDCDF-E50F-480C-9743-69F10208493B}" destId="{270EC509-DB82-4235-8AB0-2A2CC414A62C}" srcOrd="2" destOrd="0" parTransId="{96F48F2F-7B22-49E8-8737-C65EE69EF560}" sibTransId="{761DFEE2-8031-4DBC-B1AE-7ECE324AE12C}"/>
    <dgm:cxn modelId="{829A6C9C-41A9-4221-9E47-59DA83241C4B}" type="presOf" srcId="{963AC33A-FD92-401B-83BC-6216405058F4}" destId="{3368D671-0648-4FD0-804A-AB018F7E19E9}" srcOrd="0" destOrd="0" presId="urn:microsoft.com/office/officeart/2005/8/layout/hList1"/>
    <dgm:cxn modelId="{AA9900A4-D0CC-4C65-A136-E9A5FAEF6F6D}" srcId="{7E37D5BB-77BB-479B-BFBD-AC66F5AD7AF5}" destId="{D26C49CA-8F33-4ACA-8422-B08553C1605F}" srcOrd="0" destOrd="0" parTransId="{B8219DE9-AEE0-43DA-A04D-F8ADF97A6C47}" sibTransId="{418EB76D-8804-4D1C-9396-F95A61F005DA}"/>
    <dgm:cxn modelId="{FBCAADB9-205F-4870-BD75-8C2327E0130D}" type="presOf" srcId="{D38BDCDF-E50F-480C-9743-69F10208493B}" destId="{F77F4FAA-E4F6-4E17-94D6-DABB95D38FC9}" srcOrd="0" destOrd="0" presId="urn:microsoft.com/office/officeart/2005/8/layout/hList1"/>
    <dgm:cxn modelId="{F49A14CF-B604-4E2A-98C8-98BE1B6DAE2D}" type="presOf" srcId="{7E37D5BB-77BB-479B-BFBD-AC66F5AD7AF5}" destId="{8E1F6364-3CB7-4882-BACA-47A247C7E60E}" srcOrd="0" destOrd="0" presId="urn:microsoft.com/office/officeart/2005/8/layout/hList1"/>
    <dgm:cxn modelId="{1667B2DB-2808-4146-B4CA-C41E14DF04DC}" type="presOf" srcId="{D26C49CA-8F33-4ACA-8422-B08553C1605F}" destId="{FE3B2517-05F2-4296-A964-EA99A93C874C}" srcOrd="0" destOrd="0" presId="urn:microsoft.com/office/officeart/2005/8/layout/hList1"/>
    <dgm:cxn modelId="{8DF2C6EC-D514-40FC-AB3A-D7931BFAA780}" srcId="{963AC33A-FD92-401B-83BC-6216405058F4}" destId="{BB55B172-FFDE-4D96-A994-D5CE6C09DBBE}" srcOrd="0" destOrd="0" parTransId="{840EE8A9-BA90-49AA-AEE8-4C09147DDF9C}" sibTransId="{B2B24645-2FDE-42EF-883C-3C17DB833F1E}"/>
    <dgm:cxn modelId="{F095AF59-3E9B-4830-83EF-D1B8013C84EE}" type="presParOf" srcId="{44505A2C-037C-4AB6-87C0-1AC240E9661C}" destId="{C2B86298-9C89-49A5-B5A6-E35ACAAE707B}" srcOrd="0" destOrd="0" presId="urn:microsoft.com/office/officeart/2005/8/layout/hList1"/>
    <dgm:cxn modelId="{354B3F8B-EEC9-4CF5-A8FE-98F441E2A619}" type="presParOf" srcId="{C2B86298-9C89-49A5-B5A6-E35ACAAE707B}" destId="{8E1F6364-3CB7-4882-BACA-47A247C7E60E}" srcOrd="0" destOrd="0" presId="urn:microsoft.com/office/officeart/2005/8/layout/hList1"/>
    <dgm:cxn modelId="{22709A93-BDA7-498C-A19A-BA71D3C7BA9D}" type="presParOf" srcId="{C2B86298-9C89-49A5-B5A6-E35ACAAE707B}" destId="{FE3B2517-05F2-4296-A964-EA99A93C874C}" srcOrd="1" destOrd="0" presId="urn:microsoft.com/office/officeart/2005/8/layout/hList1"/>
    <dgm:cxn modelId="{5CF7D9E2-9FA3-4EE1-9B9F-98B2C70398CD}" type="presParOf" srcId="{44505A2C-037C-4AB6-87C0-1AC240E9661C}" destId="{4941E31C-8D80-4B5D-920C-87E6B996EAF8}" srcOrd="1" destOrd="0" presId="urn:microsoft.com/office/officeart/2005/8/layout/hList1"/>
    <dgm:cxn modelId="{2FD49F3A-B0E1-4CA1-9958-BE22E87F8784}" type="presParOf" srcId="{44505A2C-037C-4AB6-87C0-1AC240E9661C}" destId="{B8CAFFBE-BEDA-41E6-8B0D-EC8F2C309713}" srcOrd="2" destOrd="0" presId="urn:microsoft.com/office/officeart/2005/8/layout/hList1"/>
    <dgm:cxn modelId="{3B7A744E-15D7-4583-9766-15CEBE140185}" type="presParOf" srcId="{B8CAFFBE-BEDA-41E6-8B0D-EC8F2C309713}" destId="{3368D671-0648-4FD0-804A-AB018F7E19E9}" srcOrd="0" destOrd="0" presId="urn:microsoft.com/office/officeart/2005/8/layout/hList1"/>
    <dgm:cxn modelId="{DC8B5CF5-1130-4841-AB4D-19DBD4F97DC8}" type="presParOf" srcId="{B8CAFFBE-BEDA-41E6-8B0D-EC8F2C309713}" destId="{5F23B96F-9734-4386-AD97-A8B4F326AAAA}" srcOrd="1" destOrd="0" presId="urn:microsoft.com/office/officeart/2005/8/layout/hList1"/>
    <dgm:cxn modelId="{275A6919-A10E-4FD2-87A6-EBD757818937}" type="presParOf" srcId="{44505A2C-037C-4AB6-87C0-1AC240E9661C}" destId="{A28155D7-E074-45F5-848D-606301F72D86}" srcOrd="3" destOrd="0" presId="urn:microsoft.com/office/officeart/2005/8/layout/hList1"/>
    <dgm:cxn modelId="{C36B3CBE-E091-46BD-B207-73EA2915EDF9}" type="presParOf" srcId="{44505A2C-037C-4AB6-87C0-1AC240E9661C}" destId="{A83B4A9D-6E7D-42ED-9DE0-BE6A315D3ECD}" srcOrd="4" destOrd="0" presId="urn:microsoft.com/office/officeart/2005/8/layout/hList1"/>
    <dgm:cxn modelId="{B4E31340-967B-4AE6-9404-4A0EF26F8014}" type="presParOf" srcId="{A83B4A9D-6E7D-42ED-9DE0-BE6A315D3ECD}" destId="{F77F4FAA-E4F6-4E17-94D6-DABB95D38FC9}" srcOrd="0" destOrd="0" presId="urn:microsoft.com/office/officeart/2005/8/layout/hList1"/>
    <dgm:cxn modelId="{5EAD119D-340A-4788-9BEB-E6BB456BEA72}" type="presParOf" srcId="{A83B4A9D-6E7D-42ED-9DE0-BE6A315D3ECD}" destId="{7771CC30-0CCE-4610-9076-349A5D0479E8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799A802-02D7-4BAF-B36B-63D766689F7B}" type="doc">
      <dgm:prSet loTypeId="urn:microsoft.com/office/officeart/2008/layout/LinedList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25F8F04A-DF70-4816-BEDB-2462CA8227F4}">
      <dgm:prSet/>
      <dgm:spPr/>
      <dgm:t>
        <a:bodyPr/>
        <a:lstStyle/>
        <a:p>
          <a:r>
            <a:rPr lang="en-US" b="1" dirty="0"/>
            <a:t>Became clear that funding amounts and time deadlines set out in Settlement were inadequate.</a:t>
          </a:r>
          <a:endParaRPr lang="en-US" dirty="0"/>
        </a:p>
      </dgm:t>
    </dgm:pt>
    <dgm:pt modelId="{B434569F-088D-4C72-A216-9F614A799899}" type="parTrans" cxnId="{4010E26D-8E28-4C2B-823C-90B0B79F7CFF}">
      <dgm:prSet/>
      <dgm:spPr/>
      <dgm:t>
        <a:bodyPr/>
        <a:lstStyle/>
        <a:p>
          <a:endParaRPr lang="en-US"/>
        </a:p>
      </dgm:t>
    </dgm:pt>
    <dgm:pt modelId="{0F96542B-A195-4566-AD8E-6DE4C8523EFB}" type="sibTrans" cxnId="{4010E26D-8E28-4C2B-823C-90B0B79F7CFF}">
      <dgm:prSet/>
      <dgm:spPr/>
      <dgm:t>
        <a:bodyPr/>
        <a:lstStyle/>
        <a:p>
          <a:endParaRPr lang="en-US"/>
        </a:p>
      </dgm:t>
    </dgm:pt>
    <dgm:pt modelId="{CEABFB70-9C68-41B6-861E-7F50C0EF93FB}">
      <dgm:prSet/>
      <dgm:spPr/>
      <dgm:t>
        <a:bodyPr/>
        <a:lstStyle/>
        <a:p>
          <a:r>
            <a:rPr lang="en-US" b="1"/>
            <a:t>Original engineering was conceptual only and substantially underestimated true costs.</a:t>
          </a:r>
          <a:endParaRPr lang="en-US"/>
        </a:p>
      </dgm:t>
    </dgm:pt>
    <dgm:pt modelId="{35BF64A4-A114-4111-9CC4-F7E78B89B9B9}" type="parTrans" cxnId="{E23D98A6-6EE2-4DBB-896D-2459FFA8F8FA}">
      <dgm:prSet/>
      <dgm:spPr/>
      <dgm:t>
        <a:bodyPr/>
        <a:lstStyle/>
        <a:p>
          <a:endParaRPr lang="en-US"/>
        </a:p>
      </dgm:t>
    </dgm:pt>
    <dgm:pt modelId="{FB7E2E8B-4112-443F-8CF6-AE3CF5DD1904}" type="sibTrans" cxnId="{E23D98A6-6EE2-4DBB-896D-2459FFA8F8FA}">
      <dgm:prSet/>
      <dgm:spPr/>
      <dgm:t>
        <a:bodyPr/>
        <a:lstStyle/>
        <a:p>
          <a:endParaRPr lang="en-US"/>
        </a:p>
      </dgm:t>
    </dgm:pt>
    <dgm:pt modelId="{0337994B-A3CA-47E6-92AF-4EB9B77E2C38}">
      <dgm:prSet/>
      <dgm:spPr/>
      <dgm:t>
        <a:bodyPr/>
        <a:lstStyle/>
        <a:p>
          <a:r>
            <a:rPr lang="en-US" b="1"/>
            <a:t>Following 2010 Act, Bureau of Reclamation made detailed examination of project design and cost.</a:t>
          </a:r>
          <a:endParaRPr lang="en-US"/>
        </a:p>
      </dgm:t>
    </dgm:pt>
    <dgm:pt modelId="{2463858E-D725-41DF-9897-A4D65432D6A4}" type="parTrans" cxnId="{27C2F576-4740-4CF8-ACF3-DC642AAA083A}">
      <dgm:prSet/>
      <dgm:spPr/>
      <dgm:t>
        <a:bodyPr/>
        <a:lstStyle/>
        <a:p>
          <a:endParaRPr lang="en-US"/>
        </a:p>
      </dgm:t>
    </dgm:pt>
    <dgm:pt modelId="{A07DA776-5610-44A2-9286-3B1B52A751D8}" type="sibTrans" cxnId="{27C2F576-4740-4CF8-ACF3-DC642AAA083A}">
      <dgm:prSet/>
      <dgm:spPr/>
      <dgm:t>
        <a:bodyPr/>
        <a:lstStyle/>
        <a:p>
          <a:endParaRPr lang="en-US"/>
        </a:p>
      </dgm:t>
    </dgm:pt>
    <dgm:pt modelId="{F618197B-1DF5-4F65-868C-4EB17424C111}">
      <dgm:prSet/>
      <dgm:spPr/>
      <dgm:t>
        <a:bodyPr/>
        <a:lstStyle/>
        <a:p>
          <a:r>
            <a:rPr lang="en-US" b="1" dirty="0"/>
            <a:t>Actual cost more than doubled original estimate, requiring congressional approval of amended settlement.</a:t>
          </a:r>
          <a:endParaRPr lang="en-US" dirty="0"/>
        </a:p>
      </dgm:t>
    </dgm:pt>
    <dgm:pt modelId="{E63334E5-9128-4657-B6B9-C8C799491782}" type="parTrans" cxnId="{D23EB155-1A78-4522-860A-3E01465DC127}">
      <dgm:prSet/>
      <dgm:spPr/>
      <dgm:t>
        <a:bodyPr/>
        <a:lstStyle/>
        <a:p>
          <a:endParaRPr lang="en-US"/>
        </a:p>
      </dgm:t>
    </dgm:pt>
    <dgm:pt modelId="{FB3B9EBF-6273-4165-932B-07C29CA8AC2E}" type="sibTrans" cxnId="{D23EB155-1A78-4522-860A-3E01465DC127}">
      <dgm:prSet/>
      <dgm:spPr/>
      <dgm:t>
        <a:bodyPr/>
        <a:lstStyle/>
        <a:p>
          <a:endParaRPr lang="en-US"/>
        </a:p>
      </dgm:t>
    </dgm:pt>
    <dgm:pt modelId="{78CB513B-BBA8-4C9B-8EBA-D5823514BCB6}">
      <dgm:prSet/>
      <dgm:spPr/>
      <dgm:t>
        <a:bodyPr/>
        <a:lstStyle/>
        <a:p>
          <a:endParaRPr lang="en-US" dirty="0"/>
        </a:p>
      </dgm:t>
    </dgm:pt>
    <dgm:pt modelId="{2741B2E9-7E04-486E-AAC8-5D345B22A0E1}" type="parTrans" cxnId="{3DFAE072-89DF-4631-9261-CBE5A533E422}">
      <dgm:prSet/>
      <dgm:spPr/>
      <dgm:t>
        <a:bodyPr/>
        <a:lstStyle/>
        <a:p>
          <a:endParaRPr lang="en-US"/>
        </a:p>
      </dgm:t>
    </dgm:pt>
    <dgm:pt modelId="{A02254A7-33AA-4D69-84CC-CC7A53561752}" type="sibTrans" cxnId="{3DFAE072-89DF-4631-9261-CBE5A533E422}">
      <dgm:prSet/>
      <dgm:spPr/>
      <dgm:t>
        <a:bodyPr/>
        <a:lstStyle/>
        <a:p>
          <a:endParaRPr lang="en-US"/>
        </a:p>
      </dgm:t>
    </dgm:pt>
    <dgm:pt modelId="{3147032A-3FFC-43E7-B9A2-A72ED91E0CFE}" type="pres">
      <dgm:prSet presAssocID="{1799A802-02D7-4BAF-B36B-63D766689F7B}" presName="vert0" presStyleCnt="0">
        <dgm:presLayoutVars>
          <dgm:dir/>
          <dgm:animOne val="branch"/>
          <dgm:animLvl val="lvl"/>
        </dgm:presLayoutVars>
      </dgm:prSet>
      <dgm:spPr/>
    </dgm:pt>
    <dgm:pt modelId="{1A3BD01B-696C-4DD9-9D10-29BAE942E4E6}" type="pres">
      <dgm:prSet presAssocID="{25F8F04A-DF70-4816-BEDB-2462CA8227F4}" presName="thickLine" presStyleLbl="alignNode1" presStyleIdx="0" presStyleCnt="5"/>
      <dgm:spPr/>
    </dgm:pt>
    <dgm:pt modelId="{0728D8E1-2B33-413A-9619-5ADD972C028A}" type="pres">
      <dgm:prSet presAssocID="{25F8F04A-DF70-4816-BEDB-2462CA8227F4}" presName="horz1" presStyleCnt="0"/>
      <dgm:spPr/>
    </dgm:pt>
    <dgm:pt modelId="{1352027A-CBF5-4B53-86C8-8D6F76705EF2}" type="pres">
      <dgm:prSet presAssocID="{25F8F04A-DF70-4816-BEDB-2462CA8227F4}" presName="tx1" presStyleLbl="revTx" presStyleIdx="0" presStyleCnt="5"/>
      <dgm:spPr/>
    </dgm:pt>
    <dgm:pt modelId="{D2002A66-CDDC-42EA-92D9-43933594A198}" type="pres">
      <dgm:prSet presAssocID="{25F8F04A-DF70-4816-BEDB-2462CA8227F4}" presName="vert1" presStyleCnt="0"/>
      <dgm:spPr/>
    </dgm:pt>
    <dgm:pt modelId="{990E62A7-6D26-4871-8669-54DAF5CBFAA7}" type="pres">
      <dgm:prSet presAssocID="{CEABFB70-9C68-41B6-861E-7F50C0EF93FB}" presName="thickLine" presStyleLbl="alignNode1" presStyleIdx="1" presStyleCnt="5"/>
      <dgm:spPr/>
    </dgm:pt>
    <dgm:pt modelId="{3E2C5995-5154-43F6-B382-F3C73EDC532D}" type="pres">
      <dgm:prSet presAssocID="{CEABFB70-9C68-41B6-861E-7F50C0EF93FB}" presName="horz1" presStyleCnt="0"/>
      <dgm:spPr/>
    </dgm:pt>
    <dgm:pt modelId="{4D962279-4A7C-4B70-ABDE-705EC2D27A21}" type="pres">
      <dgm:prSet presAssocID="{CEABFB70-9C68-41B6-861E-7F50C0EF93FB}" presName="tx1" presStyleLbl="revTx" presStyleIdx="1" presStyleCnt="5"/>
      <dgm:spPr/>
    </dgm:pt>
    <dgm:pt modelId="{D23A3A96-06D0-4205-8ABB-2D85AEE70F19}" type="pres">
      <dgm:prSet presAssocID="{CEABFB70-9C68-41B6-861E-7F50C0EF93FB}" presName="vert1" presStyleCnt="0"/>
      <dgm:spPr/>
    </dgm:pt>
    <dgm:pt modelId="{31EE11A3-67EC-4D7D-A8D9-63820C66352D}" type="pres">
      <dgm:prSet presAssocID="{0337994B-A3CA-47E6-92AF-4EB9B77E2C38}" presName="thickLine" presStyleLbl="alignNode1" presStyleIdx="2" presStyleCnt="5"/>
      <dgm:spPr/>
    </dgm:pt>
    <dgm:pt modelId="{C3D5D50B-7EBB-46E4-BF2A-DD748EC072BD}" type="pres">
      <dgm:prSet presAssocID="{0337994B-A3CA-47E6-92AF-4EB9B77E2C38}" presName="horz1" presStyleCnt="0"/>
      <dgm:spPr/>
    </dgm:pt>
    <dgm:pt modelId="{649D1FB7-2A23-46AE-ACBE-97274895A7F6}" type="pres">
      <dgm:prSet presAssocID="{0337994B-A3CA-47E6-92AF-4EB9B77E2C38}" presName="tx1" presStyleLbl="revTx" presStyleIdx="2" presStyleCnt="5"/>
      <dgm:spPr/>
    </dgm:pt>
    <dgm:pt modelId="{73F8D80B-3649-4A4B-8EC8-86D1EDFB5E9E}" type="pres">
      <dgm:prSet presAssocID="{0337994B-A3CA-47E6-92AF-4EB9B77E2C38}" presName="vert1" presStyleCnt="0"/>
      <dgm:spPr/>
    </dgm:pt>
    <dgm:pt modelId="{6A9C9682-5686-4C17-A9A3-B7DEF2903597}" type="pres">
      <dgm:prSet presAssocID="{F618197B-1DF5-4F65-868C-4EB17424C111}" presName="thickLine" presStyleLbl="alignNode1" presStyleIdx="3" presStyleCnt="5"/>
      <dgm:spPr/>
    </dgm:pt>
    <dgm:pt modelId="{639979EC-AF1D-47E2-B510-99E3B5E2DAE6}" type="pres">
      <dgm:prSet presAssocID="{F618197B-1DF5-4F65-868C-4EB17424C111}" presName="horz1" presStyleCnt="0"/>
      <dgm:spPr/>
    </dgm:pt>
    <dgm:pt modelId="{EFB69497-AC88-4B78-8CAC-679B652C2515}" type="pres">
      <dgm:prSet presAssocID="{F618197B-1DF5-4F65-868C-4EB17424C111}" presName="tx1" presStyleLbl="revTx" presStyleIdx="3" presStyleCnt="5"/>
      <dgm:spPr/>
    </dgm:pt>
    <dgm:pt modelId="{A10A1BAD-4E66-4F3F-968A-0737446F617B}" type="pres">
      <dgm:prSet presAssocID="{F618197B-1DF5-4F65-868C-4EB17424C111}" presName="vert1" presStyleCnt="0"/>
      <dgm:spPr/>
    </dgm:pt>
    <dgm:pt modelId="{CC9CA386-436B-4105-B84C-B2472BB9AA2F}" type="pres">
      <dgm:prSet presAssocID="{78CB513B-BBA8-4C9B-8EBA-D5823514BCB6}" presName="thickLine" presStyleLbl="alignNode1" presStyleIdx="4" presStyleCnt="5"/>
      <dgm:spPr/>
    </dgm:pt>
    <dgm:pt modelId="{9993BB7D-B500-44AE-9492-C53EBD7D0B5B}" type="pres">
      <dgm:prSet presAssocID="{78CB513B-BBA8-4C9B-8EBA-D5823514BCB6}" presName="horz1" presStyleCnt="0"/>
      <dgm:spPr/>
    </dgm:pt>
    <dgm:pt modelId="{E1F592FB-4719-43C6-BA6B-82D1612E0957}" type="pres">
      <dgm:prSet presAssocID="{78CB513B-BBA8-4C9B-8EBA-D5823514BCB6}" presName="tx1" presStyleLbl="revTx" presStyleIdx="4" presStyleCnt="5"/>
      <dgm:spPr/>
    </dgm:pt>
    <dgm:pt modelId="{A1F4D100-B3A5-4728-8877-5C1C63FAD7F7}" type="pres">
      <dgm:prSet presAssocID="{78CB513B-BBA8-4C9B-8EBA-D5823514BCB6}" presName="vert1" presStyleCnt="0"/>
      <dgm:spPr/>
    </dgm:pt>
  </dgm:ptLst>
  <dgm:cxnLst>
    <dgm:cxn modelId="{209D6E04-C71C-4E1E-BFEE-DE26094EC05C}" type="presOf" srcId="{CEABFB70-9C68-41B6-861E-7F50C0EF93FB}" destId="{4D962279-4A7C-4B70-ABDE-705EC2D27A21}" srcOrd="0" destOrd="0" presId="urn:microsoft.com/office/officeart/2008/layout/LinedList"/>
    <dgm:cxn modelId="{4010E26D-8E28-4C2B-823C-90B0B79F7CFF}" srcId="{1799A802-02D7-4BAF-B36B-63D766689F7B}" destId="{25F8F04A-DF70-4816-BEDB-2462CA8227F4}" srcOrd="0" destOrd="0" parTransId="{B434569F-088D-4C72-A216-9F614A799899}" sibTransId="{0F96542B-A195-4566-AD8E-6DE4C8523EFB}"/>
    <dgm:cxn modelId="{0323BD6F-7B5A-4C52-8596-BB76C5AE3CE7}" type="presOf" srcId="{25F8F04A-DF70-4816-BEDB-2462CA8227F4}" destId="{1352027A-CBF5-4B53-86C8-8D6F76705EF2}" srcOrd="0" destOrd="0" presId="urn:microsoft.com/office/officeart/2008/layout/LinedList"/>
    <dgm:cxn modelId="{3DFAE072-89DF-4631-9261-CBE5A533E422}" srcId="{1799A802-02D7-4BAF-B36B-63D766689F7B}" destId="{78CB513B-BBA8-4C9B-8EBA-D5823514BCB6}" srcOrd="4" destOrd="0" parTransId="{2741B2E9-7E04-486E-AAC8-5D345B22A0E1}" sibTransId="{A02254A7-33AA-4D69-84CC-CC7A53561752}"/>
    <dgm:cxn modelId="{D23EB155-1A78-4522-860A-3E01465DC127}" srcId="{1799A802-02D7-4BAF-B36B-63D766689F7B}" destId="{F618197B-1DF5-4F65-868C-4EB17424C111}" srcOrd="3" destOrd="0" parTransId="{E63334E5-9128-4657-B6B9-C8C799491782}" sibTransId="{FB3B9EBF-6273-4165-932B-07C29CA8AC2E}"/>
    <dgm:cxn modelId="{27C2F576-4740-4CF8-ACF3-DC642AAA083A}" srcId="{1799A802-02D7-4BAF-B36B-63D766689F7B}" destId="{0337994B-A3CA-47E6-92AF-4EB9B77E2C38}" srcOrd="2" destOrd="0" parTransId="{2463858E-D725-41DF-9897-A4D65432D6A4}" sibTransId="{A07DA776-5610-44A2-9286-3B1B52A751D8}"/>
    <dgm:cxn modelId="{E23D98A6-6EE2-4DBB-896D-2459FFA8F8FA}" srcId="{1799A802-02D7-4BAF-B36B-63D766689F7B}" destId="{CEABFB70-9C68-41B6-861E-7F50C0EF93FB}" srcOrd="1" destOrd="0" parTransId="{35BF64A4-A114-4111-9CC4-F7E78B89B9B9}" sibTransId="{FB7E2E8B-4112-443F-8CF6-AE3CF5DD1904}"/>
    <dgm:cxn modelId="{803456A7-0650-4A34-93B6-06776C9A76DA}" type="presOf" srcId="{1799A802-02D7-4BAF-B36B-63D766689F7B}" destId="{3147032A-3FFC-43E7-B9A2-A72ED91E0CFE}" srcOrd="0" destOrd="0" presId="urn:microsoft.com/office/officeart/2008/layout/LinedList"/>
    <dgm:cxn modelId="{98771FC6-F4CC-42C3-9814-6F16A69C3644}" type="presOf" srcId="{0337994B-A3CA-47E6-92AF-4EB9B77E2C38}" destId="{649D1FB7-2A23-46AE-ACBE-97274895A7F6}" srcOrd="0" destOrd="0" presId="urn:microsoft.com/office/officeart/2008/layout/LinedList"/>
    <dgm:cxn modelId="{F819BED1-9E06-44F2-A111-369F7CD764D9}" type="presOf" srcId="{F618197B-1DF5-4F65-868C-4EB17424C111}" destId="{EFB69497-AC88-4B78-8CAC-679B652C2515}" srcOrd="0" destOrd="0" presId="urn:microsoft.com/office/officeart/2008/layout/LinedList"/>
    <dgm:cxn modelId="{019467F9-51EA-4DD9-B5EA-3611C409875C}" type="presOf" srcId="{78CB513B-BBA8-4C9B-8EBA-D5823514BCB6}" destId="{E1F592FB-4719-43C6-BA6B-82D1612E0957}" srcOrd="0" destOrd="0" presId="urn:microsoft.com/office/officeart/2008/layout/LinedList"/>
    <dgm:cxn modelId="{00561672-44BA-47A8-AF79-4647C36D0A7A}" type="presParOf" srcId="{3147032A-3FFC-43E7-B9A2-A72ED91E0CFE}" destId="{1A3BD01B-696C-4DD9-9D10-29BAE942E4E6}" srcOrd="0" destOrd="0" presId="urn:microsoft.com/office/officeart/2008/layout/LinedList"/>
    <dgm:cxn modelId="{1DC64CF9-E2FC-4E4E-9C92-AB9E798F185C}" type="presParOf" srcId="{3147032A-3FFC-43E7-B9A2-A72ED91E0CFE}" destId="{0728D8E1-2B33-413A-9619-5ADD972C028A}" srcOrd="1" destOrd="0" presId="urn:microsoft.com/office/officeart/2008/layout/LinedList"/>
    <dgm:cxn modelId="{9D4EE2F8-0170-43BB-8407-2B73CFADBFA9}" type="presParOf" srcId="{0728D8E1-2B33-413A-9619-5ADD972C028A}" destId="{1352027A-CBF5-4B53-86C8-8D6F76705EF2}" srcOrd="0" destOrd="0" presId="urn:microsoft.com/office/officeart/2008/layout/LinedList"/>
    <dgm:cxn modelId="{25B55205-4D64-4936-991E-C6FFC79E4B63}" type="presParOf" srcId="{0728D8E1-2B33-413A-9619-5ADD972C028A}" destId="{D2002A66-CDDC-42EA-92D9-43933594A198}" srcOrd="1" destOrd="0" presId="urn:microsoft.com/office/officeart/2008/layout/LinedList"/>
    <dgm:cxn modelId="{3C6F230E-D7A6-4CCD-B98B-9C298ED4C0FE}" type="presParOf" srcId="{3147032A-3FFC-43E7-B9A2-A72ED91E0CFE}" destId="{990E62A7-6D26-4871-8669-54DAF5CBFAA7}" srcOrd="2" destOrd="0" presId="urn:microsoft.com/office/officeart/2008/layout/LinedList"/>
    <dgm:cxn modelId="{2AC90B40-83DC-4067-A6D8-D00DAF763C00}" type="presParOf" srcId="{3147032A-3FFC-43E7-B9A2-A72ED91E0CFE}" destId="{3E2C5995-5154-43F6-B382-F3C73EDC532D}" srcOrd="3" destOrd="0" presId="urn:microsoft.com/office/officeart/2008/layout/LinedList"/>
    <dgm:cxn modelId="{69556FD5-0E5A-4752-A833-9C4D39CE3990}" type="presParOf" srcId="{3E2C5995-5154-43F6-B382-F3C73EDC532D}" destId="{4D962279-4A7C-4B70-ABDE-705EC2D27A21}" srcOrd="0" destOrd="0" presId="urn:microsoft.com/office/officeart/2008/layout/LinedList"/>
    <dgm:cxn modelId="{E2A4D54B-3B89-46B4-B5FC-DE01FD6BF8B6}" type="presParOf" srcId="{3E2C5995-5154-43F6-B382-F3C73EDC532D}" destId="{D23A3A96-06D0-4205-8ABB-2D85AEE70F19}" srcOrd="1" destOrd="0" presId="urn:microsoft.com/office/officeart/2008/layout/LinedList"/>
    <dgm:cxn modelId="{0154430E-0313-481B-838F-55A9A8277C82}" type="presParOf" srcId="{3147032A-3FFC-43E7-B9A2-A72ED91E0CFE}" destId="{31EE11A3-67EC-4D7D-A8D9-63820C66352D}" srcOrd="4" destOrd="0" presId="urn:microsoft.com/office/officeart/2008/layout/LinedList"/>
    <dgm:cxn modelId="{C94E7E91-053E-43A7-9683-0D8B75F83323}" type="presParOf" srcId="{3147032A-3FFC-43E7-B9A2-A72ED91E0CFE}" destId="{C3D5D50B-7EBB-46E4-BF2A-DD748EC072BD}" srcOrd="5" destOrd="0" presId="urn:microsoft.com/office/officeart/2008/layout/LinedList"/>
    <dgm:cxn modelId="{944EE078-7725-43A9-8766-DE404DA141C4}" type="presParOf" srcId="{C3D5D50B-7EBB-46E4-BF2A-DD748EC072BD}" destId="{649D1FB7-2A23-46AE-ACBE-97274895A7F6}" srcOrd="0" destOrd="0" presId="urn:microsoft.com/office/officeart/2008/layout/LinedList"/>
    <dgm:cxn modelId="{2D8EEAA0-6571-44E5-8438-9274570BC0BC}" type="presParOf" srcId="{C3D5D50B-7EBB-46E4-BF2A-DD748EC072BD}" destId="{73F8D80B-3649-4A4B-8EC8-86D1EDFB5E9E}" srcOrd="1" destOrd="0" presId="urn:microsoft.com/office/officeart/2008/layout/LinedList"/>
    <dgm:cxn modelId="{22781D07-9025-4671-A088-D99A511CC2CB}" type="presParOf" srcId="{3147032A-3FFC-43E7-B9A2-A72ED91E0CFE}" destId="{6A9C9682-5686-4C17-A9A3-B7DEF2903597}" srcOrd="6" destOrd="0" presId="urn:microsoft.com/office/officeart/2008/layout/LinedList"/>
    <dgm:cxn modelId="{0ED9A1D8-7F94-4631-9088-F9B4466183C9}" type="presParOf" srcId="{3147032A-3FFC-43E7-B9A2-A72ED91E0CFE}" destId="{639979EC-AF1D-47E2-B510-99E3B5E2DAE6}" srcOrd="7" destOrd="0" presId="urn:microsoft.com/office/officeart/2008/layout/LinedList"/>
    <dgm:cxn modelId="{08EF0F5F-9FBD-4352-A87A-C49041C997B9}" type="presParOf" srcId="{639979EC-AF1D-47E2-B510-99E3B5E2DAE6}" destId="{EFB69497-AC88-4B78-8CAC-679B652C2515}" srcOrd="0" destOrd="0" presId="urn:microsoft.com/office/officeart/2008/layout/LinedList"/>
    <dgm:cxn modelId="{F765A318-48B6-4370-A004-91DB8CEABD24}" type="presParOf" srcId="{639979EC-AF1D-47E2-B510-99E3B5E2DAE6}" destId="{A10A1BAD-4E66-4F3F-968A-0737446F617B}" srcOrd="1" destOrd="0" presId="urn:microsoft.com/office/officeart/2008/layout/LinedList"/>
    <dgm:cxn modelId="{5787C73B-F160-4324-BC1B-1835839BAD72}" type="presParOf" srcId="{3147032A-3FFC-43E7-B9A2-A72ED91E0CFE}" destId="{CC9CA386-436B-4105-B84C-B2472BB9AA2F}" srcOrd="8" destOrd="0" presId="urn:microsoft.com/office/officeart/2008/layout/LinedList"/>
    <dgm:cxn modelId="{7C80D88A-E681-4004-BABF-379C35ED51D3}" type="presParOf" srcId="{3147032A-3FFC-43E7-B9A2-A72ED91E0CFE}" destId="{9993BB7D-B500-44AE-9492-C53EBD7D0B5B}" srcOrd="9" destOrd="0" presId="urn:microsoft.com/office/officeart/2008/layout/LinedList"/>
    <dgm:cxn modelId="{D0122610-E157-42E4-A970-B6FBBDA49D4C}" type="presParOf" srcId="{9993BB7D-B500-44AE-9492-C53EBD7D0B5B}" destId="{E1F592FB-4719-43C6-BA6B-82D1612E0957}" srcOrd="0" destOrd="0" presId="urn:microsoft.com/office/officeart/2008/layout/LinedList"/>
    <dgm:cxn modelId="{6542C0F5-841C-4A5A-94D2-CE73D5940054}" type="presParOf" srcId="{9993BB7D-B500-44AE-9492-C53EBD7D0B5B}" destId="{A1F4D100-B3A5-4728-8877-5C1C63FAD7F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B0F14AD-4071-4A04-933A-7FCA66C97D16}" type="doc">
      <dgm:prSet loTypeId="urn:microsoft.com/office/officeart/2017/3/layout/HorizontalLabelsTimeline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A6FA610F-BE23-4F65-9664-3B09196C2979}">
      <dgm:prSet/>
      <dgm:spPr/>
      <dgm:t>
        <a:bodyPr/>
        <a:lstStyle/>
        <a:p>
          <a:pPr>
            <a:defRPr b="1"/>
          </a:pPr>
          <a:r>
            <a:rPr lang="en-US" dirty="0"/>
            <a:t>2018</a:t>
          </a:r>
        </a:p>
      </dgm:t>
    </dgm:pt>
    <dgm:pt modelId="{13A37B07-ACB8-4A90-BD9A-945BAC6E9E05}" type="parTrans" cxnId="{2D922755-5DCD-417B-8D1C-A4A35BB7A295}">
      <dgm:prSet/>
      <dgm:spPr/>
      <dgm:t>
        <a:bodyPr/>
        <a:lstStyle/>
        <a:p>
          <a:endParaRPr lang="en-US"/>
        </a:p>
      </dgm:t>
    </dgm:pt>
    <dgm:pt modelId="{D4C87ABC-8A8E-475F-9676-14CDBD01BF75}" type="sibTrans" cxnId="{2D922755-5DCD-417B-8D1C-A4A35BB7A295}">
      <dgm:prSet/>
      <dgm:spPr/>
      <dgm:t>
        <a:bodyPr/>
        <a:lstStyle/>
        <a:p>
          <a:endParaRPr lang="en-US"/>
        </a:p>
      </dgm:t>
    </dgm:pt>
    <dgm:pt modelId="{26D98FFC-94BB-41DC-82F2-260EACA027F0}">
      <dgm:prSet/>
      <dgm:spPr/>
      <dgm:t>
        <a:bodyPr/>
        <a:lstStyle/>
        <a:p>
          <a:r>
            <a:rPr lang="en-US" dirty="0"/>
            <a:t>Administration support for amendments to Settlement Act required approval by Office of Management and Budget.</a:t>
          </a:r>
        </a:p>
      </dgm:t>
    </dgm:pt>
    <dgm:pt modelId="{67D05C4E-C3BA-4347-8B89-19DD3F18ADB2}" type="parTrans" cxnId="{F986858D-9E6D-4159-AD1F-72BF974EF42D}">
      <dgm:prSet/>
      <dgm:spPr/>
      <dgm:t>
        <a:bodyPr/>
        <a:lstStyle/>
        <a:p>
          <a:endParaRPr lang="en-US"/>
        </a:p>
      </dgm:t>
    </dgm:pt>
    <dgm:pt modelId="{B367B14C-4793-46D0-ACF6-F5698727BC16}" type="sibTrans" cxnId="{F986858D-9E6D-4159-AD1F-72BF974EF42D}">
      <dgm:prSet/>
      <dgm:spPr/>
      <dgm:t>
        <a:bodyPr/>
        <a:lstStyle/>
        <a:p>
          <a:endParaRPr lang="en-US"/>
        </a:p>
      </dgm:t>
    </dgm:pt>
    <dgm:pt modelId="{FEFF11C3-F508-4423-AA62-8ECB4FBE6056}">
      <dgm:prSet/>
      <dgm:spPr/>
      <dgm:t>
        <a:bodyPr/>
        <a:lstStyle/>
        <a:p>
          <a:pPr>
            <a:defRPr b="1"/>
          </a:pPr>
          <a:r>
            <a:rPr lang="en-US"/>
            <a:t>May 2019</a:t>
          </a:r>
        </a:p>
      </dgm:t>
    </dgm:pt>
    <dgm:pt modelId="{0DB97B86-19E0-45B4-97BF-A15EAE4E3413}" type="parTrans" cxnId="{42C04832-CD5A-4FF3-82E7-A34886249B65}">
      <dgm:prSet/>
      <dgm:spPr/>
      <dgm:t>
        <a:bodyPr/>
        <a:lstStyle/>
        <a:p>
          <a:endParaRPr lang="en-US"/>
        </a:p>
      </dgm:t>
    </dgm:pt>
    <dgm:pt modelId="{4470F2F3-2A6C-4575-960C-1906381B3A12}" type="sibTrans" cxnId="{42C04832-CD5A-4FF3-82E7-A34886249B65}">
      <dgm:prSet/>
      <dgm:spPr/>
      <dgm:t>
        <a:bodyPr/>
        <a:lstStyle/>
        <a:p>
          <a:endParaRPr lang="en-US"/>
        </a:p>
      </dgm:t>
    </dgm:pt>
    <dgm:pt modelId="{12394E81-0EF2-4ABC-A4EB-11B1EE818C3E}">
      <dgm:prSet/>
      <dgm:spPr/>
      <dgm:t>
        <a:bodyPr/>
        <a:lstStyle/>
        <a:p>
          <a:r>
            <a:rPr lang="en-US"/>
            <a:t>Parties met with OMB in May 2019.</a:t>
          </a:r>
        </a:p>
      </dgm:t>
    </dgm:pt>
    <dgm:pt modelId="{C06E7B9F-2756-453A-B320-EA8E0D448510}" type="parTrans" cxnId="{4E62558B-E0F9-4B87-B1A6-DF2384C2098E}">
      <dgm:prSet/>
      <dgm:spPr/>
      <dgm:t>
        <a:bodyPr/>
        <a:lstStyle/>
        <a:p>
          <a:endParaRPr lang="en-US"/>
        </a:p>
      </dgm:t>
    </dgm:pt>
    <dgm:pt modelId="{F6AC184B-D76E-49D1-AD02-F487A021CD20}" type="sibTrans" cxnId="{4E62558B-E0F9-4B87-B1A6-DF2384C2098E}">
      <dgm:prSet/>
      <dgm:spPr/>
      <dgm:t>
        <a:bodyPr/>
        <a:lstStyle/>
        <a:p>
          <a:endParaRPr lang="en-US"/>
        </a:p>
      </dgm:t>
    </dgm:pt>
    <dgm:pt modelId="{98A00F2E-E11F-4D65-98BF-19CFDF2DAF5B}">
      <dgm:prSet/>
      <dgm:spPr/>
      <dgm:t>
        <a:bodyPr/>
        <a:lstStyle/>
        <a:p>
          <a:pPr>
            <a:defRPr b="1"/>
          </a:pPr>
          <a:r>
            <a:rPr lang="en-US"/>
            <a:t>July 2019</a:t>
          </a:r>
        </a:p>
      </dgm:t>
    </dgm:pt>
    <dgm:pt modelId="{A11A7CF3-72B4-4D84-82FC-97954BFB1E60}" type="parTrans" cxnId="{B239F465-2D2E-4C9B-9E96-042010EA3005}">
      <dgm:prSet/>
      <dgm:spPr/>
      <dgm:t>
        <a:bodyPr/>
        <a:lstStyle/>
        <a:p>
          <a:endParaRPr lang="en-US"/>
        </a:p>
      </dgm:t>
    </dgm:pt>
    <dgm:pt modelId="{2D33C10D-F252-4650-AE55-97C82CDFC890}" type="sibTrans" cxnId="{B239F465-2D2E-4C9B-9E96-042010EA3005}">
      <dgm:prSet/>
      <dgm:spPr/>
      <dgm:t>
        <a:bodyPr/>
        <a:lstStyle/>
        <a:p>
          <a:endParaRPr lang="en-US"/>
        </a:p>
      </dgm:t>
    </dgm:pt>
    <dgm:pt modelId="{44E29848-3FE6-4432-9AE8-79A73E762786}">
      <dgm:prSet/>
      <dgm:spPr/>
      <dgm:t>
        <a:bodyPr/>
        <a:lstStyle/>
        <a:p>
          <a:r>
            <a:rPr lang="en-US"/>
            <a:t>Support from settlement partners, especially Santa Fe County, helped obtain OMB approval in July 2019.</a:t>
          </a:r>
        </a:p>
      </dgm:t>
    </dgm:pt>
    <dgm:pt modelId="{E76B358C-38D4-4C5B-8722-9CF0148286A8}" type="parTrans" cxnId="{5E32BDE2-76FB-4A98-B989-5B72CE853583}">
      <dgm:prSet/>
      <dgm:spPr/>
      <dgm:t>
        <a:bodyPr/>
        <a:lstStyle/>
        <a:p>
          <a:endParaRPr lang="en-US"/>
        </a:p>
      </dgm:t>
    </dgm:pt>
    <dgm:pt modelId="{A9D1E285-458F-45D0-8ED1-02C8E0D6869F}" type="sibTrans" cxnId="{5E32BDE2-76FB-4A98-B989-5B72CE853583}">
      <dgm:prSet/>
      <dgm:spPr/>
      <dgm:t>
        <a:bodyPr/>
        <a:lstStyle/>
        <a:p>
          <a:endParaRPr lang="en-US"/>
        </a:p>
      </dgm:t>
    </dgm:pt>
    <dgm:pt modelId="{2DA5ADFE-3C93-4CB1-BE4C-AB5319870889}" type="pres">
      <dgm:prSet presAssocID="{1B0F14AD-4071-4A04-933A-7FCA66C97D16}" presName="root" presStyleCnt="0">
        <dgm:presLayoutVars>
          <dgm:chMax/>
          <dgm:chPref/>
          <dgm:animLvl val="lvl"/>
        </dgm:presLayoutVars>
      </dgm:prSet>
      <dgm:spPr/>
    </dgm:pt>
    <dgm:pt modelId="{A06D698E-CF69-4F65-83A0-F522D853CA98}" type="pres">
      <dgm:prSet presAssocID="{1B0F14AD-4071-4A04-933A-7FCA66C97D16}" presName="divider" presStyleLbl="fgAcc1" presStyleIdx="0" presStyleCnt="1"/>
      <dgm:spPr/>
    </dgm:pt>
    <dgm:pt modelId="{14E47D1D-0602-4F7C-B373-E87DCDA2BE19}" type="pres">
      <dgm:prSet presAssocID="{1B0F14AD-4071-4A04-933A-7FCA66C97D16}" presName="nodes" presStyleCnt="0">
        <dgm:presLayoutVars>
          <dgm:chMax/>
          <dgm:chPref/>
          <dgm:animLvl val="lvl"/>
        </dgm:presLayoutVars>
      </dgm:prSet>
      <dgm:spPr/>
    </dgm:pt>
    <dgm:pt modelId="{2949F325-5AF3-459D-88F7-679BF77107CE}" type="pres">
      <dgm:prSet presAssocID="{A6FA610F-BE23-4F65-9664-3B09196C2979}" presName="composite" presStyleCnt="0"/>
      <dgm:spPr/>
    </dgm:pt>
    <dgm:pt modelId="{B4F6500C-1A01-41A5-98B6-6AC8D8F54920}" type="pres">
      <dgm:prSet presAssocID="{A6FA610F-BE23-4F65-9664-3B09196C2979}" presName="L1TextContainer" presStyleLbl="alignNode1" presStyleIdx="0" presStyleCnt="3">
        <dgm:presLayoutVars>
          <dgm:chMax val="1"/>
          <dgm:chPref val="1"/>
          <dgm:bulletEnabled val="1"/>
        </dgm:presLayoutVars>
      </dgm:prSet>
      <dgm:spPr/>
    </dgm:pt>
    <dgm:pt modelId="{A349F44A-1AAE-450C-90C5-B8EAB3B0FD21}" type="pres">
      <dgm:prSet presAssocID="{A6FA610F-BE23-4F65-9664-3B09196C2979}" presName="L2TextContainerWrapper" presStyleCnt="0">
        <dgm:presLayoutVars>
          <dgm:bulletEnabled val="1"/>
        </dgm:presLayoutVars>
      </dgm:prSet>
      <dgm:spPr/>
    </dgm:pt>
    <dgm:pt modelId="{DC1D6677-7487-453E-B93D-3B96E98CDB3C}" type="pres">
      <dgm:prSet presAssocID="{A6FA610F-BE23-4F65-9664-3B09196C2979}" presName="L2TextContainer" presStyleLbl="bgAccFollowNode1" presStyleIdx="0" presStyleCnt="3"/>
      <dgm:spPr/>
    </dgm:pt>
    <dgm:pt modelId="{C4057266-6391-49C8-A220-F49733F33C37}" type="pres">
      <dgm:prSet presAssocID="{A6FA610F-BE23-4F65-9664-3B09196C2979}" presName="FlexibleEmptyPlaceHolder" presStyleCnt="0"/>
      <dgm:spPr/>
    </dgm:pt>
    <dgm:pt modelId="{1E4F3F46-FB61-4EC3-AE04-EC4E60B54FF0}" type="pres">
      <dgm:prSet presAssocID="{A6FA610F-BE23-4F65-9664-3B09196C2979}" presName="ConnectLine" presStyleLbl="sibTrans1D1" presStyleIdx="0" presStyleCnt="3"/>
      <dgm:spPr/>
    </dgm:pt>
    <dgm:pt modelId="{DFFFC27D-A8C8-4B7D-A150-D23A8CF4A593}" type="pres">
      <dgm:prSet presAssocID="{A6FA610F-BE23-4F65-9664-3B09196C2979}" presName="ConnectorPoint" presStyleLbl="node1" presStyleIdx="0" presStyleCnt="3"/>
      <dgm:spPr>
        <a:solidFill>
          <a:schemeClr val="accent5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F3087A8E-899F-43D1-880D-3F4B0779AFD0}" type="pres">
      <dgm:prSet presAssocID="{A6FA610F-BE23-4F65-9664-3B09196C2979}" presName="EmptyPlaceHolder" presStyleCnt="0"/>
      <dgm:spPr/>
    </dgm:pt>
    <dgm:pt modelId="{8E0CC10D-EDE2-4C7A-AAE7-71CD372976E8}" type="pres">
      <dgm:prSet presAssocID="{D4C87ABC-8A8E-475F-9676-14CDBD01BF75}" presName="spaceBetweenRectangles" presStyleCnt="0"/>
      <dgm:spPr/>
    </dgm:pt>
    <dgm:pt modelId="{755AE125-E9A3-413A-B22E-ED3AEE7641ED}" type="pres">
      <dgm:prSet presAssocID="{FEFF11C3-F508-4423-AA62-8ECB4FBE6056}" presName="composite" presStyleCnt="0"/>
      <dgm:spPr/>
    </dgm:pt>
    <dgm:pt modelId="{6A3B9952-7F58-4CDB-846D-7C2F4BBF175E}" type="pres">
      <dgm:prSet presAssocID="{FEFF11C3-F508-4423-AA62-8ECB4FBE6056}" presName="L1TextContainer" presStyleLbl="alignNode1" presStyleIdx="1" presStyleCnt="3">
        <dgm:presLayoutVars>
          <dgm:chMax val="1"/>
          <dgm:chPref val="1"/>
          <dgm:bulletEnabled val="1"/>
        </dgm:presLayoutVars>
      </dgm:prSet>
      <dgm:spPr/>
    </dgm:pt>
    <dgm:pt modelId="{472B915C-E959-4146-98DA-D7D52122DFA4}" type="pres">
      <dgm:prSet presAssocID="{FEFF11C3-F508-4423-AA62-8ECB4FBE6056}" presName="L2TextContainerWrapper" presStyleCnt="0">
        <dgm:presLayoutVars>
          <dgm:bulletEnabled val="1"/>
        </dgm:presLayoutVars>
      </dgm:prSet>
      <dgm:spPr/>
    </dgm:pt>
    <dgm:pt modelId="{FC1CC0FF-C349-4841-93F9-F2E3DCDA9F6A}" type="pres">
      <dgm:prSet presAssocID="{FEFF11C3-F508-4423-AA62-8ECB4FBE6056}" presName="L2TextContainer" presStyleLbl="bgAccFollowNode1" presStyleIdx="1" presStyleCnt="3"/>
      <dgm:spPr/>
    </dgm:pt>
    <dgm:pt modelId="{06E2FDF7-4E6F-485F-AC21-EF0C103905C6}" type="pres">
      <dgm:prSet presAssocID="{FEFF11C3-F508-4423-AA62-8ECB4FBE6056}" presName="FlexibleEmptyPlaceHolder" presStyleCnt="0"/>
      <dgm:spPr/>
    </dgm:pt>
    <dgm:pt modelId="{09FE50EC-2002-49CA-AED7-27C1F1B110C2}" type="pres">
      <dgm:prSet presAssocID="{FEFF11C3-F508-4423-AA62-8ECB4FBE6056}" presName="ConnectLine" presStyleLbl="sibTrans1D1" presStyleIdx="1" presStyleCnt="3"/>
      <dgm:spPr/>
    </dgm:pt>
    <dgm:pt modelId="{6B61A66A-D453-4C29-A557-7430900A8630}" type="pres">
      <dgm:prSet presAssocID="{FEFF11C3-F508-4423-AA62-8ECB4FBE6056}" presName="ConnectorPoint" presStyleLbl="node1" presStyleIdx="1" presStyleCnt="3"/>
      <dgm:spPr>
        <a:solidFill>
          <a:schemeClr val="accent5">
            <a:hueOff val="-4966938"/>
            <a:satOff val="19906"/>
            <a:lumOff val="4314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7BDF11DA-864B-42C8-84F8-1E03D5EDCE19}" type="pres">
      <dgm:prSet presAssocID="{FEFF11C3-F508-4423-AA62-8ECB4FBE6056}" presName="EmptyPlaceHolder" presStyleCnt="0"/>
      <dgm:spPr/>
    </dgm:pt>
    <dgm:pt modelId="{226D35F8-8820-4AD0-8FAE-B032022A8F58}" type="pres">
      <dgm:prSet presAssocID="{4470F2F3-2A6C-4575-960C-1906381B3A12}" presName="spaceBetweenRectangles" presStyleCnt="0"/>
      <dgm:spPr/>
    </dgm:pt>
    <dgm:pt modelId="{6BA3307A-121E-4CF1-86D3-2A604F452E69}" type="pres">
      <dgm:prSet presAssocID="{98A00F2E-E11F-4D65-98BF-19CFDF2DAF5B}" presName="composite" presStyleCnt="0"/>
      <dgm:spPr/>
    </dgm:pt>
    <dgm:pt modelId="{513EFF2B-BC74-497C-AE3B-4F7783F98A09}" type="pres">
      <dgm:prSet presAssocID="{98A00F2E-E11F-4D65-98BF-19CFDF2DAF5B}" presName="L1TextContainer" presStyleLbl="alignNode1" presStyleIdx="2" presStyleCnt="3">
        <dgm:presLayoutVars>
          <dgm:chMax val="1"/>
          <dgm:chPref val="1"/>
          <dgm:bulletEnabled val="1"/>
        </dgm:presLayoutVars>
      </dgm:prSet>
      <dgm:spPr/>
    </dgm:pt>
    <dgm:pt modelId="{B9DCD2A9-D512-483E-92E8-46950C5C3861}" type="pres">
      <dgm:prSet presAssocID="{98A00F2E-E11F-4D65-98BF-19CFDF2DAF5B}" presName="L2TextContainerWrapper" presStyleCnt="0">
        <dgm:presLayoutVars>
          <dgm:bulletEnabled val="1"/>
        </dgm:presLayoutVars>
      </dgm:prSet>
      <dgm:spPr/>
    </dgm:pt>
    <dgm:pt modelId="{929EEEEA-A644-4234-A39C-DC463B42F41D}" type="pres">
      <dgm:prSet presAssocID="{98A00F2E-E11F-4D65-98BF-19CFDF2DAF5B}" presName="L2TextContainer" presStyleLbl="bgAccFollowNode1" presStyleIdx="2" presStyleCnt="3"/>
      <dgm:spPr/>
    </dgm:pt>
    <dgm:pt modelId="{6D4AB340-16DF-434F-A127-687A481DE713}" type="pres">
      <dgm:prSet presAssocID="{98A00F2E-E11F-4D65-98BF-19CFDF2DAF5B}" presName="FlexibleEmptyPlaceHolder" presStyleCnt="0"/>
      <dgm:spPr/>
    </dgm:pt>
    <dgm:pt modelId="{529261FD-66FF-4247-B64A-25E6DD7C20FB}" type="pres">
      <dgm:prSet presAssocID="{98A00F2E-E11F-4D65-98BF-19CFDF2DAF5B}" presName="ConnectLine" presStyleLbl="sibTrans1D1" presStyleIdx="2" presStyleCnt="3"/>
      <dgm:spPr/>
    </dgm:pt>
    <dgm:pt modelId="{6C8E6683-B941-471C-B40A-675311CDA4EC}" type="pres">
      <dgm:prSet presAssocID="{98A00F2E-E11F-4D65-98BF-19CFDF2DAF5B}" presName="ConnectorPoint" presStyleLbl="node1" presStyleIdx="2" presStyleCnt="3"/>
      <dgm:spPr>
        <a:solidFill>
          <a:schemeClr val="accent5">
            <a:hueOff val="-9933876"/>
            <a:satOff val="39811"/>
            <a:lumOff val="8628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F38D1EF2-1269-4691-81D9-63672EFFEFEF}" type="pres">
      <dgm:prSet presAssocID="{98A00F2E-E11F-4D65-98BF-19CFDF2DAF5B}" presName="EmptyPlaceHolder" presStyleCnt="0"/>
      <dgm:spPr/>
    </dgm:pt>
  </dgm:ptLst>
  <dgm:cxnLst>
    <dgm:cxn modelId="{8FBFC301-5F38-4D08-9A91-6C9488039837}" type="presOf" srcId="{44E29848-3FE6-4432-9AE8-79A73E762786}" destId="{929EEEEA-A644-4234-A39C-DC463B42F41D}" srcOrd="0" destOrd="0" presId="urn:microsoft.com/office/officeart/2017/3/layout/HorizontalLabelsTimeline"/>
    <dgm:cxn modelId="{8FDD8803-A77B-44B9-94B0-146F041C90E9}" type="presOf" srcId="{A6FA610F-BE23-4F65-9664-3B09196C2979}" destId="{B4F6500C-1A01-41A5-98B6-6AC8D8F54920}" srcOrd="0" destOrd="0" presId="urn:microsoft.com/office/officeart/2017/3/layout/HorizontalLabelsTimeline"/>
    <dgm:cxn modelId="{42C04832-CD5A-4FF3-82E7-A34886249B65}" srcId="{1B0F14AD-4071-4A04-933A-7FCA66C97D16}" destId="{FEFF11C3-F508-4423-AA62-8ECB4FBE6056}" srcOrd="1" destOrd="0" parTransId="{0DB97B86-19E0-45B4-97BF-A15EAE4E3413}" sibTransId="{4470F2F3-2A6C-4575-960C-1906381B3A12}"/>
    <dgm:cxn modelId="{B239F465-2D2E-4C9B-9E96-042010EA3005}" srcId="{1B0F14AD-4071-4A04-933A-7FCA66C97D16}" destId="{98A00F2E-E11F-4D65-98BF-19CFDF2DAF5B}" srcOrd="2" destOrd="0" parTransId="{A11A7CF3-72B4-4D84-82FC-97954BFB1E60}" sibTransId="{2D33C10D-F252-4650-AE55-97C82CDFC890}"/>
    <dgm:cxn modelId="{2D922755-5DCD-417B-8D1C-A4A35BB7A295}" srcId="{1B0F14AD-4071-4A04-933A-7FCA66C97D16}" destId="{A6FA610F-BE23-4F65-9664-3B09196C2979}" srcOrd="0" destOrd="0" parTransId="{13A37B07-ACB8-4A90-BD9A-945BAC6E9E05}" sibTransId="{D4C87ABC-8A8E-475F-9676-14CDBD01BF75}"/>
    <dgm:cxn modelId="{D1C1E675-5103-441D-B0EF-F1485339A783}" type="presOf" srcId="{26D98FFC-94BB-41DC-82F2-260EACA027F0}" destId="{DC1D6677-7487-453E-B93D-3B96E98CDB3C}" srcOrd="0" destOrd="0" presId="urn:microsoft.com/office/officeart/2017/3/layout/HorizontalLabelsTimeline"/>
    <dgm:cxn modelId="{9DF9287A-1057-419A-842D-74E58FCDB10A}" type="presOf" srcId="{12394E81-0EF2-4ABC-A4EB-11B1EE818C3E}" destId="{FC1CC0FF-C349-4841-93F9-F2E3DCDA9F6A}" srcOrd="0" destOrd="0" presId="urn:microsoft.com/office/officeart/2017/3/layout/HorizontalLabelsTimeline"/>
    <dgm:cxn modelId="{4E62558B-E0F9-4B87-B1A6-DF2384C2098E}" srcId="{FEFF11C3-F508-4423-AA62-8ECB4FBE6056}" destId="{12394E81-0EF2-4ABC-A4EB-11B1EE818C3E}" srcOrd="0" destOrd="0" parTransId="{C06E7B9F-2756-453A-B320-EA8E0D448510}" sibTransId="{F6AC184B-D76E-49D1-AD02-F487A021CD20}"/>
    <dgm:cxn modelId="{F986858D-9E6D-4159-AD1F-72BF974EF42D}" srcId="{A6FA610F-BE23-4F65-9664-3B09196C2979}" destId="{26D98FFC-94BB-41DC-82F2-260EACA027F0}" srcOrd="0" destOrd="0" parTransId="{67D05C4E-C3BA-4347-8B89-19DD3F18ADB2}" sibTransId="{B367B14C-4793-46D0-ACF6-F5698727BC16}"/>
    <dgm:cxn modelId="{CE2CF190-9F3B-467B-8A10-F344967D0A8D}" type="presOf" srcId="{98A00F2E-E11F-4D65-98BF-19CFDF2DAF5B}" destId="{513EFF2B-BC74-497C-AE3B-4F7783F98A09}" srcOrd="0" destOrd="0" presId="urn:microsoft.com/office/officeart/2017/3/layout/HorizontalLabelsTimeline"/>
    <dgm:cxn modelId="{2E16BBC0-CA33-4EC6-BBCA-958C830AB74C}" type="presOf" srcId="{1B0F14AD-4071-4A04-933A-7FCA66C97D16}" destId="{2DA5ADFE-3C93-4CB1-BE4C-AB5319870889}" srcOrd="0" destOrd="0" presId="urn:microsoft.com/office/officeart/2017/3/layout/HorizontalLabelsTimeline"/>
    <dgm:cxn modelId="{3166D8D5-80C3-4864-808C-D60CB432BA33}" type="presOf" srcId="{FEFF11C3-F508-4423-AA62-8ECB4FBE6056}" destId="{6A3B9952-7F58-4CDB-846D-7C2F4BBF175E}" srcOrd="0" destOrd="0" presId="urn:microsoft.com/office/officeart/2017/3/layout/HorizontalLabelsTimeline"/>
    <dgm:cxn modelId="{5E32BDE2-76FB-4A98-B989-5B72CE853583}" srcId="{98A00F2E-E11F-4D65-98BF-19CFDF2DAF5B}" destId="{44E29848-3FE6-4432-9AE8-79A73E762786}" srcOrd="0" destOrd="0" parTransId="{E76B358C-38D4-4C5B-8722-9CF0148286A8}" sibTransId="{A9D1E285-458F-45D0-8ED1-02C8E0D6869F}"/>
    <dgm:cxn modelId="{091AD5F7-2F0C-48B5-AF98-40D2604E1D44}" type="presParOf" srcId="{2DA5ADFE-3C93-4CB1-BE4C-AB5319870889}" destId="{A06D698E-CF69-4F65-83A0-F522D853CA98}" srcOrd="0" destOrd="0" presId="urn:microsoft.com/office/officeart/2017/3/layout/HorizontalLabelsTimeline"/>
    <dgm:cxn modelId="{C6F037D1-D92F-49A2-B987-E21FD5028369}" type="presParOf" srcId="{2DA5ADFE-3C93-4CB1-BE4C-AB5319870889}" destId="{14E47D1D-0602-4F7C-B373-E87DCDA2BE19}" srcOrd="1" destOrd="0" presId="urn:microsoft.com/office/officeart/2017/3/layout/HorizontalLabelsTimeline"/>
    <dgm:cxn modelId="{029889F9-BE78-485D-8DF8-C123390D754B}" type="presParOf" srcId="{14E47D1D-0602-4F7C-B373-E87DCDA2BE19}" destId="{2949F325-5AF3-459D-88F7-679BF77107CE}" srcOrd="0" destOrd="0" presId="urn:microsoft.com/office/officeart/2017/3/layout/HorizontalLabelsTimeline"/>
    <dgm:cxn modelId="{042E8CF0-86E8-47C1-ACBB-C8F8CEDC8201}" type="presParOf" srcId="{2949F325-5AF3-459D-88F7-679BF77107CE}" destId="{B4F6500C-1A01-41A5-98B6-6AC8D8F54920}" srcOrd="0" destOrd="0" presId="urn:microsoft.com/office/officeart/2017/3/layout/HorizontalLabelsTimeline"/>
    <dgm:cxn modelId="{81C8197E-3582-4B68-9B68-2A264C23B6CA}" type="presParOf" srcId="{2949F325-5AF3-459D-88F7-679BF77107CE}" destId="{A349F44A-1AAE-450C-90C5-B8EAB3B0FD21}" srcOrd="1" destOrd="0" presId="urn:microsoft.com/office/officeart/2017/3/layout/HorizontalLabelsTimeline"/>
    <dgm:cxn modelId="{FEEBA2CC-E543-4109-96A2-FCA116C0E7DB}" type="presParOf" srcId="{A349F44A-1AAE-450C-90C5-B8EAB3B0FD21}" destId="{DC1D6677-7487-453E-B93D-3B96E98CDB3C}" srcOrd="0" destOrd="0" presId="urn:microsoft.com/office/officeart/2017/3/layout/HorizontalLabelsTimeline"/>
    <dgm:cxn modelId="{F1C1DD42-853B-486B-A998-0497219CC385}" type="presParOf" srcId="{A349F44A-1AAE-450C-90C5-B8EAB3B0FD21}" destId="{C4057266-6391-49C8-A220-F49733F33C37}" srcOrd="1" destOrd="0" presId="urn:microsoft.com/office/officeart/2017/3/layout/HorizontalLabelsTimeline"/>
    <dgm:cxn modelId="{33F889C5-61FA-4ACB-8A83-0960D00F13D7}" type="presParOf" srcId="{2949F325-5AF3-459D-88F7-679BF77107CE}" destId="{1E4F3F46-FB61-4EC3-AE04-EC4E60B54FF0}" srcOrd="2" destOrd="0" presId="urn:microsoft.com/office/officeart/2017/3/layout/HorizontalLabelsTimeline"/>
    <dgm:cxn modelId="{17F3524F-6141-4FD8-B0E0-1A046EC245E7}" type="presParOf" srcId="{2949F325-5AF3-459D-88F7-679BF77107CE}" destId="{DFFFC27D-A8C8-4B7D-A150-D23A8CF4A593}" srcOrd="3" destOrd="0" presId="urn:microsoft.com/office/officeart/2017/3/layout/HorizontalLabelsTimeline"/>
    <dgm:cxn modelId="{96D4E1B0-66C3-4B2E-9315-C5F7E0474FB7}" type="presParOf" srcId="{2949F325-5AF3-459D-88F7-679BF77107CE}" destId="{F3087A8E-899F-43D1-880D-3F4B0779AFD0}" srcOrd="4" destOrd="0" presId="urn:microsoft.com/office/officeart/2017/3/layout/HorizontalLabelsTimeline"/>
    <dgm:cxn modelId="{E02268A4-EE5F-49D2-BDCC-BE992967DE85}" type="presParOf" srcId="{14E47D1D-0602-4F7C-B373-E87DCDA2BE19}" destId="{8E0CC10D-EDE2-4C7A-AAE7-71CD372976E8}" srcOrd="1" destOrd="0" presId="urn:microsoft.com/office/officeart/2017/3/layout/HorizontalLabelsTimeline"/>
    <dgm:cxn modelId="{C3670807-98D3-4E84-ADCC-D8418A4B87AB}" type="presParOf" srcId="{14E47D1D-0602-4F7C-B373-E87DCDA2BE19}" destId="{755AE125-E9A3-413A-B22E-ED3AEE7641ED}" srcOrd="2" destOrd="0" presId="urn:microsoft.com/office/officeart/2017/3/layout/HorizontalLabelsTimeline"/>
    <dgm:cxn modelId="{3A6CE590-F288-4ACF-A8D0-0A675F7FF732}" type="presParOf" srcId="{755AE125-E9A3-413A-B22E-ED3AEE7641ED}" destId="{6A3B9952-7F58-4CDB-846D-7C2F4BBF175E}" srcOrd="0" destOrd="0" presId="urn:microsoft.com/office/officeart/2017/3/layout/HorizontalLabelsTimeline"/>
    <dgm:cxn modelId="{2997EE9A-2525-43F2-8D1B-BDC7A9F61D48}" type="presParOf" srcId="{755AE125-E9A3-413A-B22E-ED3AEE7641ED}" destId="{472B915C-E959-4146-98DA-D7D52122DFA4}" srcOrd="1" destOrd="0" presId="urn:microsoft.com/office/officeart/2017/3/layout/HorizontalLabelsTimeline"/>
    <dgm:cxn modelId="{DD737990-020A-4C85-BE03-E2FBEBF65A79}" type="presParOf" srcId="{472B915C-E959-4146-98DA-D7D52122DFA4}" destId="{FC1CC0FF-C349-4841-93F9-F2E3DCDA9F6A}" srcOrd="0" destOrd="0" presId="urn:microsoft.com/office/officeart/2017/3/layout/HorizontalLabelsTimeline"/>
    <dgm:cxn modelId="{EEDB5B7C-8070-479F-B53E-A9A508DA4A80}" type="presParOf" srcId="{472B915C-E959-4146-98DA-D7D52122DFA4}" destId="{06E2FDF7-4E6F-485F-AC21-EF0C103905C6}" srcOrd="1" destOrd="0" presId="urn:microsoft.com/office/officeart/2017/3/layout/HorizontalLabelsTimeline"/>
    <dgm:cxn modelId="{BEDF6DA4-2152-44D9-B951-9E93FA937904}" type="presParOf" srcId="{755AE125-E9A3-413A-B22E-ED3AEE7641ED}" destId="{09FE50EC-2002-49CA-AED7-27C1F1B110C2}" srcOrd="2" destOrd="0" presId="urn:microsoft.com/office/officeart/2017/3/layout/HorizontalLabelsTimeline"/>
    <dgm:cxn modelId="{FDB74451-A2CA-41B4-9B71-324400470904}" type="presParOf" srcId="{755AE125-E9A3-413A-B22E-ED3AEE7641ED}" destId="{6B61A66A-D453-4C29-A557-7430900A8630}" srcOrd="3" destOrd="0" presId="urn:microsoft.com/office/officeart/2017/3/layout/HorizontalLabelsTimeline"/>
    <dgm:cxn modelId="{FFA8E1D4-82A8-4401-8075-6EBF7E4FD30A}" type="presParOf" srcId="{755AE125-E9A3-413A-B22E-ED3AEE7641ED}" destId="{7BDF11DA-864B-42C8-84F8-1E03D5EDCE19}" srcOrd="4" destOrd="0" presId="urn:microsoft.com/office/officeart/2017/3/layout/HorizontalLabelsTimeline"/>
    <dgm:cxn modelId="{9D965A7E-4AB0-4A7D-A91C-749FF3EE48B6}" type="presParOf" srcId="{14E47D1D-0602-4F7C-B373-E87DCDA2BE19}" destId="{226D35F8-8820-4AD0-8FAE-B032022A8F58}" srcOrd="3" destOrd="0" presId="urn:microsoft.com/office/officeart/2017/3/layout/HorizontalLabelsTimeline"/>
    <dgm:cxn modelId="{F10F4189-2FC3-4D45-AB92-B8BC568BA54B}" type="presParOf" srcId="{14E47D1D-0602-4F7C-B373-E87DCDA2BE19}" destId="{6BA3307A-121E-4CF1-86D3-2A604F452E69}" srcOrd="4" destOrd="0" presId="urn:microsoft.com/office/officeart/2017/3/layout/HorizontalLabelsTimeline"/>
    <dgm:cxn modelId="{F44ECC7F-1E0D-47ED-A8E6-7C50361EBBDC}" type="presParOf" srcId="{6BA3307A-121E-4CF1-86D3-2A604F452E69}" destId="{513EFF2B-BC74-497C-AE3B-4F7783F98A09}" srcOrd="0" destOrd="0" presId="urn:microsoft.com/office/officeart/2017/3/layout/HorizontalLabelsTimeline"/>
    <dgm:cxn modelId="{E0731530-2F8B-4A4F-BE0A-529451683D59}" type="presParOf" srcId="{6BA3307A-121E-4CF1-86D3-2A604F452E69}" destId="{B9DCD2A9-D512-483E-92E8-46950C5C3861}" srcOrd="1" destOrd="0" presId="urn:microsoft.com/office/officeart/2017/3/layout/HorizontalLabelsTimeline"/>
    <dgm:cxn modelId="{E46508A8-92EA-4C2A-838B-7422CCA2212A}" type="presParOf" srcId="{B9DCD2A9-D512-483E-92E8-46950C5C3861}" destId="{929EEEEA-A644-4234-A39C-DC463B42F41D}" srcOrd="0" destOrd="0" presId="urn:microsoft.com/office/officeart/2017/3/layout/HorizontalLabelsTimeline"/>
    <dgm:cxn modelId="{7C8E977A-CA42-4DCF-88BD-D9A37B757308}" type="presParOf" srcId="{B9DCD2A9-D512-483E-92E8-46950C5C3861}" destId="{6D4AB340-16DF-434F-A127-687A481DE713}" srcOrd="1" destOrd="0" presId="urn:microsoft.com/office/officeart/2017/3/layout/HorizontalLabelsTimeline"/>
    <dgm:cxn modelId="{89989170-238E-47F0-8520-2A2FB987C10A}" type="presParOf" srcId="{6BA3307A-121E-4CF1-86D3-2A604F452E69}" destId="{529261FD-66FF-4247-B64A-25E6DD7C20FB}" srcOrd="2" destOrd="0" presId="urn:microsoft.com/office/officeart/2017/3/layout/HorizontalLabelsTimeline"/>
    <dgm:cxn modelId="{8F5A1A5C-80EA-4FD4-963E-68C853CAE989}" type="presParOf" srcId="{6BA3307A-121E-4CF1-86D3-2A604F452E69}" destId="{6C8E6683-B941-471C-B40A-675311CDA4EC}" srcOrd="3" destOrd="0" presId="urn:microsoft.com/office/officeart/2017/3/layout/HorizontalLabelsTimeline"/>
    <dgm:cxn modelId="{D6F25459-5D8B-4462-ABAB-7806D22A6E25}" type="presParOf" srcId="{6BA3307A-121E-4CF1-86D3-2A604F452E69}" destId="{F38D1EF2-1269-4691-81D9-63672EFFEFEF}" srcOrd="4" destOrd="0" presId="urn:microsoft.com/office/officeart/2017/3/layout/HorizontalLabelsTimeline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7D1C49E-0824-4845-9675-ECAAD6482D2C}" type="doc">
      <dgm:prSet loTypeId="urn:microsoft.com/office/officeart/2005/8/layout/default" loCatId="list" qsTypeId="urn:microsoft.com/office/officeart/2005/8/quickstyle/simple1" qsCatId="simple" csTypeId="urn:microsoft.com/office/officeart/2005/8/colors/colorful4" csCatId="colorful"/>
      <dgm:spPr/>
      <dgm:t>
        <a:bodyPr/>
        <a:lstStyle/>
        <a:p>
          <a:endParaRPr lang="en-US"/>
        </a:p>
      </dgm:t>
    </dgm:pt>
    <dgm:pt modelId="{AE7A7F18-94EE-44FF-A36A-F2C11B1797BA}">
      <dgm:prSet/>
      <dgm:spPr/>
      <dgm:t>
        <a:bodyPr/>
        <a:lstStyle/>
        <a:p>
          <a:r>
            <a:rPr lang="en-US"/>
            <a:t>Bills introduced in House and Senate to amend Settlement Act.</a:t>
          </a:r>
        </a:p>
      </dgm:t>
    </dgm:pt>
    <dgm:pt modelId="{9FB1AF37-DB6D-40D3-A2FC-9F7198C3F99D}" type="parTrans" cxnId="{CF76CB62-71E1-4CA4-8F0C-25E86244BA20}">
      <dgm:prSet/>
      <dgm:spPr/>
      <dgm:t>
        <a:bodyPr/>
        <a:lstStyle/>
        <a:p>
          <a:endParaRPr lang="en-US"/>
        </a:p>
      </dgm:t>
    </dgm:pt>
    <dgm:pt modelId="{797FC583-C0A1-4AED-A3ED-8914F65E5C20}" type="sibTrans" cxnId="{CF76CB62-71E1-4CA4-8F0C-25E86244BA20}">
      <dgm:prSet/>
      <dgm:spPr/>
      <dgm:t>
        <a:bodyPr/>
        <a:lstStyle/>
        <a:p>
          <a:endParaRPr lang="en-US"/>
        </a:p>
      </dgm:t>
    </dgm:pt>
    <dgm:pt modelId="{E07159C1-DC10-4EDD-8E0D-CC17924B4851}">
      <dgm:prSet/>
      <dgm:spPr/>
      <dgm:t>
        <a:bodyPr/>
        <a:lstStyle/>
        <a:p>
          <a:r>
            <a:rPr lang="en-US"/>
            <a:t>Congressional Budget Office determined that new funding would not be funded from Bureau of Reclamation Indian Water Settlement Fund.</a:t>
          </a:r>
        </a:p>
      </dgm:t>
    </dgm:pt>
    <dgm:pt modelId="{9482EBA0-7620-460B-A932-6AE553597B40}" type="parTrans" cxnId="{54867392-A99F-4072-B130-BC0F601FED4D}">
      <dgm:prSet/>
      <dgm:spPr/>
      <dgm:t>
        <a:bodyPr/>
        <a:lstStyle/>
        <a:p>
          <a:endParaRPr lang="en-US"/>
        </a:p>
      </dgm:t>
    </dgm:pt>
    <dgm:pt modelId="{51984488-330E-4215-94D0-812DBF257468}" type="sibTrans" cxnId="{54867392-A99F-4072-B130-BC0F601FED4D}">
      <dgm:prSet/>
      <dgm:spPr/>
      <dgm:t>
        <a:bodyPr/>
        <a:lstStyle/>
        <a:p>
          <a:endParaRPr lang="en-US"/>
        </a:p>
      </dgm:t>
    </dgm:pt>
    <dgm:pt modelId="{875CAEAA-A6E7-45CF-8C7D-A5453E42C946}">
      <dgm:prSet/>
      <dgm:spPr/>
      <dgm:t>
        <a:bodyPr/>
        <a:lstStyle/>
        <a:p>
          <a:r>
            <a:rPr lang="en-US"/>
            <a:t>Senate bill did not move in House.</a:t>
          </a:r>
        </a:p>
      </dgm:t>
    </dgm:pt>
    <dgm:pt modelId="{92F09173-5003-49C3-B5A7-4683AC7066CC}" type="parTrans" cxnId="{3E7C790E-40FB-4F94-9D11-4112CD2D2512}">
      <dgm:prSet/>
      <dgm:spPr/>
      <dgm:t>
        <a:bodyPr/>
        <a:lstStyle/>
        <a:p>
          <a:endParaRPr lang="en-US"/>
        </a:p>
      </dgm:t>
    </dgm:pt>
    <dgm:pt modelId="{A57B788D-CFB8-48BA-93B0-628B11AE06D8}" type="sibTrans" cxnId="{3E7C790E-40FB-4F94-9D11-4112CD2D2512}">
      <dgm:prSet/>
      <dgm:spPr/>
      <dgm:t>
        <a:bodyPr/>
        <a:lstStyle/>
        <a:p>
          <a:endParaRPr lang="en-US"/>
        </a:p>
      </dgm:t>
    </dgm:pt>
    <dgm:pt modelId="{EF934775-1188-4A11-A71F-9CFAF57FAF42}">
      <dgm:prSet/>
      <dgm:spPr/>
      <dgm:t>
        <a:bodyPr/>
        <a:lstStyle/>
        <a:p>
          <a:r>
            <a:rPr lang="en-US" dirty="0"/>
            <a:t>Final amendments included in FY 2021 Consolidated Appropriations Act.</a:t>
          </a:r>
        </a:p>
      </dgm:t>
    </dgm:pt>
    <dgm:pt modelId="{AB97C636-82F3-4481-BD8F-6C774C7E11F7}" type="parTrans" cxnId="{67CB0790-6A91-488C-B1E8-4553B05BB8ED}">
      <dgm:prSet/>
      <dgm:spPr/>
      <dgm:t>
        <a:bodyPr/>
        <a:lstStyle/>
        <a:p>
          <a:endParaRPr lang="en-US"/>
        </a:p>
      </dgm:t>
    </dgm:pt>
    <dgm:pt modelId="{2739920F-4C1E-40D8-962B-05DA7279B38B}" type="sibTrans" cxnId="{67CB0790-6A91-488C-B1E8-4553B05BB8ED}">
      <dgm:prSet/>
      <dgm:spPr/>
      <dgm:t>
        <a:bodyPr/>
        <a:lstStyle/>
        <a:p>
          <a:endParaRPr lang="en-US"/>
        </a:p>
      </dgm:t>
    </dgm:pt>
    <dgm:pt modelId="{AFF04C15-0CDC-4680-BB67-E9C9FB6A848E}" type="pres">
      <dgm:prSet presAssocID="{A7D1C49E-0824-4845-9675-ECAAD6482D2C}" presName="diagram" presStyleCnt="0">
        <dgm:presLayoutVars>
          <dgm:dir/>
          <dgm:resizeHandles val="exact"/>
        </dgm:presLayoutVars>
      </dgm:prSet>
      <dgm:spPr/>
    </dgm:pt>
    <dgm:pt modelId="{B76410C6-AC40-43A5-AA77-CA4FDB2339C7}" type="pres">
      <dgm:prSet presAssocID="{AE7A7F18-94EE-44FF-A36A-F2C11B1797BA}" presName="node" presStyleLbl="node1" presStyleIdx="0" presStyleCnt="4">
        <dgm:presLayoutVars>
          <dgm:bulletEnabled val="1"/>
        </dgm:presLayoutVars>
      </dgm:prSet>
      <dgm:spPr/>
    </dgm:pt>
    <dgm:pt modelId="{0E06FE27-BCE1-4040-80F7-4488C317F30E}" type="pres">
      <dgm:prSet presAssocID="{797FC583-C0A1-4AED-A3ED-8914F65E5C20}" presName="sibTrans" presStyleCnt="0"/>
      <dgm:spPr/>
    </dgm:pt>
    <dgm:pt modelId="{199EFFBE-5EE5-4834-B452-2074862D2175}" type="pres">
      <dgm:prSet presAssocID="{E07159C1-DC10-4EDD-8E0D-CC17924B4851}" presName="node" presStyleLbl="node1" presStyleIdx="1" presStyleCnt="4">
        <dgm:presLayoutVars>
          <dgm:bulletEnabled val="1"/>
        </dgm:presLayoutVars>
      </dgm:prSet>
      <dgm:spPr/>
    </dgm:pt>
    <dgm:pt modelId="{AD6BDEE5-94A6-4526-9762-45BD749D5B57}" type="pres">
      <dgm:prSet presAssocID="{51984488-330E-4215-94D0-812DBF257468}" presName="sibTrans" presStyleCnt="0"/>
      <dgm:spPr/>
    </dgm:pt>
    <dgm:pt modelId="{D9E2CDCB-B893-4E6F-9CAA-3E03B677B290}" type="pres">
      <dgm:prSet presAssocID="{875CAEAA-A6E7-45CF-8C7D-A5453E42C946}" presName="node" presStyleLbl="node1" presStyleIdx="2" presStyleCnt="4">
        <dgm:presLayoutVars>
          <dgm:bulletEnabled val="1"/>
        </dgm:presLayoutVars>
      </dgm:prSet>
      <dgm:spPr/>
    </dgm:pt>
    <dgm:pt modelId="{A4A48C57-ACEF-49E4-8650-F5141B051F40}" type="pres">
      <dgm:prSet presAssocID="{A57B788D-CFB8-48BA-93B0-628B11AE06D8}" presName="sibTrans" presStyleCnt="0"/>
      <dgm:spPr/>
    </dgm:pt>
    <dgm:pt modelId="{A8028ED0-18D3-4E2F-9545-692D75D845BE}" type="pres">
      <dgm:prSet presAssocID="{EF934775-1188-4A11-A71F-9CFAF57FAF42}" presName="node" presStyleLbl="node1" presStyleIdx="3" presStyleCnt="4">
        <dgm:presLayoutVars>
          <dgm:bulletEnabled val="1"/>
        </dgm:presLayoutVars>
      </dgm:prSet>
      <dgm:spPr/>
    </dgm:pt>
  </dgm:ptLst>
  <dgm:cxnLst>
    <dgm:cxn modelId="{3E7C790E-40FB-4F94-9D11-4112CD2D2512}" srcId="{A7D1C49E-0824-4845-9675-ECAAD6482D2C}" destId="{875CAEAA-A6E7-45CF-8C7D-A5453E42C946}" srcOrd="2" destOrd="0" parTransId="{92F09173-5003-49C3-B5A7-4683AC7066CC}" sibTransId="{A57B788D-CFB8-48BA-93B0-628B11AE06D8}"/>
    <dgm:cxn modelId="{C632B92F-0C98-47FC-AD77-F661D76F1BD2}" type="presOf" srcId="{A7D1C49E-0824-4845-9675-ECAAD6482D2C}" destId="{AFF04C15-0CDC-4680-BB67-E9C9FB6A848E}" srcOrd="0" destOrd="0" presId="urn:microsoft.com/office/officeart/2005/8/layout/default"/>
    <dgm:cxn modelId="{CF76CB62-71E1-4CA4-8F0C-25E86244BA20}" srcId="{A7D1C49E-0824-4845-9675-ECAAD6482D2C}" destId="{AE7A7F18-94EE-44FF-A36A-F2C11B1797BA}" srcOrd="0" destOrd="0" parTransId="{9FB1AF37-DB6D-40D3-A2FC-9F7198C3F99D}" sibTransId="{797FC583-C0A1-4AED-A3ED-8914F65E5C20}"/>
    <dgm:cxn modelId="{27FA718D-6AE3-4DF7-B663-91F3D43FA38D}" type="presOf" srcId="{AE7A7F18-94EE-44FF-A36A-F2C11B1797BA}" destId="{B76410C6-AC40-43A5-AA77-CA4FDB2339C7}" srcOrd="0" destOrd="0" presId="urn:microsoft.com/office/officeart/2005/8/layout/default"/>
    <dgm:cxn modelId="{67CB0790-6A91-488C-B1E8-4553B05BB8ED}" srcId="{A7D1C49E-0824-4845-9675-ECAAD6482D2C}" destId="{EF934775-1188-4A11-A71F-9CFAF57FAF42}" srcOrd="3" destOrd="0" parTransId="{AB97C636-82F3-4481-BD8F-6C774C7E11F7}" sibTransId="{2739920F-4C1E-40D8-962B-05DA7279B38B}"/>
    <dgm:cxn modelId="{54867392-A99F-4072-B130-BC0F601FED4D}" srcId="{A7D1C49E-0824-4845-9675-ECAAD6482D2C}" destId="{E07159C1-DC10-4EDD-8E0D-CC17924B4851}" srcOrd="1" destOrd="0" parTransId="{9482EBA0-7620-460B-A932-6AE553597B40}" sibTransId="{51984488-330E-4215-94D0-812DBF257468}"/>
    <dgm:cxn modelId="{36FFBACD-CEB7-4CEA-AB39-9CF0F7C18A63}" type="presOf" srcId="{875CAEAA-A6E7-45CF-8C7D-A5453E42C946}" destId="{D9E2CDCB-B893-4E6F-9CAA-3E03B677B290}" srcOrd="0" destOrd="0" presId="urn:microsoft.com/office/officeart/2005/8/layout/default"/>
    <dgm:cxn modelId="{D45901DB-5E48-48C2-9BA6-CAF3D47E9C08}" type="presOf" srcId="{EF934775-1188-4A11-A71F-9CFAF57FAF42}" destId="{A8028ED0-18D3-4E2F-9545-692D75D845BE}" srcOrd="0" destOrd="0" presId="urn:microsoft.com/office/officeart/2005/8/layout/default"/>
    <dgm:cxn modelId="{890203FD-FB4C-4055-A164-D17F2B648B46}" type="presOf" srcId="{E07159C1-DC10-4EDD-8E0D-CC17924B4851}" destId="{199EFFBE-5EE5-4834-B452-2074862D2175}" srcOrd="0" destOrd="0" presId="urn:microsoft.com/office/officeart/2005/8/layout/default"/>
    <dgm:cxn modelId="{D72E7D50-24C2-485B-909F-D6229E485BAE}" type="presParOf" srcId="{AFF04C15-0CDC-4680-BB67-E9C9FB6A848E}" destId="{B76410C6-AC40-43A5-AA77-CA4FDB2339C7}" srcOrd="0" destOrd="0" presId="urn:microsoft.com/office/officeart/2005/8/layout/default"/>
    <dgm:cxn modelId="{698C5A4F-83BC-4095-B67B-0C1B1590E455}" type="presParOf" srcId="{AFF04C15-0CDC-4680-BB67-E9C9FB6A848E}" destId="{0E06FE27-BCE1-4040-80F7-4488C317F30E}" srcOrd="1" destOrd="0" presId="urn:microsoft.com/office/officeart/2005/8/layout/default"/>
    <dgm:cxn modelId="{CE21CC5A-C787-4060-93CA-CF23DBC3658B}" type="presParOf" srcId="{AFF04C15-0CDC-4680-BB67-E9C9FB6A848E}" destId="{199EFFBE-5EE5-4834-B452-2074862D2175}" srcOrd="2" destOrd="0" presId="urn:microsoft.com/office/officeart/2005/8/layout/default"/>
    <dgm:cxn modelId="{F1E3B8AA-7692-4DFB-95F3-14F687FA00D4}" type="presParOf" srcId="{AFF04C15-0CDC-4680-BB67-E9C9FB6A848E}" destId="{AD6BDEE5-94A6-4526-9762-45BD749D5B57}" srcOrd="3" destOrd="0" presId="urn:microsoft.com/office/officeart/2005/8/layout/default"/>
    <dgm:cxn modelId="{3A27EEEA-F224-4FFB-9031-FB5C951950B2}" type="presParOf" srcId="{AFF04C15-0CDC-4680-BB67-E9C9FB6A848E}" destId="{D9E2CDCB-B893-4E6F-9CAA-3E03B677B290}" srcOrd="4" destOrd="0" presId="urn:microsoft.com/office/officeart/2005/8/layout/default"/>
    <dgm:cxn modelId="{8378AEAC-9325-4ECB-A376-8CC1B5123A2A}" type="presParOf" srcId="{AFF04C15-0CDC-4680-BB67-E9C9FB6A848E}" destId="{A4A48C57-ACEF-49E4-8650-F5141B051F40}" srcOrd="5" destOrd="0" presId="urn:microsoft.com/office/officeart/2005/8/layout/default"/>
    <dgm:cxn modelId="{82F903CC-5928-4EC0-A394-AE7E030F7DDD}" type="presParOf" srcId="{AFF04C15-0CDC-4680-BB67-E9C9FB6A848E}" destId="{A8028ED0-18D3-4E2F-9545-692D75D845BE}" srcOrd="6" destOrd="0" presId="urn:microsoft.com/office/officeart/2005/8/layout/default"/>
  </dgm:cxnLst>
  <dgm:bg>
    <a:blipFill>
      <a:blip xmlns:r="http://schemas.openxmlformats.org/officeDocument/2006/relationships" r:embed="rId1"/>
      <a:tile tx="0" ty="0" sx="100000" sy="100000" flip="none" algn="tl"/>
    </a:blip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BA87DA-76D5-42F8-8706-B27040AC9819}">
      <dsp:nvSpPr>
        <dsp:cNvPr id="0" name=""/>
        <dsp:cNvSpPr/>
      </dsp:nvSpPr>
      <dsp:spPr>
        <a:xfrm>
          <a:off x="0" y="2641"/>
          <a:ext cx="517538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BBFC55-05BC-4796-9D6B-510E22C0BBBD}">
      <dsp:nvSpPr>
        <dsp:cNvPr id="0" name=""/>
        <dsp:cNvSpPr/>
      </dsp:nvSpPr>
      <dsp:spPr>
        <a:xfrm>
          <a:off x="0" y="2641"/>
          <a:ext cx="5175384" cy="18016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100" b="1" kern="1200" dirty="0"/>
            <a:t>Filed in 1966 in federal court by State Engineer to determine water rights in Nambé-Pojoaque-Tesuque Basin</a:t>
          </a:r>
        </a:p>
      </dsp:txBody>
      <dsp:txXfrm>
        <a:off x="0" y="2641"/>
        <a:ext cx="5175384" cy="1801638"/>
      </dsp:txXfrm>
    </dsp:sp>
    <dsp:sp modelId="{8CDEAEF0-6BC3-4D8E-A3ED-38B878E42B84}">
      <dsp:nvSpPr>
        <dsp:cNvPr id="0" name=""/>
        <dsp:cNvSpPr/>
      </dsp:nvSpPr>
      <dsp:spPr>
        <a:xfrm>
          <a:off x="0" y="1804280"/>
          <a:ext cx="5175384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024947-8732-45B2-AE17-263856392669}">
      <dsp:nvSpPr>
        <dsp:cNvPr id="0" name=""/>
        <dsp:cNvSpPr/>
      </dsp:nvSpPr>
      <dsp:spPr>
        <a:xfrm>
          <a:off x="0" y="1804280"/>
          <a:ext cx="5175384" cy="18016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100" b="1" kern="1200" dirty="0"/>
            <a:t>Needed to determine water rights in order to assess costs of importing Colorado River water via San Juan-Chama Project and offset effects of constructing Nambé Falls Dam and Reservoir</a:t>
          </a:r>
        </a:p>
      </dsp:txBody>
      <dsp:txXfrm>
        <a:off x="0" y="1804280"/>
        <a:ext cx="5175384" cy="1801638"/>
      </dsp:txXfrm>
    </dsp:sp>
    <dsp:sp modelId="{BBF6754B-EEBC-4F61-81FF-65A7AB400FA1}">
      <dsp:nvSpPr>
        <dsp:cNvPr id="0" name=""/>
        <dsp:cNvSpPr/>
      </dsp:nvSpPr>
      <dsp:spPr>
        <a:xfrm>
          <a:off x="0" y="3605919"/>
          <a:ext cx="5175384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19AE42-3A72-4246-A704-46EA2105047B}">
      <dsp:nvSpPr>
        <dsp:cNvPr id="0" name=""/>
        <dsp:cNvSpPr/>
      </dsp:nvSpPr>
      <dsp:spPr>
        <a:xfrm>
          <a:off x="0" y="3605919"/>
          <a:ext cx="5175384" cy="18016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100" b="1" kern="1200" dirty="0"/>
            <a:t>United States and Pueblos intervened to assert aboriginal water rights for Pueblos</a:t>
          </a:r>
        </a:p>
      </dsp:txBody>
      <dsp:txXfrm>
        <a:off x="0" y="3605919"/>
        <a:ext cx="5175384" cy="180163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39F47A-188D-48B6-BFF7-48DC920FEAC7}">
      <dsp:nvSpPr>
        <dsp:cNvPr id="0" name=""/>
        <dsp:cNvSpPr/>
      </dsp:nvSpPr>
      <dsp:spPr>
        <a:xfrm>
          <a:off x="0" y="535"/>
          <a:ext cx="8229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959A7E-18E2-4C28-80CA-88FB0584AE8D}">
      <dsp:nvSpPr>
        <dsp:cNvPr id="0" name=""/>
        <dsp:cNvSpPr/>
      </dsp:nvSpPr>
      <dsp:spPr>
        <a:xfrm>
          <a:off x="0" y="535"/>
          <a:ext cx="8229600" cy="8776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3600" b="1" kern="12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a:rPr>
            <a:t>State of New Mexico / State Engineer</a:t>
          </a:r>
        </a:p>
      </dsp:txBody>
      <dsp:txXfrm>
        <a:off x="0" y="535"/>
        <a:ext cx="8229600" cy="877609"/>
      </dsp:txXfrm>
    </dsp:sp>
    <dsp:sp modelId="{393C80D3-9C2D-496A-BE17-991A5A1F03BD}">
      <dsp:nvSpPr>
        <dsp:cNvPr id="0" name=""/>
        <dsp:cNvSpPr/>
      </dsp:nvSpPr>
      <dsp:spPr>
        <a:xfrm>
          <a:off x="0" y="878145"/>
          <a:ext cx="8229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66D04E-0008-4A39-A953-83A91DB014C6}">
      <dsp:nvSpPr>
        <dsp:cNvPr id="0" name=""/>
        <dsp:cNvSpPr/>
      </dsp:nvSpPr>
      <dsp:spPr>
        <a:xfrm>
          <a:off x="0" y="878145"/>
          <a:ext cx="8229600" cy="8776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3600" b="1" kern="12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00B050"/>
              </a:solidFill>
            </a:rPr>
            <a:t>City and County of Santa Fe</a:t>
          </a:r>
        </a:p>
      </dsp:txBody>
      <dsp:txXfrm>
        <a:off x="0" y="878145"/>
        <a:ext cx="8229600" cy="877609"/>
      </dsp:txXfrm>
    </dsp:sp>
    <dsp:sp modelId="{60F8B89E-B45F-494B-9396-6D0800ED4843}">
      <dsp:nvSpPr>
        <dsp:cNvPr id="0" name=""/>
        <dsp:cNvSpPr/>
      </dsp:nvSpPr>
      <dsp:spPr>
        <a:xfrm>
          <a:off x="0" y="1755755"/>
          <a:ext cx="8229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2878DB-30B2-44B3-91E7-5E596F928819}">
      <dsp:nvSpPr>
        <dsp:cNvPr id="0" name=""/>
        <dsp:cNvSpPr/>
      </dsp:nvSpPr>
      <dsp:spPr>
        <a:xfrm>
          <a:off x="0" y="1755755"/>
          <a:ext cx="8229600" cy="8776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3600" b="1" kern="12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accent2">
                  <a:lumMod val="75000"/>
                </a:schemeClr>
              </a:solidFill>
            </a:rPr>
            <a:t>Individual claimants</a:t>
          </a:r>
        </a:p>
      </dsp:txBody>
      <dsp:txXfrm>
        <a:off x="0" y="1755755"/>
        <a:ext cx="8229600" cy="877609"/>
      </dsp:txXfrm>
    </dsp:sp>
    <dsp:sp modelId="{1A474FE4-43D9-4CBB-A323-B7431673ED7A}">
      <dsp:nvSpPr>
        <dsp:cNvPr id="0" name=""/>
        <dsp:cNvSpPr/>
      </dsp:nvSpPr>
      <dsp:spPr>
        <a:xfrm>
          <a:off x="0" y="2633364"/>
          <a:ext cx="8229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AFE14B-0F93-48BF-8A3C-AAC3E361D958}">
      <dsp:nvSpPr>
        <dsp:cNvPr id="0" name=""/>
        <dsp:cNvSpPr/>
      </dsp:nvSpPr>
      <dsp:spPr>
        <a:xfrm>
          <a:off x="0" y="2633364"/>
          <a:ext cx="8229600" cy="8776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3600" b="1" kern="12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accent6">
                  <a:lumMod val="50000"/>
                </a:schemeClr>
              </a:solidFill>
            </a:rPr>
            <a:t>United States</a:t>
          </a:r>
          <a:endParaRPr lang="en-US" sz="3600" b="1" kern="1200" dirty="0">
            <a:ln>
              <a:solidFill>
                <a:schemeClr val="tx1">
                  <a:lumMod val="95000"/>
                  <a:lumOff val="5000"/>
                </a:schemeClr>
              </a:solidFill>
            </a:ln>
            <a:solidFill>
              <a:schemeClr val="accent1">
                <a:lumMod val="50000"/>
              </a:schemeClr>
            </a:solidFill>
          </a:endParaRPr>
        </a:p>
      </dsp:txBody>
      <dsp:txXfrm>
        <a:off x="0" y="2633364"/>
        <a:ext cx="8229600" cy="877609"/>
      </dsp:txXfrm>
    </dsp:sp>
    <dsp:sp modelId="{E002528B-8781-4526-AF46-6E0549CC7E98}">
      <dsp:nvSpPr>
        <dsp:cNvPr id="0" name=""/>
        <dsp:cNvSpPr/>
      </dsp:nvSpPr>
      <dsp:spPr>
        <a:xfrm>
          <a:off x="0" y="3510974"/>
          <a:ext cx="8229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CABBAD-0F4D-4467-9EF9-266433592C50}">
      <dsp:nvSpPr>
        <dsp:cNvPr id="0" name=""/>
        <dsp:cNvSpPr/>
      </dsp:nvSpPr>
      <dsp:spPr>
        <a:xfrm>
          <a:off x="0" y="3510974"/>
          <a:ext cx="8229600" cy="8776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3600" b="1" kern="12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C00000"/>
              </a:solidFill>
            </a:rPr>
            <a:t>Four Pueblos</a:t>
          </a:r>
          <a:endParaRPr lang="en-US" sz="3600" b="1" kern="1200" dirty="0">
            <a:ln>
              <a:solidFill>
                <a:schemeClr val="tx1">
                  <a:lumMod val="95000"/>
                  <a:lumOff val="5000"/>
                </a:schemeClr>
              </a:solidFill>
            </a:ln>
            <a:solidFill>
              <a:schemeClr val="accent5">
                <a:lumMod val="75000"/>
              </a:schemeClr>
            </a:solidFill>
          </a:endParaRPr>
        </a:p>
      </dsp:txBody>
      <dsp:txXfrm>
        <a:off x="0" y="3510974"/>
        <a:ext cx="8229600" cy="87760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39F47A-188D-48B6-BFF7-48DC920FEAC7}">
      <dsp:nvSpPr>
        <dsp:cNvPr id="0" name=""/>
        <dsp:cNvSpPr/>
      </dsp:nvSpPr>
      <dsp:spPr>
        <a:xfrm>
          <a:off x="0" y="0"/>
          <a:ext cx="8229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959A7E-18E2-4C28-80CA-88FB0584AE8D}">
      <dsp:nvSpPr>
        <dsp:cNvPr id="0" name=""/>
        <dsp:cNvSpPr/>
      </dsp:nvSpPr>
      <dsp:spPr>
        <a:xfrm>
          <a:off x="0" y="0"/>
          <a:ext cx="8229600" cy="10972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4000" b="1" kern="12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C00000"/>
              </a:solidFill>
            </a:rPr>
            <a:t>Pueblo of Nambé</a:t>
          </a:r>
        </a:p>
      </dsp:txBody>
      <dsp:txXfrm>
        <a:off x="0" y="0"/>
        <a:ext cx="8229600" cy="1097279"/>
      </dsp:txXfrm>
    </dsp:sp>
    <dsp:sp modelId="{393C80D3-9C2D-496A-BE17-991A5A1F03BD}">
      <dsp:nvSpPr>
        <dsp:cNvPr id="0" name=""/>
        <dsp:cNvSpPr/>
      </dsp:nvSpPr>
      <dsp:spPr>
        <a:xfrm>
          <a:off x="0" y="1097279"/>
          <a:ext cx="8229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66D04E-0008-4A39-A953-83A91DB014C6}">
      <dsp:nvSpPr>
        <dsp:cNvPr id="0" name=""/>
        <dsp:cNvSpPr/>
      </dsp:nvSpPr>
      <dsp:spPr>
        <a:xfrm>
          <a:off x="0" y="1097279"/>
          <a:ext cx="8229600" cy="10972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4000" b="1" kern="12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accent6">
                  <a:lumMod val="50000"/>
                </a:schemeClr>
              </a:solidFill>
            </a:rPr>
            <a:t>Pueblo of Pojoaque</a:t>
          </a:r>
        </a:p>
      </dsp:txBody>
      <dsp:txXfrm>
        <a:off x="0" y="1097279"/>
        <a:ext cx="8229600" cy="1097279"/>
      </dsp:txXfrm>
    </dsp:sp>
    <dsp:sp modelId="{60F8B89E-B45F-494B-9396-6D0800ED4843}">
      <dsp:nvSpPr>
        <dsp:cNvPr id="0" name=""/>
        <dsp:cNvSpPr/>
      </dsp:nvSpPr>
      <dsp:spPr>
        <a:xfrm>
          <a:off x="0" y="2194559"/>
          <a:ext cx="8229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2878DB-30B2-44B3-91E7-5E596F928819}">
      <dsp:nvSpPr>
        <dsp:cNvPr id="0" name=""/>
        <dsp:cNvSpPr/>
      </dsp:nvSpPr>
      <dsp:spPr>
        <a:xfrm>
          <a:off x="0" y="2194559"/>
          <a:ext cx="8229600" cy="10972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4000" b="1" kern="12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accent1">
                  <a:lumMod val="50000"/>
                </a:schemeClr>
              </a:solidFill>
            </a:rPr>
            <a:t>Pueblo de San Ildefonso</a:t>
          </a:r>
        </a:p>
      </dsp:txBody>
      <dsp:txXfrm>
        <a:off x="0" y="2194559"/>
        <a:ext cx="8229600" cy="1097279"/>
      </dsp:txXfrm>
    </dsp:sp>
    <dsp:sp modelId="{1A474FE4-43D9-4CBB-A323-B7431673ED7A}">
      <dsp:nvSpPr>
        <dsp:cNvPr id="0" name=""/>
        <dsp:cNvSpPr/>
      </dsp:nvSpPr>
      <dsp:spPr>
        <a:xfrm>
          <a:off x="0" y="3291840"/>
          <a:ext cx="8229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AFE14B-0F93-48BF-8A3C-AAC3E361D958}">
      <dsp:nvSpPr>
        <dsp:cNvPr id="0" name=""/>
        <dsp:cNvSpPr/>
      </dsp:nvSpPr>
      <dsp:spPr>
        <a:xfrm>
          <a:off x="0" y="3291840"/>
          <a:ext cx="8229600" cy="10972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4000" b="1" kern="12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accent5">
                  <a:lumMod val="75000"/>
                </a:schemeClr>
              </a:solidFill>
            </a:rPr>
            <a:t>Pueblo of Tesuque</a:t>
          </a:r>
        </a:p>
      </dsp:txBody>
      <dsp:txXfrm>
        <a:off x="0" y="3291840"/>
        <a:ext cx="8229600" cy="109727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1C7A0C-8C96-4ACE-AFE6-B193B31EBA10}">
      <dsp:nvSpPr>
        <dsp:cNvPr id="0" name=""/>
        <dsp:cNvSpPr/>
      </dsp:nvSpPr>
      <dsp:spPr>
        <a:xfrm rot="5400000">
          <a:off x="3140213" y="-1298577"/>
          <a:ext cx="455652" cy="3169920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lumMod val="75000"/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1" kern="1200" dirty="0">
              <a:solidFill>
                <a:schemeClr val="bg2">
                  <a:lumMod val="25000"/>
                </a:schemeClr>
              </a:solidFill>
            </a:rPr>
            <a:t>Settlement discussions begin</a:t>
          </a:r>
        </a:p>
      </dsp:txBody>
      <dsp:txXfrm rot="-5400000">
        <a:off x="1783080" y="80799"/>
        <a:ext cx="3147677" cy="411166"/>
      </dsp:txXfrm>
    </dsp:sp>
    <dsp:sp modelId="{3FC244F4-000C-4054-9936-93BE0D531B6D}">
      <dsp:nvSpPr>
        <dsp:cNvPr id="0" name=""/>
        <dsp:cNvSpPr/>
      </dsp:nvSpPr>
      <dsp:spPr>
        <a:xfrm>
          <a:off x="0" y="1599"/>
          <a:ext cx="1783080" cy="56956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800" kern="1200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0070C0"/>
              </a:solidFill>
            </a:rPr>
            <a:t>1999</a:t>
          </a:r>
        </a:p>
      </dsp:txBody>
      <dsp:txXfrm>
        <a:off x="27804" y="29403"/>
        <a:ext cx="1727472" cy="513957"/>
      </dsp:txXfrm>
    </dsp:sp>
    <dsp:sp modelId="{0F9739D1-07B6-482B-AE86-5C7C963B2C60}">
      <dsp:nvSpPr>
        <dsp:cNvPr id="0" name=""/>
        <dsp:cNvSpPr/>
      </dsp:nvSpPr>
      <dsp:spPr>
        <a:xfrm rot="5400000">
          <a:off x="3140213" y="-700533"/>
          <a:ext cx="455652" cy="3169920"/>
        </a:xfrm>
        <a:prstGeom prst="round2SameRect">
          <a:avLst/>
        </a:prstGeom>
        <a:solidFill>
          <a:schemeClr val="accent2">
            <a:tint val="40000"/>
            <a:alpha val="90000"/>
            <a:hueOff val="502582"/>
            <a:satOff val="-438"/>
            <a:lumOff val="-1"/>
            <a:alphaOff val="0"/>
          </a:schemeClr>
        </a:solidFill>
        <a:ln w="15875" cap="flat" cmpd="sng" algn="ctr">
          <a:solidFill>
            <a:schemeClr val="accent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1" kern="1200" dirty="0">
              <a:solidFill>
                <a:schemeClr val="bg2">
                  <a:lumMod val="25000"/>
                </a:schemeClr>
              </a:solidFill>
            </a:rPr>
            <a:t>Working draft of settlement</a:t>
          </a:r>
        </a:p>
      </dsp:txBody>
      <dsp:txXfrm rot="-5400000">
        <a:off x="1783080" y="678843"/>
        <a:ext cx="3147677" cy="411166"/>
      </dsp:txXfrm>
    </dsp:sp>
    <dsp:sp modelId="{A05E6732-2C31-4CD0-8562-ABFB71746DCC}">
      <dsp:nvSpPr>
        <dsp:cNvPr id="0" name=""/>
        <dsp:cNvSpPr/>
      </dsp:nvSpPr>
      <dsp:spPr>
        <a:xfrm>
          <a:off x="0" y="599643"/>
          <a:ext cx="1783080" cy="569565"/>
        </a:xfrm>
        <a:prstGeom prst="roundRect">
          <a:avLst/>
        </a:prstGeom>
        <a:solidFill>
          <a:schemeClr val="accent2">
            <a:hueOff val="468152"/>
            <a:satOff val="-584"/>
            <a:lumOff val="137"/>
            <a:alphaOff val="0"/>
          </a:schemeClr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800" kern="1200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0070C0"/>
              </a:solidFill>
            </a:rPr>
            <a:t>2004</a:t>
          </a:r>
        </a:p>
      </dsp:txBody>
      <dsp:txXfrm>
        <a:off x="27804" y="627447"/>
        <a:ext cx="1727472" cy="513957"/>
      </dsp:txXfrm>
    </dsp:sp>
    <dsp:sp modelId="{92800189-CF24-40CB-AD33-5EA27DBB4C39}">
      <dsp:nvSpPr>
        <dsp:cNvPr id="0" name=""/>
        <dsp:cNvSpPr/>
      </dsp:nvSpPr>
      <dsp:spPr>
        <a:xfrm rot="5400000">
          <a:off x="3140213" y="-102490"/>
          <a:ext cx="455652" cy="3169920"/>
        </a:xfrm>
        <a:prstGeom prst="round2SameRect">
          <a:avLst/>
        </a:prstGeom>
        <a:solidFill>
          <a:schemeClr val="accent2">
            <a:tint val="40000"/>
            <a:alpha val="90000"/>
            <a:hueOff val="1005164"/>
            <a:satOff val="-876"/>
            <a:lumOff val="-1"/>
            <a:alphaOff val="0"/>
          </a:schemeClr>
        </a:solidFill>
        <a:ln w="15875" cap="flat" cmpd="sng" algn="ctr">
          <a:solidFill>
            <a:schemeClr val="accent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1" kern="1200" dirty="0">
              <a:solidFill>
                <a:schemeClr val="bg2">
                  <a:lumMod val="25000"/>
                </a:schemeClr>
              </a:solidFill>
            </a:rPr>
            <a:t>Agreement on significantly modified settlement</a:t>
          </a:r>
        </a:p>
      </dsp:txBody>
      <dsp:txXfrm rot="-5400000">
        <a:off x="1783080" y="1276886"/>
        <a:ext cx="3147677" cy="411166"/>
      </dsp:txXfrm>
    </dsp:sp>
    <dsp:sp modelId="{4105EFA3-A28D-44D8-88E4-7CBFC2FCD0CB}">
      <dsp:nvSpPr>
        <dsp:cNvPr id="0" name=""/>
        <dsp:cNvSpPr/>
      </dsp:nvSpPr>
      <dsp:spPr>
        <a:xfrm>
          <a:off x="0" y="1197686"/>
          <a:ext cx="1783080" cy="569565"/>
        </a:xfrm>
        <a:prstGeom prst="roundRect">
          <a:avLst/>
        </a:prstGeom>
        <a:solidFill>
          <a:schemeClr val="accent2">
            <a:hueOff val="936304"/>
            <a:satOff val="-1168"/>
            <a:lumOff val="275"/>
            <a:alphaOff val="0"/>
          </a:schemeClr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800" kern="1200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0070C0"/>
              </a:solidFill>
            </a:rPr>
            <a:t>2006</a:t>
          </a:r>
        </a:p>
      </dsp:txBody>
      <dsp:txXfrm>
        <a:off x="27804" y="1225490"/>
        <a:ext cx="1727472" cy="513957"/>
      </dsp:txXfrm>
    </dsp:sp>
    <dsp:sp modelId="{FDE85DB1-BC35-4788-9EBF-EFF8D2DE6CF0}">
      <dsp:nvSpPr>
        <dsp:cNvPr id="0" name=""/>
        <dsp:cNvSpPr/>
      </dsp:nvSpPr>
      <dsp:spPr>
        <a:xfrm rot="5400000">
          <a:off x="3092400" y="495553"/>
          <a:ext cx="551279" cy="3169920"/>
        </a:xfrm>
        <a:prstGeom prst="round2SameRect">
          <a:avLst/>
        </a:prstGeom>
        <a:solidFill>
          <a:schemeClr val="accent2">
            <a:tint val="40000"/>
            <a:alpha val="90000"/>
            <a:hueOff val="1507746"/>
            <a:satOff val="-1313"/>
            <a:lumOff val="-2"/>
            <a:alphaOff val="0"/>
          </a:schemeClr>
        </a:solidFill>
        <a:ln w="15875" cap="flat" cmpd="sng" algn="ctr">
          <a:solidFill>
            <a:schemeClr val="accent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1" kern="1200" dirty="0">
              <a:solidFill>
                <a:schemeClr val="bg2">
                  <a:lumMod val="25000"/>
                </a:schemeClr>
              </a:solidFill>
            </a:rPr>
            <a:t>Court adopts standards for approving settlement</a:t>
          </a:r>
        </a:p>
      </dsp:txBody>
      <dsp:txXfrm rot="-5400000">
        <a:off x="1783080" y="1831785"/>
        <a:ext cx="3143009" cy="497457"/>
      </dsp:txXfrm>
    </dsp:sp>
    <dsp:sp modelId="{4328F0DC-5F65-41C1-A484-8CA9CC0A5071}">
      <dsp:nvSpPr>
        <dsp:cNvPr id="0" name=""/>
        <dsp:cNvSpPr/>
      </dsp:nvSpPr>
      <dsp:spPr>
        <a:xfrm>
          <a:off x="0" y="1795730"/>
          <a:ext cx="1783080" cy="569565"/>
        </a:xfrm>
        <a:prstGeom prst="roundRect">
          <a:avLst/>
        </a:prstGeom>
        <a:solidFill>
          <a:schemeClr val="accent2">
            <a:hueOff val="1404456"/>
            <a:satOff val="-1752"/>
            <a:lumOff val="412"/>
            <a:alphaOff val="0"/>
          </a:schemeClr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800" kern="1200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0070C0"/>
              </a:solidFill>
            </a:rPr>
            <a:t>2007</a:t>
          </a:r>
        </a:p>
      </dsp:txBody>
      <dsp:txXfrm>
        <a:off x="27804" y="1823534"/>
        <a:ext cx="1727472" cy="513957"/>
      </dsp:txXfrm>
    </dsp:sp>
    <dsp:sp modelId="{8FDD7CEC-AC5B-49EC-A88C-C9114EDF5DB0}">
      <dsp:nvSpPr>
        <dsp:cNvPr id="0" name=""/>
        <dsp:cNvSpPr/>
      </dsp:nvSpPr>
      <dsp:spPr>
        <a:xfrm rot="5400000">
          <a:off x="3140213" y="1093596"/>
          <a:ext cx="455652" cy="3169920"/>
        </a:xfrm>
        <a:prstGeom prst="round2SameRect">
          <a:avLst/>
        </a:prstGeom>
        <a:solidFill>
          <a:schemeClr val="accent2">
            <a:tint val="40000"/>
            <a:alpha val="90000"/>
            <a:hueOff val="2010328"/>
            <a:satOff val="-1751"/>
            <a:lumOff val="-2"/>
            <a:alphaOff val="0"/>
          </a:schemeClr>
        </a:solidFill>
        <a:ln w="15875" cap="flat" cmpd="sng" algn="ctr">
          <a:solidFill>
            <a:schemeClr val="accent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1" kern="1200" dirty="0">
              <a:solidFill>
                <a:schemeClr val="bg2">
                  <a:lumMod val="25000"/>
                </a:schemeClr>
              </a:solidFill>
            </a:rPr>
            <a:t>Cost-sharing agreement</a:t>
          </a:r>
          <a:endParaRPr lang="en-US" sz="1400" b="1" kern="1200" dirty="0">
            <a:solidFill>
              <a:schemeClr val="bg2">
                <a:lumMod val="25000"/>
              </a:schemeClr>
            </a:solidFill>
            <a:highlight>
              <a:srgbClr val="FFFF00"/>
            </a:highlight>
          </a:endParaRPr>
        </a:p>
      </dsp:txBody>
      <dsp:txXfrm rot="-5400000">
        <a:off x="1783080" y="2472973"/>
        <a:ext cx="3147677" cy="411166"/>
      </dsp:txXfrm>
    </dsp:sp>
    <dsp:sp modelId="{9DB3F659-2E8E-4DAA-BE2E-5951A8AE91BE}">
      <dsp:nvSpPr>
        <dsp:cNvPr id="0" name=""/>
        <dsp:cNvSpPr/>
      </dsp:nvSpPr>
      <dsp:spPr>
        <a:xfrm>
          <a:off x="0" y="2393773"/>
          <a:ext cx="1783080" cy="569565"/>
        </a:xfrm>
        <a:prstGeom prst="roundRect">
          <a:avLst/>
        </a:prstGeom>
        <a:solidFill>
          <a:schemeClr val="accent2">
            <a:hueOff val="1872608"/>
            <a:satOff val="-2336"/>
            <a:lumOff val="549"/>
            <a:alphaOff val="0"/>
          </a:schemeClr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0070C0"/>
              </a:solidFill>
            </a:rPr>
            <a:t>2009</a:t>
          </a:r>
        </a:p>
      </dsp:txBody>
      <dsp:txXfrm>
        <a:off x="27804" y="2421577"/>
        <a:ext cx="1727472" cy="513957"/>
      </dsp:txXfrm>
    </dsp:sp>
    <dsp:sp modelId="{1AF0462D-4A72-413A-9AC1-85799022A14B}">
      <dsp:nvSpPr>
        <dsp:cNvPr id="0" name=""/>
        <dsp:cNvSpPr/>
      </dsp:nvSpPr>
      <dsp:spPr>
        <a:xfrm rot="5400000">
          <a:off x="3140213" y="1691639"/>
          <a:ext cx="455652" cy="3169920"/>
        </a:xfrm>
        <a:prstGeom prst="round2SameRect">
          <a:avLst/>
        </a:prstGeom>
        <a:solidFill>
          <a:schemeClr val="accent2">
            <a:tint val="40000"/>
            <a:alpha val="90000"/>
            <a:hueOff val="2512910"/>
            <a:satOff val="-2189"/>
            <a:lumOff val="-3"/>
            <a:alphaOff val="0"/>
          </a:schemeClr>
        </a:solidFill>
        <a:ln w="15875" cap="flat" cmpd="sng" algn="ctr">
          <a:solidFill>
            <a:schemeClr val="accent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1" kern="1200" dirty="0">
              <a:solidFill>
                <a:schemeClr val="bg2">
                  <a:lumMod val="25000"/>
                </a:schemeClr>
              </a:solidFill>
            </a:rPr>
            <a:t>Aamodt Litigation Settlement Act</a:t>
          </a:r>
        </a:p>
      </dsp:txBody>
      <dsp:txXfrm rot="-5400000">
        <a:off x="1783080" y="3071016"/>
        <a:ext cx="3147677" cy="411166"/>
      </dsp:txXfrm>
    </dsp:sp>
    <dsp:sp modelId="{0AC99999-B809-44B5-8DA1-5E48594C85CF}">
      <dsp:nvSpPr>
        <dsp:cNvPr id="0" name=""/>
        <dsp:cNvSpPr/>
      </dsp:nvSpPr>
      <dsp:spPr>
        <a:xfrm>
          <a:off x="0" y="2991817"/>
          <a:ext cx="1783080" cy="569565"/>
        </a:xfrm>
        <a:prstGeom prst="roundRect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800" kern="1200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0070C0"/>
              </a:solidFill>
            </a:rPr>
            <a:t>2010</a:t>
          </a:r>
        </a:p>
      </dsp:txBody>
      <dsp:txXfrm>
        <a:off x="27804" y="3019621"/>
        <a:ext cx="1727472" cy="513957"/>
      </dsp:txXfrm>
    </dsp:sp>
    <dsp:sp modelId="{F7D2B35A-B8DC-4652-8DF5-D94EBC6CB426}">
      <dsp:nvSpPr>
        <dsp:cNvPr id="0" name=""/>
        <dsp:cNvSpPr/>
      </dsp:nvSpPr>
      <dsp:spPr>
        <a:xfrm rot="5400000">
          <a:off x="3140213" y="2289683"/>
          <a:ext cx="455652" cy="3169920"/>
        </a:xfrm>
        <a:prstGeom prst="round2SameRect">
          <a:avLst/>
        </a:prstGeom>
        <a:solidFill>
          <a:schemeClr val="accent2">
            <a:tint val="40000"/>
            <a:alpha val="90000"/>
            <a:hueOff val="3015493"/>
            <a:satOff val="-2627"/>
            <a:lumOff val="-4"/>
            <a:alphaOff val="0"/>
          </a:schemeClr>
        </a:solidFill>
        <a:ln w="15875" cap="flat" cmpd="sng" algn="ctr">
          <a:solidFill>
            <a:schemeClr val="accent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1" kern="1200" dirty="0">
              <a:solidFill>
                <a:schemeClr val="bg2">
                  <a:lumMod val="25000"/>
                </a:schemeClr>
              </a:solidFill>
            </a:rPr>
            <a:t>Amended Settlement Agreement pursuant to Settlement Act</a:t>
          </a:r>
        </a:p>
      </dsp:txBody>
      <dsp:txXfrm rot="-5400000">
        <a:off x="1783080" y="3669060"/>
        <a:ext cx="3147677" cy="411166"/>
      </dsp:txXfrm>
    </dsp:sp>
    <dsp:sp modelId="{7AE212F7-011E-424D-AD9E-939B829329CB}">
      <dsp:nvSpPr>
        <dsp:cNvPr id="0" name=""/>
        <dsp:cNvSpPr/>
      </dsp:nvSpPr>
      <dsp:spPr>
        <a:xfrm>
          <a:off x="0" y="3589860"/>
          <a:ext cx="1783080" cy="569565"/>
        </a:xfrm>
        <a:prstGeom prst="roundRect">
          <a:avLst/>
        </a:prstGeom>
        <a:solidFill>
          <a:schemeClr val="accent2">
            <a:hueOff val="2808911"/>
            <a:satOff val="-3503"/>
            <a:lumOff val="824"/>
            <a:alphaOff val="0"/>
          </a:schemeClr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800" kern="1200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0070C0"/>
              </a:solidFill>
            </a:rPr>
            <a:t>2012</a:t>
          </a:r>
        </a:p>
      </dsp:txBody>
      <dsp:txXfrm>
        <a:off x="27804" y="3617664"/>
        <a:ext cx="1727472" cy="513957"/>
      </dsp:txXfrm>
    </dsp:sp>
    <dsp:sp modelId="{CBE819A2-62D8-4FCB-AC7F-69ACD77F570C}">
      <dsp:nvSpPr>
        <dsp:cNvPr id="0" name=""/>
        <dsp:cNvSpPr/>
      </dsp:nvSpPr>
      <dsp:spPr>
        <a:xfrm rot="5400000">
          <a:off x="3140213" y="2887726"/>
          <a:ext cx="455652" cy="3169920"/>
        </a:xfrm>
        <a:prstGeom prst="round2SameRect">
          <a:avLst/>
        </a:prstGeom>
        <a:solidFill>
          <a:schemeClr val="accent2">
            <a:tint val="40000"/>
            <a:alpha val="90000"/>
            <a:hueOff val="3518074"/>
            <a:satOff val="-3065"/>
            <a:lumOff val="-4"/>
            <a:alphaOff val="0"/>
          </a:schemeClr>
        </a:solidFill>
        <a:ln w="15875" cap="flat" cmpd="sng" algn="ctr">
          <a:solidFill>
            <a:schemeClr val="accent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1" kern="1200" dirty="0">
              <a:solidFill>
                <a:schemeClr val="bg2">
                  <a:lumMod val="25000"/>
                </a:schemeClr>
              </a:solidFill>
            </a:rPr>
            <a:t>Show cause order for objections to Settlement Agreement</a:t>
          </a:r>
        </a:p>
      </dsp:txBody>
      <dsp:txXfrm rot="-5400000">
        <a:off x="1783080" y="4267103"/>
        <a:ext cx="3147677" cy="411166"/>
      </dsp:txXfrm>
    </dsp:sp>
    <dsp:sp modelId="{9BADAA2E-F860-4810-8C45-075E6323D06E}">
      <dsp:nvSpPr>
        <dsp:cNvPr id="0" name=""/>
        <dsp:cNvSpPr/>
      </dsp:nvSpPr>
      <dsp:spPr>
        <a:xfrm>
          <a:off x="0" y="4187904"/>
          <a:ext cx="1783080" cy="569565"/>
        </a:xfrm>
        <a:prstGeom prst="roundRect">
          <a:avLst/>
        </a:prstGeom>
        <a:solidFill>
          <a:schemeClr val="accent2">
            <a:hueOff val="3277063"/>
            <a:satOff val="-4087"/>
            <a:lumOff val="961"/>
            <a:alphaOff val="0"/>
          </a:schemeClr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0070C0"/>
              </a:solidFill>
            </a:rPr>
            <a:t>2013</a:t>
          </a:r>
        </a:p>
      </dsp:txBody>
      <dsp:txXfrm>
        <a:off x="27804" y="4215708"/>
        <a:ext cx="1727472" cy="513957"/>
      </dsp:txXfrm>
    </dsp:sp>
    <dsp:sp modelId="{9A0A13CB-C145-47B5-A8FB-11993309E81B}">
      <dsp:nvSpPr>
        <dsp:cNvPr id="0" name=""/>
        <dsp:cNvSpPr/>
      </dsp:nvSpPr>
      <dsp:spPr>
        <a:xfrm rot="5400000">
          <a:off x="3140213" y="3485770"/>
          <a:ext cx="455652" cy="3169920"/>
        </a:xfrm>
        <a:prstGeom prst="round2SameRect">
          <a:avLst/>
        </a:prstGeom>
        <a:solidFill>
          <a:schemeClr val="accent2">
            <a:tint val="40000"/>
            <a:alpha val="90000"/>
            <a:hueOff val="4020657"/>
            <a:satOff val="-3502"/>
            <a:lumOff val="-5"/>
            <a:alphaOff val="0"/>
          </a:schemeClr>
        </a:solidFill>
        <a:ln w="15875" cap="flat" cmpd="sng" algn="ctr">
          <a:solidFill>
            <a:schemeClr val="accent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1" kern="1200" dirty="0">
              <a:solidFill>
                <a:schemeClr val="bg2">
                  <a:lumMod val="25000"/>
                </a:schemeClr>
              </a:solidFill>
            </a:rPr>
            <a:t>Partial Final Decree approving Settlement Agreement</a:t>
          </a:r>
        </a:p>
      </dsp:txBody>
      <dsp:txXfrm rot="-5400000">
        <a:off x="1783080" y="4865147"/>
        <a:ext cx="3147677" cy="411166"/>
      </dsp:txXfrm>
    </dsp:sp>
    <dsp:sp modelId="{1CF5F3F0-2058-428D-92A1-4BD80F6D687D}">
      <dsp:nvSpPr>
        <dsp:cNvPr id="0" name=""/>
        <dsp:cNvSpPr/>
      </dsp:nvSpPr>
      <dsp:spPr>
        <a:xfrm>
          <a:off x="0" y="4785947"/>
          <a:ext cx="1783080" cy="569565"/>
        </a:xfrm>
        <a:prstGeom prst="roundRect">
          <a:avLst/>
        </a:prstGeom>
        <a:solidFill>
          <a:schemeClr val="accent2">
            <a:hueOff val="3745215"/>
            <a:satOff val="-4671"/>
            <a:lumOff val="1098"/>
            <a:alphaOff val="0"/>
          </a:schemeClr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800" kern="1200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0070C0"/>
              </a:solidFill>
            </a:rPr>
            <a:t>2016</a:t>
          </a:r>
        </a:p>
      </dsp:txBody>
      <dsp:txXfrm>
        <a:off x="27804" y="4813751"/>
        <a:ext cx="1727472" cy="513957"/>
      </dsp:txXfrm>
    </dsp:sp>
    <dsp:sp modelId="{8041684D-4FCB-44B9-9C69-3F2F0EA81543}">
      <dsp:nvSpPr>
        <dsp:cNvPr id="0" name=""/>
        <dsp:cNvSpPr/>
      </dsp:nvSpPr>
      <dsp:spPr>
        <a:xfrm rot="5400000">
          <a:off x="3140213" y="4083813"/>
          <a:ext cx="455652" cy="3169920"/>
        </a:xfrm>
        <a:prstGeom prst="round2SameRect">
          <a:avLst/>
        </a:prstGeom>
        <a:solidFill>
          <a:schemeClr val="accent2">
            <a:tint val="40000"/>
            <a:alpha val="90000"/>
            <a:hueOff val="4523238"/>
            <a:satOff val="-3940"/>
            <a:lumOff val="-5"/>
            <a:alphaOff val="0"/>
          </a:schemeClr>
        </a:solidFill>
        <a:ln w="15875" cap="flat" cmpd="sng" algn="ctr">
          <a:solidFill>
            <a:schemeClr val="accent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 dirty="0">
              <a:solidFill>
                <a:srgbClr val="C00000"/>
              </a:solidFill>
            </a:rPr>
            <a:t>Final Decree</a:t>
          </a:r>
        </a:p>
      </dsp:txBody>
      <dsp:txXfrm rot="-5400000">
        <a:off x="1783080" y="5463190"/>
        <a:ext cx="3147677" cy="411166"/>
      </dsp:txXfrm>
    </dsp:sp>
    <dsp:sp modelId="{700A560A-0028-4A47-9180-E639A6E7F72E}">
      <dsp:nvSpPr>
        <dsp:cNvPr id="0" name=""/>
        <dsp:cNvSpPr/>
      </dsp:nvSpPr>
      <dsp:spPr>
        <a:xfrm>
          <a:off x="0" y="5383991"/>
          <a:ext cx="1783080" cy="569565"/>
        </a:xfrm>
        <a:prstGeom prst="roundRect">
          <a:avLst/>
        </a:prstGeom>
        <a:solidFill>
          <a:schemeClr val="accent2">
            <a:hueOff val="4213367"/>
            <a:satOff val="-5255"/>
            <a:lumOff val="1236"/>
            <a:alphaOff val="0"/>
          </a:schemeClr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800" kern="1200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0070C0"/>
              </a:solidFill>
            </a:rPr>
            <a:t>2017</a:t>
          </a:r>
        </a:p>
      </dsp:txBody>
      <dsp:txXfrm>
        <a:off x="27804" y="5411795"/>
        <a:ext cx="1727472" cy="513957"/>
      </dsp:txXfrm>
    </dsp:sp>
    <dsp:sp modelId="{345B106A-9581-458B-975C-DC5BA1C9AB5A}">
      <dsp:nvSpPr>
        <dsp:cNvPr id="0" name=""/>
        <dsp:cNvSpPr/>
      </dsp:nvSpPr>
      <dsp:spPr>
        <a:xfrm rot="5400000">
          <a:off x="3140213" y="4681857"/>
          <a:ext cx="455652" cy="3169920"/>
        </a:xfrm>
        <a:prstGeom prst="round2SameRect">
          <a:avLst/>
        </a:prstGeom>
        <a:solidFill>
          <a:schemeClr val="accent2">
            <a:tint val="40000"/>
            <a:alpha val="90000"/>
            <a:hueOff val="5025821"/>
            <a:satOff val="-4378"/>
            <a:lumOff val="-6"/>
            <a:alphaOff val="0"/>
          </a:schemeClr>
        </a:solidFill>
        <a:ln w="15875" cap="flat" cmpd="sng" algn="ctr">
          <a:solidFill>
            <a:schemeClr val="accent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1" kern="1200" dirty="0">
              <a:solidFill>
                <a:schemeClr val="bg2">
                  <a:lumMod val="25000"/>
                </a:schemeClr>
              </a:solidFill>
            </a:rPr>
            <a:t>10th Circuit rejects challenge to Settlement Agreement</a:t>
          </a:r>
        </a:p>
      </dsp:txBody>
      <dsp:txXfrm rot="-5400000">
        <a:off x="1783080" y="6061234"/>
        <a:ext cx="3147677" cy="411166"/>
      </dsp:txXfrm>
    </dsp:sp>
    <dsp:sp modelId="{47447193-DE52-402A-9FD0-9804E4D28F42}">
      <dsp:nvSpPr>
        <dsp:cNvPr id="0" name=""/>
        <dsp:cNvSpPr/>
      </dsp:nvSpPr>
      <dsp:spPr>
        <a:xfrm>
          <a:off x="0" y="5982034"/>
          <a:ext cx="1783080" cy="569565"/>
        </a:xfrm>
        <a:prstGeom prst="round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0070C0"/>
              </a:solidFill>
            </a:rPr>
            <a:t>2018</a:t>
          </a:r>
        </a:p>
      </dsp:txBody>
      <dsp:txXfrm>
        <a:off x="27804" y="6009838"/>
        <a:ext cx="1727472" cy="51395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14F7D4-20D9-4EFA-B4F7-9A8A1DC7BAD1}">
      <dsp:nvSpPr>
        <dsp:cNvPr id="0" name=""/>
        <dsp:cNvSpPr/>
      </dsp:nvSpPr>
      <dsp:spPr>
        <a:xfrm>
          <a:off x="0" y="293280"/>
          <a:ext cx="4539260" cy="87984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tabLst>
              <a:tab pos="228600" algn="l"/>
            </a:tabLst>
          </a:pPr>
          <a:r>
            <a:rPr lang="en-US" sz="1600" b="1" kern="1200" dirty="0">
              <a:ln>
                <a:noFill/>
              </a:ln>
              <a:solidFill>
                <a:schemeClr val="bg2">
                  <a:lumMod val="75000"/>
                </a:schemeClr>
              </a:solidFill>
            </a:rPr>
            <a:t>*	Pueblos have first-priority water rights totaling 	3,660 AFY (Existing Basin Use Rights and Future 	Basin Use Rights), plus other water rights</a:t>
          </a:r>
        </a:p>
      </dsp:txBody>
      <dsp:txXfrm>
        <a:off x="42950" y="336230"/>
        <a:ext cx="4453360" cy="793940"/>
      </dsp:txXfrm>
    </dsp:sp>
    <dsp:sp modelId="{FBEC14E8-4CDA-4507-9FEF-7E513CE2DB62}">
      <dsp:nvSpPr>
        <dsp:cNvPr id="0" name=""/>
        <dsp:cNvSpPr/>
      </dsp:nvSpPr>
      <dsp:spPr>
        <a:xfrm>
          <a:off x="0" y="1219200"/>
          <a:ext cx="4539260" cy="879840"/>
        </a:xfrm>
        <a:prstGeom prst="roundRect">
          <a:avLst/>
        </a:prstGeom>
        <a:gradFill rotWithShape="0">
          <a:gsLst>
            <a:gs pos="0">
              <a:schemeClr val="accent2">
                <a:hueOff val="936304"/>
                <a:satOff val="-1168"/>
                <a:lumOff val="275"/>
                <a:alphaOff val="0"/>
                <a:shade val="51000"/>
                <a:satMod val="130000"/>
              </a:schemeClr>
            </a:gs>
            <a:gs pos="80000">
              <a:schemeClr val="accent2">
                <a:hueOff val="936304"/>
                <a:satOff val="-1168"/>
                <a:lumOff val="275"/>
                <a:alphaOff val="0"/>
                <a:shade val="93000"/>
                <a:satMod val="130000"/>
              </a:schemeClr>
            </a:gs>
            <a:gs pos="100000">
              <a:schemeClr val="accent2">
                <a:hueOff val="936304"/>
                <a:satOff val="-1168"/>
                <a:lumOff val="27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tabLst>
              <a:tab pos="228600" algn="l"/>
            </a:tabLst>
          </a:pPr>
          <a:r>
            <a:rPr lang="en-US" sz="1600" b="1" kern="1200" dirty="0">
              <a:ln>
                <a:noFill/>
              </a:ln>
              <a:solidFill>
                <a:schemeClr val="bg2">
                  <a:lumMod val="75000"/>
                </a:schemeClr>
              </a:solidFill>
            </a:rPr>
            <a:t>*	Unlike Existing Basin Use Rights, Future Basin 	Use Rights generally not enforceable against 	non-Pueblos</a:t>
          </a:r>
        </a:p>
      </dsp:txBody>
      <dsp:txXfrm>
        <a:off x="42950" y="1262150"/>
        <a:ext cx="4453360" cy="793940"/>
      </dsp:txXfrm>
    </dsp:sp>
    <dsp:sp modelId="{270FE7CC-1EE3-4FDA-B5B3-562173834C4E}">
      <dsp:nvSpPr>
        <dsp:cNvPr id="0" name=""/>
        <dsp:cNvSpPr/>
      </dsp:nvSpPr>
      <dsp:spPr>
        <a:xfrm>
          <a:off x="0" y="2145120"/>
          <a:ext cx="4539260" cy="879840"/>
        </a:xfrm>
        <a:prstGeom prst="roundRect">
          <a:avLst/>
        </a:prstGeom>
        <a:gradFill rotWithShape="0">
          <a:gsLst>
            <a:gs pos="0">
              <a:schemeClr val="accent2">
                <a:hueOff val="1872608"/>
                <a:satOff val="-2336"/>
                <a:lumOff val="549"/>
                <a:alphaOff val="0"/>
                <a:shade val="51000"/>
                <a:satMod val="130000"/>
              </a:schemeClr>
            </a:gs>
            <a:gs pos="80000">
              <a:schemeClr val="accent2">
                <a:hueOff val="1872608"/>
                <a:satOff val="-2336"/>
                <a:lumOff val="549"/>
                <a:alphaOff val="0"/>
                <a:shade val="93000"/>
                <a:satMod val="130000"/>
              </a:schemeClr>
            </a:gs>
            <a:gs pos="100000">
              <a:schemeClr val="accent2">
                <a:hueOff val="1872608"/>
                <a:satOff val="-2336"/>
                <a:lumOff val="54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tabLst>
              <a:tab pos="228600" algn="l"/>
            </a:tabLst>
          </a:pPr>
          <a:r>
            <a:rPr lang="en-US" sz="1600" b="1" kern="1200" dirty="0">
              <a:ln>
                <a:noFill/>
              </a:ln>
              <a:solidFill>
                <a:schemeClr val="bg2">
                  <a:lumMod val="75000"/>
                </a:schemeClr>
              </a:solidFill>
            </a:rPr>
            <a:t>*	Non-Pueblo water users who comply with 	settlement not subject to Pueblo priority 	enforcement</a:t>
          </a:r>
        </a:p>
      </dsp:txBody>
      <dsp:txXfrm>
        <a:off x="42950" y="2188070"/>
        <a:ext cx="4453360" cy="793940"/>
      </dsp:txXfrm>
    </dsp:sp>
    <dsp:sp modelId="{5A706CE3-192F-4199-B9B7-9F85A3583770}">
      <dsp:nvSpPr>
        <dsp:cNvPr id="0" name=""/>
        <dsp:cNvSpPr/>
      </dsp:nvSpPr>
      <dsp:spPr>
        <a:xfrm>
          <a:off x="0" y="3071040"/>
          <a:ext cx="4539260" cy="879840"/>
        </a:xfrm>
        <a:prstGeom prst="roundRect">
          <a:avLst/>
        </a:prstGeom>
        <a:gradFill rotWithShape="0">
          <a:gsLst>
            <a:gs pos="0">
              <a:schemeClr val="accent2">
                <a:hueOff val="2808911"/>
                <a:satOff val="-3503"/>
                <a:lumOff val="824"/>
                <a:alphaOff val="0"/>
                <a:shade val="51000"/>
                <a:satMod val="130000"/>
              </a:schemeClr>
            </a:gs>
            <a:gs pos="80000">
              <a:schemeClr val="accent2">
                <a:hueOff val="2808911"/>
                <a:satOff val="-3503"/>
                <a:lumOff val="824"/>
                <a:alphaOff val="0"/>
                <a:shade val="93000"/>
                <a:satMod val="130000"/>
              </a:schemeClr>
            </a:gs>
            <a:gs pos="100000">
              <a:schemeClr val="accent2">
                <a:hueOff val="2808911"/>
                <a:satOff val="-3503"/>
                <a:lumOff val="82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tabLst>
              <a:tab pos="228600" algn="l"/>
            </a:tabLst>
          </a:pPr>
          <a:r>
            <a:rPr lang="en-US" sz="1600" b="1" kern="1200" dirty="0">
              <a:ln>
                <a:noFill/>
              </a:ln>
              <a:solidFill>
                <a:schemeClr val="bg2">
                  <a:lumMod val="75000"/>
                </a:schemeClr>
              </a:solidFill>
            </a:rPr>
            <a:t>*	Basin closed to new non-Pueblo groundwater 	appropriations</a:t>
          </a:r>
        </a:p>
      </dsp:txBody>
      <dsp:txXfrm>
        <a:off x="42950" y="3113990"/>
        <a:ext cx="4453360" cy="793940"/>
      </dsp:txXfrm>
    </dsp:sp>
    <dsp:sp modelId="{F8F6EBF4-1A30-47CF-8BE7-117186880CAE}">
      <dsp:nvSpPr>
        <dsp:cNvPr id="0" name=""/>
        <dsp:cNvSpPr/>
      </dsp:nvSpPr>
      <dsp:spPr>
        <a:xfrm>
          <a:off x="0" y="3996960"/>
          <a:ext cx="4539260" cy="879840"/>
        </a:xfrm>
        <a:prstGeom prst="roundRect">
          <a:avLst/>
        </a:prstGeom>
        <a:gradFill rotWithShape="0">
          <a:gsLst>
            <a:gs pos="0">
              <a:schemeClr val="accent2">
                <a:hueOff val="3745215"/>
                <a:satOff val="-4671"/>
                <a:lumOff val="1098"/>
                <a:alphaOff val="0"/>
                <a:shade val="51000"/>
                <a:satMod val="130000"/>
              </a:schemeClr>
            </a:gs>
            <a:gs pos="80000">
              <a:schemeClr val="accent2">
                <a:hueOff val="3745215"/>
                <a:satOff val="-4671"/>
                <a:lumOff val="1098"/>
                <a:alphaOff val="0"/>
                <a:shade val="93000"/>
                <a:satMod val="130000"/>
              </a:schemeClr>
            </a:gs>
            <a:gs pos="100000">
              <a:schemeClr val="accent2">
                <a:hueOff val="3745215"/>
                <a:satOff val="-4671"/>
                <a:lumOff val="109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tabLst>
              <a:tab pos="228600" algn="l"/>
            </a:tabLst>
          </a:pPr>
          <a:r>
            <a:rPr lang="en-US" sz="1600" b="1" kern="1200" dirty="0">
              <a:ln>
                <a:noFill/>
              </a:ln>
              <a:solidFill>
                <a:schemeClr val="bg2">
                  <a:lumMod val="75000"/>
                </a:schemeClr>
              </a:solidFill>
            </a:rPr>
            <a:t>*	State Engineer acts as Water Master and must 	issue rules to administer water rights in Basin</a:t>
          </a:r>
        </a:p>
      </dsp:txBody>
      <dsp:txXfrm>
        <a:off x="42950" y="4039910"/>
        <a:ext cx="4453360" cy="793940"/>
      </dsp:txXfrm>
    </dsp:sp>
    <dsp:sp modelId="{38D8E743-1EE0-490E-AF3C-000896CE33B9}">
      <dsp:nvSpPr>
        <dsp:cNvPr id="0" name=""/>
        <dsp:cNvSpPr/>
      </dsp:nvSpPr>
      <dsp:spPr>
        <a:xfrm>
          <a:off x="0" y="4922880"/>
          <a:ext cx="4539260" cy="879840"/>
        </a:xfrm>
        <a:prstGeom prst="roundRect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tabLst>
              <a:tab pos="228600" algn="l"/>
            </a:tabLst>
          </a:pPr>
          <a:r>
            <a:rPr lang="en-US" sz="1600" b="1" kern="1200" dirty="0">
              <a:ln>
                <a:noFill/>
              </a:ln>
              <a:solidFill>
                <a:schemeClr val="bg2">
                  <a:lumMod val="75000"/>
                </a:schemeClr>
              </a:solidFill>
            </a:rPr>
            <a:t>*	Centerpiece</a:t>
          </a:r>
          <a:r>
            <a:rPr lang="en-US" sz="1600" b="1" kern="1200" dirty="0">
              <a:solidFill>
                <a:schemeClr val="accent1">
                  <a:lumMod val="50000"/>
                </a:schemeClr>
              </a:solidFill>
            </a:rPr>
            <a:t> is Regional Water System funded by 	2010 Aamodt Litigation Settlement Act</a:t>
          </a:r>
          <a:endParaRPr lang="en-US" sz="1600" b="1" kern="1200" dirty="0">
            <a:ln>
              <a:noFill/>
            </a:ln>
            <a:solidFill>
              <a:schemeClr val="bg2">
                <a:lumMod val="75000"/>
              </a:schemeClr>
            </a:solidFill>
          </a:endParaRPr>
        </a:p>
      </dsp:txBody>
      <dsp:txXfrm>
        <a:off x="42950" y="4965830"/>
        <a:ext cx="4453360" cy="79394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1F6364-3CB7-4882-BACA-47A247C7E60E}">
      <dsp:nvSpPr>
        <dsp:cNvPr id="0" name=""/>
        <dsp:cNvSpPr/>
      </dsp:nvSpPr>
      <dsp:spPr>
        <a:xfrm>
          <a:off x="2714" y="19710"/>
          <a:ext cx="2646759" cy="105870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121920" rIns="213360" bIns="12192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>
              <a:ln>
                <a:solidFill>
                  <a:schemeClr val="tx1"/>
                </a:solidFill>
              </a:ln>
              <a:solidFill>
                <a:schemeClr val="bg2">
                  <a:lumMod val="50000"/>
                </a:schemeClr>
              </a:solidFill>
            </a:rPr>
            <a:t>Pueblos</a:t>
          </a:r>
        </a:p>
      </dsp:txBody>
      <dsp:txXfrm>
        <a:off x="2714" y="19710"/>
        <a:ext cx="2646759" cy="1058703"/>
      </dsp:txXfrm>
    </dsp:sp>
    <dsp:sp modelId="{FE3B2517-05F2-4296-A964-EA99A93C874C}">
      <dsp:nvSpPr>
        <dsp:cNvPr id="0" name=""/>
        <dsp:cNvSpPr/>
      </dsp:nvSpPr>
      <dsp:spPr>
        <a:xfrm>
          <a:off x="2714" y="1078414"/>
          <a:ext cx="2646759" cy="2591280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Provides firm, reliable water supply to be developed for general homeland purposes.</a:t>
          </a:r>
        </a:p>
      </dsp:txBody>
      <dsp:txXfrm>
        <a:off x="2714" y="1078414"/>
        <a:ext cx="2646759" cy="2591280"/>
      </dsp:txXfrm>
    </dsp:sp>
    <dsp:sp modelId="{3368D671-0648-4FD0-804A-AB018F7E19E9}">
      <dsp:nvSpPr>
        <dsp:cNvPr id="0" name=""/>
        <dsp:cNvSpPr/>
      </dsp:nvSpPr>
      <dsp:spPr>
        <a:xfrm>
          <a:off x="3020020" y="19710"/>
          <a:ext cx="2646759" cy="1058703"/>
        </a:xfrm>
        <a:prstGeom prst="rect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tx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121920" rIns="213360" bIns="12192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>
              <a:ln>
                <a:solidFill>
                  <a:schemeClr val="tx1"/>
                </a:solidFill>
              </a:ln>
              <a:solidFill>
                <a:schemeClr val="bg2">
                  <a:lumMod val="50000"/>
                </a:schemeClr>
              </a:solidFill>
            </a:rPr>
            <a:t>Non-Pueblos</a:t>
          </a:r>
        </a:p>
      </dsp:txBody>
      <dsp:txXfrm>
        <a:off x="3020020" y="19710"/>
        <a:ext cx="2646759" cy="1058703"/>
      </dsp:txXfrm>
    </dsp:sp>
    <dsp:sp modelId="{5F23B96F-9734-4386-AD97-A8B4F326AAAA}">
      <dsp:nvSpPr>
        <dsp:cNvPr id="0" name=""/>
        <dsp:cNvSpPr/>
      </dsp:nvSpPr>
      <dsp:spPr>
        <a:xfrm>
          <a:off x="3020020" y="1078414"/>
          <a:ext cx="2646759" cy="2591280"/>
        </a:xfrm>
        <a:prstGeom prst="rect">
          <a:avLst/>
        </a:prstGeom>
        <a:solidFill>
          <a:schemeClr val="accent2">
            <a:tint val="40000"/>
            <a:alpha val="90000"/>
            <a:hueOff val="2512910"/>
            <a:satOff val="-2189"/>
            <a:lumOff val="-3"/>
            <a:alphaOff val="0"/>
          </a:schemeClr>
        </a:solidFill>
        <a:ln w="25400" cap="flat" cmpd="sng" algn="ctr">
          <a:solidFill>
            <a:schemeClr val="tx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Removes cloud of uncertainty hanging over Basin.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Protects existing uses.</a:t>
          </a:r>
        </a:p>
      </dsp:txBody>
      <dsp:txXfrm>
        <a:off x="3020020" y="1078414"/>
        <a:ext cx="2646759" cy="2591280"/>
      </dsp:txXfrm>
    </dsp:sp>
    <dsp:sp modelId="{F77F4FAA-E4F6-4E17-94D6-DABB95D38FC9}">
      <dsp:nvSpPr>
        <dsp:cNvPr id="0" name=""/>
        <dsp:cNvSpPr/>
      </dsp:nvSpPr>
      <dsp:spPr>
        <a:xfrm>
          <a:off x="6037326" y="19710"/>
          <a:ext cx="2646759" cy="1058703"/>
        </a:xfrm>
        <a:prstGeom prst="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tx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121920" rIns="213360" bIns="12192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>
              <a:ln>
                <a:solidFill>
                  <a:schemeClr val="tx1"/>
                </a:solidFill>
              </a:ln>
              <a:solidFill>
                <a:schemeClr val="bg2">
                  <a:lumMod val="50000"/>
                </a:schemeClr>
              </a:solidFill>
            </a:rPr>
            <a:t>Everybody</a:t>
          </a:r>
        </a:p>
      </dsp:txBody>
      <dsp:txXfrm>
        <a:off x="6037326" y="19710"/>
        <a:ext cx="2646759" cy="1058703"/>
      </dsp:txXfrm>
    </dsp:sp>
    <dsp:sp modelId="{7771CC30-0CCE-4610-9076-349A5D0479E8}">
      <dsp:nvSpPr>
        <dsp:cNvPr id="0" name=""/>
        <dsp:cNvSpPr/>
      </dsp:nvSpPr>
      <dsp:spPr>
        <a:xfrm>
          <a:off x="6037326" y="1078414"/>
          <a:ext cx="2646759" cy="2591280"/>
        </a:xfrm>
        <a:prstGeom prst="rect">
          <a:avLst/>
        </a:prstGeom>
        <a:solidFill>
          <a:schemeClr val="accent2">
            <a:tint val="40000"/>
            <a:alpha val="90000"/>
            <a:hueOff val="5025821"/>
            <a:satOff val="-4378"/>
            <a:lumOff val="-6"/>
            <a:alphaOff val="0"/>
          </a:schemeClr>
        </a:solidFill>
        <a:ln w="25400" cap="flat" cmpd="sng" algn="ctr">
          <a:solidFill>
            <a:schemeClr val="tx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Less reliance on groundwater use.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Avoids risks associated with litigation.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Local solution built on mutual trust.</a:t>
          </a:r>
        </a:p>
      </dsp:txBody>
      <dsp:txXfrm>
        <a:off x="6037326" y="1078414"/>
        <a:ext cx="2646759" cy="259128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3BD01B-696C-4DD9-9D10-29BAE942E4E6}">
      <dsp:nvSpPr>
        <dsp:cNvPr id="0" name=""/>
        <dsp:cNvSpPr/>
      </dsp:nvSpPr>
      <dsp:spPr>
        <a:xfrm>
          <a:off x="0" y="502"/>
          <a:ext cx="5035164" cy="0"/>
        </a:xfrm>
        <a:prstGeom prst="lin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352027A-CBF5-4B53-86C8-8D6F76705EF2}">
      <dsp:nvSpPr>
        <dsp:cNvPr id="0" name=""/>
        <dsp:cNvSpPr/>
      </dsp:nvSpPr>
      <dsp:spPr>
        <a:xfrm>
          <a:off x="0" y="502"/>
          <a:ext cx="5035164" cy="8236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Became clear that funding amounts and time deadlines set out in Settlement were inadequate.</a:t>
          </a:r>
          <a:endParaRPr lang="en-US" sz="1600" kern="1200" dirty="0"/>
        </a:p>
      </dsp:txBody>
      <dsp:txXfrm>
        <a:off x="0" y="502"/>
        <a:ext cx="5035164" cy="823633"/>
      </dsp:txXfrm>
    </dsp:sp>
    <dsp:sp modelId="{990E62A7-6D26-4871-8669-54DAF5CBFAA7}">
      <dsp:nvSpPr>
        <dsp:cNvPr id="0" name=""/>
        <dsp:cNvSpPr/>
      </dsp:nvSpPr>
      <dsp:spPr>
        <a:xfrm>
          <a:off x="0" y="824136"/>
          <a:ext cx="5035164" cy="0"/>
        </a:xfrm>
        <a:prstGeom prst="line">
          <a:avLst/>
        </a:prstGeom>
        <a:gradFill rotWithShape="0">
          <a:gsLst>
            <a:gs pos="0">
              <a:schemeClr val="accent5">
                <a:hueOff val="-2483469"/>
                <a:satOff val="9953"/>
                <a:lumOff val="2157"/>
                <a:alphaOff val="0"/>
                <a:shade val="51000"/>
                <a:satMod val="130000"/>
              </a:schemeClr>
            </a:gs>
            <a:gs pos="80000">
              <a:schemeClr val="accent5">
                <a:hueOff val="-2483469"/>
                <a:satOff val="9953"/>
                <a:lumOff val="2157"/>
                <a:alphaOff val="0"/>
                <a:shade val="93000"/>
                <a:satMod val="130000"/>
              </a:schemeClr>
            </a:gs>
            <a:gs pos="100000">
              <a:schemeClr val="accent5">
                <a:hueOff val="-2483469"/>
                <a:satOff val="9953"/>
                <a:lumOff val="2157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hueOff val="-2483469"/>
              <a:satOff val="9953"/>
              <a:lumOff val="215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D962279-4A7C-4B70-ABDE-705EC2D27A21}">
      <dsp:nvSpPr>
        <dsp:cNvPr id="0" name=""/>
        <dsp:cNvSpPr/>
      </dsp:nvSpPr>
      <dsp:spPr>
        <a:xfrm>
          <a:off x="0" y="824136"/>
          <a:ext cx="5035164" cy="8236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Original engineering was conceptual only and substantially underestimated true costs.</a:t>
          </a:r>
          <a:endParaRPr lang="en-US" sz="1600" kern="1200"/>
        </a:p>
      </dsp:txBody>
      <dsp:txXfrm>
        <a:off x="0" y="824136"/>
        <a:ext cx="5035164" cy="823633"/>
      </dsp:txXfrm>
    </dsp:sp>
    <dsp:sp modelId="{31EE11A3-67EC-4D7D-A8D9-63820C66352D}">
      <dsp:nvSpPr>
        <dsp:cNvPr id="0" name=""/>
        <dsp:cNvSpPr/>
      </dsp:nvSpPr>
      <dsp:spPr>
        <a:xfrm>
          <a:off x="0" y="1647769"/>
          <a:ext cx="5035164" cy="0"/>
        </a:xfrm>
        <a:prstGeom prst="line">
          <a:avLst/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shade val="51000"/>
                <a:satMod val="130000"/>
              </a:schemeClr>
            </a:gs>
            <a:gs pos="80000">
              <a:schemeClr val="accent5">
                <a:hueOff val="-4966938"/>
                <a:satOff val="19906"/>
                <a:lumOff val="4314"/>
                <a:alphaOff val="0"/>
                <a:shade val="93000"/>
                <a:satMod val="13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49D1FB7-2A23-46AE-ACBE-97274895A7F6}">
      <dsp:nvSpPr>
        <dsp:cNvPr id="0" name=""/>
        <dsp:cNvSpPr/>
      </dsp:nvSpPr>
      <dsp:spPr>
        <a:xfrm>
          <a:off x="0" y="1647769"/>
          <a:ext cx="5035164" cy="8236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Following 2010 Act, Bureau of Reclamation made detailed examination of project design and cost.</a:t>
          </a:r>
          <a:endParaRPr lang="en-US" sz="1600" kern="1200"/>
        </a:p>
      </dsp:txBody>
      <dsp:txXfrm>
        <a:off x="0" y="1647769"/>
        <a:ext cx="5035164" cy="823633"/>
      </dsp:txXfrm>
    </dsp:sp>
    <dsp:sp modelId="{6A9C9682-5686-4C17-A9A3-B7DEF2903597}">
      <dsp:nvSpPr>
        <dsp:cNvPr id="0" name=""/>
        <dsp:cNvSpPr/>
      </dsp:nvSpPr>
      <dsp:spPr>
        <a:xfrm>
          <a:off x="0" y="2471402"/>
          <a:ext cx="5035164" cy="0"/>
        </a:xfrm>
        <a:prstGeom prst="line">
          <a:avLst/>
        </a:prstGeom>
        <a:gradFill rotWithShape="0">
          <a:gsLst>
            <a:gs pos="0">
              <a:schemeClr val="accent5">
                <a:hueOff val="-7450407"/>
                <a:satOff val="29858"/>
                <a:lumOff val="6471"/>
                <a:alphaOff val="0"/>
                <a:shade val="51000"/>
                <a:satMod val="130000"/>
              </a:schemeClr>
            </a:gs>
            <a:gs pos="80000">
              <a:schemeClr val="accent5">
                <a:hueOff val="-7450407"/>
                <a:satOff val="29858"/>
                <a:lumOff val="6471"/>
                <a:alphaOff val="0"/>
                <a:shade val="93000"/>
                <a:satMod val="130000"/>
              </a:schemeClr>
            </a:gs>
            <a:gs pos="100000">
              <a:schemeClr val="accent5">
                <a:hueOff val="-7450407"/>
                <a:satOff val="29858"/>
                <a:lumOff val="6471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hueOff val="-7450407"/>
              <a:satOff val="29858"/>
              <a:lumOff val="6471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FB69497-AC88-4B78-8CAC-679B652C2515}">
      <dsp:nvSpPr>
        <dsp:cNvPr id="0" name=""/>
        <dsp:cNvSpPr/>
      </dsp:nvSpPr>
      <dsp:spPr>
        <a:xfrm>
          <a:off x="0" y="2471402"/>
          <a:ext cx="5035164" cy="8236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Actual cost more than doubled original estimate, requiring congressional approval of amended settlement.</a:t>
          </a:r>
          <a:endParaRPr lang="en-US" sz="1600" kern="1200" dirty="0"/>
        </a:p>
      </dsp:txBody>
      <dsp:txXfrm>
        <a:off x="0" y="2471402"/>
        <a:ext cx="5035164" cy="823633"/>
      </dsp:txXfrm>
    </dsp:sp>
    <dsp:sp modelId="{CC9CA386-436B-4105-B84C-B2472BB9AA2F}">
      <dsp:nvSpPr>
        <dsp:cNvPr id="0" name=""/>
        <dsp:cNvSpPr/>
      </dsp:nvSpPr>
      <dsp:spPr>
        <a:xfrm>
          <a:off x="0" y="3295035"/>
          <a:ext cx="5035164" cy="0"/>
        </a:xfrm>
        <a:prstGeom prst="line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1F592FB-4719-43C6-BA6B-82D1612E0957}">
      <dsp:nvSpPr>
        <dsp:cNvPr id="0" name=""/>
        <dsp:cNvSpPr/>
      </dsp:nvSpPr>
      <dsp:spPr>
        <a:xfrm>
          <a:off x="0" y="3295035"/>
          <a:ext cx="5035164" cy="8236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/>
        </a:p>
      </dsp:txBody>
      <dsp:txXfrm>
        <a:off x="0" y="3295035"/>
        <a:ext cx="5035164" cy="82363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6D698E-CF69-4F65-83A0-F522D853CA98}">
      <dsp:nvSpPr>
        <dsp:cNvPr id="0" name=""/>
        <dsp:cNvSpPr/>
      </dsp:nvSpPr>
      <dsp:spPr>
        <a:xfrm>
          <a:off x="0" y="1974438"/>
          <a:ext cx="7886700" cy="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F6500C-1A01-41A5-98B6-6AC8D8F54920}">
      <dsp:nvSpPr>
        <dsp:cNvPr id="0" name=""/>
        <dsp:cNvSpPr/>
      </dsp:nvSpPr>
      <dsp:spPr>
        <a:xfrm>
          <a:off x="236601" y="1224151"/>
          <a:ext cx="3470148" cy="47386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520" tIns="96520" rIns="96520" bIns="9652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900" kern="1200" dirty="0"/>
            <a:t>2018</a:t>
          </a:r>
        </a:p>
      </dsp:txBody>
      <dsp:txXfrm>
        <a:off x="236601" y="1224151"/>
        <a:ext cx="3470148" cy="473865"/>
      </dsp:txXfrm>
    </dsp:sp>
    <dsp:sp modelId="{DC1D6677-7487-453E-B93D-3B96E98CDB3C}">
      <dsp:nvSpPr>
        <dsp:cNvPr id="0" name=""/>
        <dsp:cNvSpPr/>
      </dsp:nvSpPr>
      <dsp:spPr>
        <a:xfrm>
          <a:off x="236601" y="765"/>
          <a:ext cx="3470148" cy="1223386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Administration support for amendments to Settlement Act required approval by Office of Management and Budget.</a:t>
          </a:r>
        </a:p>
      </dsp:txBody>
      <dsp:txXfrm>
        <a:off x="236601" y="765"/>
        <a:ext cx="3470148" cy="1223386"/>
      </dsp:txXfrm>
    </dsp:sp>
    <dsp:sp modelId="{1E4F3F46-FB61-4EC3-AE04-EC4E60B54FF0}">
      <dsp:nvSpPr>
        <dsp:cNvPr id="0" name=""/>
        <dsp:cNvSpPr/>
      </dsp:nvSpPr>
      <dsp:spPr>
        <a:xfrm>
          <a:off x="1971674" y="1698016"/>
          <a:ext cx="0" cy="276421"/>
        </a:xfrm>
        <a:prstGeom prst="line">
          <a:avLst/>
        </a:pr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3B9952-7F58-4CDB-846D-7C2F4BBF175E}">
      <dsp:nvSpPr>
        <dsp:cNvPr id="0" name=""/>
        <dsp:cNvSpPr/>
      </dsp:nvSpPr>
      <dsp:spPr>
        <a:xfrm>
          <a:off x="2208275" y="2250859"/>
          <a:ext cx="3470148" cy="473865"/>
        </a:xfrm>
        <a:prstGeom prst="rect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520" tIns="96520" rIns="96520" bIns="9652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900" kern="1200"/>
            <a:t>May 2019</a:t>
          </a:r>
        </a:p>
      </dsp:txBody>
      <dsp:txXfrm>
        <a:off x="2208275" y="2250859"/>
        <a:ext cx="3470148" cy="473865"/>
      </dsp:txXfrm>
    </dsp:sp>
    <dsp:sp modelId="{FC1CC0FF-C349-4841-93F9-F2E3DCDA9F6A}">
      <dsp:nvSpPr>
        <dsp:cNvPr id="0" name=""/>
        <dsp:cNvSpPr/>
      </dsp:nvSpPr>
      <dsp:spPr>
        <a:xfrm>
          <a:off x="2208275" y="2724724"/>
          <a:ext cx="3470148" cy="537096"/>
        </a:xfrm>
        <a:prstGeom prst="rect">
          <a:avLst/>
        </a:prstGeom>
        <a:solidFill>
          <a:schemeClr val="accent5">
            <a:tint val="40000"/>
            <a:alpha val="90000"/>
            <a:hueOff val="-5370241"/>
            <a:satOff val="24126"/>
            <a:lumOff val="1658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-5370241"/>
              <a:satOff val="24126"/>
              <a:lumOff val="16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Parties met with OMB in May 2019.</a:t>
          </a:r>
        </a:p>
      </dsp:txBody>
      <dsp:txXfrm>
        <a:off x="2208275" y="2724724"/>
        <a:ext cx="3470148" cy="537096"/>
      </dsp:txXfrm>
    </dsp:sp>
    <dsp:sp modelId="{09FE50EC-2002-49CA-AED7-27C1F1B110C2}">
      <dsp:nvSpPr>
        <dsp:cNvPr id="0" name=""/>
        <dsp:cNvSpPr/>
      </dsp:nvSpPr>
      <dsp:spPr>
        <a:xfrm>
          <a:off x="3943349" y="1974437"/>
          <a:ext cx="0" cy="276421"/>
        </a:xfrm>
        <a:prstGeom prst="line">
          <a:avLst/>
        </a:prstGeom>
        <a:noFill/>
        <a:ln w="9525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FFC27D-A8C8-4B7D-A150-D23A8CF4A593}">
      <dsp:nvSpPr>
        <dsp:cNvPr id="0" name=""/>
        <dsp:cNvSpPr/>
      </dsp:nvSpPr>
      <dsp:spPr>
        <a:xfrm rot="2700000">
          <a:off x="1940959" y="1943722"/>
          <a:ext cx="61430" cy="6143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61A66A-D453-4C29-A557-7430900A8630}">
      <dsp:nvSpPr>
        <dsp:cNvPr id="0" name=""/>
        <dsp:cNvSpPr/>
      </dsp:nvSpPr>
      <dsp:spPr>
        <a:xfrm rot="2700000">
          <a:off x="3912634" y="1943722"/>
          <a:ext cx="61430" cy="61430"/>
        </a:xfrm>
        <a:prstGeom prst="rect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3EFF2B-BC74-497C-AE3B-4F7783F98A09}">
      <dsp:nvSpPr>
        <dsp:cNvPr id="0" name=""/>
        <dsp:cNvSpPr/>
      </dsp:nvSpPr>
      <dsp:spPr>
        <a:xfrm>
          <a:off x="4179951" y="1224151"/>
          <a:ext cx="3470148" cy="473865"/>
        </a:xfrm>
        <a:prstGeom prst="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520" tIns="96520" rIns="96520" bIns="9652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900" kern="1200"/>
            <a:t>July 2019</a:t>
          </a:r>
        </a:p>
      </dsp:txBody>
      <dsp:txXfrm>
        <a:off x="4179951" y="1224151"/>
        <a:ext cx="3470148" cy="473865"/>
      </dsp:txXfrm>
    </dsp:sp>
    <dsp:sp modelId="{929EEEEA-A644-4234-A39C-DC463B42F41D}">
      <dsp:nvSpPr>
        <dsp:cNvPr id="0" name=""/>
        <dsp:cNvSpPr/>
      </dsp:nvSpPr>
      <dsp:spPr>
        <a:xfrm>
          <a:off x="4179951" y="239474"/>
          <a:ext cx="3470148" cy="984676"/>
        </a:xfrm>
        <a:prstGeom prst="rect">
          <a:avLst/>
        </a:prstGeom>
        <a:solidFill>
          <a:schemeClr val="accent5">
            <a:tint val="40000"/>
            <a:alpha val="90000"/>
            <a:hueOff val="-10740482"/>
            <a:satOff val="48253"/>
            <a:lumOff val="3317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-10740482"/>
              <a:satOff val="48253"/>
              <a:lumOff val="331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Support from settlement partners, especially Santa Fe County, helped obtain OMB approval in July 2019.</a:t>
          </a:r>
        </a:p>
      </dsp:txBody>
      <dsp:txXfrm>
        <a:off x="4179951" y="239474"/>
        <a:ext cx="3470148" cy="984676"/>
      </dsp:txXfrm>
    </dsp:sp>
    <dsp:sp modelId="{529261FD-66FF-4247-B64A-25E6DD7C20FB}">
      <dsp:nvSpPr>
        <dsp:cNvPr id="0" name=""/>
        <dsp:cNvSpPr/>
      </dsp:nvSpPr>
      <dsp:spPr>
        <a:xfrm>
          <a:off x="5915024" y="1698016"/>
          <a:ext cx="0" cy="276421"/>
        </a:xfrm>
        <a:prstGeom prst="line">
          <a:avLst/>
        </a:prstGeom>
        <a:noFill/>
        <a:ln w="9525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8E6683-B941-471C-B40A-675311CDA4EC}">
      <dsp:nvSpPr>
        <dsp:cNvPr id="0" name=""/>
        <dsp:cNvSpPr/>
      </dsp:nvSpPr>
      <dsp:spPr>
        <a:xfrm rot="2700000">
          <a:off x="5884309" y="1943722"/>
          <a:ext cx="61430" cy="61430"/>
        </a:xfrm>
        <a:prstGeom prst="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6410C6-AC40-43A5-AA77-CA4FDB2339C7}">
      <dsp:nvSpPr>
        <dsp:cNvPr id="0" name=""/>
        <dsp:cNvSpPr/>
      </dsp:nvSpPr>
      <dsp:spPr>
        <a:xfrm>
          <a:off x="1118728" y="431"/>
          <a:ext cx="2837340" cy="170240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Bills introduced in House and Senate to amend Settlement Act.</a:t>
          </a:r>
        </a:p>
      </dsp:txBody>
      <dsp:txXfrm>
        <a:off x="1118728" y="431"/>
        <a:ext cx="2837340" cy="1702404"/>
      </dsp:txXfrm>
    </dsp:sp>
    <dsp:sp modelId="{199EFFBE-5EE5-4834-B452-2074862D2175}">
      <dsp:nvSpPr>
        <dsp:cNvPr id="0" name=""/>
        <dsp:cNvSpPr/>
      </dsp:nvSpPr>
      <dsp:spPr>
        <a:xfrm>
          <a:off x="4239802" y="431"/>
          <a:ext cx="2837340" cy="1702404"/>
        </a:xfrm>
        <a:prstGeom prst="rect">
          <a:avLst/>
        </a:prstGeom>
        <a:solidFill>
          <a:schemeClr val="accent4">
            <a:hueOff val="-1488257"/>
            <a:satOff val="8966"/>
            <a:lumOff val="71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Congressional Budget Office determined that new funding would not be funded from Bureau of Reclamation Indian Water Settlement Fund.</a:t>
          </a:r>
        </a:p>
      </dsp:txBody>
      <dsp:txXfrm>
        <a:off x="4239802" y="431"/>
        <a:ext cx="2837340" cy="1702404"/>
      </dsp:txXfrm>
    </dsp:sp>
    <dsp:sp modelId="{D9E2CDCB-B893-4E6F-9CAA-3E03B677B290}">
      <dsp:nvSpPr>
        <dsp:cNvPr id="0" name=""/>
        <dsp:cNvSpPr/>
      </dsp:nvSpPr>
      <dsp:spPr>
        <a:xfrm>
          <a:off x="1118728" y="1986569"/>
          <a:ext cx="2837340" cy="1702404"/>
        </a:xfrm>
        <a:prstGeom prst="rect">
          <a:avLst/>
        </a:prstGeom>
        <a:solidFill>
          <a:schemeClr val="accent4">
            <a:hueOff val="-2976513"/>
            <a:satOff val="17933"/>
            <a:lumOff val="143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Senate bill did not move in House.</a:t>
          </a:r>
        </a:p>
      </dsp:txBody>
      <dsp:txXfrm>
        <a:off x="1118728" y="1986569"/>
        <a:ext cx="2837340" cy="1702404"/>
      </dsp:txXfrm>
    </dsp:sp>
    <dsp:sp modelId="{A8028ED0-18D3-4E2F-9545-692D75D845BE}">
      <dsp:nvSpPr>
        <dsp:cNvPr id="0" name=""/>
        <dsp:cNvSpPr/>
      </dsp:nvSpPr>
      <dsp:spPr>
        <a:xfrm>
          <a:off x="4239802" y="1986569"/>
          <a:ext cx="2837340" cy="1702404"/>
        </a:xfrm>
        <a:prstGeom prst="rect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Final amendments included in FY 2021 Consolidated Appropriations Act.</a:t>
          </a:r>
        </a:p>
      </dsp:txBody>
      <dsp:txXfrm>
        <a:off x="4239802" y="1986569"/>
        <a:ext cx="2837340" cy="17024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7/3/layout/HorizontalLabelsTimeline">
  <dgm:title val="Horizontal Labels Timeline"/>
  <dgm:desc val="Use to show a list of events in chronological order. The rectangular shape contains the description while the date is shown immediately below. It can display a large amount of text and medium length date format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/>
    </dgm:constrLst>
    <dgm:layoutNode name="divider" styleLbl="fgAcc1">
      <dgm:alg type="sp"/>
      <dgm:shape xmlns:r="http://schemas.openxmlformats.org/officeDocument/2006/relationships" type="line" r:blip="" zOrderOff="-1">
        <dgm:adjLst/>
      </dgm:shap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hoose name="constrBasedOnChildrenCount">
        <dgm:if name="constrForTwoChildren" axis="ch" ptType="node" func="cnt" op="lte" val="2">
          <dgm:constrLst>
            <dgm:constr type="primFontSz" for="des" forName="L1TextContainer" val="20"/>
            <dgm:constr type="primFontSz" for="des" forName="L2TextContainer" refType="primFontSz" refFor="des" refForName="L1TextContainer" op="equ" fact="0.85"/>
            <dgm:constr type="w" for="ch" forName="composite" refType="w"/>
            <dgm:constr type="h" for="ch" forName="composite" refType="h"/>
            <dgm:constr type="w" for="ch" forName="spaceBetweenRectangles" refType="w" refFor="ch" refForName="composite" fact="0"/>
            <dgm:constr type="w" for="ch" ptType="sibTrans" op="equ"/>
            <dgm:constr type="primFontSz" for="des" forName="L1TextContainer" op="equ"/>
            <dgm:constr type="primFontSz" for="des" forName="L2TextContainer" op="equ"/>
          </dgm:constrLst>
        </dgm:if>
        <dgm:else name="constrForRest">
          <dgm:constrLst>
            <dgm:constr type="primFontSz" for="des" forName="L1TextContainer" val="20"/>
            <dgm:constr type="primFontSz" for="des" forName="L2TextContainer" refType="primFontSz" refFor="des" refForName="L1TextContainer" op="equ" fact="0.85"/>
            <dgm:constr type="w" for="ch" forName="composite" refType="w"/>
            <dgm:constr type="h" for="ch" forName="composite" refType="h"/>
            <dgm:constr type="w" for="ch" forName="spaceBetweenRectangles" refType="w" refFor="ch" refForName="composite" fact="-0.5"/>
            <dgm:constr type="w" for="ch" ptType="sibTrans" op="equ"/>
            <dgm:constr type="primFontSz" for="des" forName="L1TextContainer" op="equ"/>
            <dgm:constr type="primFontSz" for="des" forName="L2TextContainer" op="equ"/>
          </dgm:constrLst>
        </dgm:else>
      </dgm:choose>
      <dgm:forEach name="nodesForEach" axis="ch" ptType="node">
        <dgm:layoutNode name="composite">
          <dgm:alg type="composite"/>
          <dgm:shape xmlns:r="http://schemas.openxmlformats.org/officeDocument/2006/relationships" r:blip="">
            <dgm:adjLst/>
          </dgm:shape>
          <dgm:choose name="CaseForPlacingNodesAboveAndBelowDivider">
            <dgm:if name="CaseForPlacingNodeAboveDivider" axis="self" ptType="node" func="posOdd" op="equ" val="1">
              <dgm:constrLst>
                <dgm:constr type="w" for="ch" forName="L1TextContainer" refType="w" fact="0.88"/>
                <dgm:constr type="l" for="ch" forName="L1TextContainer" refType="w" fact="0.06"/>
                <dgm:constr type="h" for="ch" forName="L1TextContainer" refType="h" fact="0.12"/>
                <dgm:constr type="t" for="ch" forName="L1TextContainer" refType="h" fact="0.31"/>
                <dgm:constr type="w" for="ch" forName="L2TextContainerWrapper" refType="w" fact="0.88"/>
                <dgm:constr type="l" for="ch" forName="L2TextContainerWrapper" refType="w" fact="0.06"/>
                <dgm:constr type="h" for="ch" forName="L2TextContainerWrapper" refType="h" fact="0.31"/>
                <dgm:constr type="b" for="ch" forName="L2TextContainerWrapper" refType="h" fact="0.31"/>
                <dgm:constr type="w" for="ch" forName="ConnectLine"/>
                <dgm:constr type="ctrX" for="ch" forName="ConnectLine" refType="w" fact="0.5"/>
                <dgm:constr type="h" for="ch" forName="ConnectLine" refType="h" fact="0.07"/>
                <dgm:constr type="t" for="ch" forName="ConnectLine" refType="h" fact="0.43"/>
                <dgm:constr type="w" for="ch" forName="ConnectorPoint" refType="h" fact="0.022"/>
                <dgm:constr type="h" for="ch" forName="ConnectorPoint" refType="h" fact="0.022"/>
                <dgm:constr type="ctrX" for="ch" forName="ConnectorPoint" refType="w" fact="0.5"/>
                <dgm:constr type="ctrY" for="ch" forName="ConnectorPoint" refType="h" fact="0.5"/>
                <dgm:constr type="w" for="ch" forName="EmptyPlaceHolder" refType="w"/>
                <dgm:constr type="h" for="ch" forName="EmptyPlaceHolder" refType="h" fact="0.5"/>
                <dgm:constr type="t" for="ch" forName="EmptyPlaceHolder" refType="h" fact="0.5"/>
              </dgm:constrLst>
            </dgm:if>
            <dgm:else name="CaseForPlacingNodeBelowDivider">
              <dgm:constrLst>
                <dgm:constr type="w" for="ch" forName="L1TextContainer" refType="w" fact="0.88"/>
                <dgm:constr type="l" for="ch" forName="L1TextContainer" refType="w" fact="0.06"/>
                <dgm:constr type="h" for="ch" forName="L1TextContainer" refType="h" fact="0.12"/>
                <dgm:constr type="t" for="ch" forName="L1TextContainer" refType="h" fact="0.57"/>
                <dgm:constr type="w" for="ch" forName="L2TextContainerWrapper" refType="w" fact="0.88"/>
                <dgm:constr type="l" for="ch" forName="L2TextContainerWrapper" refType="w" fact="0.06"/>
                <dgm:constr type="h" for="ch" forName="L2TextContainerWrapper" refType="h" fact="0.31"/>
                <dgm:constr type="t" for="ch" forName="L2TextContainerWrapper" refType="h" fact="0.69"/>
                <dgm:constr type="w" for="ch" forName="ConnectLine"/>
                <dgm:constr type="ctrX" for="ch" forName="ConnectLine" refType="w" fact="0.5"/>
                <dgm:constr type="h" for="ch" forName="ConnectLine" refType="h" fact="0.07"/>
                <dgm:constr type="t" for="ch" forName="ConnectLine" refType="h" fact="0.5"/>
                <dgm:constr type="w" for="ch" forName="ConnectorPoint" refType="h" fact="0.022"/>
                <dgm:constr type="h" for="ch" forName="ConnectorPoint" refType="h" fact="0.022"/>
                <dgm:constr type="ctrX" for="ch" forName="ConnectorPoint" refType="w" fact="0.5"/>
                <dgm:constr type="ctrY" for="ch" forName="ConnectorPoint" refType="h" fact="0.5"/>
                <dgm:constr type="w" for="ch" forName="EmptyPlaceHolder" refType="w"/>
                <dgm:constr type="h" for="ch" forName="EmptyPlaceHolder" refType="h" fact="0.5"/>
                <dgm:constr type="t" for="ch" forName="EmptyPlaceHolder" refType="h" fact="0"/>
              </dgm:constrLst>
            </dgm:else>
          </dgm:choose>
          <dgm:layoutNode name="L1TextContainer" styleLbl="alignNode1">
            <dgm:varLst>
              <dgm:chMax val="1"/>
              <dgm:chPref val="1"/>
              <dgm:bulletEnabled val="1"/>
            </dgm:varLst>
            <dgm:alg type="tx">
              <dgm:param type="txAnchorVert" val="mid"/>
              <dgm:param type="parTxLTRAlign" val="ctr"/>
              <dgm:param type="parTxRTLAlign" val="ctr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tMarg" refType="primFontSz" fact="0.4"/>
              <dgm:constr type="bMarg" refType="primFontSz" fact="0.4"/>
              <dgm:constr type="lMarg" refType="primFontSz" fact="0.4"/>
              <dgm:constr type="rMarg" refType="primFontSz" fact="0.4"/>
            </dgm:constrLst>
            <dgm:ruleLst>
              <dgm:rule type="primFontSz" val="14" fact="NaN" max="NaN"/>
            </dgm:ruleLst>
          </dgm:layoutNode>
          <dgm:layoutNode name="L2TextContainerWrapper">
            <dgm:varLst>
              <dgm:bulletEnabled val="1"/>
            </dgm:varLst>
            <dgm:alg type="composite"/>
            <dgm:choose name="L2TextContainerConstr">
              <dgm:if name="CaseForPlacingL2TextContaineAboveDivider" axis="self" ptType="node" func="posOdd" op="equ" val="1">
                <dgm:constrLst>
                  <dgm:constr type="h" for="ch" forName="L2TextContainer" refType="h" fact="0.39"/>
                  <dgm:constr type="b" for="ch" forName="L2TextContainer" refType="h"/>
                  <dgm:constr type="h" for="ch" forName="FlexibleEmptyPlaceHolder" refType="h" fact="0.61"/>
                </dgm:constrLst>
              </dgm:if>
              <dgm:else name="CaseForPlacingL2TextContaineBelowDivider">
                <dgm:constrLst>
                  <dgm:constr type="h" for="ch" forName="L2TextContainer" refType="h" fact="0.39"/>
                  <dgm:constr type="h" for="ch" forName="FlexibleEmptyPlaceHolder" refType="h" fact="0.61"/>
                  <dgm:constr type="b" for="ch" forName="FlexibleEmptyPlaceHolder" refType="h"/>
                </dgm:constrLst>
              </dgm:else>
            </dgm:choose>
            <dgm:layoutNode name="L2TextContainer" styleLbl="bgAccFollowNode1" moveWith="L1TextContainer">
              <dgm:choose name="L2TextContainerAlgo">
                <dgm:if name="L2TextContainerAlgoLTR" func="var" arg="dir" op="equ" val="norm">
                  <dgm:alg type="tx">
                    <dgm:param type="txAnchorVert" val="mid"/>
                    <dgm:param type="parTxRTLAlign" val="l"/>
                    <dgm:param type="parTxLTRAlign" val="l"/>
                    <dgm:param type="txAnchorVertCh" val="mid"/>
                    <dgm:param type="shpTxRTLAlignCh" val="l"/>
                    <dgm:param type="shpTxLTRAlignCh" val="l"/>
                  </dgm:alg>
                </dgm:if>
                <dgm:else name="L2TextContainerAlgoRTL">
                  <dgm:alg type="tx">
                    <dgm:param type="txAnchorVert" val="mid"/>
                    <dgm:param type="parTxRTLAlign" val="r"/>
                    <dgm:param type="parTxLTRAlign" val="r"/>
                    <dgm:param type="txAnchorVertCh" val="mid"/>
                    <dgm:param type="shpTxRTLAlignCh" val="r"/>
                    <dgm:param type="shpTxLTRAlignCh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 fact="0.75"/>
                <dgm:constr type="bMarg" refType="primFontSz" fact="0.75"/>
                <dgm:constr type="lMarg" refType="primFontSz" fact="0.75"/>
                <dgm:constr type="rMarg" refType="primFontSz" fact="0.75"/>
              </dgm:constrLst>
              <dgm:ruleLst>
                <dgm:rule type="h" val="INF" fact="NaN" max="NaN"/>
                <dgm:rule type="primFontSz" val="12" fact="NaN" max="NaN"/>
                <dgm:rule type="secFontSz" val="10" fact="NaN" max="NaN"/>
              </dgm:ruleLst>
            </dgm:layoutNode>
            <dgm:layoutNode name="FlexibleEmptyPlaceHolder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</dgm:layoutNode>
          </dgm:layoutNode>
          <dgm:layoutNode name="ConnectLine" styleLbl="sibTrans1D1" moveWith="L1TextContainer">
            <dgm:alg type="sp"/>
            <dgm:shape xmlns:r="http://schemas.openxmlformats.org/officeDocument/2006/relationships" type="line" r:blip="">
              <dgm:adjLst/>
            </dgm:shape>
            <dgm:presOf/>
            <dgm:constrLst/>
          </dgm:layoutNode>
          <dgm:layoutNode name="ConnectorPoint" styleLbl="node1" moveWith="L1TextContainer">
            <dgm:alg type="sp"/>
            <dgm:shape xmlns:r="http://schemas.openxmlformats.org/officeDocument/2006/relationships" rot="45" type="rect" r:blip="" zOrderOff="10">
              <dgm:adjLst/>
              <dgm:extLst>
                <a:ext uri="{B698B0E9-8C71-41B9-8309-B3DCBF30829C}">
                  <dgm1612:spPr xmlns:dgm1612="http://schemas.microsoft.com/office/drawing/2016/12/diagram">
                    <a:ln w="6350"/>
                  </dgm1612:spPr>
                </a:ext>
              </dgm:extLst>
            </dgm:shape>
            <dgm:presOf/>
            <dgm:constrLst/>
          </dgm:layoutNode>
          <dgm:layoutNode name="EmptyPlaceHolder">
            <dgm:alg type="sp"/>
            <dgm:shape xmlns:r="http://schemas.openxmlformats.org/officeDocument/2006/relationships" r:blip="">
              <dgm:adjLst/>
            </dgm:shape>
            <dgm:presOf/>
            <dgm:constrLst/>
          </dgm:layoutNode>
        </dgm:layoutNode>
        <dgm:forEach name="Name28" axis="followSib" ptType="sibTrans" cnt="1">
          <dgm:layoutNode name="spaceBetweenRectangle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224344-0F7A-4728-B5A5-2E2130C3EB16}" type="datetimeFigureOut">
              <a:rPr lang="en-US" smtClean="0"/>
              <a:t>8/23/2021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B02089-3624-4E3A-8328-3D7AED5C1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873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B02089-3624-4E3A-8328-3D7AED5C1B3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2316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B02089-3624-4E3A-8328-3D7AED5C1B3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658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B02089-3624-4E3A-8328-3D7AED5C1B3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6140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B02089-3624-4E3A-8328-3D7AED5C1B3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8292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B02089-3624-4E3A-8328-3D7AED5C1B3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3242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B02089-3624-4E3A-8328-3D7AED5C1B3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3040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B02089-3624-4E3A-8328-3D7AED5C1B3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5228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Woman signing on left may be Kathy </a:t>
            </a:r>
            <a:r>
              <a:rPr lang="en-US" dirty="0" err="1"/>
              <a:t>Holian</a:t>
            </a:r>
            <a:r>
              <a:rPr lang="en-US" dirty="0"/>
              <a:t> a former Santa Fe County Commissioner.  See https://farmersmarketinstitute.org/profile/kathy-holian/</a:t>
            </a:r>
          </a:p>
          <a:p>
            <a:r>
              <a:rPr lang="en-US" dirty="0"/>
              <a:t>The man standing behind Salazar looks like David </a:t>
            </a:r>
            <a:r>
              <a:rPr lang="en-US" dirty="0" err="1"/>
              <a:t>Coss</a:t>
            </a:r>
            <a:r>
              <a:rPr lang="en-US" dirty="0"/>
              <a:t> the former Mayor </a:t>
            </a:r>
            <a:r>
              <a:rPr lang="en-US"/>
              <a:t>of Santa Fe.  </a:t>
            </a:r>
            <a:r>
              <a:rPr lang="en-US" dirty="0"/>
              <a:t>See https://www.santafenm.gov/david_coss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B02089-3624-4E3A-8328-3D7AED5C1B3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4306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B02089-3624-4E3A-8328-3D7AED5C1B3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021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Is three County reps accurate?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B02089-3624-4E3A-8328-3D7AED5C1B3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9454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B02089-3624-4E3A-8328-3D7AED5C1B3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706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542B0-799F-439B-8090-EC697DDD1A21}" type="datetimeFigureOut">
              <a:rPr lang="en-US" smtClean="0"/>
              <a:t>8/23/2021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C11D7-B956-4B1B-906B-716CF8606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172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542B0-799F-439B-8090-EC697DDD1A21}" type="datetimeFigureOut">
              <a:rPr lang="en-US" smtClean="0"/>
              <a:t>8/23/2021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C11D7-B956-4B1B-906B-716CF8606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369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542B0-799F-439B-8090-EC697DDD1A21}" type="datetimeFigureOut">
              <a:rPr lang="en-US" smtClean="0"/>
              <a:t>8/23/2021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C11D7-B956-4B1B-906B-716CF8606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5927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A6863-9E0B-47AB-8A08-E8213B9DE175}" type="datetimeFigureOut">
              <a:rPr lang="en-US" smtClean="0"/>
              <a:pPr/>
              <a:t>8/23/2021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3275C-83F4-4DB1-A016-3E7F23328B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4126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A6863-9E0B-47AB-8A08-E8213B9DE175}" type="datetimeFigureOut">
              <a:rPr lang="en-US" smtClean="0"/>
              <a:pPr/>
              <a:t>8/23/2021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3275C-83F4-4DB1-A016-3E7F23328B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4522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A6863-9E0B-47AB-8A08-E8213B9DE175}" type="datetimeFigureOut">
              <a:rPr lang="en-US" smtClean="0"/>
              <a:pPr/>
              <a:t>8/23/2021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3275C-83F4-4DB1-A016-3E7F23328B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8741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A6863-9E0B-47AB-8A08-E8213B9DE175}" type="datetimeFigureOut">
              <a:rPr lang="en-US" smtClean="0"/>
              <a:pPr/>
              <a:t>8/23/2021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3275C-83F4-4DB1-A016-3E7F23328B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2507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A6863-9E0B-47AB-8A08-E8213B9DE175}" type="datetimeFigureOut">
              <a:rPr lang="en-US" smtClean="0"/>
              <a:pPr/>
              <a:t>8/23/2021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3275C-83F4-4DB1-A016-3E7F23328B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7238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A6863-9E0B-47AB-8A08-E8213B9DE175}" type="datetimeFigureOut">
              <a:rPr lang="en-US" smtClean="0"/>
              <a:pPr/>
              <a:t>8/23/2021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3275C-83F4-4DB1-A016-3E7F23328B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3911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A6863-9E0B-47AB-8A08-E8213B9DE175}" type="datetimeFigureOut">
              <a:rPr lang="en-US" smtClean="0"/>
              <a:pPr/>
              <a:t>8/23/2021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3275C-83F4-4DB1-A016-3E7F23328B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5212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A6863-9E0B-47AB-8A08-E8213B9DE175}" type="datetimeFigureOut">
              <a:rPr lang="en-US" smtClean="0"/>
              <a:pPr/>
              <a:t>8/23/2021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3275C-83F4-4DB1-A016-3E7F23328B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094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542B0-799F-439B-8090-EC697DDD1A21}" type="datetimeFigureOut">
              <a:rPr lang="en-US" smtClean="0"/>
              <a:t>8/23/2021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C11D7-B956-4B1B-906B-716CF8606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1968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A6863-9E0B-47AB-8A08-E8213B9DE175}" type="datetimeFigureOut">
              <a:rPr lang="en-US" smtClean="0"/>
              <a:pPr/>
              <a:t>8/23/2021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E783275C-83F4-4DB1-A016-3E7F23328B6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44551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A6863-9E0B-47AB-8A08-E8213B9DE175}" type="datetimeFigureOut">
              <a:rPr lang="en-US" smtClean="0"/>
              <a:pPr/>
              <a:t>8/23/2021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3275C-83F4-4DB1-A016-3E7F23328B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9125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A6863-9E0B-47AB-8A08-E8213B9DE175}" type="datetimeFigureOut">
              <a:rPr lang="en-US" smtClean="0"/>
              <a:pPr/>
              <a:t>8/23/2021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3275C-83F4-4DB1-A016-3E7F23328B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05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542B0-799F-439B-8090-EC697DDD1A21}" type="datetimeFigureOut">
              <a:rPr lang="en-US" smtClean="0"/>
              <a:t>8/23/2021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C11D7-B956-4B1B-906B-716CF8606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63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542B0-799F-439B-8090-EC697DDD1A21}" type="datetimeFigureOut">
              <a:rPr lang="en-US" smtClean="0"/>
              <a:t>8/23/2021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C11D7-B956-4B1B-906B-716CF8606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776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542B0-799F-439B-8090-EC697DDD1A21}" type="datetimeFigureOut">
              <a:rPr lang="en-US" smtClean="0"/>
              <a:t>8/23/2021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C11D7-B956-4B1B-906B-716CF8606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72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542B0-799F-439B-8090-EC697DDD1A21}" type="datetimeFigureOut">
              <a:rPr lang="en-US" smtClean="0"/>
              <a:t>8/23/2021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C11D7-B956-4B1B-906B-716CF8606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679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542B0-799F-439B-8090-EC697DDD1A21}" type="datetimeFigureOut">
              <a:rPr lang="en-US" smtClean="0"/>
              <a:t>8/23/2021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C11D7-B956-4B1B-906B-716CF8606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794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542B0-799F-439B-8090-EC697DDD1A21}" type="datetimeFigureOut">
              <a:rPr lang="en-US" smtClean="0"/>
              <a:t>8/23/2021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C11D7-B956-4B1B-906B-716CF8606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2842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542B0-799F-439B-8090-EC697DDD1A21}" type="datetimeFigureOut">
              <a:rPr lang="en-US" smtClean="0"/>
              <a:t>8/23/2021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C11D7-B956-4B1B-906B-716CF8606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305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F542B0-799F-439B-8090-EC697DDD1A21}" type="datetimeFigureOut">
              <a:rPr lang="en-US" smtClean="0"/>
              <a:t>8/23/2021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7C11D7-B956-4B1B-906B-716CF8606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309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EDA6863-9E0B-47AB-8A08-E8213B9DE175}" type="datetimeFigureOut">
              <a:rPr lang="en-US" smtClean="0"/>
              <a:pPr/>
              <a:t>8/23/2021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783275C-83F4-4DB1-A016-3E7F23328B62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42730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0.jpe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9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9.jpe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10">
            <a:extLst>
              <a:ext uri="{FF2B5EF4-FFF2-40B4-BE49-F238E27FC236}">
                <a16:creationId xmlns:a16="http://schemas.microsoft.com/office/drawing/2014/main" id="{3BA513B0-82FF-4F41-8178-885375D1C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Placeholder 5" descr="A picture containing sky, grass, outdoor, nature&#10;&#10;Description automatically generated">
            <a:extLst>
              <a:ext uri="{FF2B5EF4-FFF2-40B4-BE49-F238E27FC236}">
                <a16:creationId xmlns:a16="http://schemas.microsoft.com/office/drawing/2014/main" id="{503CD607-4989-4496-ADBE-A9051D77B5E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0" r="1" b="2585"/>
          <a:stretch/>
        </p:blipFill>
        <p:spPr>
          <a:xfrm>
            <a:off x="20" y="10"/>
            <a:ext cx="9171076" cy="4816268"/>
          </a:xfrm>
          <a:prstGeom prst="rect">
            <a:avLst/>
          </a:prstGeom>
        </p:spPr>
      </p:pic>
      <p:grpSp>
        <p:nvGrpSpPr>
          <p:cNvPr id="51" name="Group 12">
            <a:extLst>
              <a:ext uri="{FF2B5EF4-FFF2-40B4-BE49-F238E27FC236}">
                <a16:creationId xmlns:a16="http://schemas.microsoft.com/office/drawing/2014/main" id="{93DB8501-F9F2-4ACD-B56A-9019CD500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28" y="2987478"/>
            <a:ext cx="9171095" cy="1828800"/>
            <a:chOff x="-305" y="2987478"/>
            <a:chExt cx="12188952" cy="1828800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D03A94A-ADF5-4334-86B1-DBA5F70ACD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85A18E1-CBE3-4BBD-B1B7-CDBCA685E0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33EDCAA-1D6C-4710-9DA1-C7FC946D8E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 useBgFill="1">
          <p:nvSpPr>
            <p:cNvPr id="17" name="Freeform: Shape 16">
              <a:extLst>
                <a:ext uri="{FF2B5EF4-FFF2-40B4-BE49-F238E27FC236}">
                  <a16:creationId xmlns:a16="http://schemas.microsoft.com/office/drawing/2014/main" id="{3916FBF2-1CC9-460D-A42B-FB77E515EC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46719" y="4215337"/>
            <a:ext cx="8077200" cy="256244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>
              <a:spcBef>
                <a:spcPts val="0"/>
              </a:spcBef>
            </a:pPr>
            <a:r>
              <a:rPr lang="en-US" sz="4400" dirty="0">
                <a:ln w="158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Settlement of Pueblo Water Rights in </a:t>
            </a:r>
            <a:r>
              <a:rPr lang="en-US" sz="4400" b="1" i="1" dirty="0">
                <a:ln w="158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New Mexico v. Aamodt</a:t>
            </a:r>
            <a:br>
              <a:rPr lang="en-US" sz="900" dirty="0">
                <a:solidFill>
                  <a:schemeClr val="tx2"/>
                </a:solidFill>
              </a:rPr>
            </a:br>
            <a:br>
              <a:rPr lang="en-US" sz="900" dirty="0">
                <a:solidFill>
                  <a:schemeClr val="tx2"/>
                </a:solidFill>
              </a:rPr>
            </a:br>
            <a:r>
              <a:rPr lang="en-US" sz="2700" b="1" dirty="0">
                <a:ln>
                  <a:solidFill>
                    <a:schemeClr val="lt1">
                      <a:hueOff val="0"/>
                      <a:satOff val="0"/>
                      <a:lumOff val="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By Peter Chestnut, Alice Walker,</a:t>
            </a:r>
            <a:br>
              <a:rPr lang="en-US" sz="2700" b="1" dirty="0">
                <a:ln>
                  <a:solidFill>
                    <a:schemeClr val="lt1">
                      <a:hueOff val="0"/>
                      <a:satOff val="0"/>
                      <a:lumOff val="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sz="2700" b="1" dirty="0">
                <a:ln>
                  <a:solidFill>
                    <a:schemeClr val="lt1">
                      <a:hueOff val="0"/>
                      <a:satOff val="0"/>
                      <a:lumOff val="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&amp; Richard Hughes</a:t>
            </a:r>
            <a:br>
              <a:rPr lang="en-US" sz="900" b="1" dirty="0">
                <a:solidFill>
                  <a:schemeClr val="accent2"/>
                </a:solidFill>
              </a:rPr>
            </a:br>
            <a:br>
              <a:rPr lang="en-US" sz="9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US" b="1" dirty="0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August 24, 2021</a:t>
            </a:r>
            <a:br>
              <a:rPr lang="en-US" sz="900" b="1" dirty="0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</a:br>
            <a:br>
              <a:rPr lang="en-US" sz="900" b="1" dirty="0"/>
            </a:br>
            <a:r>
              <a:rPr lang="en-US" dirty="0">
                <a:ln>
                  <a:solidFill>
                    <a:schemeClr val="bg1"/>
                  </a:solidFill>
                </a:ln>
                <a:effectLst/>
                <a:ea typeface="Calibri" panose="020F0502020204030204" pitchFamily="34" charset="0"/>
              </a:rPr>
              <a:t>17th Symposium on the Settlement of Indian Reserved Water Rights Claims</a:t>
            </a:r>
            <a:br>
              <a:rPr lang="en-US" sz="1000" dirty="0">
                <a:ln>
                  <a:solidFill>
                    <a:schemeClr val="bg1"/>
                  </a:solidFill>
                </a:ln>
                <a:solidFill>
                  <a:schemeClr val="tx2"/>
                </a:solidFill>
              </a:rPr>
            </a:br>
            <a:br>
              <a:rPr lang="en-US" sz="1000" dirty="0">
                <a:solidFill>
                  <a:schemeClr val="tx2"/>
                </a:solidFill>
              </a:rPr>
            </a:br>
            <a:endParaRPr lang="en-US" sz="1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474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100000"/>
              </a:schemeClr>
            </a:gs>
            <a:gs pos="63000">
              <a:schemeClr val="accent1">
                <a:lumMod val="45000"/>
                <a:lumOff val="55000"/>
              </a:schemeClr>
            </a:gs>
            <a:gs pos="77000">
              <a:schemeClr val="accent1">
                <a:lumMod val="45000"/>
                <a:lumOff val="55000"/>
              </a:schemeClr>
            </a:gs>
            <a:gs pos="91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9A36457-A5F4-4103-A443-02581C0918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C5FB7E8-B636-40FA-BE8D-48145C0F5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"/>
            <a:ext cx="9144000" cy="2295238"/>
          </a:xfrm>
          <a:custGeom>
            <a:avLst/>
            <a:gdLst>
              <a:gd name="connsiteX0" fmla="*/ 12160143 w 12192000"/>
              <a:gd name="connsiteY0" fmla="*/ 831692 h 2079137"/>
              <a:gd name="connsiteX1" fmla="*/ 12159112 w 12192000"/>
              <a:gd name="connsiteY1" fmla="*/ 833361 h 2079137"/>
              <a:gd name="connsiteX2" fmla="*/ 12158912 w 12192000"/>
              <a:gd name="connsiteY2" fmla="*/ 832430 h 2079137"/>
              <a:gd name="connsiteX3" fmla="*/ 0 w 12192000"/>
              <a:gd name="connsiteY3" fmla="*/ 0 h 2079137"/>
              <a:gd name="connsiteX4" fmla="*/ 12192000 w 12192000"/>
              <a:gd name="connsiteY4" fmla="*/ 0 h 2079137"/>
              <a:gd name="connsiteX5" fmla="*/ 12192000 w 12192000"/>
              <a:gd name="connsiteY5" fmla="*/ 558063 h 2079137"/>
              <a:gd name="connsiteX6" fmla="*/ 12189259 w 12192000"/>
              <a:gd name="connsiteY6" fmla="*/ 810508 h 2079137"/>
              <a:gd name="connsiteX7" fmla="*/ 12170847 w 12192000"/>
              <a:gd name="connsiteY7" fmla="*/ 825280 h 2079137"/>
              <a:gd name="connsiteX8" fmla="*/ 12160143 w 12192000"/>
              <a:gd name="connsiteY8" fmla="*/ 831692 h 2079137"/>
              <a:gd name="connsiteX9" fmla="*/ 12163806 w 12192000"/>
              <a:gd name="connsiteY9" fmla="*/ 825759 h 2079137"/>
              <a:gd name="connsiteX10" fmla="*/ 12056557 w 12192000"/>
              <a:gd name="connsiteY10" fmla="*/ 810176 h 2079137"/>
              <a:gd name="connsiteX11" fmla="*/ 11900316 w 12192000"/>
              <a:gd name="connsiteY11" fmla="*/ 789618 h 2079137"/>
              <a:gd name="connsiteX12" fmla="*/ 11791206 w 12192000"/>
              <a:gd name="connsiteY12" fmla="*/ 824176 h 2079137"/>
              <a:gd name="connsiteX13" fmla="*/ 11659257 w 12192000"/>
              <a:gd name="connsiteY13" fmla="*/ 800841 h 2079137"/>
              <a:gd name="connsiteX14" fmla="*/ 11569789 w 12192000"/>
              <a:gd name="connsiteY14" fmla="*/ 797135 h 2079137"/>
              <a:gd name="connsiteX15" fmla="*/ 11367885 w 12192000"/>
              <a:gd name="connsiteY15" fmla="*/ 791985 h 2079137"/>
              <a:gd name="connsiteX16" fmla="*/ 11174663 w 12192000"/>
              <a:gd name="connsiteY16" fmla="*/ 788721 h 2079137"/>
              <a:gd name="connsiteX17" fmla="*/ 11068220 w 12192000"/>
              <a:gd name="connsiteY17" fmla="*/ 786994 h 2079137"/>
              <a:gd name="connsiteX18" fmla="*/ 10893266 w 12192000"/>
              <a:gd name="connsiteY18" fmla="*/ 794013 h 2079137"/>
              <a:gd name="connsiteX19" fmla="*/ 10844025 w 12192000"/>
              <a:gd name="connsiteY19" fmla="*/ 789857 h 2079137"/>
              <a:gd name="connsiteX20" fmla="*/ 10814353 w 12192000"/>
              <a:gd name="connsiteY20" fmla="*/ 789010 h 2079137"/>
              <a:gd name="connsiteX21" fmla="*/ 10748393 w 12192000"/>
              <a:gd name="connsiteY21" fmla="*/ 806738 h 2079137"/>
              <a:gd name="connsiteX22" fmla="*/ 10468256 w 12192000"/>
              <a:gd name="connsiteY22" fmla="*/ 778733 h 2079137"/>
              <a:gd name="connsiteX23" fmla="*/ 10256131 w 12192000"/>
              <a:gd name="connsiteY23" fmla="*/ 788332 h 2079137"/>
              <a:gd name="connsiteX24" fmla="*/ 10177442 w 12192000"/>
              <a:gd name="connsiteY24" fmla="*/ 777371 h 2079137"/>
              <a:gd name="connsiteX25" fmla="*/ 10006086 w 12192000"/>
              <a:gd name="connsiteY25" fmla="*/ 792651 h 2079137"/>
              <a:gd name="connsiteX26" fmla="*/ 9952382 w 12192000"/>
              <a:gd name="connsiteY26" fmla="*/ 815411 h 2079137"/>
              <a:gd name="connsiteX27" fmla="*/ 9926457 w 12192000"/>
              <a:gd name="connsiteY27" fmla="*/ 827295 h 2079137"/>
              <a:gd name="connsiteX28" fmla="*/ 9843405 w 12192000"/>
              <a:gd name="connsiteY28" fmla="*/ 867046 h 2079137"/>
              <a:gd name="connsiteX29" fmla="*/ 9830866 w 12192000"/>
              <a:gd name="connsiteY29" fmla="*/ 875047 h 2079137"/>
              <a:gd name="connsiteX30" fmla="*/ 9801807 w 12192000"/>
              <a:gd name="connsiteY30" fmla="*/ 872272 h 2079137"/>
              <a:gd name="connsiteX31" fmla="*/ 9785653 w 12192000"/>
              <a:gd name="connsiteY31" fmla="*/ 861743 h 2079137"/>
              <a:gd name="connsiteX32" fmla="*/ 9781177 w 12192000"/>
              <a:gd name="connsiteY32" fmla="*/ 864820 h 2079137"/>
              <a:gd name="connsiteX33" fmla="*/ 9768640 w 12192000"/>
              <a:gd name="connsiteY33" fmla="*/ 869379 h 2079137"/>
              <a:gd name="connsiteX34" fmla="*/ 9712211 w 12192000"/>
              <a:gd name="connsiteY34" fmla="*/ 900283 h 2079137"/>
              <a:gd name="connsiteX35" fmla="*/ 9689465 w 12192000"/>
              <a:gd name="connsiteY35" fmla="*/ 899268 h 2079137"/>
              <a:gd name="connsiteX36" fmla="*/ 9600339 w 12192000"/>
              <a:gd name="connsiteY36" fmla="*/ 922112 h 2079137"/>
              <a:gd name="connsiteX37" fmla="*/ 9582850 w 12192000"/>
              <a:gd name="connsiteY37" fmla="*/ 925510 h 2079137"/>
              <a:gd name="connsiteX38" fmla="*/ 9549638 w 12192000"/>
              <a:gd name="connsiteY38" fmla="*/ 940845 h 2079137"/>
              <a:gd name="connsiteX39" fmla="*/ 9539471 w 12192000"/>
              <a:gd name="connsiteY39" fmla="*/ 941799 h 2079137"/>
              <a:gd name="connsiteX40" fmla="*/ 9505592 w 12192000"/>
              <a:gd name="connsiteY40" fmla="*/ 955533 h 2079137"/>
              <a:gd name="connsiteX41" fmla="*/ 9432569 w 12192000"/>
              <a:gd name="connsiteY41" fmla="*/ 985377 h 2079137"/>
              <a:gd name="connsiteX42" fmla="*/ 9414216 w 12192000"/>
              <a:gd name="connsiteY42" fmla="*/ 992655 h 2079137"/>
              <a:gd name="connsiteX43" fmla="*/ 9397106 w 12192000"/>
              <a:gd name="connsiteY43" fmla="*/ 992980 h 2079137"/>
              <a:gd name="connsiteX44" fmla="*/ 9305108 w 12192000"/>
              <a:gd name="connsiteY44" fmla="*/ 1007767 h 2079137"/>
              <a:gd name="connsiteX45" fmla="*/ 9282434 w 12192000"/>
              <a:gd name="connsiteY45" fmla="*/ 1007523 h 2079137"/>
              <a:gd name="connsiteX46" fmla="*/ 9271941 w 12192000"/>
              <a:gd name="connsiteY46" fmla="*/ 1002839 h 2079137"/>
              <a:gd name="connsiteX47" fmla="*/ 9238227 w 12192000"/>
              <a:gd name="connsiteY47" fmla="*/ 1017668 h 2079137"/>
              <a:gd name="connsiteX48" fmla="*/ 9184265 w 12192000"/>
              <a:gd name="connsiteY48" fmla="*/ 1031275 h 2079137"/>
              <a:gd name="connsiteX49" fmla="*/ 9159000 w 12192000"/>
              <a:gd name="connsiteY49" fmla="*/ 1039569 h 2079137"/>
              <a:gd name="connsiteX50" fmla="*/ 9137031 w 12192000"/>
              <a:gd name="connsiteY50" fmla="*/ 1038699 h 2079137"/>
              <a:gd name="connsiteX51" fmla="*/ 9015702 w 12192000"/>
              <a:gd name="connsiteY51" fmla="*/ 1051400 h 2079137"/>
              <a:gd name="connsiteX52" fmla="*/ 8971403 w 12192000"/>
              <a:gd name="connsiteY52" fmla="*/ 1040542 h 2079137"/>
              <a:gd name="connsiteX53" fmla="*/ 8961826 w 12192000"/>
              <a:gd name="connsiteY53" fmla="*/ 1045364 h 2079137"/>
              <a:gd name="connsiteX54" fmla="*/ 8888623 w 12192000"/>
              <a:gd name="connsiteY54" fmla="*/ 1053908 h 2079137"/>
              <a:gd name="connsiteX55" fmla="*/ 8841066 w 12192000"/>
              <a:gd name="connsiteY55" fmla="*/ 1060421 h 2079137"/>
              <a:gd name="connsiteX56" fmla="*/ 8752342 w 12192000"/>
              <a:gd name="connsiteY56" fmla="*/ 1080646 h 2079137"/>
              <a:gd name="connsiteX57" fmla="*/ 8699139 w 12192000"/>
              <a:gd name="connsiteY57" fmla="*/ 1087885 h 2079137"/>
              <a:gd name="connsiteX58" fmla="*/ 8667273 w 12192000"/>
              <a:gd name="connsiteY58" fmla="*/ 1092062 h 2079137"/>
              <a:gd name="connsiteX59" fmla="*/ 8586064 w 12192000"/>
              <a:gd name="connsiteY59" fmla="*/ 1114603 h 2079137"/>
              <a:gd name="connsiteX60" fmla="*/ 8460312 w 12192000"/>
              <a:gd name="connsiteY60" fmla="*/ 1179878 h 2079137"/>
              <a:gd name="connsiteX61" fmla="*/ 8419023 w 12192000"/>
              <a:gd name="connsiteY61" fmla="*/ 1191748 h 2079137"/>
              <a:gd name="connsiteX62" fmla="*/ 8410939 w 12192000"/>
              <a:gd name="connsiteY62" fmla="*/ 1189696 h 2079137"/>
              <a:gd name="connsiteX63" fmla="*/ 8362040 w 12192000"/>
              <a:gd name="connsiteY63" fmla="*/ 1220820 h 2079137"/>
              <a:gd name="connsiteX64" fmla="*/ 8273677 w 12192000"/>
              <a:gd name="connsiteY64" fmla="*/ 1236495 h 2079137"/>
              <a:gd name="connsiteX65" fmla="*/ 8204283 w 12192000"/>
              <a:gd name="connsiteY65" fmla="*/ 1243537 h 2079137"/>
              <a:gd name="connsiteX66" fmla="*/ 8166550 w 12192000"/>
              <a:gd name="connsiteY66" fmla="*/ 1249551 h 2079137"/>
              <a:gd name="connsiteX67" fmla="*/ 8137785 w 12192000"/>
              <a:gd name="connsiteY67" fmla="*/ 1251636 h 2079137"/>
              <a:gd name="connsiteX68" fmla="*/ 8071596 w 12192000"/>
              <a:gd name="connsiteY68" fmla="*/ 1269274 h 2079137"/>
              <a:gd name="connsiteX69" fmla="*/ 7964816 w 12192000"/>
              <a:gd name="connsiteY69" fmla="*/ 1303668 h 2079137"/>
              <a:gd name="connsiteX70" fmla="*/ 7941495 w 12192000"/>
              <a:gd name="connsiteY70" fmla="*/ 1309821 h 2079137"/>
              <a:gd name="connsiteX71" fmla="*/ 7919123 w 12192000"/>
              <a:gd name="connsiteY71" fmla="*/ 1310466 h 2079137"/>
              <a:gd name="connsiteX72" fmla="*/ 7911902 w 12192000"/>
              <a:gd name="connsiteY72" fmla="*/ 1306569 h 2079137"/>
              <a:gd name="connsiteX73" fmla="*/ 7898703 w 12192000"/>
              <a:gd name="connsiteY73" fmla="*/ 1309208 h 2079137"/>
              <a:gd name="connsiteX74" fmla="*/ 7894703 w 12192000"/>
              <a:gd name="connsiteY74" fmla="*/ 1308939 h 2079137"/>
              <a:gd name="connsiteX75" fmla="*/ 7872267 w 12192000"/>
              <a:gd name="connsiteY75" fmla="*/ 1308370 h 2079137"/>
              <a:gd name="connsiteX76" fmla="*/ 7836454 w 12192000"/>
              <a:gd name="connsiteY76" fmla="*/ 1331265 h 2079137"/>
              <a:gd name="connsiteX77" fmla="*/ 7782451 w 12192000"/>
              <a:gd name="connsiteY77" fmla="*/ 1339601 h 2079137"/>
              <a:gd name="connsiteX78" fmla="*/ 7542969 w 12192000"/>
              <a:gd name="connsiteY78" fmla="*/ 1372495 h 2079137"/>
              <a:gd name="connsiteX79" fmla="*/ 7476832 w 12192000"/>
              <a:gd name="connsiteY79" fmla="*/ 1431655 h 2079137"/>
              <a:gd name="connsiteX80" fmla="*/ 7370237 w 12192000"/>
              <a:gd name="connsiteY80" fmla="*/ 1474339 h 2079137"/>
              <a:gd name="connsiteX81" fmla="*/ 7222223 w 12192000"/>
              <a:gd name="connsiteY81" fmla="*/ 1510199 h 2079137"/>
              <a:gd name="connsiteX82" fmla="*/ 7215703 w 12192000"/>
              <a:gd name="connsiteY82" fmla="*/ 1520424 h 2079137"/>
              <a:gd name="connsiteX83" fmla="*/ 7204548 w 12192000"/>
              <a:gd name="connsiteY83" fmla="*/ 1528145 h 2079137"/>
              <a:gd name="connsiteX84" fmla="*/ 7202038 w 12192000"/>
              <a:gd name="connsiteY84" fmla="*/ 1527954 h 2079137"/>
              <a:gd name="connsiteX85" fmla="*/ 7173860 w 12192000"/>
              <a:gd name="connsiteY85" fmla="*/ 1541605 h 2079137"/>
              <a:gd name="connsiteX86" fmla="*/ 7155079 w 12192000"/>
              <a:gd name="connsiteY86" fmla="*/ 1552495 h 2079137"/>
              <a:gd name="connsiteX87" fmla="*/ 7149757 w 12192000"/>
              <a:gd name="connsiteY87" fmla="*/ 1552732 h 2079137"/>
              <a:gd name="connsiteX88" fmla="*/ 7104804 w 12192000"/>
              <a:gd name="connsiteY88" fmla="*/ 1565792 h 2079137"/>
              <a:gd name="connsiteX89" fmla="*/ 7082824 w 12192000"/>
              <a:gd name="connsiteY89" fmla="*/ 1567947 h 2079137"/>
              <a:gd name="connsiteX90" fmla="*/ 7021520 w 12192000"/>
              <a:gd name="connsiteY90" fmla="*/ 1562334 h 2079137"/>
              <a:gd name="connsiteX91" fmla="*/ 6988956 w 12192000"/>
              <a:gd name="connsiteY91" fmla="*/ 1576442 h 2079137"/>
              <a:gd name="connsiteX92" fmla="*/ 6981922 w 12192000"/>
              <a:gd name="connsiteY92" fmla="*/ 1578821 h 2079137"/>
              <a:gd name="connsiteX93" fmla="*/ 6981583 w 12192000"/>
              <a:gd name="connsiteY93" fmla="*/ 1578678 h 2079137"/>
              <a:gd name="connsiteX94" fmla="*/ 6973762 w 12192000"/>
              <a:gd name="connsiteY94" fmla="*/ 1580811 h 2079137"/>
              <a:gd name="connsiteX95" fmla="*/ 6969093 w 12192000"/>
              <a:gd name="connsiteY95" fmla="*/ 1583157 h 2079137"/>
              <a:gd name="connsiteX96" fmla="*/ 6890037 w 12192000"/>
              <a:gd name="connsiteY96" fmla="*/ 1575825 h 2079137"/>
              <a:gd name="connsiteX97" fmla="*/ 6785054 w 12192000"/>
              <a:gd name="connsiteY97" fmla="*/ 1582200 h 2079137"/>
              <a:gd name="connsiteX98" fmla="*/ 6681692 w 12192000"/>
              <a:gd name="connsiteY98" fmla="*/ 1591296 h 2079137"/>
              <a:gd name="connsiteX99" fmla="*/ 6644556 w 12192000"/>
              <a:gd name="connsiteY99" fmla="*/ 1595940 h 2079137"/>
              <a:gd name="connsiteX100" fmla="*/ 6577106 w 12192000"/>
              <a:gd name="connsiteY100" fmla="*/ 1598261 h 2079137"/>
              <a:gd name="connsiteX101" fmla="*/ 6544183 w 12192000"/>
              <a:gd name="connsiteY101" fmla="*/ 1596149 h 2079137"/>
              <a:gd name="connsiteX102" fmla="*/ 6540921 w 12192000"/>
              <a:gd name="connsiteY102" fmla="*/ 1593857 h 2079137"/>
              <a:gd name="connsiteX103" fmla="*/ 6535046 w 12192000"/>
              <a:gd name="connsiteY103" fmla="*/ 1593283 h 2079137"/>
              <a:gd name="connsiteX104" fmla="*/ 6519853 w 12192000"/>
              <a:gd name="connsiteY104" fmla="*/ 1595771 h 2079137"/>
              <a:gd name="connsiteX105" fmla="*/ 6514280 w 12192000"/>
              <a:gd name="connsiteY105" fmla="*/ 1597376 h 2079137"/>
              <a:gd name="connsiteX106" fmla="*/ 6505824 w 12192000"/>
              <a:gd name="connsiteY106" fmla="*/ 1598298 h 2079137"/>
              <a:gd name="connsiteX107" fmla="*/ 6505573 w 12192000"/>
              <a:gd name="connsiteY107" fmla="*/ 1598109 h 2079137"/>
              <a:gd name="connsiteX108" fmla="*/ 6497741 w 12192000"/>
              <a:gd name="connsiteY108" fmla="*/ 1599392 h 2079137"/>
              <a:gd name="connsiteX109" fmla="*/ 6459992 w 12192000"/>
              <a:gd name="connsiteY109" fmla="*/ 1608358 h 2079137"/>
              <a:gd name="connsiteX110" fmla="*/ 6404572 w 12192000"/>
              <a:gd name="connsiteY110" fmla="*/ 1593771 h 2079137"/>
              <a:gd name="connsiteX111" fmla="*/ 6382671 w 12192000"/>
              <a:gd name="connsiteY111" fmla="*/ 1592612 h 2079137"/>
              <a:gd name="connsiteX112" fmla="*/ 6369843 w 12192000"/>
              <a:gd name="connsiteY112" fmla="*/ 1590015 h 2079137"/>
              <a:gd name="connsiteX113" fmla="*/ 6269740 w 12192000"/>
              <a:gd name="connsiteY113" fmla="*/ 1614633 h 2079137"/>
              <a:gd name="connsiteX114" fmla="*/ 6255405 w 12192000"/>
              <a:gd name="connsiteY114" fmla="*/ 1620529 h 2079137"/>
              <a:gd name="connsiteX115" fmla="*/ 6244248 w 12192000"/>
              <a:gd name="connsiteY115" fmla="*/ 1629561 h 2079137"/>
              <a:gd name="connsiteX116" fmla="*/ 6086396 w 12192000"/>
              <a:gd name="connsiteY116" fmla="*/ 1642666 h 2079137"/>
              <a:gd name="connsiteX117" fmla="*/ 5867429 w 12192000"/>
              <a:gd name="connsiteY117" fmla="*/ 1695554 h 2079137"/>
              <a:gd name="connsiteX118" fmla="*/ 5772864 w 12192000"/>
              <a:gd name="connsiteY118" fmla="*/ 1689002 h 2079137"/>
              <a:gd name="connsiteX119" fmla="*/ 5629833 w 12192000"/>
              <a:gd name="connsiteY119" fmla="*/ 1713273 h 2079137"/>
              <a:gd name="connsiteX120" fmla="*/ 5504771 w 12192000"/>
              <a:gd name="connsiteY120" fmla="*/ 1725744 h 2079137"/>
              <a:gd name="connsiteX121" fmla="*/ 5490967 w 12192000"/>
              <a:gd name="connsiteY121" fmla="*/ 1726367 h 2079137"/>
              <a:gd name="connsiteX122" fmla="*/ 5486015 w 12192000"/>
              <a:gd name="connsiteY122" fmla="*/ 1721481 h 2079137"/>
              <a:gd name="connsiteX123" fmla="*/ 5439364 w 12192000"/>
              <a:gd name="connsiteY123" fmla="*/ 1721349 h 2079137"/>
              <a:gd name="connsiteX124" fmla="*/ 5350025 w 12192000"/>
              <a:gd name="connsiteY124" fmla="*/ 1729885 h 2079137"/>
              <a:gd name="connsiteX125" fmla="*/ 5336104 w 12192000"/>
              <a:gd name="connsiteY125" fmla="*/ 1734377 h 2079137"/>
              <a:gd name="connsiteX126" fmla="*/ 5245234 w 12192000"/>
              <a:gd name="connsiteY126" fmla="*/ 1738520 h 2079137"/>
              <a:gd name="connsiteX127" fmla="*/ 5182955 w 12192000"/>
              <a:gd name="connsiteY127" fmla="*/ 1744622 h 2079137"/>
              <a:gd name="connsiteX128" fmla="*/ 5169506 w 12192000"/>
              <a:gd name="connsiteY128" fmla="*/ 1748993 h 2079137"/>
              <a:gd name="connsiteX129" fmla="*/ 5154299 w 12192000"/>
              <a:gd name="connsiteY129" fmla="*/ 1744080 h 2079137"/>
              <a:gd name="connsiteX130" fmla="*/ 5149917 w 12192000"/>
              <a:gd name="connsiteY130" fmla="*/ 1739727 h 2079137"/>
              <a:gd name="connsiteX131" fmla="*/ 5100319 w 12192000"/>
              <a:gd name="connsiteY131" fmla="*/ 1745797 h 2079137"/>
              <a:gd name="connsiteX132" fmla="*/ 5094361 w 12192000"/>
              <a:gd name="connsiteY132" fmla="*/ 1745767 h 2079137"/>
              <a:gd name="connsiteX133" fmla="*/ 5053410 w 12192000"/>
              <a:gd name="connsiteY133" fmla="*/ 1742790 h 2079137"/>
              <a:gd name="connsiteX134" fmla="*/ 4992711 w 12192000"/>
              <a:gd name="connsiteY134" fmla="*/ 1734075 h 2079137"/>
              <a:gd name="connsiteX135" fmla="*/ 4930098 w 12192000"/>
              <a:gd name="connsiteY135" fmla="*/ 1717312 h 2079137"/>
              <a:gd name="connsiteX136" fmla="*/ 4893834 w 12192000"/>
              <a:gd name="connsiteY136" fmla="*/ 1710028 h 2079137"/>
              <a:gd name="connsiteX137" fmla="*/ 4868730 w 12192000"/>
              <a:gd name="connsiteY137" fmla="*/ 1702384 h 2079137"/>
              <a:gd name="connsiteX138" fmla="*/ 4797925 w 12192000"/>
              <a:gd name="connsiteY138" fmla="*/ 1695535 h 2079137"/>
              <a:gd name="connsiteX139" fmla="*/ 4677670 w 12192000"/>
              <a:gd name="connsiteY139" fmla="*/ 1689453 h 2079137"/>
              <a:gd name="connsiteX140" fmla="*/ 4634248 w 12192000"/>
              <a:gd name="connsiteY140" fmla="*/ 1680227 h 2079137"/>
              <a:gd name="connsiteX141" fmla="*/ 4632434 w 12192000"/>
              <a:gd name="connsiteY141" fmla="*/ 1674607 h 2079137"/>
              <a:gd name="connsiteX142" fmla="*/ 4619204 w 12192000"/>
              <a:gd name="connsiteY142" fmla="*/ 1672507 h 2079137"/>
              <a:gd name="connsiteX143" fmla="*/ 4616283 w 12192000"/>
              <a:gd name="connsiteY143" fmla="*/ 1670977 h 2079137"/>
              <a:gd name="connsiteX144" fmla="*/ 4598926 w 12192000"/>
              <a:gd name="connsiteY144" fmla="*/ 1663178 h 2079137"/>
              <a:gd name="connsiteX145" fmla="*/ 4547069 w 12192000"/>
              <a:gd name="connsiteY145" fmla="*/ 1670642 h 2079137"/>
              <a:gd name="connsiteX146" fmla="*/ 4523516 w 12192000"/>
              <a:gd name="connsiteY146" fmla="*/ 1669785 h 2079137"/>
              <a:gd name="connsiteX147" fmla="*/ 4500586 w 12192000"/>
              <a:gd name="connsiteY147" fmla="*/ 1675912 h 2079137"/>
              <a:gd name="connsiteX148" fmla="*/ 4488196 w 12192000"/>
              <a:gd name="connsiteY148" fmla="*/ 1683463 h 2079137"/>
              <a:gd name="connsiteX149" fmla="*/ 4445463 w 12192000"/>
              <a:gd name="connsiteY149" fmla="*/ 1695634 h 2079137"/>
              <a:gd name="connsiteX150" fmla="*/ 4446550 w 12192000"/>
              <a:gd name="connsiteY150" fmla="*/ 1680538 h 2079137"/>
              <a:gd name="connsiteX151" fmla="*/ 4365375 w 12192000"/>
              <a:gd name="connsiteY151" fmla="*/ 1697935 h 2079137"/>
              <a:gd name="connsiteX152" fmla="*/ 4305123 w 12192000"/>
              <a:gd name="connsiteY152" fmla="*/ 1714185 h 2079137"/>
              <a:gd name="connsiteX153" fmla="*/ 4292665 w 12192000"/>
              <a:gd name="connsiteY153" fmla="*/ 1720703 h 2079137"/>
              <a:gd name="connsiteX154" fmla="*/ 4276789 w 12192000"/>
              <a:gd name="connsiteY154" fmla="*/ 1718367 h 2079137"/>
              <a:gd name="connsiteX155" fmla="*/ 4271683 w 12192000"/>
              <a:gd name="connsiteY155" fmla="*/ 1714801 h 2079137"/>
              <a:gd name="connsiteX156" fmla="*/ 4223918 w 12192000"/>
              <a:gd name="connsiteY156" fmla="*/ 1728936 h 2079137"/>
              <a:gd name="connsiteX157" fmla="*/ 4218039 w 12192000"/>
              <a:gd name="connsiteY157" fmla="*/ 1729885 h 2079137"/>
              <a:gd name="connsiteX158" fmla="*/ 4177153 w 12192000"/>
              <a:gd name="connsiteY158" fmla="*/ 1733691 h 2079137"/>
              <a:gd name="connsiteX159" fmla="*/ 4051032 w 12192000"/>
              <a:gd name="connsiteY159" fmla="*/ 1728886 h 2079137"/>
              <a:gd name="connsiteX160" fmla="*/ 4013978 w 12192000"/>
              <a:gd name="connsiteY160" fmla="*/ 1727679 h 2079137"/>
              <a:gd name="connsiteX161" fmla="*/ 3987857 w 12192000"/>
              <a:gd name="connsiteY161" fmla="*/ 1724282 h 2079137"/>
              <a:gd name="connsiteX162" fmla="*/ 3916852 w 12192000"/>
              <a:gd name="connsiteY162" fmla="*/ 1729184 h 2079137"/>
              <a:gd name="connsiteX163" fmla="*/ 3797263 w 12192000"/>
              <a:gd name="connsiteY163" fmla="*/ 1742976 h 2079137"/>
              <a:gd name="connsiteX164" fmla="*/ 3752806 w 12192000"/>
              <a:gd name="connsiteY164" fmla="*/ 1741033 h 2079137"/>
              <a:gd name="connsiteX165" fmla="*/ 3749997 w 12192000"/>
              <a:gd name="connsiteY165" fmla="*/ 1735799 h 2079137"/>
              <a:gd name="connsiteX166" fmla="*/ 3736582 w 12192000"/>
              <a:gd name="connsiteY166" fmla="*/ 1735907 h 2079137"/>
              <a:gd name="connsiteX167" fmla="*/ 3733428 w 12192000"/>
              <a:gd name="connsiteY167" fmla="*/ 1734881 h 2079137"/>
              <a:gd name="connsiteX168" fmla="*/ 3714911 w 12192000"/>
              <a:gd name="connsiteY168" fmla="*/ 1730056 h 2079137"/>
              <a:gd name="connsiteX169" fmla="*/ 3665172 w 12192000"/>
              <a:gd name="connsiteY169" fmla="*/ 1745936 h 2079137"/>
              <a:gd name="connsiteX170" fmla="*/ 3552006 w 12192000"/>
              <a:gd name="connsiteY170" fmla="*/ 1755220 h 2079137"/>
              <a:gd name="connsiteX171" fmla="*/ 3390301 w 12192000"/>
              <a:gd name="connsiteY171" fmla="*/ 1762546 h 2079137"/>
              <a:gd name="connsiteX172" fmla="*/ 3264312 w 12192000"/>
              <a:gd name="connsiteY172" fmla="*/ 1774620 h 2079137"/>
              <a:gd name="connsiteX173" fmla="*/ 3106901 w 12192000"/>
              <a:gd name="connsiteY173" fmla="*/ 1804264 h 2079137"/>
              <a:gd name="connsiteX174" fmla="*/ 2993303 w 12192000"/>
              <a:gd name="connsiteY174" fmla="*/ 1806542 h 2079137"/>
              <a:gd name="connsiteX175" fmla="*/ 2979115 w 12192000"/>
              <a:gd name="connsiteY175" fmla="*/ 1815432 h 2079137"/>
              <a:gd name="connsiteX176" fmla="*/ 2963118 w 12192000"/>
              <a:gd name="connsiteY176" fmla="*/ 1820962 h 2079137"/>
              <a:gd name="connsiteX177" fmla="*/ 2961156 w 12192000"/>
              <a:gd name="connsiteY177" fmla="*/ 1820297 h 2079137"/>
              <a:gd name="connsiteX178" fmla="*/ 2925719 w 12192000"/>
              <a:gd name="connsiteY178" fmla="*/ 1828468 h 2079137"/>
              <a:gd name="connsiteX179" fmla="*/ 2857951 w 12192000"/>
              <a:gd name="connsiteY179" fmla="*/ 1842496 h 2079137"/>
              <a:gd name="connsiteX180" fmla="*/ 2857427 w 12192000"/>
              <a:gd name="connsiteY180" fmla="*/ 1841591 h 2079137"/>
              <a:gd name="connsiteX181" fmla="*/ 2846731 w 12192000"/>
              <a:gd name="connsiteY181" fmla="*/ 1839316 h 2079137"/>
              <a:gd name="connsiteX182" fmla="*/ 2826290 w 12192000"/>
              <a:gd name="connsiteY182" fmla="*/ 1837274 h 2079137"/>
              <a:gd name="connsiteX183" fmla="*/ 2779146 w 12192000"/>
              <a:gd name="connsiteY183" fmla="*/ 1820071 h 2079137"/>
              <a:gd name="connsiteX184" fmla="*/ 2739608 w 12192000"/>
              <a:gd name="connsiteY184" fmla="*/ 1827861 h 2079137"/>
              <a:gd name="connsiteX185" fmla="*/ 2731631 w 12192000"/>
              <a:gd name="connsiteY185" fmla="*/ 1828881 h 2079137"/>
              <a:gd name="connsiteX186" fmla="*/ 2731464 w 12192000"/>
              <a:gd name="connsiteY186" fmla="*/ 1828677 h 2079137"/>
              <a:gd name="connsiteX187" fmla="*/ 2723037 w 12192000"/>
              <a:gd name="connsiteY187" fmla="*/ 1829303 h 2079137"/>
              <a:gd name="connsiteX188" fmla="*/ 2701616 w 12192000"/>
              <a:gd name="connsiteY188" fmla="*/ 1832725 h 2079137"/>
              <a:gd name="connsiteX189" fmla="*/ 2696239 w 12192000"/>
              <a:gd name="connsiteY189" fmla="*/ 1831904 h 2079137"/>
              <a:gd name="connsiteX190" fmla="*/ 2663445 w 12192000"/>
              <a:gd name="connsiteY190" fmla="*/ 1825958 h 2079137"/>
              <a:gd name="connsiteX191" fmla="*/ 2560925 w 12192000"/>
              <a:gd name="connsiteY191" fmla="*/ 1829094 h 2079137"/>
              <a:gd name="connsiteX192" fmla="*/ 2458739 w 12192000"/>
              <a:gd name="connsiteY192" fmla="*/ 1834479 h 2079137"/>
              <a:gd name="connsiteX193" fmla="*/ 2356074 w 12192000"/>
              <a:gd name="connsiteY193" fmla="*/ 1836991 h 2079137"/>
              <a:gd name="connsiteX194" fmla="*/ 2304241 w 12192000"/>
              <a:gd name="connsiteY194" fmla="*/ 1822021 h 2079137"/>
              <a:gd name="connsiteX195" fmla="*/ 2298362 w 12192000"/>
              <a:gd name="connsiteY195" fmla="*/ 1822125 h 2079137"/>
              <a:gd name="connsiteX196" fmla="*/ 2283527 w 12192000"/>
              <a:gd name="connsiteY196" fmla="*/ 1826361 h 2079137"/>
              <a:gd name="connsiteX197" fmla="*/ 2278150 w 12192000"/>
              <a:gd name="connsiteY197" fmla="*/ 1828604 h 2079137"/>
              <a:gd name="connsiteX198" fmla="*/ 2269853 w 12192000"/>
              <a:gd name="connsiteY198" fmla="*/ 1830502 h 2079137"/>
              <a:gd name="connsiteX199" fmla="*/ 2269585 w 12192000"/>
              <a:gd name="connsiteY199" fmla="*/ 1830341 h 2079137"/>
              <a:gd name="connsiteX200" fmla="*/ 2225332 w 12192000"/>
              <a:gd name="connsiteY200" fmla="*/ 1845825 h 2079137"/>
              <a:gd name="connsiteX201" fmla="*/ 2169048 w 12192000"/>
              <a:gd name="connsiteY201" fmla="*/ 1837658 h 2079137"/>
              <a:gd name="connsiteX202" fmla="*/ 2147231 w 12192000"/>
              <a:gd name="connsiteY202" fmla="*/ 1839027 h 2079137"/>
              <a:gd name="connsiteX203" fmla="*/ 2135241 w 12192000"/>
              <a:gd name="connsiteY203" fmla="*/ 1838652 h 2079137"/>
              <a:gd name="connsiteX204" fmla="*/ 2099215 w 12192000"/>
              <a:gd name="connsiteY204" fmla="*/ 1850768 h 2079137"/>
              <a:gd name="connsiteX205" fmla="*/ 2094046 w 12192000"/>
              <a:gd name="connsiteY205" fmla="*/ 1850806 h 2079137"/>
              <a:gd name="connsiteX206" fmla="*/ 2071850 w 12192000"/>
              <a:gd name="connsiteY206" fmla="*/ 1861319 h 2079137"/>
              <a:gd name="connsiteX207" fmla="*/ 2039607 w 12192000"/>
              <a:gd name="connsiteY207" fmla="*/ 1874318 h 2079137"/>
              <a:gd name="connsiteX208" fmla="*/ 2037289 w 12192000"/>
              <a:gd name="connsiteY208" fmla="*/ 1874025 h 2079137"/>
              <a:gd name="connsiteX209" fmla="*/ 2023615 w 12192000"/>
              <a:gd name="connsiteY209" fmla="*/ 1881562 h 2079137"/>
              <a:gd name="connsiteX210" fmla="*/ 1957176 w 12192000"/>
              <a:gd name="connsiteY210" fmla="*/ 1898709 h 2079137"/>
              <a:gd name="connsiteX211" fmla="*/ 1858081 w 12192000"/>
              <a:gd name="connsiteY211" fmla="*/ 1923144 h 2079137"/>
              <a:gd name="connsiteX212" fmla="*/ 1738865 w 12192000"/>
              <a:gd name="connsiteY212" fmla="*/ 1944965 h 2079137"/>
              <a:gd name="connsiteX213" fmla="*/ 1616692 w 12192000"/>
              <a:gd name="connsiteY213" fmla="*/ 1989107 h 2079137"/>
              <a:gd name="connsiteX214" fmla="*/ 1411898 w 12192000"/>
              <a:gd name="connsiteY214" fmla="*/ 2046254 h 2079137"/>
              <a:gd name="connsiteX215" fmla="*/ 1375780 w 12192000"/>
              <a:gd name="connsiteY215" fmla="*/ 2047961 h 2079137"/>
              <a:gd name="connsiteX216" fmla="*/ 1375707 w 12192000"/>
              <a:gd name="connsiteY216" fmla="*/ 2047981 h 2079137"/>
              <a:gd name="connsiteX217" fmla="*/ 1285585 w 12192000"/>
              <a:gd name="connsiteY217" fmla="*/ 2047113 h 2079137"/>
              <a:gd name="connsiteX218" fmla="*/ 1263658 w 12192000"/>
              <a:gd name="connsiteY218" fmla="*/ 2041397 h 2079137"/>
              <a:gd name="connsiteX219" fmla="*/ 1170403 w 12192000"/>
              <a:gd name="connsiteY219" fmla="*/ 2033399 h 2079137"/>
              <a:gd name="connsiteX220" fmla="*/ 1153718 w 12192000"/>
              <a:gd name="connsiteY220" fmla="*/ 2029576 h 2079137"/>
              <a:gd name="connsiteX221" fmla="*/ 1133937 w 12192000"/>
              <a:gd name="connsiteY221" fmla="*/ 2032149 h 2079137"/>
              <a:gd name="connsiteX222" fmla="*/ 1054999 w 12192000"/>
              <a:gd name="connsiteY222" fmla="*/ 2043242 h 2079137"/>
              <a:gd name="connsiteX223" fmla="*/ 1018405 w 12192000"/>
              <a:gd name="connsiteY223" fmla="*/ 2048281 h 2079137"/>
              <a:gd name="connsiteX224" fmla="*/ 1016563 w 12192000"/>
              <a:gd name="connsiteY224" fmla="*/ 2051718 h 2079137"/>
              <a:gd name="connsiteX225" fmla="*/ 1008284 w 12192000"/>
              <a:gd name="connsiteY225" fmla="*/ 2046742 h 2079137"/>
              <a:gd name="connsiteX226" fmla="*/ 981974 w 12192000"/>
              <a:gd name="connsiteY226" fmla="*/ 2048363 h 2079137"/>
              <a:gd name="connsiteX227" fmla="*/ 971903 w 12192000"/>
              <a:gd name="connsiteY227" fmla="*/ 2053484 h 2079137"/>
              <a:gd name="connsiteX228" fmla="*/ 954015 w 12192000"/>
              <a:gd name="connsiteY228" fmla="*/ 2052529 h 2079137"/>
              <a:gd name="connsiteX229" fmla="*/ 839571 w 12192000"/>
              <a:gd name="connsiteY229" fmla="*/ 2046509 h 2079137"/>
              <a:gd name="connsiteX230" fmla="*/ 823321 w 12192000"/>
              <a:gd name="connsiteY230" fmla="*/ 2054296 h 2079137"/>
              <a:gd name="connsiteX231" fmla="*/ 800990 w 12192000"/>
              <a:gd name="connsiteY231" fmla="*/ 2051523 h 2079137"/>
              <a:gd name="connsiteX232" fmla="*/ 776439 w 12192000"/>
              <a:gd name="connsiteY232" fmla="*/ 2062634 h 2079137"/>
              <a:gd name="connsiteX233" fmla="*/ 763041 w 12192000"/>
              <a:gd name="connsiteY233" fmla="*/ 2063995 h 2079137"/>
              <a:gd name="connsiteX234" fmla="*/ 757863 w 12192000"/>
              <a:gd name="connsiteY234" fmla="*/ 2065877 h 2079137"/>
              <a:gd name="connsiteX235" fmla="*/ 745053 w 12192000"/>
              <a:gd name="connsiteY235" fmla="*/ 2051831 h 2079137"/>
              <a:gd name="connsiteX236" fmla="*/ 722609 w 12192000"/>
              <a:gd name="connsiteY236" fmla="*/ 2049504 h 2079137"/>
              <a:gd name="connsiteX237" fmla="*/ 717618 w 12192000"/>
              <a:gd name="connsiteY237" fmla="*/ 2042131 h 2079137"/>
              <a:gd name="connsiteX238" fmla="*/ 703285 w 12192000"/>
              <a:gd name="connsiteY238" fmla="*/ 2046808 h 2079137"/>
              <a:gd name="connsiteX239" fmla="*/ 680199 w 12192000"/>
              <a:gd name="connsiteY239" fmla="*/ 2051947 h 2079137"/>
              <a:gd name="connsiteX240" fmla="*/ 667351 w 12192000"/>
              <a:gd name="connsiteY240" fmla="*/ 2054469 h 2079137"/>
              <a:gd name="connsiteX241" fmla="*/ 660961 w 12192000"/>
              <a:gd name="connsiteY241" fmla="*/ 2049404 h 2079137"/>
              <a:gd name="connsiteX242" fmla="*/ 638282 w 12192000"/>
              <a:gd name="connsiteY242" fmla="*/ 2060093 h 2079137"/>
              <a:gd name="connsiteX243" fmla="*/ 583551 w 12192000"/>
              <a:gd name="connsiteY243" fmla="*/ 2070197 h 2079137"/>
              <a:gd name="connsiteX244" fmla="*/ 525274 w 12192000"/>
              <a:gd name="connsiteY244" fmla="*/ 2079137 h 2079137"/>
              <a:gd name="connsiteX245" fmla="*/ 405635 w 12192000"/>
              <a:gd name="connsiteY245" fmla="*/ 2059339 h 2079137"/>
              <a:gd name="connsiteX246" fmla="*/ 281555 w 12192000"/>
              <a:gd name="connsiteY246" fmla="*/ 2022847 h 2079137"/>
              <a:gd name="connsiteX247" fmla="*/ 98513 w 12192000"/>
              <a:gd name="connsiteY247" fmla="*/ 1969504 h 2079137"/>
              <a:gd name="connsiteX248" fmla="*/ 56191 w 12192000"/>
              <a:gd name="connsiteY248" fmla="*/ 1950709 h 2079137"/>
              <a:gd name="connsiteX249" fmla="*/ 0 w 12192000"/>
              <a:gd name="connsiteY249" fmla="*/ 1935789 h 2079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</a:cxnLst>
            <a:rect l="l" t="t" r="r" b="b"/>
            <a:pathLst>
              <a:path w="12192000" h="2079137">
                <a:moveTo>
                  <a:pt x="12160143" y="831692"/>
                </a:moveTo>
                <a:lnTo>
                  <a:pt x="12159112" y="833361"/>
                </a:lnTo>
                <a:cubicBezTo>
                  <a:pt x="12157915" y="833832"/>
                  <a:pt x="12157402" y="833649"/>
                  <a:pt x="12158912" y="83243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558063"/>
                </a:lnTo>
                <a:lnTo>
                  <a:pt x="12189259" y="810508"/>
                </a:lnTo>
                <a:lnTo>
                  <a:pt x="12170847" y="825280"/>
                </a:lnTo>
                <a:lnTo>
                  <a:pt x="12160143" y="831692"/>
                </a:lnTo>
                <a:lnTo>
                  <a:pt x="12163806" y="825759"/>
                </a:lnTo>
                <a:cubicBezTo>
                  <a:pt x="12125449" y="821525"/>
                  <a:pt x="12082203" y="824698"/>
                  <a:pt x="12056557" y="810176"/>
                </a:cubicBezTo>
                <a:cubicBezTo>
                  <a:pt x="12050902" y="790976"/>
                  <a:pt x="11923731" y="799312"/>
                  <a:pt x="11900316" y="789618"/>
                </a:cubicBezTo>
                <a:cubicBezTo>
                  <a:pt x="11841702" y="803374"/>
                  <a:pt x="11823963" y="832645"/>
                  <a:pt x="11791206" y="824176"/>
                </a:cubicBezTo>
                <a:cubicBezTo>
                  <a:pt x="11768977" y="817380"/>
                  <a:pt x="11683857" y="828947"/>
                  <a:pt x="11659257" y="800841"/>
                </a:cubicBezTo>
                <a:cubicBezTo>
                  <a:pt x="11617173" y="818107"/>
                  <a:pt x="11602556" y="790694"/>
                  <a:pt x="11569789" y="797135"/>
                </a:cubicBezTo>
                <a:cubicBezTo>
                  <a:pt x="11498310" y="795094"/>
                  <a:pt x="11458472" y="819882"/>
                  <a:pt x="11367885" y="791985"/>
                </a:cubicBezTo>
                <a:cubicBezTo>
                  <a:pt x="11325508" y="798158"/>
                  <a:pt x="11266580" y="755023"/>
                  <a:pt x="11174663" y="788721"/>
                </a:cubicBezTo>
                <a:cubicBezTo>
                  <a:pt x="11122703" y="792192"/>
                  <a:pt x="11150009" y="775410"/>
                  <a:pt x="11068220" y="786994"/>
                </a:cubicBezTo>
                <a:cubicBezTo>
                  <a:pt x="11046931" y="759861"/>
                  <a:pt x="10919185" y="793102"/>
                  <a:pt x="10893266" y="794013"/>
                </a:cubicBezTo>
                <a:cubicBezTo>
                  <a:pt x="10874184" y="776189"/>
                  <a:pt x="10862860" y="788743"/>
                  <a:pt x="10844025" y="789857"/>
                </a:cubicBezTo>
                <a:cubicBezTo>
                  <a:pt x="10836453" y="779294"/>
                  <a:pt x="10820690" y="778184"/>
                  <a:pt x="10814353" y="789010"/>
                </a:cubicBezTo>
                <a:cubicBezTo>
                  <a:pt x="10819669" y="816016"/>
                  <a:pt x="10754019" y="789067"/>
                  <a:pt x="10748393" y="806738"/>
                </a:cubicBezTo>
                <a:cubicBezTo>
                  <a:pt x="10687156" y="807873"/>
                  <a:pt x="10550299" y="781800"/>
                  <a:pt x="10468256" y="778733"/>
                </a:cubicBezTo>
                <a:cubicBezTo>
                  <a:pt x="10436666" y="770025"/>
                  <a:pt x="10371995" y="797252"/>
                  <a:pt x="10256131" y="788332"/>
                </a:cubicBezTo>
                <a:cubicBezTo>
                  <a:pt x="10240995" y="781626"/>
                  <a:pt x="10182664" y="765742"/>
                  <a:pt x="10177442" y="777371"/>
                </a:cubicBezTo>
                <a:cubicBezTo>
                  <a:pt x="10141447" y="775683"/>
                  <a:pt x="10030323" y="810071"/>
                  <a:pt x="10006086" y="792651"/>
                </a:cubicBezTo>
                <a:cubicBezTo>
                  <a:pt x="10009448" y="818833"/>
                  <a:pt x="9960389" y="791426"/>
                  <a:pt x="9952382" y="815411"/>
                </a:cubicBezTo>
                <a:lnTo>
                  <a:pt x="9926457" y="827295"/>
                </a:lnTo>
                <a:lnTo>
                  <a:pt x="9843405" y="867046"/>
                </a:lnTo>
                <a:lnTo>
                  <a:pt x="9830866" y="875047"/>
                </a:lnTo>
                <a:lnTo>
                  <a:pt x="9801807" y="872272"/>
                </a:lnTo>
                <a:lnTo>
                  <a:pt x="9785653" y="861743"/>
                </a:lnTo>
                <a:lnTo>
                  <a:pt x="9781177" y="864820"/>
                </a:lnTo>
                <a:cubicBezTo>
                  <a:pt x="9776153" y="871003"/>
                  <a:pt x="9773556" y="874842"/>
                  <a:pt x="9768640" y="869379"/>
                </a:cubicBezTo>
                <a:lnTo>
                  <a:pt x="9712211" y="900283"/>
                </a:lnTo>
                <a:cubicBezTo>
                  <a:pt x="9706243" y="902750"/>
                  <a:pt x="9698952" y="902954"/>
                  <a:pt x="9689465" y="899268"/>
                </a:cubicBezTo>
                <a:cubicBezTo>
                  <a:pt x="9670819" y="902906"/>
                  <a:pt x="9618108" y="917739"/>
                  <a:pt x="9600339" y="922112"/>
                </a:cubicBezTo>
                <a:lnTo>
                  <a:pt x="9582850" y="925510"/>
                </a:lnTo>
                <a:cubicBezTo>
                  <a:pt x="9574400" y="928631"/>
                  <a:pt x="9556868" y="938130"/>
                  <a:pt x="9549638" y="940845"/>
                </a:cubicBezTo>
                <a:cubicBezTo>
                  <a:pt x="9543792" y="942327"/>
                  <a:pt x="9546812" y="939351"/>
                  <a:pt x="9539471" y="941799"/>
                </a:cubicBezTo>
                <a:cubicBezTo>
                  <a:pt x="9538994" y="947702"/>
                  <a:pt x="9536009" y="953248"/>
                  <a:pt x="9505592" y="955533"/>
                </a:cubicBezTo>
                <a:cubicBezTo>
                  <a:pt x="9486013" y="968563"/>
                  <a:pt x="9460860" y="978842"/>
                  <a:pt x="9432569" y="985377"/>
                </a:cubicBezTo>
                <a:cubicBezTo>
                  <a:pt x="9426990" y="980335"/>
                  <a:pt x="9418918" y="990185"/>
                  <a:pt x="9414216" y="992655"/>
                </a:cubicBezTo>
                <a:cubicBezTo>
                  <a:pt x="9412644" y="989014"/>
                  <a:pt x="9400057" y="989255"/>
                  <a:pt x="9397106" y="992980"/>
                </a:cubicBezTo>
                <a:cubicBezTo>
                  <a:pt x="9314093" y="1020862"/>
                  <a:pt x="9349678" y="978420"/>
                  <a:pt x="9305108" y="1007767"/>
                </a:cubicBezTo>
                <a:cubicBezTo>
                  <a:pt x="9296670" y="1010324"/>
                  <a:pt x="9289251" y="1009612"/>
                  <a:pt x="9282434" y="1007523"/>
                </a:cubicBezTo>
                <a:lnTo>
                  <a:pt x="9271941" y="1002839"/>
                </a:lnTo>
                <a:lnTo>
                  <a:pt x="9238227" y="1017668"/>
                </a:lnTo>
                <a:cubicBezTo>
                  <a:pt x="9221294" y="1023415"/>
                  <a:pt x="9203166" y="1027997"/>
                  <a:pt x="9184265" y="1031275"/>
                </a:cubicBezTo>
                <a:cubicBezTo>
                  <a:pt x="9178371" y="1024135"/>
                  <a:pt x="9165618" y="1036637"/>
                  <a:pt x="9159000" y="1039569"/>
                </a:cubicBezTo>
                <a:cubicBezTo>
                  <a:pt x="9157881" y="1034602"/>
                  <a:pt x="9141725" y="1033964"/>
                  <a:pt x="9137031" y="1038699"/>
                </a:cubicBezTo>
                <a:cubicBezTo>
                  <a:pt x="9023973" y="1069523"/>
                  <a:pt x="9079946" y="1015706"/>
                  <a:pt x="9015702" y="1051400"/>
                </a:cubicBezTo>
                <a:lnTo>
                  <a:pt x="8971403" y="1040542"/>
                </a:lnTo>
                <a:lnTo>
                  <a:pt x="8961826" y="1045364"/>
                </a:lnTo>
                <a:cubicBezTo>
                  <a:pt x="8922837" y="1050010"/>
                  <a:pt x="8909116" y="1040754"/>
                  <a:pt x="8888623" y="1053908"/>
                </a:cubicBezTo>
                <a:cubicBezTo>
                  <a:pt x="8850424" y="1035587"/>
                  <a:pt x="8865892" y="1054194"/>
                  <a:pt x="8841066" y="1060421"/>
                </a:cubicBezTo>
                <a:cubicBezTo>
                  <a:pt x="8818353" y="1064878"/>
                  <a:pt x="8775995" y="1076068"/>
                  <a:pt x="8752342" y="1080646"/>
                </a:cubicBezTo>
                <a:cubicBezTo>
                  <a:pt x="8736966" y="1099406"/>
                  <a:pt x="8723186" y="1079948"/>
                  <a:pt x="8699139" y="1087885"/>
                </a:cubicBezTo>
                <a:cubicBezTo>
                  <a:pt x="8688630" y="1095506"/>
                  <a:pt x="8680324" y="1097539"/>
                  <a:pt x="8667273" y="1092062"/>
                </a:cubicBezTo>
                <a:cubicBezTo>
                  <a:pt x="8619205" y="1128818"/>
                  <a:pt x="8634590" y="1097116"/>
                  <a:pt x="8586064" y="1114603"/>
                </a:cubicBezTo>
                <a:cubicBezTo>
                  <a:pt x="8544721" y="1131913"/>
                  <a:pt x="8496602" y="1145520"/>
                  <a:pt x="8460312" y="1179878"/>
                </a:cubicBezTo>
                <a:cubicBezTo>
                  <a:pt x="8454266" y="1189140"/>
                  <a:pt x="8435781" y="1194455"/>
                  <a:pt x="8419023" y="1191748"/>
                </a:cubicBezTo>
                <a:cubicBezTo>
                  <a:pt x="8416138" y="1191283"/>
                  <a:pt x="8413416" y="1190591"/>
                  <a:pt x="8410939" y="1189696"/>
                </a:cubicBezTo>
                <a:cubicBezTo>
                  <a:pt x="8390077" y="1213458"/>
                  <a:pt x="8370324" y="1205397"/>
                  <a:pt x="8362040" y="1220820"/>
                </a:cubicBezTo>
                <a:cubicBezTo>
                  <a:pt x="8320616" y="1231942"/>
                  <a:pt x="8281663" y="1222882"/>
                  <a:pt x="8273677" y="1236495"/>
                </a:cubicBezTo>
                <a:cubicBezTo>
                  <a:pt x="8251358" y="1238573"/>
                  <a:pt x="8216738" y="1228341"/>
                  <a:pt x="8204283" y="1243537"/>
                </a:cubicBezTo>
                <a:cubicBezTo>
                  <a:pt x="8198634" y="1233135"/>
                  <a:pt x="8181550" y="1254947"/>
                  <a:pt x="8166550" y="1249551"/>
                </a:cubicBezTo>
                <a:cubicBezTo>
                  <a:pt x="8155570" y="1244572"/>
                  <a:pt x="8147825" y="1250027"/>
                  <a:pt x="8137785" y="1251636"/>
                </a:cubicBezTo>
                <a:cubicBezTo>
                  <a:pt x="8123427" y="1248361"/>
                  <a:pt x="8081662" y="1261833"/>
                  <a:pt x="8071596" y="1269274"/>
                </a:cubicBezTo>
                <a:cubicBezTo>
                  <a:pt x="8048949" y="1293759"/>
                  <a:pt x="7983924" y="1284712"/>
                  <a:pt x="7964816" y="1303668"/>
                </a:cubicBezTo>
                <a:cubicBezTo>
                  <a:pt x="7957137" y="1306992"/>
                  <a:pt x="7949335" y="1308861"/>
                  <a:pt x="7941495" y="1309821"/>
                </a:cubicBezTo>
                <a:lnTo>
                  <a:pt x="7919123" y="1310466"/>
                </a:lnTo>
                <a:lnTo>
                  <a:pt x="7911902" y="1306569"/>
                </a:lnTo>
                <a:lnTo>
                  <a:pt x="7898703" y="1309208"/>
                </a:lnTo>
                <a:lnTo>
                  <a:pt x="7894703" y="1308939"/>
                </a:lnTo>
                <a:lnTo>
                  <a:pt x="7872267" y="1308370"/>
                </a:lnTo>
                <a:cubicBezTo>
                  <a:pt x="7886550" y="1330359"/>
                  <a:pt x="7812648" y="1314851"/>
                  <a:pt x="7836454" y="1331265"/>
                </a:cubicBezTo>
                <a:cubicBezTo>
                  <a:pt x="7798907" y="1336933"/>
                  <a:pt x="7831419" y="1351068"/>
                  <a:pt x="7782451" y="1339601"/>
                </a:cubicBezTo>
                <a:cubicBezTo>
                  <a:pt x="7727636" y="1365002"/>
                  <a:pt x="7583002" y="1338768"/>
                  <a:pt x="7542969" y="1372495"/>
                </a:cubicBezTo>
                <a:cubicBezTo>
                  <a:pt x="7546396" y="1360942"/>
                  <a:pt x="7492851" y="1424323"/>
                  <a:pt x="7476832" y="1431655"/>
                </a:cubicBezTo>
                <a:cubicBezTo>
                  <a:pt x="7439619" y="1443703"/>
                  <a:pt x="7425596" y="1454661"/>
                  <a:pt x="7370237" y="1474339"/>
                </a:cubicBezTo>
                <a:cubicBezTo>
                  <a:pt x="7316246" y="1485928"/>
                  <a:pt x="7281903" y="1512712"/>
                  <a:pt x="7222223" y="1510199"/>
                </a:cubicBezTo>
                <a:cubicBezTo>
                  <a:pt x="7221190" y="1514030"/>
                  <a:pt x="7218885" y="1517398"/>
                  <a:pt x="7215703" y="1520424"/>
                </a:cubicBezTo>
                <a:lnTo>
                  <a:pt x="7204548" y="1528145"/>
                </a:lnTo>
                <a:lnTo>
                  <a:pt x="7202038" y="1527954"/>
                </a:lnTo>
                <a:lnTo>
                  <a:pt x="7173860" y="1541605"/>
                </a:lnTo>
                <a:lnTo>
                  <a:pt x="7155079" y="1552495"/>
                </a:lnTo>
                <a:lnTo>
                  <a:pt x="7149757" y="1552732"/>
                </a:lnTo>
                <a:cubicBezTo>
                  <a:pt x="7141378" y="1554948"/>
                  <a:pt x="7115959" y="1563256"/>
                  <a:pt x="7104804" y="1565792"/>
                </a:cubicBezTo>
                <a:cubicBezTo>
                  <a:pt x="7099811" y="1550850"/>
                  <a:pt x="7096935" y="1561973"/>
                  <a:pt x="7082824" y="1567947"/>
                </a:cubicBezTo>
                <a:cubicBezTo>
                  <a:pt x="7071919" y="1546070"/>
                  <a:pt x="7039417" y="1570606"/>
                  <a:pt x="7021520" y="1562334"/>
                </a:cubicBezTo>
                <a:cubicBezTo>
                  <a:pt x="7011400" y="1567217"/>
                  <a:pt x="7000495" y="1571981"/>
                  <a:pt x="6988956" y="1576442"/>
                </a:cubicBezTo>
                <a:lnTo>
                  <a:pt x="6981922" y="1578821"/>
                </a:lnTo>
                <a:lnTo>
                  <a:pt x="6981583" y="1578678"/>
                </a:lnTo>
                <a:cubicBezTo>
                  <a:pt x="6979627" y="1578791"/>
                  <a:pt x="6977153" y="1579421"/>
                  <a:pt x="6973762" y="1580811"/>
                </a:cubicBezTo>
                <a:lnTo>
                  <a:pt x="6969093" y="1583157"/>
                </a:lnTo>
                <a:lnTo>
                  <a:pt x="6890037" y="1575825"/>
                </a:lnTo>
                <a:cubicBezTo>
                  <a:pt x="6849459" y="1579997"/>
                  <a:pt x="6820022" y="1566922"/>
                  <a:pt x="6785054" y="1582200"/>
                </a:cubicBezTo>
                <a:cubicBezTo>
                  <a:pt x="6747047" y="1586037"/>
                  <a:pt x="6712794" y="1582954"/>
                  <a:pt x="6681692" y="1591296"/>
                </a:cubicBezTo>
                <a:cubicBezTo>
                  <a:pt x="6667557" y="1587501"/>
                  <a:pt x="6654822" y="1586753"/>
                  <a:pt x="6644556" y="1595940"/>
                </a:cubicBezTo>
                <a:cubicBezTo>
                  <a:pt x="6608615" y="1597269"/>
                  <a:pt x="6597697" y="1587005"/>
                  <a:pt x="6577106" y="1598261"/>
                </a:cubicBezTo>
                <a:lnTo>
                  <a:pt x="6544183" y="1596149"/>
                </a:lnTo>
                <a:lnTo>
                  <a:pt x="6540921" y="1593857"/>
                </a:lnTo>
                <a:lnTo>
                  <a:pt x="6535046" y="1593283"/>
                </a:lnTo>
                <a:lnTo>
                  <a:pt x="6519853" y="1595771"/>
                </a:lnTo>
                <a:lnTo>
                  <a:pt x="6514280" y="1597376"/>
                </a:lnTo>
                <a:cubicBezTo>
                  <a:pt x="6510385" y="1598232"/>
                  <a:pt x="6507735" y="1598481"/>
                  <a:pt x="6505824" y="1598298"/>
                </a:cubicBezTo>
                <a:lnTo>
                  <a:pt x="6505573" y="1598109"/>
                </a:lnTo>
                <a:lnTo>
                  <a:pt x="6497741" y="1599392"/>
                </a:lnTo>
                <a:cubicBezTo>
                  <a:pt x="6484628" y="1602044"/>
                  <a:pt x="6471968" y="1605085"/>
                  <a:pt x="6459992" y="1608358"/>
                </a:cubicBezTo>
                <a:cubicBezTo>
                  <a:pt x="6447037" y="1597612"/>
                  <a:pt x="6404274" y="1616787"/>
                  <a:pt x="6404572" y="1593771"/>
                </a:cubicBezTo>
                <a:cubicBezTo>
                  <a:pt x="6388277" y="1597519"/>
                  <a:pt x="6380141" y="1607970"/>
                  <a:pt x="6382671" y="1592612"/>
                </a:cubicBezTo>
                <a:lnTo>
                  <a:pt x="6369843" y="1590015"/>
                </a:lnTo>
                <a:lnTo>
                  <a:pt x="6269740" y="1614633"/>
                </a:lnTo>
                <a:lnTo>
                  <a:pt x="6255405" y="1620529"/>
                </a:lnTo>
                <a:cubicBezTo>
                  <a:pt x="6250911" y="1623016"/>
                  <a:pt x="6247090" y="1625968"/>
                  <a:pt x="6244248" y="1629561"/>
                </a:cubicBezTo>
                <a:cubicBezTo>
                  <a:pt x="6188859" y="1618246"/>
                  <a:pt x="6143250" y="1639346"/>
                  <a:pt x="6086396" y="1642666"/>
                </a:cubicBezTo>
                <a:cubicBezTo>
                  <a:pt x="6024311" y="1653696"/>
                  <a:pt x="5889522" y="1686499"/>
                  <a:pt x="5867429" y="1695554"/>
                </a:cubicBezTo>
                <a:cubicBezTo>
                  <a:pt x="5848669" y="1700350"/>
                  <a:pt x="5763994" y="1699795"/>
                  <a:pt x="5772864" y="1689002"/>
                </a:cubicBezTo>
                <a:cubicBezTo>
                  <a:pt x="5718480" y="1716048"/>
                  <a:pt x="5694188" y="1696562"/>
                  <a:pt x="5629833" y="1713273"/>
                </a:cubicBezTo>
                <a:lnTo>
                  <a:pt x="5504771" y="1725744"/>
                </a:lnTo>
                <a:lnTo>
                  <a:pt x="5490967" y="1726367"/>
                </a:lnTo>
                <a:lnTo>
                  <a:pt x="5486015" y="1721481"/>
                </a:lnTo>
                <a:lnTo>
                  <a:pt x="5439364" y="1721349"/>
                </a:lnTo>
                <a:cubicBezTo>
                  <a:pt x="5418850" y="1733129"/>
                  <a:pt x="5381503" y="1725668"/>
                  <a:pt x="5350025" y="1729885"/>
                </a:cubicBezTo>
                <a:lnTo>
                  <a:pt x="5336104" y="1734377"/>
                </a:lnTo>
                <a:lnTo>
                  <a:pt x="5245234" y="1738520"/>
                </a:lnTo>
                <a:lnTo>
                  <a:pt x="5182955" y="1744622"/>
                </a:lnTo>
                <a:lnTo>
                  <a:pt x="5169506" y="1748993"/>
                </a:lnTo>
                <a:lnTo>
                  <a:pt x="5154299" y="1744080"/>
                </a:lnTo>
                <a:cubicBezTo>
                  <a:pt x="5152463" y="1742751"/>
                  <a:pt x="5150989" y="1741283"/>
                  <a:pt x="5149917" y="1739727"/>
                </a:cubicBezTo>
                <a:lnTo>
                  <a:pt x="5100319" y="1745797"/>
                </a:lnTo>
                <a:lnTo>
                  <a:pt x="5094361" y="1745767"/>
                </a:lnTo>
                <a:lnTo>
                  <a:pt x="5053410" y="1742790"/>
                </a:lnTo>
                <a:lnTo>
                  <a:pt x="4992711" y="1734075"/>
                </a:lnTo>
                <a:cubicBezTo>
                  <a:pt x="4972764" y="1728527"/>
                  <a:pt x="4955480" y="1708667"/>
                  <a:pt x="4930098" y="1717312"/>
                </a:cubicBezTo>
                <a:cubicBezTo>
                  <a:pt x="4936142" y="1706767"/>
                  <a:pt x="4900350" y="1719438"/>
                  <a:pt x="4893834" y="1710028"/>
                </a:cubicBezTo>
                <a:cubicBezTo>
                  <a:pt x="4890113" y="1702277"/>
                  <a:pt x="4878389" y="1704314"/>
                  <a:pt x="4868730" y="1702384"/>
                </a:cubicBezTo>
                <a:cubicBezTo>
                  <a:pt x="4860577" y="1694955"/>
                  <a:pt x="4813519" y="1692594"/>
                  <a:pt x="4797925" y="1695535"/>
                </a:cubicBezTo>
                <a:cubicBezTo>
                  <a:pt x="4754973" y="1708626"/>
                  <a:pt x="4712186" y="1679830"/>
                  <a:pt x="4677670" y="1689453"/>
                </a:cubicBezTo>
                <a:cubicBezTo>
                  <a:pt x="4650390" y="1686902"/>
                  <a:pt x="4641786" y="1682702"/>
                  <a:pt x="4634248" y="1680227"/>
                </a:cubicBezTo>
                <a:lnTo>
                  <a:pt x="4632434" y="1674607"/>
                </a:lnTo>
                <a:lnTo>
                  <a:pt x="4619204" y="1672507"/>
                </a:lnTo>
                <a:lnTo>
                  <a:pt x="4616283" y="1670977"/>
                </a:lnTo>
                <a:cubicBezTo>
                  <a:pt x="4610716" y="1668036"/>
                  <a:pt x="4605090" y="1665277"/>
                  <a:pt x="4598926" y="1663178"/>
                </a:cubicBezTo>
                <a:cubicBezTo>
                  <a:pt x="4588025" y="1686237"/>
                  <a:pt x="4544698" y="1649138"/>
                  <a:pt x="4547069" y="1670642"/>
                </a:cubicBezTo>
                <a:lnTo>
                  <a:pt x="4523516" y="1669785"/>
                </a:lnTo>
                <a:lnTo>
                  <a:pt x="4500586" y="1675912"/>
                </a:lnTo>
                <a:lnTo>
                  <a:pt x="4488196" y="1683463"/>
                </a:lnTo>
                <a:lnTo>
                  <a:pt x="4445463" y="1695634"/>
                </a:lnTo>
                <a:lnTo>
                  <a:pt x="4446550" y="1680538"/>
                </a:lnTo>
                <a:lnTo>
                  <a:pt x="4365375" y="1697935"/>
                </a:lnTo>
                <a:lnTo>
                  <a:pt x="4305123" y="1714185"/>
                </a:lnTo>
                <a:lnTo>
                  <a:pt x="4292665" y="1720703"/>
                </a:lnTo>
                <a:lnTo>
                  <a:pt x="4276789" y="1718367"/>
                </a:lnTo>
                <a:cubicBezTo>
                  <a:pt x="4274740" y="1717359"/>
                  <a:pt x="4273021" y="1716157"/>
                  <a:pt x="4271683" y="1714801"/>
                </a:cubicBezTo>
                <a:lnTo>
                  <a:pt x="4223918" y="1728936"/>
                </a:lnTo>
                <a:lnTo>
                  <a:pt x="4218039" y="1729885"/>
                </a:lnTo>
                <a:lnTo>
                  <a:pt x="4177153" y="1733691"/>
                </a:lnTo>
                <a:lnTo>
                  <a:pt x="4051032" y="1728886"/>
                </a:lnTo>
                <a:cubicBezTo>
                  <a:pt x="4055072" y="1717510"/>
                  <a:pt x="4022108" y="1735873"/>
                  <a:pt x="4013978" y="1727679"/>
                </a:cubicBezTo>
                <a:cubicBezTo>
                  <a:pt x="4008905" y="1720660"/>
                  <a:pt x="3997723" y="1724594"/>
                  <a:pt x="3987857" y="1724282"/>
                </a:cubicBezTo>
                <a:cubicBezTo>
                  <a:pt x="3978476" y="1718309"/>
                  <a:pt x="3931683" y="1723723"/>
                  <a:pt x="3916852" y="1729184"/>
                </a:cubicBezTo>
                <a:cubicBezTo>
                  <a:pt x="3876910" y="1749138"/>
                  <a:pt x="3829523" y="1727824"/>
                  <a:pt x="3797263" y="1742976"/>
                </a:cubicBezTo>
                <a:cubicBezTo>
                  <a:pt x="3769922" y="1744951"/>
                  <a:pt x="3760682" y="1742230"/>
                  <a:pt x="3752806" y="1741033"/>
                </a:cubicBezTo>
                <a:lnTo>
                  <a:pt x="3749997" y="1735799"/>
                </a:lnTo>
                <a:lnTo>
                  <a:pt x="3736582" y="1735907"/>
                </a:lnTo>
                <a:lnTo>
                  <a:pt x="3733428" y="1734881"/>
                </a:lnTo>
                <a:cubicBezTo>
                  <a:pt x="3727408" y="1732899"/>
                  <a:pt x="3721365" y="1731108"/>
                  <a:pt x="3714911" y="1730056"/>
                </a:cubicBezTo>
                <a:cubicBezTo>
                  <a:pt x="3708355" y="1754554"/>
                  <a:pt x="3658933" y="1725152"/>
                  <a:pt x="3665172" y="1745936"/>
                </a:cubicBezTo>
                <a:cubicBezTo>
                  <a:pt x="3628569" y="1744420"/>
                  <a:pt x="3583742" y="1775884"/>
                  <a:pt x="3552006" y="1755220"/>
                </a:cubicBezTo>
                <a:cubicBezTo>
                  <a:pt x="3497522" y="1758390"/>
                  <a:pt x="3448310" y="1757433"/>
                  <a:pt x="3390301" y="1762546"/>
                </a:cubicBezTo>
                <a:cubicBezTo>
                  <a:pt x="3345266" y="1774524"/>
                  <a:pt x="3297039" y="1758531"/>
                  <a:pt x="3264312" y="1774620"/>
                </a:cubicBezTo>
                <a:cubicBezTo>
                  <a:pt x="3212634" y="1771139"/>
                  <a:pt x="3147905" y="1780248"/>
                  <a:pt x="3106901" y="1804264"/>
                </a:cubicBezTo>
                <a:cubicBezTo>
                  <a:pt x="3051355" y="1805490"/>
                  <a:pt x="3041708" y="1820368"/>
                  <a:pt x="2993303" y="1806542"/>
                </a:cubicBezTo>
                <a:cubicBezTo>
                  <a:pt x="2989182" y="1810139"/>
                  <a:pt x="2984377" y="1813039"/>
                  <a:pt x="2979115" y="1815432"/>
                </a:cubicBezTo>
                <a:lnTo>
                  <a:pt x="2963118" y="1820962"/>
                </a:lnTo>
                <a:lnTo>
                  <a:pt x="2961156" y="1820297"/>
                </a:lnTo>
                <a:lnTo>
                  <a:pt x="2925719" y="1828468"/>
                </a:lnTo>
                <a:lnTo>
                  <a:pt x="2857951" y="1842496"/>
                </a:lnTo>
                <a:lnTo>
                  <a:pt x="2857427" y="1841591"/>
                </a:lnTo>
                <a:cubicBezTo>
                  <a:pt x="2855386" y="1839734"/>
                  <a:pt x="2852250" y="1838690"/>
                  <a:pt x="2846731" y="1839316"/>
                </a:cubicBezTo>
                <a:cubicBezTo>
                  <a:pt x="2855175" y="1823564"/>
                  <a:pt x="2843311" y="1834035"/>
                  <a:pt x="2826290" y="1837274"/>
                </a:cubicBezTo>
                <a:cubicBezTo>
                  <a:pt x="2835609" y="1813530"/>
                  <a:pt x="2787284" y="1831665"/>
                  <a:pt x="2779146" y="1820071"/>
                </a:cubicBezTo>
                <a:cubicBezTo>
                  <a:pt x="2766432" y="1822985"/>
                  <a:pt x="2753158" y="1825635"/>
                  <a:pt x="2739608" y="1827861"/>
                </a:cubicBezTo>
                <a:lnTo>
                  <a:pt x="2731631" y="1828881"/>
                </a:lnTo>
                <a:cubicBezTo>
                  <a:pt x="2731575" y="1828813"/>
                  <a:pt x="2731521" y="1828744"/>
                  <a:pt x="2731464" y="1828677"/>
                </a:cubicBezTo>
                <a:cubicBezTo>
                  <a:pt x="2729715" y="1828415"/>
                  <a:pt x="2727085" y="1828569"/>
                  <a:pt x="2723037" y="1829303"/>
                </a:cubicBezTo>
                <a:lnTo>
                  <a:pt x="2701616" y="1832725"/>
                </a:lnTo>
                <a:lnTo>
                  <a:pt x="2696239" y="1831904"/>
                </a:lnTo>
                <a:lnTo>
                  <a:pt x="2663445" y="1825958"/>
                </a:lnTo>
                <a:cubicBezTo>
                  <a:pt x="2641260" y="1825904"/>
                  <a:pt x="2595040" y="1827674"/>
                  <a:pt x="2560925" y="1829094"/>
                </a:cubicBezTo>
                <a:cubicBezTo>
                  <a:pt x="2527977" y="1836499"/>
                  <a:pt x="2496507" y="1831991"/>
                  <a:pt x="2458739" y="1834479"/>
                </a:cubicBezTo>
                <a:cubicBezTo>
                  <a:pt x="2419379" y="1848893"/>
                  <a:pt x="2396428" y="1834257"/>
                  <a:pt x="2356074" y="1836991"/>
                </a:cubicBezTo>
                <a:cubicBezTo>
                  <a:pt x="2323435" y="1857644"/>
                  <a:pt x="2325610" y="1826053"/>
                  <a:pt x="2304241" y="1822021"/>
                </a:cubicBezTo>
                <a:lnTo>
                  <a:pt x="2298362" y="1822125"/>
                </a:lnTo>
                <a:lnTo>
                  <a:pt x="2283527" y="1826361"/>
                </a:lnTo>
                <a:lnTo>
                  <a:pt x="2278150" y="1828604"/>
                </a:lnTo>
                <a:cubicBezTo>
                  <a:pt x="2274371" y="1829907"/>
                  <a:pt x="2271762" y="1830461"/>
                  <a:pt x="2269853" y="1830502"/>
                </a:cubicBezTo>
                <a:lnTo>
                  <a:pt x="2269585" y="1830341"/>
                </a:lnTo>
                <a:lnTo>
                  <a:pt x="2225332" y="1845825"/>
                </a:lnTo>
                <a:cubicBezTo>
                  <a:pt x="2211505" y="1836594"/>
                  <a:pt x="2170867" y="1860661"/>
                  <a:pt x="2169048" y="1837658"/>
                </a:cubicBezTo>
                <a:cubicBezTo>
                  <a:pt x="2153238" y="1843278"/>
                  <a:pt x="2146132" y="1854645"/>
                  <a:pt x="2147231" y="1839027"/>
                </a:cubicBezTo>
                <a:cubicBezTo>
                  <a:pt x="2141901" y="1840465"/>
                  <a:pt x="2138205" y="1840014"/>
                  <a:pt x="2135241" y="1838652"/>
                </a:cubicBezTo>
                <a:lnTo>
                  <a:pt x="2099215" y="1850768"/>
                </a:lnTo>
                <a:lnTo>
                  <a:pt x="2094046" y="1850806"/>
                </a:lnTo>
                <a:lnTo>
                  <a:pt x="2071850" y="1861319"/>
                </a:lnTo>
                <a:lnTo>
                  <a:pt x="2039607" y="1874318"/>
                </a:lnTo>
                <a:lnTo>
                  <a:pt x="2037289" y="1874025"/>
                </a:lnTo>
                <a:lnTo>
                  <a:pt x="2023615" y="1881562"/>
                </a:lnTo>
                <a:cubicBezTo>
                  <a:pt x="2019390" y="1884562"/>
                  <a:pt x="1959668" y="1894795"/>
                  <a:pt x="1957176" y="1898709"/>
                </a:cubicBezTo>
                <a:cubicBezTo>
                  <a:pt x="1901224" y="1893805"/>
                  <a:pt x="1914145" y="1913274"/>
                  <a:pt x="1858081" y="1923144"/>
                </a:cubicBezTo>
                <a:cubicBezTo>
                  <a:pt x="1819487" y="1923227"/>
                  <a:pt x="1798952" y="1929741"/>
                  <a:pt x="1738865" y="1944965"/>
                </a:cubicBezTo>
                <a:cubicBezTo>
                  <a:pt x="1698633" y="1955957"/>
                  <a:pt x="1670491" y="1978862"/>
                  <a:pt x="1616692" y="1989107"/>
                </a:cubicBezTo>
                <a:cubicBezTo>
                  <a:pt x="1565257" y="2022368"/>
                  <a:pt x="1474172" y="2022156"/>
                  <a:pt x="1411898" y="2046254"/>
                </a:cubicBezTo>
                <a:cubicBezTo>
                  <a:pt x="1380237" y="2035952"/>
                  <a:pt x="1386648" y="2042292"/>
                  <a:pt x="1375780" y="2047961"/>
                </a:cubicBezTo>
                <a:cubicBezTo>
                  <a:pt x="1375756" y="2047968"/>
                  <a:pt x="1375731" y="2047974"/>
                  <a:pt x="1375707" y="2047981"/>
                </a:cubicBezTo>
                <a:lnTo>
                  <a:pt x="1285585" y="2047113"/>
                </a:lnTo>
                <a:cubicBezTo>
                  <a:pt x="1279541" y="2043453"/>
                  <a:pt x="1272537" y="2040974"/>
                  <a:pt x="1263658" y="2041397"/>
                </a:cubicBezTo>
                <a:cubicBezTo>
                  <a:pt x="1212454" y="2058890"/>
                  <a:pt x="1258499" y="2026611"/>
                  <a:pt x="1170403" y="2033399"/>
                </a:cubicBezTo>
                <a:cubicBezTo>
                  <a:pt x="1166530" y="2036274"/>
                  <a:pt x="1154254" y="2033463"/>
                  <a:pt x="1153718" y="2029576"/>
                </a:cubicBezTo>
                <a:cubicBezTo>
                  <a:pt x="1148486" y="2030819"/>
                  <a:pt x="1137980" y="2038354"/>
                  <a:pt x="1133937" y="2032149"/>
                </a:cubicBezTo>
                <a:cubicBezTo>
                  <a:pt x="1104720" y="2031606"/>
                  <a:pt x="1077532" y="2035424"/>
                  <a:pt x="1054999" y="2043242"/>
                </a:cubicBezTo>
                <a:cubicBezTo>
                  <a:pt x="1024875" y="2038090"/>
                  <a:pt x="1020473" y="2042711"/>
                  <a:pt x="1018405" y="2048281"/>
                </a:cubicBezTo>
                <a:lnTo>
                  <a:pt x="1016563" y="2051718"/>
                </a:lnTo>
                <a:lnTo>
                  <a:pt x="1008284" y="2046742"/>
                </a:lnTo>
                <a:cubicBezTo>
                  <a:pt x="999244" y="2043620"/>
                  <a:pt x="990505" y="2044937"/>
                  <a:pt x="981974" y="2048363"/>
                </a:cubicBezTo>
                <a:lnTo>
                  <a:pt x="971903" y="2053484"/>
                </a:lnTo>
                <a:lnTo>
                  <a:pt x="954015" y="2052529"/>
                </a:lnTo>
                <a:cubicBezTo>
                  <a:pt x="931960" y="2051365"/>
                  <a:pt x="861352" y="2046214"/>
                  <a:pt x="839571" y="2046509"/>
                </a:cubicBezTo>
                <a:lnTo>
                  <a:pt x="823321" y="2054296"/>
                </a:lnTo>
                <a:lnTo>
                  <a:pt x="800990" y="2051523"/>
                </a:lnTo>
                <a:cubicBezTo>
                  <a:pt x="790723" y="2052171"/>
                  <a:pt x="782268" y="2055403"/>
                  <a:pt x="776439" y="2062634"/>
                </a:cubicBezTo>
                <a:cubicBezTo>
                  <a:pt x="773155" y="2056184"/>
                  <a:pt x="769593" y="2059253"/>
                  <a:pt x="763041" y="2063995"/>
                </a:cubicBezTo>
                <a:lnTo>
                  <a:pt x="757863" y="2065877"/>
                </a:lnTo>
                <a:lnTo>
                  <a:pt x="745053" y="2051831"/>
                </a:lnTo>
                <a:lnTo>
                  <a:pt x="722609" y="2049504"/>
                </a:lnTo>
                <a:lnTo>
                  <a:pt x="717618" y="2042131"/>
                </a:lnTo>
                <a:lnTo>
                  <a:pt x="703285" y="2046808"/>
                </a:lnTo>
                <a:cubicBezTo>
                  <a:pt x="698219" y="2048137"/>
                  <a:pt x="690058" y="2049926"/>
                  <a:pt x="680199" y="2051947"/>
                </a:cubicBezTo>
                <a:lnTo>
                  <a:pt x="667351" y="2054469"/>
                </a:lnTo>
                <a:lnTo>
                  <a:pt x="660961" y="2049404"/>
                </a:lnTo>
                <a:lnTo>
                  <a:pt x="638282" y="2060093"/>
                </a:lnTo>
                <a:lnTo>
                  <a:pt x="583551" y="2070197"/>
                </a:lnTo>
                <a:cubicBezTo>
                  <a:pt x="569268" y="2091365"/>
                  <a:pt x="529124" y="2053106"/>
                  <a:pt x="525274" y="2079137"/>
                </a:cubicBezTo>
                <a:cubicBezTo>
                  <a:pt x="506495" y="2056498"/>
                  <a:pt x="440091" y="2069666"/>
                  <a:pt x="405635" y="2059339"/>
                </a:cubicBezTo>
                <a:cubicBezTo>
                  <a:pt x="397410" y="2069278"/>
                  <a:pt x="294416" y="2032966"/>
                  <a:pt x="281555" y="2022847"/>
                </a:cubicBezTo>
                <a:cubicBezTo>
                  <a:pt x="171589" y="1986245"/>
                  <a:pt x="126791" y="1985528"/>
                  <a:pt x="98513" y="1969504"/>
                </a:cubicBezTo>
                <a:cubicBezTo>
                  <a:pt x="85544" y="1965247"/>
                  <a:pt x="73324" y="1958000"/>
                  <a:pt x="56191" y="1950709"/>
                </a:cubicBezTo>
                <a:lnTo>
                  <a:pt x="0" y="1935789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93775" y="496580"/>
            <a:ext cx="7156450" cy="1103620"/>
          </a:xfrm>
          <a:gradFill>
            <a:gsLst>
              <a:gs pos="0">
                <a:schemeClr val="accent1">
                  <a:lumMod val="100000"/>
                </a:schemeClr>
              </a:gs>
              <a:gs pos="63000">
                <a:schemeClr val="accent1">
                  <a:lumMod val="45000"/>
                  <a:lumOff val="55000"/>
                </a:schemeClr>
              </a:gs>
              <a:gs pos="77000">
                <a:schemeClr val="accent1">
                  <a:lumMod val="45000"/>
                  <a:lumOff val="55000"/>
                </a:schemeClr>
              </a:gs>
              <a:gs pos="91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0800">
            <a:solidFill>
              <a:srgbClr val="7030A0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6000" b="1" kern="1200" dirty="0">
                <a:ln w="25400">
                  <a:solidFill>
                    <a:srgbClr val="7030A0"/>
                  </a:solidFill>
                </a:ln>
                <a:solidFill>
                  <a:srgbClr val="FFC0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j-lt"/>
                <a:ea typeface="+mj-ea"/>
                <a:cs typeface="+mj-cs"/>
              </a:rPr>
              <a:t>Pueblo Claims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533400" y="1752599"/>
            <a:ext cx="7924800" cy="4575401"/>
          </a:xfrm>
        </p:spPr>
        <p:txBody>
          <a:bodyPr vert="horz" lIns="91440" tIns="45720" rIns="91440" bIns="45720" rtlCol="0" anchor="ctr">
            <a:noAutofit/>
          </a:bodyPr>
          <a:lstStyle/>
          <a:p>
            <a:pPr indent="-228600">
              <a:lnSpc>
                <a:spcPct val="90000"/>
              </a:lnSpc>
            </a:pP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Following </a:t>
            </a:r>
            <a:r>
              <a:rPr lang="en-US" sz="2800" i="1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Aamodt I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and </a:t>
            </a:r>
            <a:r>
              <a:rPr lang="en-US" sz="2800" i="1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Aamodt II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the District Court quantified the Pueblos’ aboriginal water rights purportedly based on historically irrigated acreage between 1846 to 1924 but was mostly from a 1931 survey of Pueblo irrigated lands.</a:t>
            </a:r>
            <a:br>
              <a:rPr lang="en-U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en-US" sz="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indent="-228600">
              <a:lnSpc>
                <a:spcPct val="90000"/>
              </a:lnSpc>
            </a:pP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After 35 years of litigation without final resolution, the parties agreed to pursue a negotiated settlement that ultimately resulted in more water rights for the Pueblos than what the Court had found.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42DCE2C-2863-46FA-9BE7-24365A24D9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68439" y="5970896"/>
            <a:ext cx="7475562" cy="887104"/>
          </a:xfrm>
          <a:custGeom>
            <a:avLst/>
            <a:gdLst>
              <a:gd name="connsiteX0" fmla="*/ 4686423 w 9517857"/>
              <a:gd name="connsiteY0" fmla="*/ 247919 h 918356"/>
              <a:gd name="connsiteX1" fmla="*/ 4689051 w 9517857"/>
              <a:gd name="connsiteY1" fmla="*/ 250968 h 918356"/>
              <a:gd name="connsiteX2" fmla="*/ 4687244 w 9517857"/>
              <a:gd name="connsiteY2" fmla="*/ 251298 h 918356"/>
              <a:gd name="connsiteX3" fmla="*/ 4685225 w 9517857"/>
              <a:gd name="connsiteY3" fmla="*/ 246530 h 918356"/>
              <a:gd name="connsiteX4" fmla="*/ 4686133 w 9517857"/>
              <a:gd name="connsiteY4" fmla="*/ 246727 h 918356"/>
              <a:gd name="connsiteX5" fmla="*/ 4686423 w 9517857"/>
              <a:gd name="connsiteY5" fmla="*/ 247919 h 918356"/>
              <a:gd name="connsiteX6" fmla="*/ 9517856 w 9517857"/>
              <a:gd name="connsiteY6" fmla="*/ 0 h 918356"/>
              <a:gd name="connsiteX7" fmla="*/ 9517857 w 9517857"/>
              <a:gd name="connsiteY7" fmla="*/ 12 h 918356"/>
              <a:gd name="connsiteX8" fmla="*/ 9517857 w 9517857"/>
              <a:gd name="connsiteY8" fmla="*/ 918356 h 918356"/>
              <a:gd name="connsiteX9" fmla="*/ 14604 w 9517857"/>
              <a:gd name="connsiteY9" fmla="*/ 918356 h 918356"/>
              <a:gd name="connsiteX10" fmla="*/ 12841 w 9517857"/>
              <a:gd name="connsiteY10" fmla="*/ 917763 h 918356"/>
              <a:gd name="connsiteX11" fmla="*/ 93 w 9517857"/>
              <a:gd name="connsiteY11" fmla="*/ 912471 h 918356"/>
              <a:gd name="connsiteX12" fmla="*/ 58674 w 9517857"/>
              <a:gd name="connsiteY12" fmla="*/ 890322 h 918356"/>
              <a:gd name="connsiteX13" fmla="*/ 275005 w 9517857"/>
              <a:gd name="connsiteY13" fmla="*/ 807229 h 918356"/>
              <a:gd name="connsiteX14" fmla="*/ 587824 w 9517857"/>
              <a:gd name="connsiteY14" fmla="*/ 798195 h 918356"/>
              <a:gd name="connsiteX15" fmla="*/ 651826 w 9517857"/>
              <a:gd name="connsiteY15" fmla="*/ 738338 h 918356"/>
              <a:gd name="connsiteX16" fmla="*/ 727985 w 9517857"/>
              <a:gd name="connsiteY16" fmla="*/ 719826 h 918356"/>
              <a:gd name="connsiteX17" fmla="*/ 778982 w 9517857"/>
              <a:gd name="connsiteY17" fmla="*/ 710142 h 918356"/>
              <a:gd name="connsiteX18" fmla="*/ 849944 w 9517857"/>
              <a:gd name="connsiteY18" fmla="*/ 717987 h 918356"/>
              <a:gd name="connsiteX19" fmla="*/ 921659 w 9517857"/>
              <a:gd name="connsiteY19" fmla="*/ 712695 h 918356"/>
              <a:gd name="connsiteX20" fmla="*/ 930946 w 9517857"/>
              <a:gd name="connsiteY20" fmla="*/ 734046 h 918356"/>
              <a:gd name="connsiteX21" fmla="*/ 986250 w 9517857"/>
              <a:gd name="connsiteY21" fmla="*/ 713530 h 918356"/>
              <a:gd name="connsiteX22" fmla="*/ 1013752 w 9517857"/>
              <a:gd name="connsiteY22" fmla="*/ 713361 h 918356"/>
              <a:gd name="connsiteX23" fmla="*/ 1023734 w 9517857"/>
              <a:gd name="connsiteY23" fmla="*/ 718571 h 918356"/>
              <a:gd name="connsiteX24" fmla="*/ 1063207 w 9517857"/>
              <a:gd name="connsiteY24" fmla="*/ 715651 h 918356"/>
              <a:gd name="connsiteX25" fmla="*/ 1081980 w 9517857"/>
              <a:gd name="connsiteY25" fmla="*/ 738455 h 918356"/>
              <a:gd name="connsiteX26" fmla="*/ 1218120 w 9517857"/>
              <a:gd name="connsiteY26" fmla="*/ 713280 h 918356"/>
              <a:gd name="connsiteX27" fmla="*/ 1397459 w 9517857"/>
              <a:gd name="connsiteY27" fmla="*/ 691190 h 918356"/>
              <a:gd name="connsiteX28" fmla="*/ 1580688 w 9517857"/>
              <a:gd name="connsiteY28" fmla="*/ 693697 h 918356"/>
              <a:gd name="connsiteX29" fmla="*/ 1772334 w 9517857"/>
              <a:gd name="connsiteY29" fmla="*/ 710640 h 918356"/>
              <a:gd name="connsiteX30" fmla="*/ 2002561 w 9517857"/>
              <a:gd name="connsiteY30" fmla="*/ 659917 h 918356"/>
              <a:gd name="connsiteX31" fmla="*/ 2135144 w 9517857"/>
              <a:gd name="connsiteY31" fmla="*/ 636501 h 918356"/>
              <a:gd name="connsiteX32" fmla="*/ 2440292 w 9517857"/>
              <a:gd name="connsiteY32" fmla="*/ 593862 h 918356"/>
              <a:gd name="connsiteX33" fmla="*/ 2547829 w 9517857"/>
              <a:gd name="connsiteY33" fmla="*/ 566150 h 918356"/>
              <a:gd name="connsiteX34" fmla="*/ 2658055 w 9517857"/>
              <a:gd name="connsiteY34" fmla="*/ 578727 h 918356"/>
              <a:gd name="connsiteX35" fmla="*/ 2693698 w 9517857"/>
              <a:gd name="connsiteY35" fmla="*/ 560029 h 918356"/>
              <a:gd name="connsiteX36" fmla="*/ 2699673 w 9517857"/>
              <a:gd name="connsiteY36" fmla="*/ 556400 h 918356"/>
              <a:gd name="connsiteX37" fmla="*/ 2727306 w 9517857"/>
              <a:gd name="connsiteY37" fmla="*/ 550698 h 918356"/>
              <a:gd name="connsiteX38" fmla="*/ 2730451 w 9517857"/>
              <a:gd name="connsiteY38" fmla="*/ 538058 h 918356"/>
              <a:gd name="connsiteX39" fmla="*/ 2768713 w 9517857"/>
              <a:gd name="connsiteY39" fmla="*/ 521575 h 918356"/>
              <a:gd name="connsiteX40" fmla="*/ 2820868 w 9517857"/>
              <a:gd name="connsiteY40" fmla="*/ 514160 h 918356"/>
              <a:gd name="connsiteX41" fmla="*/ 3073635 w 9517857"/>
              <a:gd name="connsiteY41" fmla="*/ 491294 h 918356"/>
              <a:gd name="connsiteX42" fmla="*/ 3222071 w 9517857"/>
              <a:gd name="connsiteY42" fmla="*/ 470559 h 918356"/>
              <a:gd name="connsiteX43" fmla="*/ 3274069 w 9517857"/>
              <a:gd name="connsiteY43" fmla="*/ 451605 h 918356"/>
              <a:gd name="connsiteX44" fmla="*/ 3349632 w 9517857"/>
              <a:gd name="connsiteY44" fmla="*/ 432583 h 918356"/>
              <a:gd name="connsiteX45" fmla="*/ 3479593 w 9517857"/>
              <a:gd name="connsiteY45" fmla="*/ 390437 h 918356"/>
              <a:gd name="connsiteX46" fmla="*/ 3660110 w 9517857"/>
              <a:gd name="connsiteY46" fmla="*/ 348726 h 918356"/>
              <a:gd name="connsiteX47" fmla="*/ 3750023 w 9517857"/>
              <a:gd name="connsiteY47" fmla="*/ 370678 h 918356"/>
              <a:gd name="connsiteX48" fmla="*/ 3844133 w 9517857"/>
              <a:gd name="connsiteY48" fmla="*/ 360648 h 918356"/>
              <a:gd name="connsiteX49" fmla="*/ 3913545 w 9517857"/>
              <a:gd name="connsiteY49" fmla="*/ 344235 h 918356"/>
              <a:gd name="connsiteX50" fmla="*/ 4266740 w 9517857"/>
              <a:gd name="connsiteY50" fmla="*/ 361454 h 918356"/>
              <a:gd name="connsiteX51" fmla="*/ 4430770 w 9517857"/>
              <a:gd name="connsiteY51" fmla="*/ 342643 h 918356"/>
              <a:gd name="connsiteX52" fmla="*/ 4512664 w 9517857"/>
              <a:gd name="connsiteY52" fmla="*/ 319948 h 918356"/>
              <a:gd name="connsiteX53" fmla="*/ 4616423 w 9517857"/>
              <a:gd name="connsiteY53" fmla="*/ 290914 h 918356"/>
              <a:gd name="connsiteX54" fmla="*/ 4691675 w 9517857"/>
              <a:gd name="connsiteY54" fmla="*/ 254011 h 918356"/>
              <a:gd name="connsiteX55" fmla="*/ 4689051 w 9517857"/>
              <a:gd name="connsiteY55" fmla="*/ 250968 h 918356"/>
              <a:gd name="connsiteX56" fmla="*/ 4719994 w 9517857"/>
              <a:gd name="connsiteY56" fmla="*/ 245307 h 918356"/>
              <a:gd name="connsiteX57" fmla="*/ 4752894 w 9517857"/>
              <a:gd name="connsiteY57" fmla="*/ 239875 h 918356"/>
              <a:gd name="connsiteX58" fmla="*/ 4769329 w 9517857"/>
              <a:gd name="connsiteY58" fmla="*/ 233585 h 918356"/>
              <a:gd name="connsiteX59" fmla="*/ 4775634 w 9517857"/>
              <a:gd name="connsiteY59" fmla="*/ 234063 h 918356"/>
              <a:gd name="connsiteX60" fmla="*/ 4790452 w 9517857"/>
              <a:gd name="connsiteY60" fmla="*/ 233572 h 918356"/>
              <a:gd name="connsiteX61" fmla="*/ 4789062 w 9517857"/>
              <a:gd name="connsiteY61" fmla="*/ 241924 h 918356"/>
              <a:gd name="connsiteX62" fmla="*/ 4827826 w 9517857"/>
              <a:gd name="connsiteY62" fmla="*/ 246977 h 918356"/>
              <a:gd name="connsiteX63" fmla="*/ 4892569 w 9517857"/>
              <a:gd name="connsiteY63" fmla="*/ 249933 h 918356"/>
              <a:gd name="connsiteX64" fmla="*/ 4896611 w 9517857"/>
              <a:gd name="connsiteY64" fmla="*/ 240448 h 918356"/>
              <a:gd name="connsiteX65" fmla="*/ 4917286 w 9517857"/>
              <a:gd name="connsiteY65" fmla="*/ 243659 h 918356"/>
              <a:gd name="connsiteX66" fmla="*/ 4981173 w 9517857"/>
              <a:gd name="connsiteY66" fmla="*/ 247103 h 918356"/>
              <a:gd name="connsiteX67" fmla="*/ 5060397 w 9517857"/>
              <a:gd name="connsiteY67" fmla="*/ 263688 h 918356"/>
              <a:gd name="connsiteX68" fmla="*/ 5252996 w 9517857"/>
              <a:gd name="connsiteY68" fmla="*/ 270655 h 918356"/>
              <a:gd name="connsiteX69" fmla="*/ 5358056 w 9517857"/>
              <a:gd name="connsiteY69" fmla="*/ 247248 h 918356"/>
              <a:gd name="connsiteX70" fmla="*/ 5426496 w 9517857"/>
              <a:gd name="connsiteY70" fmla="*/ 235142 h 918356"/>
              <a:gd name="connsiteX71" fmla="*/ 5497161 w 9517857"/>
              <a:gd name="connsiteY71" fmla="*/ 228808 h 918356"/>
              <a:gd name="connsiteX72" fmla="*/ 5826043 w 9517857"/>
              <a:gd name="connsiteY72" fmla="*/ 148073 h 918356"/>
              <a:gd name="connsiteX73" fmla="*/ 6013415 w 9517857"/>
              <a:gd name="connsiteY73" fmla="*/ 137316 h 918356"/>
              <a:gd name="connsiteX74" fmla="*/ 6080994 w 9517857"/>
              <a:gd name="connsiteY74" fmla="*/ 142938 h 918356"/>
              <a:gd name="connsiteX75" fmla="*/ 6194152 w 9517857"/>
              <a:gd name="connsiteY75" fmla="*/ 151772 h 918356"/>
              <a:gd name="connsiteX76" fmla="*/ 6281379 w 9517857"/>
              <a:gd name="connsiteY76" fmla="*/ 181626 h 918356"/>
              <a:gd name="connsiteX77" fmla="*/ 6374947 w 9517857"/>
              <a:gd name="connsiteY77" fmla="*/ 179799 h 918356"/>
              <a:gd name="connsiteX78" fmla="*/ 6448518 w 9517857"/>
              <a:gd name="connsiteY78" fmla="*/ 164378 h 918356"/>
              <a:gd name="connsiteX79" fmla="*/ 6544700 w 9517857"/>
              <a:gd name="connsiteY79" fmla="*/ 167161 h 918356"/>
              <a:gd name="connsiteX80" fmla="*/ 6648353 w 9517857"/>
              <a:gd name="connsiteY80" fmla="*/ 172250 h 918356"/>
              <a:gd name="connsiteX81" fmla="*/ 6736227 w 9517857"/>
              <a:gd name="connsiteY81" fmla="*/ 173216 h 918356"/>
              <a:gd name="connsiteX82" fmla="*/ 6977218 w 9517857"/>
              <a:gd name="connsiteY82" fmla="*/ 184289 h 918356"/>
              <a:gd name="connsiteX83" fmla="*/ 7065221 w 9517857"/>
              <a:gd name="connsiteY83" fmla="*/ 227531 h 918356"/>
              <a:gd name="connsiteX84" fmla="*/ 7366876 w 9517857"/>
              <a:gd name="connsiteY84" fmla="*/ 248468 h 918356"/>
              <a:gd name="connsiteX85" fmla="*/ 7565449 w 9517857"/>
              <a:gd name="connsiteY85" fmla="*/ 258950 h 918356"/>
              <a:gd name="connsiteX86" fmla="*/ 7599285 w 9517857"/>
              <a:gd name="connsiteY86" fmla="*/ 266021 h 918356"/>
              <a:gd name="connsiteX87" fmla="*/ 7644411 w 9517857"/>
              <a:gd name="connsiteY87" fmla="*/ 258986 h 918356"/>
              <a:gd name="connsiteX88" fmla="*/ 7825110 w 9517857"/>
              <a:gd name="connsiteY88" fmla="*/ 229109 h 918356"/>
              <a:gd name="connsiteX89" fmla="*/ 7965804 w 9517857"/>
              <a:gd name="connsiteY89" fmla="*/ 190545 h 918356"/>
              <a:gd name="connsiteX90" fmla="*/ 8147401 w 9517857"/>
              <a:gd name="connsiteY90" fmla="*/ 205617 h 918356"/>
              <a:gd name="connsiteX91" fmla="*/ 8256033 w 9517857"/>
              <a:gd name="connsiteY91" fmla="*/ 193713 h 918356"/>
              <a:gd name="connsiteX92" fmla="*/ 8410677 w 9517857"/>
              <a:gd name="connsiteY92" fmla="*/ 172167 h 918356"/>
              <a:gd name="connsiteX93" fmla="*/ 8617841 w 9517857"/>
              <a:gd name="connsiteY93" fmla="*/ 155167 h 918356"/>
              <a:gd name="connsiteX94" fmla="*/ 8715976 w 9517857"/>
              <a:gd name="connsiteY94" fmla="*/ 178374 h 918356"/>
              <a:gd name="connsiteX95" fmla="*/ 8778827 w 9517857"/>
              <a:gd name="connsiteY95" fmla="*/ 172936 h 918356"/>
              <a:gd name="connsiteX96" fmla="*/ 8840778 w 9517857"/>
              <a:gd name="connsiteY96" fmla="*/ 143149 h 918356"/>
              <a:gd name="connsiteX97" fmla="*/ 9010380 w 9517857"/>
              <a:gd name="connsiteY97" fmla="*/ 91891 h 918356"/>
              <a:gd name="connsiteX98" fmla="*/ 9110856 w 9517857"/>
              <a:gd name="connsiteY98" fmla="*/ 70997 h 918356"/>
              <a:gd name="connsiteX99" fmla="*/ 9268817 w 9517857"/>
              <a:gd name="connsiteY99" fmla="*/ 53082 h 918356"/>
              <a:gd name="connsiteX100" fmla="*/ 9316667 w 9517857"/>
              <a:gd name="connsiteY100" fmla="*/ 45047 h 918356"/>
              <a:gd name="connsiteX101" fmla="*/ 9428209 w 9517857"/>
              <a:gd name="connsiteY101" fmla="*/ 29923 h 918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9517857" h="918356">
                <a:moveTo>
                  <a:pt x="4686423" y="247919"/>
                </a:moveTo>
                <a:lnTo>
                  <a:pt x="4689051" y="250968"/>
                </a:lnTo>
                <a:lnTo>
                  <a:pt x="4687244" y="251298"/>
                </a:lnTo>
                <a:close/>
                <a:moveTo>
                  <a:pt x="4685225" y="246530"/>
                </a:moveTo>
                <a:cubicBezTo>
                  <a:pt x="4688837" y="243198"/>
                  <a:pt x="4687468" y="244598"/>
                  <a:pt x="4686133" y="246727"/>
                </a:cubicBezTo>
                <a:lnTo>
                  <a:pt x="4686423" y="247919"/>
                </a:lnTo>
                <a:close/>
                <a:moveTo>
                  <a:pt x="9517856" y="0"/>
                </a:moveTo>
                <a:lnTo>
                  <a:pt x="9517857" y="12"/>
                </a:lnTo>
                <a:lnTo>
                  <a:pt x="9517857" y="918356"/>
                </a:lnTo>
                <a:lnTo>
                  <a:pt x="14604" y="918356"/>
                </a:lnTo>
                <a:lnTo>
                  <a:pt x="12841" y="917763"/>
                </a:lnTo>
                <a:cubicBezTo>
                  <a:pt x="4532" y="914864"/>
                  <a:pt x="-773" y="912807"/>
                  <a:pt x="93" y="912471"/>
                </a:cubicBezTo>
                <a:cubicBezTo>
                  <a:pt x="172" y="912298"/>
                  <a:pt x="58594" y="890495"/>
                  <a:pt x="58674" y="890322"/>
                </a:cubicBezTo>
                <a:cubicBezTo>
                  <a:pt x="127436" y="929614"/>
                  <a:pt x="206243" y="828226"/>
                  <a:pt x="275005" y="807229"/>
                </a:cubicBezTo>
                <a:cubicBezTo>
                  <a:pt x="303983" y="806087"/>
                  <a:pt x="504960" y="777375"/>
                  <a:pt x="587824" y="798195"/>
                </a:cubicBezTo>
                <a:cubicBezTo>
                  <a:pt x="598733" y="769348"/>
                  <a:pt x="682904" y="785924"/>
                  <a:pt x="651826" y="738338"/>
                </a:cubicBezTo>
                <a:cubicBezTo>
                  <a:pt x="688440" y="737862"/>
                  <a:pt x="753255" y="750396"/>
                  <a:pt x="727985" y="719826"/>
                </a:cubicBezTo>
                <a:cubicBezTo>
                  <a:pt x="739648" y="718749"/>
                  <a:pt x="775717" y="715087"/>
                  <a:pt x="778982" y="710142"/>
                </a:cubicBezTo>
                <a:cubicBezTo>
                  <a:pt x="779189" y="709407"/>
                  <a:pt x="849736" y="718721"/>
                  <a:pt x="849944" y="717987"/>
                </a:cubicBezTo>
                <a:lnTo>
                  <a:pt x="921659" y="712695"/>
                </a:lnTo>
                <a:lnTo>
                  <a:pt x="930946" y="734046"/>
                </a:lnTo>
                <a:lnTo>
                  <a:pt x="986250" y="713530"/>
                </a:lnTo>
                <a:lnTo>
                  <a:pt x="1013752" y="713361"/>
                </a:lnTo>
                <a:lnTo>
                  <a:pt x="1023734" y="718571"/>
                </a:lnTo>
                <a:cubicBezTo>
                  <a:pt x="1033291" y="721276"/>
                  <a:pt x="1045398" y="721394"/>
                  <a:pt x="1063207" y="715651"/>
                </a:cubicBezTo>
                <a:lnTo>
                  <a:pt x="1081980" y="738455"/>
                </a:lnTo>
                <a:lnTo>
                  <a:pt x="1218120" y="713280"/>
                </a:lnTo>
                <a:cubicBezTo>
                  <a:pt x="1230137" y="716162"/>
                  <a:pt x="1387179" y="685179"/>
                  <a:pt x="1397459" y="691190"/>
                </a:cubicBezTo>
                <a:cubicBezTo>
                  <a:pt x="1490025" y="704984"/>
                  <a:pt x="1465878" y="715604"/>
                  <a:pt x="1580688" y="693697"/>
                </a:cubicBezTo>
                <a:cubicBezTo>
                  <a:pt x="1607067" y="704379"/>
                  <a:pt x="1719477" y="658239"/>
                  <a:pt x="1772334" y="710640"/>
                </a:cubicBezTo>
                <a:cubicBezTo>
                  <a:pt x="1745536" y="644824"/>
                  <a:pt x="1976078" y="716436"/>
                  <a:pt x="2002561" y="659917"/>
                </a:cubicBezTo>
                <a:cubicBezTo>
                  <a:pt x="2045346" y="660357"/>
                  <a:pt x="2166676" y="654391"/>
                  <a:pt x="2135144" y="636501"/>
                </a:cubicBezTo>
                <a:cubicBezTo>
                  <a:pt x="2276591" y="665055"/>
                  <a:pt x="2293173" y="591792"/>
                  <a:pt x="2440292" y="593862"/>
                </a:cubicBezTo>
                <a:cubicBezTo>
                  <a:pt x="2495160" y="534824"/>
                  <a:pt x="2473343" y="585644"/>
                  <a:pt x="2547829" y="566150"/>
                </a:cubicBezTo>
                <a:cubicBezTo>
                  <a:pt x="2545438" y="614169"/>
                  <a:pt x="2632278" y="528280"/>
                  <a:pt x="2658055" y="578727"/>
                </a:cubicBezTo>
                <a:cubicBezTo>
                  <a:pt x="2670795" y="573581"/>
                  <a:pt x="2682322" y="567005"/>
                  <a:pt x="2693698" y="560029"/>
                </a:cubicBezTo>
                <a:lnTo>
                  <a:pt x="2699673" y="556400"/>
                </a:lnTo>
                <a:lnTo>
                  <a:pt x="2727306" y="550698"/>
                </a:lnTo>
                <a:lnTo>
                  <a:pt x="2730451" y="538058"/>
                </a:lnTo>
                <a:lnTo>
                  <a:pt x="2768713" y="521575"/>
                </a:lnTo>
                <a:cubicBezTo>
                  <a:pt x="2783756" y="517104"/>
                  <a:pt x="2800788" y="514291"/>
                  <a:pt x="2820868" y="514160"/>
                </a:cubicBezTo>
                <a:cubicBezTo>
                  <a:pt x="2894791" y="532885"/>
                  <a:pt x="2981506" y="465507"/>
                  <a:pt x="3073635" y="491294"/>
                </a:cubicBezTo>
                <a:cubicBezTo>
                  <a:pt x="3106872" y="496624"/>
                  <a:pt x="3205785" y="487718"/>
                  <a:pt x="3222071" y="470559"/>
                </a:cubicBezTo>
                <a:cubicBezTo>
                  <a:pt x="3242193" y="465514"/>
                  <a:pt x="3267163" y="469136"/>
                  <a:pt x="3274069" y="451605"/>
                </a:cubicBezTo>
                <a:cubicBezTo>
                  <a:pt x="3286659" y="430165"/>
                  <a:pt x="3363648" y="455571"/>
                  <a:pt x="3349632" y="432583"/>
                </a:cubicBezTo>
                <a:cubicBezTo>
                  <a:pt x="3404182" y="449847"/>
                  <a:pt x="3438210" y="404323"/>
                  <a:pt x="3479593" y="390437"/>
                </a:cubicBezTo>
                <a:cubicBezTo>
                  <a:pt x="3523240" y="408403"/>
                  <a:pt x="3567027" y="361554"/>
                  <a:pt x="3660110" y="348726"/>
                </a:cubicBezTo>
                <a:cubicBezTo>
                  <a:pt x="3708299" y="369683"/>
                  <a:pt x="3662447" y="344775"/>
                  <a:pt x="3750023" y="370678"/>
                </a:cubicBezTo>
                <a:cubicBezTo>
                  <a:pt x="3752092" y="367132"/>
                  <a:pt x="3816880" y="365055"/>
                  <a:pt x="3844133" y="360648"/>
                </a:cubicBezTo>
                <a:cubicBezTo>
                  <a:pt x="3871386" y="356240"/>
                  <a:pt x="3882848" y="332490"/>
                  <a:pt x="3913545" y="344235"/>
                </a:cubicBezTo>
                <a:cubicBezTo>
                  <a:pt x="4050255" y="376864"/>
                  <a:pt x="4159924" y="363190"/>
                  <a:pt x="4266740" y="361454"/>
                </a:cubicBezTo>
                <a:cubicBezTo>
                  <a:pt x="4385770" y="354374"/>
                  <a:pt x="4314535" y="340143"/>
                  <a:pt x="4430770" y="342643"/>
                </a:cubicBezTo>
                <a:cubicBezTo>
                  <a:pt x="4439969" y="322594"/>
                  <a:pt x="4478290" y="314645"/>
                  <a:pt x="4512664" y="319948"/>
                </a:cubicBezTo>
                <a:cubicBezTo>
                  <a:pt x="4570011" y="315138"/>
                  <a:pt x="4549085" y="269599"/>
                  <a:pt x="4616423" y="290914"/>
                </a:cubicBezTo>
                <a:cubicBezTo>
                  <a:pt x="4599641" y="270277"/>
                  <a:pt x="4692085" y="269216"/>
                  <a:pt x="4691675" y="254011"/>
                </a:cubicBezTo>
                <a:lnTo>
                  <a:pt x="4689051" y="250968"/>
                </a:lnTo>
                <a:lnTo>
                  <a:pt x="4719994" y="245307"/>
                </a:lnTo>
                <a:cubicBezTo>
                  <a:pt x="4732635" y="242775"/>
                  <a:pt x="4745300" y="240335"/>
                  <a:pt x="4752894" y="239875"/>
                </a:cubicBezTo>
                <a:lnTo>
                  <a:pt x="4769329" y="233585"/>
                </a:lnTo>
                <a:lnTo>
                  <a:pt x="4775634" y="234063"/>
                </a:lnTo>
                <a:lnTo>
                  <a:pt x="4790452" y="233572"/>
                </a:lnTo>
                <a:cubicBezTo>
                  <a:pt x="4789989" y="236356"/>
                  <a:pt x="4789525" y="239141"/>
                  <a:pt x="4789062" y="241924"/>
                </a:cubicBezTo>
                <a:cubicBezTo>
                  <a:pt x="4786342" y="249932"/>
                  <a:pt x="4804560" y="248631"/>
                  <a:pt x="4827826" y="246977"/>
                </a:cubicBezTo>
                <a:cubicBezTo>
                  <a:pt x="4875782" y="239569"/>
                  <a:pt x="4874112" y="283413"/>
                  <a:pt x="4892569" y="249933"/>
                </a:cubicBezTo>
                <a:lnTo>
                  <a:pt x="4896611" y="240448"/>
                </a:lnTo>
                <a:lnTo>
                  <a:pt x="4917286" y="243659"/>
                </a:lnTo>
                <a:cubicBezTo>
                  <a:pt x="4923060" y="243799"/>
                  <a:pt x="4981729" y="240979"/>
                  <a:pt x="4981173" y="247103"/>
                </a:cubicBezTo>
                <a:cubicBezTo>
                  <a:pt x="5024880" y="220690"/>
                  <a:pt x="5014146" y="257963"/>
                  <a:pt x="5060397" y="263688"/>
                </a:cubicBezTo>
                <a:cubicBezTo>
                  <a:pt x="5093356" y="238589"/>
                  <a:pt x="5157892" y="275351"/>
                  <a:pt x="5252996" y="270655"/>
                </a:cubicBezTo>
                <a:cubicBezTo>
                  <a:pt x="5288840" y="241872"/>
                  <a:pt x="5287005" y="287921"/>
                  <a:pt x="5358056" y="247248"/>
                </a:cubicBezTo>
                <a:cubicBezTo>
                  <a:pt x="5361752" y="250257"/>
                  <a:pt x="5403312" y="238215"/>
                  <a:pt x="5426496" y="235142"/>
                </a:cubicBezTo>
                <a:cubicBezTo>
                  <a:pt x="5449679" y="232069"/>
                  <a:pt x="5473549" y="245611"/>
                  <a:pt x="5497161" y="228808"/>
                </a:cubicBezTo>
                <a:cubicBezTo>
                  <a:pt x="5611861" y="172767"/>
                  <a:pt x="5723211" y="165860"/>
                  <a:pt x="5826043" y="148073"/>
                </a:cubicBezTo>
                <a:cubicBezTo>
                  <a:pt x="5943127" y="133166"/>
                  <a:pt x="5872659" y="193078"/>
                  <a:pt x="6013415" y="137316"/>
                </a:cubicBezTo>
                <a:cubicBezTo>
                  <a:pt x="6031924" y="154783"/>
                  <a:pt x="6050745" y="154258"/>
                  <a:pt x="6080994" y="142938"/>
                </a:cubicBezTo>
                <a:cubicBezTo>
                  <a:pt x="6138083" y="137090"/>
                  <a:pt x="6140195" y="184383"/>
                  <a:pt x="6194152" y="151772"/>
                </a:cubicBezTo>
                <a:cubicBezTo>
                  <a:pt x="6187280" y="177783"/>
                  <a:pt x="6304222" y="153410"/>
                  <a:pt x="6281379" y="181626"/>
                </a:cubicBezTo>
                <a:cubicBezTo>
                  <a:pt x="6321899" y="201819"/>
                  <a:pt x="6335111" y="162590"/>
                  <a:pt x="6374947" y="179799"/>
                </a:cubicBezTo>
                <a:cubicBezTo>
                  <a:pt x="6417404" y="181336"/>
                  <a:pt x="6402484" y="169694"/>
                  <a:pt x="6448518" y="164378"/>
                </a:cubicBezTo>
                <a:cubicBezTo>
                  <a:pt x="6504958" y="162488"/>
                  <a:pt x="6493438" y="111203"/>
                  <a:pt x="6544700" y="167161"/>
                </a:cubicBezTo>
                <a:cubicBezTo>
                  <a:pt x="6601507" y="148697"/>
                  <a:pt x="6566269" y="164386"/>
                  <a:pt x="6648353" y="172250"/>
                </a:cubicBezTo>
                <a:cubicBezTo>
                  <a:pt x="6680008" y="155223"/>
                  <a:pt x="6707960" y="160673"/>
                  <a:pt x="6736227" y="173216"/>
                </a:cubicBezTo>
                <a:cubicBezTo>
                  <a:pt x="6813963" y="164284"/>
                  <a:pt x="6888143" y="181296"/>
                  <a:pt x="6977218" y="184289"/>
                </a:cubicBezTo>
                <a:cubicBezTo>
                  <a:pt x="7040424" y="188318"/>
                  <a:pt x="7000278" y="216835"/>
                  <a:pt x="7065221" y="227531"/>
                </a:cubicBezTo>
                <a:cubicBezTo>
                  <a:pt x="7130163" y="238228"/>
                  <a:pt x="7291878" y="238208"/>
                  <a:pt x="7366876" y="248468"/>
                </a:cubicBezTo>
                <a:cubicBezTo>
                  <a:pt x="7491356" y="206752"/>
                  <a:pt x="7367734" y="280166"/>
                  <a:pt x="7565449" y="258950"/>
                </a:cubicBezTo>
                <a:cubicBezTo>
                  <a:pt x="7575959" y="252432"/>
                  <a:pt x="7600854" y="257628"/>
                  <a:pt x="7599285" y="266021"/>
                </a:cubicBezTo>
                <a:cubicBezTo>
                  <a:pt x="7611616" y="262940"/>
                  <a:pt x="7639946" y="245819"/>
                  <a:pt x="7644411" y="258986"/>
                </a:cubicBezTo>
                <a:cubicBezTo>
                  <a:pt x="7708015" y="258012"/>
                  <a:pt x="7770249" y="247724"/>
                  <a:pt x="7825110" y="229109"/>
                </a:cubicBezTo>
                <a:cubicBezTo>
                  <a:pt x="7949762" y="247028"/>
                  <a:pt x="7921956" y="197757"/>
                  <a:pt x="7965804" y="190545"/>
                </a:cubicBezTo>
                <a:cubicBezTo>
                  <a:pt x="8039439" y="213878"/>
                  <a:pt x="8063651" y="191475"/>
                  <a:pt x="8147401" y="205617"/>
                </a:cubicBezTo>
                <a:cubicBezTo>
                  <a:pt x="8166453" y="196610"/>
                  <a:pt x="8225048" y="207099"/>
                  <a:pt x="8256033" y="193713"/>
                </a:cubicBezTo>
                <a:cubicBezTo>
                  <a:pt x="8311388" y="242017"/>
                  <a:pt x="8350376" y="178592"/>
                  <a:pt x="8410677" y="172167"/>
                </a:cubicBezTo>
                <a:cubicBezTo>
                  <a:pt x="8470978" y="165743"/>
                  <a:pt x="8572470" y="206385"/>
                  <a:pt x="8617841" y="155167"/>
                </a:cubicBezTo>
                <a:cubicBezTo>
                  <a:pt x="8646050" y="160448"/>
                  <a:pt x="8664949" y="183631"/>
                  <a:pt x="8715976" y="178374"/>
                </a:cubicBezTo>
                <a:cubicBezTo>
                  <a:pt x="8737194" y="188216"/>
                  <a:pt x="8738009" y="189511"/>
                  <a:pt x="8778827" y="172936"/>
                </a:cubicBezTo>
                <a:cubicBezTo>
                  <a:pt x="8725277" y="146372"/>
                  <a:pt x="8850819" y="175612"/>
                  <a:pt x="8840778" y="143149"/>
                </a:cubicBezTo>
                <a:cubicBezTo>
                  <a:pt x="8903519" y="121096"/>
                  <a:pt x="9021861" y="150359"/>
                  <a:pt x="9010380" y="91891"/>
                </a:cubicBezTo>
                <a:cubicBezTo>
                  <a:pt x="9027103" y="56852"/>
                  <a:pt x="9112524" y="108357"/>
                  <a:pt x="9110856" y="70997"/>
                </a:cubicBezTo>
                <a:cubicBezTo>
                  <a:pt x="9148189" y="94250"/>
                  <a:pt x="9209809" y="53285"/>
                  <a:pt x="9268817" y="53082"/>
                </a:cubicBezTo>
                <a:cubicBezTo>
                  <a:pt x="9279135" y="35997"/>
                  <a:pt x="9292736" y="36520"/>
                  <a:pt x="9316667" y="45047"/>
                </a:cubicBezTo>
                <a:cubicBezTo>
                  <a:pt x="9352186" y="45862"/>
                  <a:pt x="9390008" y="39799"/>
                  <a:pt x="9428209" y="29923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17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8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C05CBC3C-2E5A-4839-8B9B-2E5A6ADF0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B5B423A-57CC-4C58-AA26-8E2E862B03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3912768" cy="3994777"/>
          </a:xfrm>
          <a:custGeom>
            <a:avLst/>
            <a:gdLst>
              <a:gd name="connsiteX0" fmla="*/ 1945461 w 5217023"/>
              <a:gd name="connsiteY0" fmla="*/ 3787398 h 3994777"/>
              <a:gd name="connsiteX1" fmla="*/ 1942113 w 5217023"/>
              <a:gd name="connsiteY1" fmla="*/ 3790053 h 3994777"/>
              <a:gd name="connsiteX2" fmla="*/ 1946982 w 5217023"/>
              <a:gd name="connsiteY2" fmla="*/ 3787990 h 3994777"/>
              <a:gd name="connsiteX3" fmla="*/ 1945461 w 5217023"/>
              <a:gd name="connsiteY3" fmla="*/ 3787398 h 3994777"/>
              <a:gd name="connsiteX4" fmla="*/ 0 w 5217023"/>
              <a:gd name="connsiteY4" fmla="*/ 0 h 3994777"/>
              <a:gd name="connsiteX5" fmla="*/ 5030958 w 5217023"/>
              <a:gd name="connsiteY5" fmla="*/ 0 h 3994777"/>
              <a:gd name="connsiteX6" fmla="*/ 5046198 w 5217023"/>
              <a:gd name="connsiteY6" fmla="*/ 153449 h 3994777"/>
              <a:gd name="connsiteX7" fmla="*/ 5055729 w 5217023"/>
              <a:gd name="connsiteY7" fmla="*/ 415828 h 3994777"/>
              <a:gd name="connsiteX8" fmla="*/ 4735242 w 5217023"/>
              <a:gd name="connsiteY8" fmla="*/ 1867130 h 3994777"/>
              <a:gd name="connsiteX9" fmla="*/ 3907395 w 5217023"/>
              <a:gd name="connsiteY9" fmla="*/ 2938441 h 3994777"/>
              <a:gd name="connsiteX10" fmla="*/ 3946497 w 5217023"/>
              <a:gd name="connsiteY10" fmla="*/ 2908567 h 3994777"/>
              <a:gd name="connsiteX11" fmla="*/ 4585421 w 5217023"/>
              <a:gd name="connsiteY11" fmla="*/ 2188401 h 3994777"/>
              <a:gd name="connsiteX12" fmla="*/ 5142585 w 5217023"/>
              <a:gd name="connsiteY12" fmla="*/ 276891 h 3994777"/>
              <a:gd name="connsiteX13" fmla="*/ 5121833 w 5217023"/>
              <a:gd name="connsiteY13" fmla="*/ 30208 h 3994777"/>
              <a:gd name="connsiteX14" fmla="*/ 5116229 w 5217023"/>
              <a:gd name="connsiteY14" fmla="*/ 0 h 3994777"/>
              <a:gd name="connsiteX15" fmla="*/ 5184724 w 5217023"/>
              <a:gd name="connsiteY15" fmla="*/ 0 h 3994777"/>
              <a:gd name="connsiteX16" fmla="*/ 5196265 w 5217023"/>
              <a:gd name="connsiteY16" fmla="*/ 66113 h 3994777"/>
              <a:gd name="connsiteX17" fmla="*/ 5058603 w 5217023"/>
              <a:gd name="connsiteY17" fmla="*/ 1368242 h 3994777"/>
              <a:gd name="connsiteX18" fmla="*/ 4096624 w 5217023"/>
              <a:gd name="connsiteY18" fmla="*/ 2870829 h 3994777"/>
              <a:gd name="connsiteX19" fmla="*/ 3833203 w 5217023"/>
              <a:gd name="connsiteY19" fmla="*/ 3092190 h 3994777"/>
              <a:gd name="connsiteX20" fmla="*/ 3536509 w 5217023"/>
              <a:gd name="connsiteY20" fmla="*/ 3297128 h 3994777"/>
              <a:gd name="connsiteX21" fmla="*/ 3148966 w 5217023"/>
              <a:gd name="connsiteY21" fmla="*/ 3485478 h 3994777"/>
              <a:gd name="connsiteX22" fmla="*/ 1860557 w 5217023"/>
              <a:gd name="connsiteY22" fmla="*/ 3880910 h 3994777"/>
              <a:gd name="connsiteX23" fmla="*/ 573715 w 5217023"/>
              <a:gd name="connsiteY23" fmla="*/ 3983764 h 3994777"/>
              <a:gd name="connsiteX24" fmla="*/ 108410 w 5217023"/>
              <a:gd name="connsiteY24" fmla="*/ 3908816 h 3994777"/>
              <a:gd name="connsiteX25" fmla="*/ 0 w 5217023"/>
              <a:gd name="connsiteY25" fmla="*/ 3876793 h 3994777"/>
              <a:gd name="connsiteX26" fmla="*/ 0 w 5217023"/>
              <a:gd name="connsiteY26" fmla="*/ 3802912 h 3994777"/>
              <a:gd name="connsiteX27" fmla="*/ 36975 w 5217023"/>
              <a:gd name="connsiteY27" fmla="*/ 3815954 h 3994777"/>
              <a:gd name="connsiteX28" fmla="*/ 561628 w 5217023"/>
              <a:gd name="connsiteY28" fmla="*/ 3912655 h 3994777"/>
              <a:gd name="connsiteX29" fmla="*/ 1683086 w 5217023"/>
              <a:gd name="connsiteY29" fmla="*/ 3844334 h 3994777"/>
              <a:gd name="connsiteX30" fmla="*/ 1806023 w 5217023"/>
              <a:gd name="connsiteY30" fmla="*/ 3820992 h 3994777"/>
              <a:gd name="connsiteX31" fmla="*/ 1921817 w 5217023"/>
              <a:gd name="connsiteY31" fmla="*/ 3795747 h 3994777"/>
              <a:gd name="connsiteX32" fmla="*/ 1243689 w 5217023"/>
              <a:gd name="connsiteY32" fmla="*/ 3846539 h 3994777"/>
              <a:gd name="connsiteX33" fmla="*/ 62875 w 5217023"/>
              <a:gd name="connsiteY33" fmla="*/ 3668143 h 3994777"/>
              <a:gd name="connsiteX34" fmla="*/ 0 w 5217023"/>
              <a:gd name="connsiteY34" fmla="*/ 3644185 h 3994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217023" h="3994777">
                <a:moveTo>
                  <a:pt x="1945461" y="3787398"/>
                </a:moveTo>
                <a:lnTo>
                  <a:pt x="1942113" y="3790053"/>
                </a:lnTo>
                <a:lnTo>
                  <a:pt x="1946982" y="3787990"/>
                </a:lnTo>
                <a:cubicBezTo>
                  <a:pt x="1946982" y="3787990"/>
                  <a:pt x="1946379" y="3787019"/>
                  <a:pt x="1945461" y="3787398"/>
                </a:cubicBezTo>
                <a:close/>
                <a:moveTo>
                  <a:pt x="0" y="0"/>
                </a:moveTo>
                <a:lnTo>
                  <a:pt x="5030958" y="0"/>
                </a:lnTo>
                <a:lnTo>
                  <a:pt x="5046198" y="153449"/>
                </a:lnTo>
                <a:cubicBezTo>
                  <a:pt x="5052189" y="240558"/>
                  <a:pt x="5055458" y="328007"/>
                  <a:pt x="5055729" y="415828"/>
                </a:cubicBezTo>
                <a:cubicBezTo>
                  <a:pt x="5057604" y="923672"/>
                  <a:pt x="4959210" y="1409054"/>
                  <a:pt x="4735242" y="1867130"/>
                </a:cubicBezTo>
                <a:cubicBezTo>
                  <a:pt x="4533284" y="2280198"/>
                  <a:pt x="4248921" y="2629330"/>
                  <a:pt x="3907395" y="2938441"/>
                </a:cubicBezTo>
                <a:cubicBezTo>
                  <a:pt x="3922498" y="2931535"/>
                  <a:pt x="3935859" y="2921330"/>
                  <a:pt x="3946497" y="2908567"/>
                </a:cubicBezTo>
                <a:cubicBezTo>
                  <a:pt x="4193494" y="2700987"/>
                  <a:pt x="4408756" y="2458364"/>
                  <a:pt x="4585421" y="2188401"/>
                </a:cubicBezTo>
                <a:cubicBezTo>
                  <a:pt x="4967641" y="1608533"/>
                  <a:pt x="5169304" y="975361"/>
                  <a:pt x="5142585" y="276891"/>
                </a:cubicBezTo>
                <a:cubicBezTo>
                  <a:pt x="5139764" y="194215"/>
                  <a:pt x="5132824" y="111888"/>
                  <a:pt x="5121833" y="30208"/>
                </a:cubicBezTo>
                <a:lnTo>
                  <a:pt x="5116229" y="0"/>
                </a:lnTo>
                <a:lnTo>
                  <a:pt x="5184724" y="0"/>
                </a:lnTo>
                <a:lnTo>
                  <a:pt x="5196265" y="66113"/>
                </a:lnTo>
                <a:cubicBezTo>
                  <a:pt x="5249921" y="496647"/>
                  <a:pt x="5197997" y="931171"/>
                  <a:pt x="5058603" y="1368242"/>
                </a:cubicBezTo>
                <a:cubicBezTo>
                  <a:pt x="4872414" y="1953929"/>
                  <a:pt x="4544298" y="2451351"/>
                  <a:pt x="4096624" y="2870829"/>
                </a:cubicBezTo>
                <a:cubicBezTo>
                  <a:pt x="4012832" y="2949426"/>
                  <a:pt x="3924415" y="3022439"/>
                  <a:pt x="3833203" y="3092190"/>
                </a:cubicBezTo>
                <a:cubicBezTo>
                  <a:pt x="3741992" y="3161943"/>
                  <a:pt x="3648667" y="3225510"/>
                  <a:pt x="3536509" y="3297128"/>
                </a:cubicBezTo>
                <a:cubicBezTo>
                  <a:pt x="3427215" y="3372735"/>
                  <a:pt x="3288598" y="3430233"/>
                  <a:pt x="3148966" y="3485478"/>
                </a:cubicBezTo>
                <a:cubicBezTo>
                  <a:pt x="2729930" y="3651299"/>
                  <a:pt x="2302194" y="3788890"/>
                  <a:pt x="1860557" y="3880910"/>
                </a:cubicBezTo>
                <a:cubicBezTo>
                  <a:pt x="1435974" y="3969444"/>
                  <a:pt x="1008052" y="4017957"/>
                  <a:pt x="573715" y="3983764"/>
                </a:cubicBezTo>
                <a:cubicBezTo>
                  <a:pt x="415134" y="3971300"/>
                  <a:pt x="259585" y="3947743"/>
                  <a:pt x="108410" y="3908816"/>
                </a:cubicBezTo>
                <a:lnTo>
                  <a:pt x="0" y="3876793"/>
                </a:lnTo>
                <a:lnTo>
                  <a:pt x="0" y="3802912"/>
                </a:lnTo>
                <a:lnTo>
                  <a:pt x="36975" y="3815954"/>
                </a:lnTo>
                <a:cubicBezTo>
                  <a:pt x="206404" y="3867475"/>
                  <a:pt x="382020" y="3897326"/>
                  <a:pt x="561628" y="3912655"/>
                </a:cubicBezTo>
                <a:cubicBezTo>
                  <a:pt x="938583" y="3944832"/>
                  <a:pt x="1311814" y="3910697"/>
                  <a:pt x="1683086" y="3844334"/>
                </a:cubicBezTo>
                <a:cubicBezTo>
                  <a:pt x="1724123" y="3837151"/>
                  <a:pt x="1765097" y="3829374"/>
                  <a:pt x="1806023" y="3820992"/>
                </a:cubicBezTo>
                <a:cubicBezTo>
                  <a:pt x="1844740" y="3813079"/>
                  <a:pt x="1883218" y="3804161"/>
                  <a:pt x="1921817" y="3795747"/>
                </a:cubicBezTo>
                <a:cubicBezTo>
                  <a:pt x="1697011" y="3826435"/>
                  <a:pt x="1470551" y="3843387"/>
                  <a:pt x="1243689" y="3846539"/>
                </a:cubicBezTo>
                <a:cubicBezTo>
                  <a:pt x="839058" y="3849054"/>
                  <a:pt x="443424" y="3800206"/>
                  <a:pt x="62875" y="3668143"/>
                </a:cubicBezTo>
                <a:lnTo>
                  <a:pt x="0" y="36441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6200" y="685800"/>
            <a:ext cx="3352739" cy="2027227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4800" b="1" kern="1200" dirty="0">
                <a:ln w="25400"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+mj-lt"/>
                <a:ea typeface="+mj-ea"/>
                <a:cs typeface="+mj-cs"/>
              </a:rPr>
              <a:t>Settlement Timeline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D214A41-223A-4048-A96F-99F80F2860C8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004781164"/>
              </p:ext>
            </p:extLst>
          </p:nvPr>
        </p:nvGraphicFramePr>
        <p:xfrm>
          <a:off x="4038600" y="152400"/>
          <a:ext cx="4953000" cy="6553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2648399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group of people standing around a table with drinks on it&#10;&#10;Description automatically generated with medium confidence">
            <a:extLst>
              <a:ext uri="{FF2B5EF4-FFF2-40B4-BE49-F238E27FC236}">
                <a16:creationId xmlns:a16="http://schemas.microsoft.com/office/drawing/2014/main" id="{68125C5B-0522-49AE-B3FA-093CF3B2BB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900" y="1367314"/>
            <a:ext cx="8458200" cy="4123372"/>
          </a:xfrm>
          <a:prstGeom prst="rect">
            <a:avLst/>
          </a:prstGeom>
          <a:ln w="15875">
            <a:solidFill>
              <a:schemeClr val="accent2">
                <a:lumMod val="50000"/>
              </a:schemeClr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5654427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  <a:alpha val="8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4206915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0126389E-7CD7-4BA8-9923-75E1401EFA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80" r="34645" b="2"/>
          <a:stretch/>
        </p:blipFill>
        <p:spPr>
          <a:xfrm>
            <a:off x="0" y="6927"/>
            <a:ext cx="4081394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0" y="0"/>
                </a:moveTo>
                <a:lnTo>
                  <a:pt x="4400491" y="0"/>
                </a:lnTo>
                <a:lnTo>
                  <a:pt x="4484766" y="76595"/>
                </a:lnTo>
                <a:cubicBezTo>
                  <a:pt x="5076107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43AE4E7-F357-41DB-BF74-1514FCFF7431}"/>
              </a:ext>
            </a:extLst>
          </p:cNvPr>
          <p:cNvSpPr txBox="1"/>
          <p:nvPr/>
        </p:nvSpPr>
        <p:spPr>
          <a:xfrm>
            <a:off x="204190" y="1625469"/>
            <a:ext cx="34290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ln w="25400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6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Key Terms of Settlement</a:t>
            </a:r>
          </a:p>
        </p:txBody>
      </p:sp>
      <p:graphicFrame>
        <p:nvGraphicFramePr>
          <p:cNvPr id="7" name="TextBox 4">
            <a:extLst>
              <a:ext uri="{FF2B5EF4-FFF2-40B4-BE49-F238E27FC236}">
                <a16:creationId xmlns:a16="http://schemas.microsoft.com/office/drawing/2014/main" id="{EF881244-1AF3-4D40-BEBE-BFF2A88474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50635395"/>
              </p:ext>
            </p:extLst>
          </p:nvPr>
        </p:nvGraphicFramePr>
        <p:xfrm>
          <a:off x="4419600" y="381000"/>
          <a:ext cx="4539260" cy="609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060536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0"/>
            <a:ext cx="9143999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62114" y="0"/>
            <a:ext cx="3072908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486646" y="-3486043"/>
            <a:ext cx="2170709" cy="9144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066800" y="296792"/>
            <a:ext cx="7288583" cy="1576446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6000" b="1" kern="1200" dirty="0">
                <a:ln>
                  <a:solidFill>
                    <a:srgbClr val="00B0F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j-lt"/>
                <a:ea typeface="+mj-ea"/>
                <a:cs typeface="+mj-cs"/>
              </a:rPr>
              <a:t>General Benefits</a:t>
            </a:r>
            <a:br>
              <a:rPr lang="en-US" sz="6000" b="1" kern="1200" dirty="0">
                <a:ln>
                  <a:solidFill>
                    <a:srgbClr val="00B0F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j-lt"/>
                <a:ea typeface="+mj-ea"/>
                <a:cs typeface="+mj-cs"/>
              </a:rPr>
            </a:br>
            <a:r>
              <a:rPr lang="en-US" sz="6000" b="1" kern="1200" dirty="0">
                <a:ln>
                  <a:solidFill>
                    <a:srgbClr val="00B0F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j-lt"/>
                <a:ea typeface="+mj-ea"/>
                <a:cs typeface="+mj-cs"/>
              </a:rPr>
              <a:t>of Settlement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3326BA2-4519-4023-8691-46C2E633400A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177423453"/>
              </p:ext>
            </p:extLst>
          </p:nvPr>
        </p:nvGraphicFramePr>
        <p:xfrm>
          <a:off x="228600" y="2615979"/>
          <a:ext cx="8686800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53437724"/>
      </p:ext>
    </p:extLst>
  </p:cSld>
  <p:clrMapOvr>
    <a:masterClrMapping/>
  </p:clrMapOvr>
  <p:transition>
    <p:wipe dir="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D21898E-86C0-4C8A-A76C-DF33E844C8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9656" y="0"/>
            <a:ext cx="7824687" cy="6858000"/>
          </a:xfrm>
          <a:custGeom>
            <a:avLst/>
            <a:gdLst>
              <a:gd name="connsiteX0" fmla="*/ 1287962 w 10432916"/>
              <a:gd name="connsiteY0" fmla="*/ 0 h 6858000"/>
              <a:gd name="connsiteX1" fmla="*/ 9144956 w 10432916"/>
              <a:gd name="connsiteY1" fmla="*/ 0 h 6858000"/>
              <a:gd name="connsiteX2" fmla="*/ 9241731 w 10432916"/>
              <a:gd name="connsiteY2" fmla="*/ 111692 h 6858000"/>
              <a:gd name="connsiteX3" fmla="*/ 10432916 w 10432916"/>
              <a:gd name="connsiteY3" fmla="*/ 3429001 h 6858000"/>
              <a:gd name="connsiteX4" fmla="*/ 9241730 w 10432916"/>
              <a:gd name="connsiteY4" fmla="*/ 6746310 h 6858000"/>
              <a:gd name="connsiteX5" fmla="*/ 9144957 w 10432916"/>
              <a:gd name="connsiteY5" fmla="*/ 6858000 h 6858000"/>
              <a:gd name="connsiteX6" fmla="*/ 1287959 w 10432916"/>
              <a:gd name="connsiteY6" fmla="*/ 6858000 h 6858000"/>
              <a:gd name="connsiteX7" fmla="*/ 1191186 w 10432916"/>
              <a:gd name="connsiteY7" fmla="*/ 6746310 h 6858000"/>
              <a:gd name="connsiteX8" fmla="*/ 0 w 10432916"/>
              <a:gd name="connsiteY8" fmla="*/ 3429001 h 6858000"/>
              <a:gd name="connsiteX9" fmla="*/ 1191186 w 10432916"/>
              <a:gd name="connsiteY9" fmla="*/ 11169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432916" h="6858000">
                <a:moveTo>
                  <a:pt x="1287962" y="0"/>
                </a:moveTo>
                <a:lnTo>
                  <a:pt x="9144956" y="0"/>
                </a:lnTo>
                <a:lnTo>
                  <a:pt x="9241731" y="111692"/>
                </a:lnTo>
                <a:cubicBezTo>
                  <a:pt x="9985889" y="1013175"/>
                  <a:pt x="10432916" y="2168897"/>
                  <a:pt x="10432916" y="3429001"/>
                </a:cubicBezTo>
                <a:cubicBezTo>
                  <a:pt x="10432916" y="4689105"/>
                  <a:pt x="9985889" y="5844827"/>
                  <a:pt x="9241730" y="6746310"/>
                </a:cubicBezTo>
                <a:lnTo>
                  <a:pt x="9144957" y="6858000"/>
                </a:lnTo>
                <a:lnTo>
                  <a:pt x="1287959" y="6858000"/>
                </a:lnTo>
                <a:lnTo>
                  <a:pt x="1191186" y="6746310"/>
                </a:lnTo>
                <a:cubicBezTo>
                  <a:pt x="447027" y="5844827"/>
                  <a:pt x="0" y="4689105"/>
                  <a:pt x="0" y="3429001"/>
                </a:cubicBezTo>
                <a:cubicBezTo>
                  <a:pt x="0" y="2168897"/>
                  <a:pt x="447027" y="1013175"/>
                  <a:pt x="1191186" y="111692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C8F04BD-D093-45D0-B54C-50FDB308B4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1206" y="0"/>
            <a:ext cx="7441587" cy="6858000"/>
          </a:xfrm>
          <a:custGeom>
            <a:avLst/>
            <a:gdLst>
              <a:gd name="connsiteX0" fmla="*/ 1378575 w 9922116"/>
              <a:gd name="connsiteY0" fmla="*/ 0 h 6858000"/>
              <a:gd name="connsiteX1" fmla="*/ 8543542 w 9922116"/>
              <a:gd name="connsiteY1" fmla="*/ 0 h 6858000"/>
              <a:gd name="connsiteX2" fmla="*/ 8633323 w 9922116"/>
              <a:gd name="connsiteY2" fmla="*/ 94145 h 6858000"/>
              <a:gd name="connsiteX3" fmla="*/ 9922116 w 9922116"/>
              <a:gd name="connsiteY3" fmla="*/ 3429001 h 6858000"/>
              <a:gd name="connsiteX4" fmla="*/ 8633323 w 9922116"/>
              <a:gd name="connsiteY4" fmla="*/ 6763858 h 6858000"/>
              <a:gd name="connsiteX5" fmla="*/ 8543544 w 9922116"/>
              <a:gd name="connsiteY5" fmla="*/ 6858000 h 6858000"/>
              <a:gd name="connsiteX6" fmla="*/ 1378573 w 9922116"/>
              <a:gd name="connsiteY6" fmla="*/ 6858000 h 6858000"/>
              <a:gd name="connsiteX7" fmla="*/ 1288793 w 9922116"/>
              <a:gd name="connsiteY7" fmla="*/ 6763858 h 6858000"/>
              <a:gd name="connsiteX8" fmla="*/ 0 w 9922116"/>
              <a:gd name="connsiteY8" fmla="*/ 3429001 h 6858000"/>
              <a:gd name="connsiteX9" fmla="*/ 1288793 w 9922116"/>
              <a:gd name="connsiteY9" fmla="*/ 941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22116" h="6858000">
                <a:moveTo>
                  <a:pt x="1378575" y="0"/>
                </a:moveTo>
                <a:lnTo>
                  <a:pt x="8543542" y="0"/>
                </a:lnTo>
                <a:lnTo>
                  <a:pt x="8633323" y="94145"/>
                </a:lnTo>
                <a:cubicBezTo>
                  <a:pt x="9434072" y="974941"/>
                  <a:pt x="9922116" y="2144991"/>
                  <a:pt x="9922116" y="3429001"/>
                </a:cubicBezTo>
                <a:cubicBezTo>
                  <a:pt x="9922116" y="4713011"/>
                  <a:pt x="9434072" y="5883061"/>
                  <a:pt x="8633323" y="6763858"/>
                </a:cubicBezTo>
                <a:lnTo>
                  <a:pt x="8543544" y="6858000"/>
                </a:lnTo>
                <a:lnTo>
                  <a:pt x="1378573" y="6858000"/>
                </a:lnTo>
                <a:lnTo>
                  <a:pt x="1288793" y="6763858"/>
                </a:lnTo>
                <a:cubicBezTo>
                  <a:pt x="488044" y="5883061"/>
                  <a:pt x="0" y="4713011"/>
                  <a:pt x="0" y="3429001"/>
                </a:cubicBezTo>
                <a:cubicBezTo>
                  <a:pt x="0" y="2144991"/>
                  <a:pt x="488044" y="974941"/>
                  <a:pt x="1288793" y="94145"/>
                </a:cubicBezTo>
                <a:close/>
              </a:path>
            </a:pathLst>
          </a:cu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905000" y="228600"/>
            <a:ext cx="5334000" cy="1676400"/>
          </a:xfrm>
          <a:solidFill>
            <a:schemeClr val="tx1">
              <a:lumMod val="50000"/>
            </a:schemeClr>
          </a:solidFill>
          <a:ln w="63500">
            <a:solidFill>
              <a:srgbClr val="C00000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5400" b="1" kern="12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38100" dist="50800" dir="13500000">
                    <a:prstClr val="black">
                      <a:alpha val="50000"/>
                    </a:prstClr>
                  </a:innerShdw>
                </a:effectLst>
                <a:latin typeface="+mj-lt"/>
                <a:ea typeface="+mj-ea"/>
                <a:cs typeface="+mj-cs"/>
              </a:rPr>
              <a:t>Objections to</a:t>
            </a:r>
            <a:br>
              <a:rPr lang="en-US" sz="3600" b="1" kern="12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38100" dist="50800" dir="13500000">
                    <a:prstClr val="black">
                      <a:alpha val="50000"/>
                    </a:prstClr>
                  </a:innerShdw>
                </a:effectLst>
                <a:latin typeface="+mj-lt"/>
                <a:ea typeface="+mj-ea"/>
                <a:cs typeface="+mj-cs"/>
              </a:rPr>
            </a:br>
            <a:r>
              <a:rPr lang="en-US" sz="5400" b="1" kern="12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38100" dist="50800" dir="13500000">
                    <a:prstClr val="black">
                      <a:alpha val="50000"/>
                    </a:prstClr>
                  </a:innerShdw>
                </a:effectLst>
                <a:latin typeface="+mj-lt"/>
                <a:ea typeface="+mj-ea"/>
                <a:cs typeface="+mj-cs"/>
              </a:rPr>
              <a:t>Settlement</a:t>
            </a:r>
            <a:endParaRPr lang="en-US" sz="5400" b="1" u="sng" kern="1200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innerShdw blurRad="38100" dist="50800" dir="13500000">
                  <a:prstClr val="black">
                    <a:alpha val="50000"/>
                  </a:prstClr>
                </a:inn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204242" y="1988129"/>
            <a:ext cx="6735514" cy="2275886"/>
          </a:xfrm>
        </p:spPr>
        <p:txBody>
          <a:bodyPr vert="horz" lIns="91440" tIns="45720" rIns="91440" bIns="45720" rtlCol="0" anchor="ctr">
            <a:noAutofit/>
          </a:bodyPr>
          <a:lstStyle/>
          <a:p>
            <a:pPr indent="-228600">
              <a:lnSpc>
                <a:spcPct val="90000"/>
              </a:lnSpc>
            </a:pPr>
            <a:r>
              <a:rPr lang="en-US" sz="2000" b="1" dirty="0">
                <a:solidFill>
                  <a:srgbClr val="00B0F0"/>
                </a:solidFill>
              </a:rPr>
              <a:t>Court received over 800 objections to Settlement Agreement from individual claimants.</a:t>
            </a:r>
            <a:br>
              <a:rPr lang="en-US" sz="900" b="1" dirty="0">
                <a:solidFill>
                  <a:srgbClr val="00B0F0"/>
                </a:solidFill>
              </a:rPr>
            </a:br>
            <a:endParaRPr lang="en-US" sz="900" b="1" dirty="0">
              <a:solidFill>
                <a:srgbClr val="00B0F0"/>
              </a:solidFill>
            </a:endParaRPr>
          </a:p>
          <a:p>
            <a:pPr indent="-228600">
              <a:lnSpc>
                <a:spcPct val="90000"/>
              </a:lnSpc>
            </a:pPr>
            <a:r>
              <a:rPr lang="en-US" sz="2000" b="1" dirty="0">
                <a:solidFill>
                  <a:srgbClr val="00B0F0"/>
                </a:solidFill>
              </a:rPr>
              <a:t>Court rejected them all.</a:t>
            </a:r>
            <a:br>
              <a:rPr lang="en-US" sz="900" b="1" dirty="0">
                <a:solidFill>
                  <a:srgbClr val="00B0F0"/>
                </a:solidFill>
              </a:rPr>
            </a:br>
            <a:endParaRPr lang="en-US" sz="900" b="1" dirty="0">
              <a:solidFill>
                <a:srgbClr val="00B0F0"/>
              </a:solidFill>
            </a:endParaRPr>
          </a:p>
          <a:p>
            <a:pPr indent="-228600">
              <a:lnSpc>
                <a:spcPct val="90000"/>
              </a:lnSpc>
            </a:pPr>
            <a:r>
              <a:rPr lang="en-US" sz="2000" b="1" dirty="0">
                <a:solidFill>
                  <a:srgbClr val="00B0F0"/>
                </a:solidFill>
              </a:rPr>
              <a:t>Objections generally fell into two categories: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C0BB6D-71B4-4F40-B2F1-9DFD71BFD4CD}"/>
              </a:ext>
            </a:extLst>
          </p:cNvPr>
          <p:cNvSpPr txBox="1"/>
          <p:nvPr/>
        </p:nvSpPr>
        <p:spPr>
          <a:xfrm>
            <a:off x="1943100" y="4171510"/>
            <a:ext cx="5562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457200" algn="l"/>
              </a:tabLst>
            </a:pPr>
            <a:r>
              <a:rPr lang="en-US" sz="2000" b="1" dirty="0">
                <a:solidFill>
                  <a:srgbClr val="FFC000"/>
                </a:solidFill>
              </a:rPr>
              <a:t>(1)	Settlement Agreement unlawfully altered the 	state water right priority system; and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7DE141-E3DB-46BC-85E4-665F4ADF6161}"/>
              </a:ext>
            </a:extLst>
          </p:cNvPr>
          <p:cNvSpPr txBox="1"/>
          <p:nvPr/>
        </p:nvSpPr>
        <p:spPr>
          <a:xfrm>
            <a:off x="1943100" y="4953000"/>
            <a:ext cx="5638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457200" algn="l"/>
              </a:tabLst>
            </a:pPr>
            <a:r>
              <a:rPr lang="en-US" sz="2000" b="1" dirty="0">
                <a:solidFill>
                  <a:srgbClr val="FFC000"/>
                </a:solidFill>
              </a:rPr>
              <a:t>(2)	New Mexico Attorney General cannot approve 	Settlement Agreement without authorization 	from state legislature.</a:t>
            </a:r>
          </a:p>
        </p:txBody>
      </p:sp>
    </p:spTree>
    <p:extLst>
      <p:ext uri="{BB962C8B-B14F-4D97-AF65-F5344CB8AC3E}">
        <p14:creationId xmlns:p14="http://schemas.microsoft.com/office/powerpoint/2010/main" val="665576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3BB5D57-6178-4F62-B472-0312F6D95A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353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11916" b="1"/>
          <a:stretch/>
        </p:blipFill>
        <p:spPr>
          <a:xfrm>
            <a:off x="482600" y="643466"/>
            <a:ext cx="8178799" cy="5604933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  <a:softEdge rad="63500"/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C61BD32-7542-4D52-BA5A-3ADE869BF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8474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708072" y="1755993"/>
            <a:ext cx="3435928" cy="16155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tabLst>
                <a:tab pos="228600" algn="l"/>
              </a:tabLst>
            </a:pPr>
            <a:r>
              <a:rPr lang="en-US" sz="2200" b="1" dirty="0">
                <a:solidFill>
                  <a:srgbClr val="92D050"/>
                </a:solidFill>
              </a:rPr>
              <a:t>*	A</a:t>
            </a:r>
            <a:r>
              <a:rPr lang="en-US" sz="2200" b="1" dirty="0">
                <a:solidFill>
                  <a:srgbClr val="92D050"/>
                </a:solidFill>
                <a:effectLst/>
              </a:rPr>
              <a:t>pproved Pueblo water 	rights as set forth in 	Settlement Agreement</a:t>
            </a:r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0"/>
            <a:ext cx="5391039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F6551B4-CF92-415C-AF31-283403901A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38" r="15233"/>
          <a:stretch/>
        </p:blipFill>
        <p:spPr>
          <a:xfrm>
            <a:off x="0" y="2319"/>
            <a:ext cx="5271352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7" name="Title 1">
            <a:extLst>
              <a:ext uri="{FF2B5EF4-FFF2-40B4-BE49-F238E27FC236}">
                <a16:creationId xmlns:a16="http://schemas.microsoft.com/office/drawing/2014/main" id="{61877A1A-5CD9-4430-9E18-FB3DBCF96868}"/>
              </a:ext>
            </a:extLst>
          </p:cNvPr>
          <p:cNvSpPr txBox="1">
            <a:spLocks/>
          </p:cNvSpPr>
          <p:nvPr/>
        </p:nvSpPr>
        <p:spPr>
          <a:xfrm>
            <a:off x="5708072" y="4809933"/>
            <a:ext cx="3065480" cy="16155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  <a:tabLst>
                <a:tab pos="228600" algn="l"/>
              </a:tabLst>
            </a:pPr>
            <a:endParaRPr lang="en-US" sz="2400" b="1" dirty="0">
              <a:ln>
                <a:solidFill>
                  <a:schemeClr val="accent2">
                    <a:tint val="40000"/>
                    <a:hueOff val="5025821"/>
                    <a:satOff val="-4378"/>
                    <a:lumOff val="-6"/>
                  </a:schemeClr>
                </a:solidFill>
              </a:ln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  <a:p>
            <a:pPr algn="l">
              <a:lnSpc>
                <a:spcPct val="120000"/>
              </a:lnSpc>
              <a:tabLst>
                <a:tab pos="228600" algn="l"/>
              </a:tabLst>
            </a:pPr>
            <a:r>
              <a:rPr lang="en-US" sz="4600" b="1" dirty="0">
                <a:solidFill>
                  <a:srgbClr val="92D050"/>
                </a:solidFill>
                <a:effectLst/>
              </a:rPr>
              <a:t>*	Incorporated Partial 	Final Decree and 		Settlement Agreement 	into Final Decree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273845-B708-478A-9FD4-908814A5B233}"/>
              </a:ext>
            </a:extLst>
          </p:cNvPr>
          <p:cNvSpPr txBox="1"/>
          <p:nvPr/>
        </p:nvSpPr>
        <p:spPr>
          <a:xfrm>
            <a:off x="5708073" y="515036"/>
            <a:ext cx="3065479" cy="1323439"/>
          </a:xfrm>
          <a:prstGeom prst="rect">
            <a:avLst/>
          </a:prstGeom>
          <a:solidFill>
            <a:schemeClr val="tx2">
              <a:lumMod val="50000"/>
            </a:schemeClr>
          </a:solidFill>
          <a:ln w="50800">
            <a:solidFill>
              <a:srgbClr val="7030A0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kumimoji="0" lang="en-US" sz="4000" b="1" i="0" u="none" strike="noStrike" kern="1200" cap="none" spc="0" normalizeH="0" baseline="0" noProof="0" dirty="0">
                <a:ln>
                  <a:solidFill>
                    <a:srgbClr val="C0504D">
                      <a:tint val="40000"/>
                      <a:hueOff val="5025821"/>
                      <a:satOff val="-4378"/>
                      <a:lumOff val="-6"/>
                    </a:srgbClr>
                  </a:solidFill>
                </a:ln>
                <a:solidFill>
                  <a:srgbClr val="C00000"/>
                </a:solidFill>
                <a:effectLst>
                  <a:outerShdw dist="50800" dir="5400000" algn="ctr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2016 Partial Final Decree</a:t>
            </a:r>
            <a:endParaRPr lang="en-US" dirty="0">
              <a:solidFill>
                <a:srgbClr val="C00000"/>
              </a:solidFill>
              <a:effectLst>
                <a:outerShdw dist="50800" dir="5400000" algn="ctr" rotWithShape="0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EA0A26-A722-47F5-8ADD-D0F080AFF1A2}"/>
              </a:ext>
            </a:extLst>
          </p:cNvPr>
          <p:cNvSpPr txBox="1"/>
          <p:nvPr/>
        </p:nvSpPr>
        <p:spPr>
          <a:xfrm>
            <a:off x="5708072" y="3486494"/>
            <a:ext cx="2985352" cy="1323439"/>
          </a:xfrm>
          <a:prstGeom prst="rect">
            <a:avLst/>
          </a:prstGeom>
          <a:solidFill>
            <a:schemeClr val="tx2">
              <a:lumMod val="50000"/>
            </a:schemeClr>
          </a:solidFill>
          <a:ln w="50800">
            <a:solidFill>
              <a:srgbClr val="7030A0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kumimoji="0" lang="en-US" sz="4000" b="1" i="0" u="none" strike="noStrike" kern="1200" cap="none" spc="0" normalizeH="0" baseline="0" noProof="0" dirty="0">
                <a:ln>
                  <a:solidFill>
                    <a:srgbClr val="C0504D">
                      <a:tint val="40000"/>
                      <a:hueOff val="5025821"/>
                      <a:satOff val="-4378"/>
                      <a:lumOff val="-6"/>
                    </a:srgbClr>
                  </a:solidFill>
                </a:ln>
                <a:solidFill>
                  <a:srgbClr val="C00000"/>
                </a:solidFill>
                <a:effectLst>
                  <a:outerShdw dist="50800" dir="5400000" algn="ctr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2017 Final Decree</a:t>
            </a:r>
            <a:endParaRPr lang="en-US" sz="4000" dirty="0">
              <a:solidFill>
                <a:srgbClr val="C00000"/>
              </a:solidFill>
              <a:effectLst>
                <a:outerShdw dist="50800" dir="5400000" algn="ctr" rotWithShape="0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895327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352939" y="2667000"/>
            <a:ext cx="3684912" cy="2971800"/>
          </a:xfrm>
          <a:ln w="31750"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  <a:tabLst>
                <a:tab pos="228600" algn="l"/>
              </a:tabLst>
            </a:pPr>
            <a:br>
              <a:rPr lang="en-US" sz="10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</a:br>
            <a:r>
              <a:rPr lang="en-US" sz="2700" b="1" dirty="0">
                <a:solidFill>
                  <a:srgbClr val="92D050"/>
                </a:solidFill>
              </a:rPr>
              <a:t>*	Objectors appealed to 	10th Circuit, which 	held	they lacked 	standing to challenge 	Settlement Agreement</a:t>
            </a:r>
            <a:endParaRPr lang="en-US" sz="2700" b="1" dirty="0">
              <a:solidFill>
                <a:srgbClr val="92D050"/>
              </a:solidFill>
              <a:effectLst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0"/>
            <a:ext cx="5391039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D955C1-96FC-43CD-9F3F-B3882BD5B4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749" r="18608" b="1"/>
          <a:stretch/>
        </p:blipFill>
        <p:spPr>
          <a:xfrm>
            <a:off x="-207421" y="10"/>
            <a:ext cx="5271352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EAE41E-81FD-4DAD-94DD-EC02A9A7649E}"/>
              </a:ext>
            </a:extLst>
          </p:cNvPr>
          <p:cNvSpPr txBox="1"/>
          <p:nvPr/>
        </p:nvSpPr>
        <p:spPr>
          <a:xfrm>
            <a:off x="5703860" y="1509355"/>
            <a:ext cx="3059140" cy="1323439"/>
          </a:xfrm>
          <a:prstGeom prst="rect">
            <a:avLst/>
          </a:prstGeom>
          <a:solidFill>
            <a:schemeClr val="tx2">
              <a:lumMod val="50000"/>
            </a:schemeClr>
          </a:solidFill>
          <a:ln w="50800">
            <a:solidFill>
              <a:srgbClr val="7030A0"/>
            </a:solidFill>
          </a:ln>
        </p:spPr>
        <p:txBody>
          <a:bodyPr wrap="square" anchor="t" anchorCtr="0">
            <a:spAutoFit/>
          </a:bodyPr>
          <a:lstStyle/>
          <a:p>
            <a:pPr algn="ctr"/>
            <a:r>
              <a:rPr kumimoji="0" lang="en-US" sz="4000" b="1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alibri"/>
                <a:ea typeface="+mj-ea"/>
                <a:cs typeface="+mj-cs"/>
              </a:rPr>
              <a:t>Court of Appeals</a:t>
            </a:r>
            <a:endParaRPr lang="en-US" sz="4000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innerShdw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069735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2540" y="3335867"/>
            <a:ext cx="246888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330" y="623275"/>
            <a:ext cx="8178790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81330" y="623275"/>
            <a:ext cx="8178790" cy="2045809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0800">
            <a:solidFill>
              <a:srgbClr val="7030A0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400" b="1" kern="1200" dirty="0">
                <a:ln>
                  <a:solidFill>
                    <a:schemeClr val="bg1"/>
                  </a:solidFill>
                </a:ln>
                <a:solidFill>
                  <a:srgbClr val="7030A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j-lt"/>
                <a:ea typeface="+mj-ea"/>
                <a:cs typeface="+mj-cs"/>
              </a:rPr>
              <a:t>Implementing the Settlement Agreement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242690" y="3052234"/>
            <a:ext cx="6656070" cy="2800395"/>
          </a:xfrm>
        </p:spPr>
        <p:txBody>
          <a:bodyPr vert="horz" lIns="91440" tIns="45720" rIns="91440" bIns="45720" rtlCol="0" anchor="ctr">
            <a:noAutofit/>
          </a:bodyPr>
          <a:lstStyle/>
          <a:p>
            <a:pPr indent="-228600">
              <a:spcBef>
                <a:spcPts val="0"/>
              </a:spcBef>
            </a:pPr>
            <a:r>
              <a:rPr lang="en-US" sz="2300" b="1" dirty="0">
                <a:solidFill>
                  <a:schemeClr val="accent1">
                    <a:lumMod val="50000"/>
                  </a:schemeClr>
                </a:solidFill>
              </a:rPr>
              <a:t>State Engineer promulgated rules in 2017 to administer water rights in Nambé-Pojoaque-Tesuque Basin.</a:t>
            </a:r>
          </a:p>
          <a:p>
            <a:pPr indent="-228600">
              <a:lnSpc>
                <a:spcPct val="90000"/>
              </a:lnSpc>
            </a:pPr>
            <a:r>
              <a:rPr lang="en-US" sz="2300" b="1" dirty="0">
                <a:solidFill>
                  <a:schemeClr val="accent1">
                    <a:lumMod val="50000"/>
                  </a:schemeClr>
                </a:solidFill>
              </a:rPr>
              <a:t>Final Environmental Impact Statement for Regional Water System in 2018 and Record of Decision in 2019.</a:t>
            </a:r>
          </a:p>
          <a:p>
            <a:pPr indent="-228600">
              <a:lnSpc>
                <a:spcPct val="90000"/>
              </a:lnSpc>
            </a:pPr>
            <a:r>
              <a:rPr lang="en-US" sz="2300" b="1" dirty="0">
                <a:solidFill>
                  <a:schemeClr val="accent1">
                    <a:lumMod val="50000"/>
                  </a:schemeClr>
                </a:solidFill>
              </a:rPr>
              <a:t>Even so, implementation is difficult, complicated and lengthy, just like negotiating the settlement.</a:t>
            </a:r>
          </a:p>
          <a:p>
            <a:pPr indent="-228600">
              <a:lnSpc>
                <a:spcPct val="90000"/>
              </a:lnSpc>
            </a:pPr>
            <a:endParaRPr lang="en-US" sz="800" b="1" dirty="0">
              <a:solidFill>
                <a:schemeClr val="accent1">
                  <a:lumMod val="50000"/>
                </a:schemeClr>
              </a:solidFill>
            </a:endParaRPr>
          </a:p>
          <a:p>
            <a:pPr indent="-228600">
              <a:lnSpc>
                <a:spcPct val="90000"/>
              </a:lnSpc>
            </a:pPr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979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8C76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AC1F36C-EB76-4806-B480-8364CE0D1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11261" y="609600"/>
            <a:ext cx="4721478" cy="5647266"/>
          </a:xfrm>
          <a:prstGeom prst="rect">
            <a:avLst/>
          </a:prstGeom>
          <a:noFill/>
          <a:ln w="50800">
            <a:solidFill>
              <a:schemeClr val="bg2">
                <a:lumMod val="25000"/>
              </a:schemeClr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32877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F526DD0-5E46-40B7-AEF1-9B26256CF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9143997" cy="6858000"/>
          </a:xfrm>
          <a:prstGeom prst="rect">
            <a:avLst/>
          </a:prstGeom>
          <a:ln w="0">
            <a:noFill/>
            <a:prstDash val="solid"/>
            <a:round/>
            <a:headEnd/>
            <a:tailEnd/>
          </a:ln>
        </p:spPr>
        <p:txBody>
          <a:bodyPr rtlCol="0" anchor="ctr"/>
          <a:lstStyle/>
          <a:p>
            <a:pPr algn="ctr" defTabSz="457200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35" name="Group 9">
            <a:extLst>
              <a:ext uri="{FF2B5EF4-FFF2-40B4-BE49-F238E27FC236}">
                <a16:creationId xmlns:a16="http://schemas.microsoft.com/office/drawing/2014/main" id="{B7E4032D-4110-4963-82B8-8A1B1BF4B6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3204900" cy="6858000"/>
            <a:chOff x="1" y="0"/>
            <a:chExt cx="4273199" cy="6858000"/>
          </a:xfrm>
        </p:grpSpPr>
        <p:sp>
          <p:nvSpPr>
            <p:cNvPr id="36" name="Rectangle 10">
              <a:extLst>
                <a:ext uri="{FF2B5EF4-FFF2-40B4-BE49-F238E27FC236}">
                  <a16:creationId xmlns:a16="http://schemas.microsoft.com/office/drawing/2014/main" id="{66796880-E7D7-485E-A6D1-908B811A14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4273199" cy="6858000"/>
            </a:xfrm>
            <a:prstGeom prst="rect">
              <a:avLst/>
            </a:pr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7" name="Rectangle 11">
              <a:extLst>
                <a:ext uri="{FF2B5EF4-FFF2-40B4-BE49-F238E27FC236}">
                  <a16:creationId xmlns:a16="http://schemas.microsoft.com/office/drawing/2014/main" id="{AC97B103-7494-4650-82C0-FC9F8D2723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4273199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64368" y="1524000"/>
            <a:ext cx="2540532" cy="3505200"/>
          </a:xfr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800" b="1" kern="1200" dirty="0">
                <a:ln w="25400">
                  <a:solidFill>
                    <a:schemeClr val="accent4"/>
                  </a:solidFill>
                </a:ln>
                <a:solidFill>
                  <a:srgbClr val="00B0F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j-lt"/>
                <a:ea typeface="+mj-ea"/>
                <a:cs typeface="+mj-cs"/>
              </a:rPr>
              <a:t>Regional Water System </a:t>
            </a:r>
          </a:p>
        </p:txBody>
      </p:sp>
      <p:grpSp>
        <p:nvGrpSpPr>
          <p:cNvPr id="38" name="Group 13">
            <a:extLst>
              <a:ext uri="{FF2B5EF4-FFF2-40B4-BE49-F238E27FC236}">
                <a16:creationId xmlns:a16="http://schemas.microsoft.com/office/drawing/2014/main" id="{5D133F51-4E9D-4F0B-A452-875C6A52B6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664368" cy="6858000"/>
            <a:chOff x="0" y="0"/>
            <a:chExt cx="885825" cy="6858000"/>
          </a:xfrm>
        </p:grpSpPr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BDC8164B-5FC0-4CBD-B7AE-0CB8780FFC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39" name="Freeform 6">
              <a:extLst>
                <a:ext uri="{FF2B5EF4-FFF2-40B4-BE49-F238E27FC236}">
                  <a16:creationId xmlns:a16="http://schemas.microsoft.com/office/drawing/2014/main" id="{DF21B6AB-8AF5-4823-92E3-F33B9EAEF6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278848" y="647700"/>
            <a:ext cx="5791200" cy="5562600"/>
          </a:xfrm>
          <a:ln w="50800"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indent="-228600">
              <a:lnSpc>
                <a:spcPct val="90000"/>
              </a:lnSpc>
            </a:pP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Pueblos agreed to reduce claims in exchange for Regional Water System.</a:t>
            </a:r>
            <a:br>
              <a:rPr lang="en-US" sz="800" b="1" dirty="0">
                <a:solidFill>
                  <a:schemeClr val="accent6">
                    <a:lumMod val="50000"/>
                  </a:schemeClr>
                </a:solidFill>
              </a:rPr>
            </a:br>
            <a:endParaRPr lang="en-US" sz="800" b="1" dirty="0">
              <a:solidFill>
                <a:schemeClr val="accent6">
                  <a:lumMod val="50000"/>
                </a:schemeClr>
              </a:solidFill>
            </a:endParaRPr>
          </a:p>
          <a:p>
            <a:pPr indent="-228600">
              <a:lnSpc>
                <a:spcPct val="90000"/>
              </a:lnSpc>
            </a:pP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Will divert water from Rio Grande and deliver to Nambé-Pojoaque-Tesuque Basin.</a:t>
            </a:r>
            <a:br>
              <a:rPr lang="en-US" sz="800" b="1" dirty="0">
                <a:solidFill>
                  <a:schemeClr val="accent6">
                    <a:lumMod val="50000"/>
                  </a:schemeClr>
                </a:solidFill>
              </a:rPr>
            </a:br>
            <a:endParaRPr lang="en-US" sz="800" b="1" dirty="0">
              <a:solidFill>
                <a:schemeClr val="accent6">
                  <a:lumMod val="50000"/>
                </a:schemeClr>
              </a:solidFill>
            </a:endParaRPr>
          </a:p>
          <a:p>
            <a:pPr indent="-228600">
              <a:lnSpc>
                <a:spcPct val="90000"/>
              </a:lnSpc>
            </a:pP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Pueblos get 2,500 AFY and County gets 1,500 AFY.</a:t>
            </a:r>
            <a:br>
              <a:rPr lang="en-US" sz="800" b="1" dirty="0">
                <a:solidFill>
                  <a:schemeClr val="accent6">
                    <a:lumMod val="50000"/>
                  </a:schemeClr>
                </a:solidFill>
              </a:rPr>
            </a:br>
            <a:endParaRPr lang="en-US" sz="800" b="1" dirty="0">
              <a:solidFill>
                <a:schemeClr val="accent6">
                  <a:lumMod val="50000"/>
                </a:schemeClr>
              </a:solidFill>
            </a:endParaRPr>
          </a:p>
          <a:p>
            <a:pPr indent="-228600">
              <a:lnSpc>
                <a:spcPct val="90000"/>
              </a:lnSpc>
            </a:pP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Non-Pueblo well users must cease pumping before connecting to RWS.</a:t>
            </a:r>
            <a:br>
              <a:rPr lang="en-US" sz="800" b="1" dirty="0">
                <a:solidFill>
                  <a:schemeClr val="accent6">
                    <a:lumMod val="50000"/>
                  </a:schemeClr>
                </a:solidFill>
              </a:rPr>
            </a:br>
            <a:endParaRPr lang="en-US" sz="800" b="1" dirty="0">
              <a:solidFill>
                <a:schemeClr val="accent6">
                  <a:lumMod val="50000"/>
                </a:schemeClr>
              </a:solidFill>
            </a:endParaRPr>
          </a:p>
          <a:p>
            <a:pPr indent="-228600">
              <a:lnSpc>
                <a:spcPct val="90000"/>
              </a:lnSpc>
            </a:pP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Regional Water Authority consists of four Pueblo representatives and 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</a:rPr>
              <a:t>three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 County representatives per Joint Powers Agreement.</a:t>
            </a:r>
            <a:br>
              <a:rPr lang="en-US" sz="800" b="1" dirty="0">
                <a:solidFill>
                  <a:schemeClr val="accent6">
                    <a:lumMod val="50000"/>
                  </a:schemeClr>
                </a:solidFill>
              </a:rPr>
            </a:br>
            <a:endParaRPr lang="en-US" sz="800" b="1" dirty="0">
              <a:solidFill>
                <a:schemeClr val="accent6">
                  <a:lumMod val="50000"/>
                </a:schemeClr>
              </a:solidFill>
            </a:endParaRPr>
          </a:p>
          <a:p>
            <a:pPr indent="-228600">
              <a:lnSpc>
                <a:spcPct val="90000"/>
              </a:lnSpc>
            </a:pP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In addition to local contributions, 2010 Aamodt Litigation Settlement Act authorized $106.4 million in federal money for construction and $37.5 million for Pueblos’ share of OM&amp;R.</a:t>
            </a:r>
            <a:br>
              <a:rPr lang="en-US" sz="800" b="1" dirty="0">
                <a:solidFill>
                  <a:schemeClr val="accent6">
                    <a:lumMod val="50000"/>
                  </a:schemeClr>
                </a:solidFill>
              </a:rPr>
            </a:br>
            <a:endParaRPr lang="en-US" sz="800" b="1" dirty="0">
              <a:solidFill>
                <a:schemeClr val="accent6">
                  <a:lumMod val="50000"/>
                </a:schemeClr>
              </a:solidFill>
            </a:endParaRPr>
          </a:p>
          <a:p>
            <a:pPr indent="-228600">
              <a:lnSpc>
                <a:spcPct val="90000"/>
              </a:lnSpc>
            </a:pP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Construction was to begin in 2018 but funding issues caused delays.</a:t>
            </a:r>
            <a:endParaRPr lang="en-US" sz="8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163573"/>
      </p:ext>
    </p:extLst>
  </p:cSld>
  <p:clrMapOvr>
    <a:masterClrMapping/>
  </p:clrMapOvr>
  <p:transition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6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rgbClr val="4F68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5410" y="-3970"/>
            <a:ext cx="7748362" cy="6874811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D59EC9-A441-4CDD-8C70-B8E1C4C535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6391" y="686440"/>
            <a:ext cx="5486400" cy="5485119"/>
          </a:xfrm>
          <a:prstGeom prst="rect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glow rad="228600">
              <a:schemeClr val="tx2">
                <a:alpha val="40000"/>
              </a:schemeClr>
            </a:glo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52354236"/>
      </p:ext>
    </p:extLst>
  </p:cSld>
  <p:clrMapOvr>
    <a:masterClrMapping/>
  </p:clrMapOvr>
  <p:transition>
    <p:wedg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B18E74-9245-46CF-81E2-DB88593C9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369" y="238539"/>
            <a:ext cx="8263890" cy="1434415"/>
          </a:xfrm>
        </p:spPr>
        <p:txBody>
          <a:bodyPr anchor="b">
            <a:normAutofit/>
          </a:bodyPr>
          <a:lstStyle/>
          <a:p>
            <a:r>
              <a:rPr lang="en-US" sz="4700" b="1"/>
              <a:t>Funding Debacle</a:t>
            </a:r>
          </a:p>
        </p:txBody>
      </p:sp>
      <p:sp>
        <p:nvSpPr>
          <p:cNvPr id="23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9369" y="1681544"/>
            <a:ext cx="8229600" cy="18288"/>
          </a:xfrm>
          <a:custGeom>
            <a:avLst/>
            <a:gdLst>
              <a:gd name="connsiteX0" fmla="*/ 0 w 8229600"/>
              <a:gd name="connsiteY0" fmla="*/ 0 h 18288"/>
              <a:gd name="connsiteX1" fmla="*/ 521208 w 8229600"/>
              <a:gd name="connsiteY1" fmla="*/ 0 h 18288"/>
              <a:gd name="connsiteX2" fmla="*/ 1371600 w 8229600"/>
              <a:gd name="connsiteY2" fmla="*/ 0 h 18288"/>
              <a:gd name="connsiteX3" fmla="*/ 2221992 w 8229600"/>
              <a:gd name="connsiteY3" fmla="*/ 0 h 18288"/>
              <a:gd name="connsiteX4" fmla="*/ 3072384 w 8229600"/>
              <a:gd name="connsiteY4" fmla="*/ 0 h 18288"/>
              <a:gd name="connsiteX5" fmla="*/ 3511296 w 8229600"/>
              <a:gd name="connsiteY5" fmla="*/ 0 h 18288"/>
              <a:gd name="connsiteX6" fmla="*/ 4114800 w 8229600"/>
              <a:gd name="connsiteY6" fmla="*/ 0 h 18288"/>
              <a:gd name="connsiteX7" fmla="*/ 4553712 w 8229600"/>
              <a:gd name="connsiteY7" fmla="*/ 0 h 18288"/>
              <a:gd name="connsiteX8" fmla="*/ 5239512 w 8229600"/>
              <a:gd name="connsiteY8" fmla="*/ 0 h 18288"/>
              <a:gd name="connsiteX9" fmla="*/ 5843016 w 8229600"/>
              <a:gd name="connsiteY9" fmla="*/ 0 h 18288"/>
              <a:gd name="connsiteX10" fmla="*/ 6611112 w 8229600"/>
              <a:gd name="connsiteY10" fmla="*/ 0 h 18288"/>
              <a:gd name="connsiteX11" fmla="*/ 7461504 w 8229600"/>
              <a:gd name="connsiteY11" fmla="*/ 0 h 18288"/>
              <a:gd name="connsiteX12" fmla="*/ 8229600 w 8229600"/>
              <a:gd name="connsiteY12" fmla="*/ 0 h 18288"/>
              <a:gd name="connsiteX13" fmla="*/ 8229600 w 8229600"/>
              <a:gd name="connsiteY13" fmla="*/ 18288 h 18288"/>
              <a:gd name="connsiteX14" fmla="*/ 7461504 w 8229600"/>
              <a:gd name="connsiteY14" fmla="*/ 18288 h 18288"/>
              <a:gd name="connsiteX15" fmla="*/ 6940296 w 8229600"/>
              <a:gd name="connsiteY15" fmla="*/ 18288 h 18288"/>
              <a:gd name="connsiteX16" fmla="*/ 6419088 w 8229600"/>
              <a:gd name="connsiteY16" fmla="*/ 18288 h 18288"/>
              <a:gd name="connsiteX17" fmla="*/ 5650992 w 8229600"/>
              <a:gd name="connsiteY17" fmla="*/ 18288 h 18288"/>
              <a:gd name="connsiteX18" fmla="*/ 5129784 w 8229600"/>
              <a:gd name="connsiteY18" fmla="*/ 18288 h 18288"/>
              <a:gd name="connsiteX19" fmla="*/ 4690872 w 8229600"/>
              <a:gd name="connsiteY19" fmla="*/ 18288 h 18288"/>
              <a:gd name="connsiteX20" fmla="*/ 4087368 w 8229600"/>
              <a:gd name="connsiteY20" fmla="*/ 18288 h 18288"/>
              <a:gd name="connsiteX21" fmla="*/ 3401568 w 8229600"/>
              <a:gd name="connsiteY21" fmla="*/ 18288 h 18288"/>
              <a:gd name="connsiteX22" fmla="*/ 2798064 w 8229600"/>
              <a:gd name="connsiteY22" fmla="*/ 18288 h 18288"/>
              <a:gd name="connsiteX23" fmla="*/ 2276856 w 8229600"/>
              <a:gd name="connsiteY23" fmla="*/ 18288 h 18288"/>
              <a:gd name="connsiteX24" fmla="*/ 1426464 w 8229600"/>
              <a:gd name="connsiteY24" fmla="*/ 18288 h 18288"/>
              <a:gd name="connsiteX25" fmla="*/ 740664 w 8229600"/>
              <a:gd name="connsiteY25" fmla="*/ 18288 h 18288"/>
              <a:gd name="connsiteX26" fmla="*/ 0 w 8229600"/>
              <a:gd name="connsiteY26" fmla="*/ 18288 h 18288"/>
              <a:gd name="connsiteX27" fmla="*/ 0 w 8229600"/>
              <a:gd name="connsiteY27" fmla="*/ 0 h 18288"/>
              <a:gd name="connsiteX0" fmla="*/ 0 w 8229600"/>
              <a:gd name="connsiteY0" fmla="*/ 0 h 18288"/>
              <a:gd name="connsiteX1" fmla="*/ 521208 w 8229600"/>
              <a:gd name="connsiteY1" fmla="*/ 0 h 18288"/>
              <a:gd name="connsiteX2" fmla="*/ 960120 w 8229600"/>
              <a:gd name="connsiteY2" fmla="*/ 0 h 18288"/>
              <a:gd name="connsiteX3" fmla="*/ 1481328 w 8229600"/>
              <a:gd name="connsiteY3" fmla="*/ 0 h 18288"/>
              <a:gd name="connsiteX4" fmla="*/ 2167128 w 8229600"/>
              <a:gd name="connsiteY4" fmla="*/ 0 h 18288"/>
              <a:gd name="connsiteX5" fmla="*/ 2935224 w 8229600"/>
              <a:gd name="connsiteY5" fmla="*/ 0 h 18288"/>
              <a:gd name="connsiteX6" fmla="*/ 3785616 w 8229600"/>
              <a:gd name="connsiteY6" fmla="*/ 0 h 18288"/>
              <a:gd name="connsiteX7" fmla="*/ 4636008 w 8229600"/>
              <a:gd name="connsiteY7" fmla="*/ 0 h 18288"/>
              <a:gd name="connsiteX8" fmla="*/ 5239512 w 8229600"/>
              <a:gd name="connsiteY8" fmla="*/ 0 h 18288"/>
              <a:gd name="connsiteX9" fmla="*/ 6007608 w 8229600"/>
              <a:gd name="connsiteY9" fmla="*/ 0 h 18288"/>
              <a:gd name="connsiteX10" fmla="*/ 6693408 w 8229600"/>
              <a:gd name="connsiteY10" fmla="*/ 0 h 18288"/>
              <a:gd name="connsiteX11" fmla="*/ 7296912 w 8229600"/>
              <a:gd name="connsiteY11" fmla="*/ 0 h 18288"/>
              <a:gd name="connsiteX12" fmla="*/ 8229600 w 8229600"/>
              <a:gd name="connsiteY12" fmla="*/ 0 h 18288"/>
              <a:gd name="connsiteX13" fmla="*/ 8229600 w 8229600"/>
              <a:gd name="connsiteY13" fmla="*/ 18288 h 18288"/>
              <a:gd name="connsiteX14" fmla="*/ 7626096 w 8229600"/>
              <a:gd name="connsiteY14" fmla="*/ 18288 h 18288"/>
              <a:gd name="connsiteX15" fmla="*/ 7022592 w 8229600"/>
              <a:gd name="connsiteY15" fmla="*/ 18288 h 18288"/>
              <a:gd name="connsiteX16" fmla="*/ 6172200 w 8229600"/>
              <a:gd name="connsiteY16" fmla="*/ 18288 h 18288"/>
              <a:gd name="connsiteX17" fmla="*/ 5650992 w 8229600"/>
              <a:gd name="connsiteY17" fmla="*/ 18288 h 18288"/>
              <a:gd name="connsiteX18" fmla="*/ 4882896 w 8229600"/>
              <a:gd name="connsiteY18" fmla="*/ 18288 h 18288"/>
              <a:gd name="connsiteX19" fmla="*/ 4443984 w 8229600"/>
              <a:gd name="connsiteY19" fmla="*/ 18288 h 18288"/>
              <a:gd name="connsiteX20" fmla="*/ 3758184 w 8229600"/>
              <a:gd name="connsiteY20" fmla="*/ 18288 h 18288"/>
              <a:gd name="connsiteX21" fmla="*/ 3236976 w 8229600"/>
              <a:gd name="connsiteY21" fmla="*/ 18288 h 18288"/>
              <a:gd name="connsiteX22" fmla="*/ 2386584 w 8229600"/>
              <a:gd name="connsiteY22" fmla="*/ 18288 h 18288"/>
              <a:gd name="connsiteX23" fmla="*/ 1947672 w 8229600"/>
              <a:gd name="connsiteY23" fmla="*/ 18288 h 18288"/>
              <a:gd name="connsiteX24" fmla="*/ 1261872 w 8229600"/>
              <a:gd name="connsiteY24" fmla="*/ 18288 h 18288"/>
              <a:gd name="connsiteX25" fmla="*/ 822960 w 8229600"/>
              <a:gd name="connsiteY25" fmla="*/ 18288 h 18288"/>
              <a:gd name="connsiteX26" fmla="*/ 0 w 8229600"/>
              <a:gd name="connsiteY26" fmla="*/ 18288 h 18288"/>
              <a:gd name="connsiteX27" fmla="*/ 0 w 8229600"/>
              <a:gd name="connsiteY2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229600" h="18288" fill="none" extrusionOk="0">
                <a:moveTo>
                  <a:pt x="0" y="0"/>
                </a:moveTo>
                <a:cubicBezTo>
                  <a:pt x="215278" y="6969"/>
                  <a:pt x="340572" y="21894"/>
                  <a:pt x="521208" y="0"/>
                </a:cubicBezTo>
                <a:cubicBezTo>
                  <a:pt x="745939" y="29643"/>
                  <a:pt x="1127486" y="-40512"/>
                  <a:pt x="1371600" y="0"/>
                </a:cubicBezTo>
                <a:cubicBezTo>
                  <a:pt x="1567490" y="28416"/>
                  <a:pt x="1945702" y="13075"/>
                  <a:pt x="2221992" y="0"/>
                </a:cubicBezTo>
                <a:cubicBezTo>
                  <a:pt x="2446218" y="-17340"/>
                  <a:pt x="2853686" y="-7924"/>
                  <a:pt x="3072384" y="0"/>
                </a:cubicBezTo>
                <a:cubicBezTo>
                  <a:pt x="3286960" y="20656"/>
                  <a:pt x="3324417" y="20174"/>
                  <a:pt x="3511296" y="0"/>
                </a:cubicBezTo>
                <a:cubicBezTo>
                  <a:pt x="3710690" y="-39182"/>
                  <a:pt x="3945457" y="-64074"/>
                  <a:pt x="4114800" y="0"/>
                </a:cubicBezTo>
                <a:cubicBezTo>
                  <a:pt x="4336079" y="28138"/>
                  <a:pt x="4420759" y="12117"/>
                  <a:pt x="4553712" y="0"/>
                </a:cubicBezTo>
                <a:cubicBezTo>
                  <a:pt x="4688252" y="-2224"/>
                  <a:pt x="5047430" y="19664"/>
                  <a:pt x="5239512" y="0"/>
                </a:cubicBezTo>
                <a:cubicBezTo>
                  <a:pt x="5424392" y="-49610"/>
                  <a:pt x="5708717" y="13540"/>
                  <a:pt x="5843016" y="0"/>
                </a:cubicBezTo>
                <a:cubicBezTo>
                  <a:pt x="6005788" y="32949"/>
                  <a:pt x="6198255" y="37080"/>
                  <a:pt x="6611112" y="0"/>
                </a:cubicBezTo>
                <a:cubicBezTo>
                  <a:pt x="6954152" y="635"/>
                  <a:pt x="7244390" y="18057"/>
                  <a:pt x="7461504" y="0"/>
                </a:cubicBezTo>
                <a:cubicBezTo>
                  <a:pt x="7693790" y="9882"/>
                  <a:pt x="7984486" y="17646"/>
                  <a:pt x="8229600" y="0"/>
                </a:cubicBezTo>
                <a:cubicBezTo>
                  <a:pt x="8228428" y="6016"/>
                  <a:pt x="8229853" y="9684"/>
                  <a:pt x="8229600" y="18288"/>
                </a:cubicBezTo>
                <a:cubicBezTo>
                  <a:pt x="7945777" y="19945"/>
                  <a:pt x="7812308" y="-8511"/>
                  <a:pt x="7461504" y="18288"/>
                </a:cubicBezTo>
                <a:cubicBezTo>
                  <a:pt x="7129391" y="53185"/>
                  <a:pt x="7087333" y="41906"/>
                  <a:pt x="6940296" y="18288"/>
                </a:cubicBezTo>
                <a:cubicBezTo>
                  <a:pt x="6810862" y="-23020"/>
                  <a:pt x="6701312" y="19361"/>
                  <a:pt x="6419088" y="18288"/>
                </a:cubicBezTo>
                <a:cubicBezTo>
                  <a:pt x="6152777" y="18855"/>
                  <a:pt x="5868611" y="48802"/>
                  <a:pt x="5650992" y="18288"/>
                </a:cubicBezTo>
                <a:cubicBezTo>
                  <a:pt x="5439747" y="15250"/>
                  <a:pt x="5334901" y="-1044"/>
                  <a:pt x="5129784" y="18288"/>
                </a:cubicBezTo>
                <a:cubicBezTo>
                  <a:pt x="4955906" y="40458"/>
                  <a:pt x="4793216" y="33888"/>
                  <a:pt x="4690872" y="18288"/>
                </a:cubicBezTo>
                <a:cubicBezTo>
                  <a:pt x="4552374" y="31087"/>
                  <a:pt x="4318742" y="6248"/>
                  <a:pt x="4087368" y="18288"/>
                </a:cubicBezTo>
                <a:cubicBezTo>
                  <a:pt x="3849418" y="32625"/>
                  <a:pt x="3751577" y="29688"/>
                  <a:pt x="3401568" y="18288"/>
                </a:cubicBezTo>
                <a:cubicBezTo>
                  <a:pt x="3067953" y="20409"/>
                  <a:pt x="3012425" y="26879"/>
                  <a:pt x="2798064" y="18288"/>
                </a:cubicBezTo>
                <a:cubicBezTo>
                  <a:pt x="2565154" y="16520"/>
                  <a:pt x="2426719" y="-31794"/>
                  <a:pt x="2276856" y="18288"/>
                </a:cubicBezTo>
                <a:cubicBezTo>
                  <a:pt x="2090980" y="4382"/>
                  <a:pt x="1702030" y="-8180"/>
                  <a:pt x="1426464" y="18288"/>
                </a:cubicBezTo>
                <a:cubicBezTo>
                  <a:pt x="1104481" y="69643"/>
                  <a:pt x="985013" y="-7690"/>
                  <a:pt x="740664" y="18288"/>
                </a:cubicBezTo>
                <a:cubicBezTo>
                  <a:pt x="507391" y="41643"/>
                  <a:pt x="191740" y="-11654"/>
                  <a:pt x="0" y="18288"/>
                </a:cubicBezTo>
                <a:cubicBezTo>
                  <a:pt x="714" y="9707"/>
                  <a:pt x="1025" y="3120"/>
                  <a:pt x="0" y="0"/>
                </a:cubicBezTo>
                <a:close/>
              </a:path>
              <a:path w="8229600" h="18288" stroke="0" extrusionOk="0">
                <a:moveTo>
                  <a:pt x="0" y="0"/>
                </a:moveTo>
                <a:cubicBezTo>
                  <a:pt x="270709" y="-27213"/>
                  <a:pt x="397128" y="23656"/>
                  <a:pt x="521208" y="0"/>
                </a:cubicBezTo>
                <a:cubicBezTo>
                  <a:pt x="631319" y="-5947"/>
                  <a:pt x="842157" y="28261"/>
                  <a:pt x="960120" y="0"/>
                </a:cubicBezTo>
                <a:cubicBezTo>
                  <a:pt x="1077930" y="6549"/>
                  <a:pt x="1318669" y="-15893"/>
                  <a:pt x="1481328" y="0"/>
                </a:cubicBezTo>
                <a:cubicBezTo>
                  <a:pt x="1659104" y="-21090"/>
                  <a:pt x="1870243" y="69945"/>
                  <a:pt x="2167128" y="0"/>
                </a:cubicBezTo>
                <a:cubicBezTo>
                  <a:pt x="2460684" y="-5519"/>
                  <a:pt x="2753885" y="-62993"/>
                  <a:pt x="2935224" y="0"/>
                </a:cubicBezTo>
                <a:cubicBezTo>
                  <a:pt x="3115119" y="56580"/>
                  <a:pt x="3535280" y="40687"/>
                  <a:pt x="3785616" y="0"/>
                </a:cubicBezTo>
                <a:cubicBezTo>
                  <a:pt x="4057881" y="25645"/>
                  <a:pt x="4308335" y="-2666"/>
                  <a:pt x="4636008" y="0"/>
                </a:cubicBezTo>
                <a:cubicBezTo>
                  <a:pt x="4987152" y="19805"/>
                  <a:pt x="5025979" y="14149"/>
                  <a:pt x="5239512" y="0"/>
                </a:cubicBezTo>
                <a:cubicBezTo>
                  <a:pt x="5437586" y="211"/>
                  <a:pt x="5752721" y="5618"/>
                  <a:pt x="6007608" y="0"/>
                </a:cubicBezTo>
                <a:cubicBezTo>
                  <a:pt x="6280137" y="-5132"/>
                  <a:pt x="6386079" y="-21510"/>
                  <a:pt x="6693408" y="0"/>
                </a:cubicBezTo>
                <a:cubicBezTo>
                  <a:pt x="6986580" y="4991"/>
                  <a:pt x="7015252" y="-18088"/>
                  <a:pt x="7296912" y="0"/>
                </a:cubicBezTo>
                <a:cubicBezTo>
                  <a:pt x="7569796" y="10390"/>
                  <a:pt x="7895472" y="71473"/>
                  <a:pt x="8229600" y="0"/>
                </a:cubicBezTo>
                <a:cubicBezTo>
                  <a:pt x="8230227" y="7450"/>
                  <a:pt x="8228885" y="11999"/>
                  <a:pt x="8229600" y="18288"/>
                </a:cubicBezTo>
                <a:cubicBezTo>
                  <a:pt x="8094333" y="-5252"/>
                  <a:pt x="7850928" y="37448"/>
                  <a:pt x="7626096" y="18288"/>
                </a:cubicBezTo>
                <a:cubicBezTo>
                  <a:pt x="7448378" y="-569"/>
                  <a:pt x="7315174" y="-1844"/>
                  <a:pt x="7022592" y="18288"/>
                </a:cubicBezTo>
                <a:cubicBezTo>
                  <a:pt x="6686163" y="50499"/>
                  <a:pt x="6352629" y="23510"/>
                  <a:pt x="6172200" y="18288"/>
                </a:cubicBezTo>
                <a:cubicBezTo>
                  <a:pt x="6015590" y="42345"/>
                  <a:pt x="5770309" y="21278"/>
                  <a:pt x="5650992" y="18288"/>
                </a:cubicBezTo>
                <a:cubicBezTo>
                  <a:pt x="5483975" y="12092"/>
                  <a:pt x="5165324" y="68948"/>
                  <a:pt x="4882896" y="18288"/>
                </a:cubicBezTo>
                <a:cubicBezTo>
                  <a:pt x="4568934" y="7053"/>
                  <a:pt x="4556334" y="27676"/>
                  <a:pt x="4443984" y="18288"/>
                </a:cubicBezTo>
                <a:cubicBezTo>
                  <a:pt x="4320775" y="10576"/>
                  <a:pt x="4034988" y="-3490"/>
                  <a:pt x="3758184" y="18288"/>
                </a:cubicBezTo>
                <a:cubicBezTo>
                  <a:pt x="3445155" y="-998"/>
                  <a:pt x="3367892" y="13824"/>
                  <a:pt x="3236976" y="18288"/>
                </a:cubicBezTo>
                <a:cubicBezTo>
                  <a:pt x="3093796" y="26408"/>
                  <a:pt x="2635824" y="24132"/>
                  <a:pt x="2386584" y="18288"/>
                </a:cubicBezTo>
                <a:cubicBezTo>
                  <a:pt x="2139815" y="-3297"/>
                  <a:pt x="2105958" y="25945"/>
                  <a:pt x="1947672" y="18288"/>
                </a:cubicBezTo>
                <a:cubicBezTo>
                  <a:pt x="1801011" y="-19911"/>
                  <a:pt x="1533636" y="14646"/>
                  <a:pt x="1261872" y="18288"/>
                </a:cubicBezTo>
                <a:cubicBezTo>
                  <a:pt x="989528" y="32227"/>
                  <a:pt x="1025848" y="14685"/>
                  <a:pt x="822960" y="18288"/>
                </a:cubicBezTo>
                <a:cubicBezTo>
                  <a:pt x="653456" y="20956"/>
                  <a:pt x="304027" y="8001"/>
                  <a:pt x="0" y="18288"/>
                </a:cubicBezTo>
                <a:cubicBezTo>
                  <a:pt x="-27" y="11611"/>
                  <a:pt x="-1713" y="5475"/>
                  <a:pt x="0" y="0"/>
                </a:cubicBezTo>
                <a:close/>
              </a:path>
              <a:path w="8229600" h="18288" fill="none" stroke="0" extrusionOk="0">
                <a:moveTo>
                  <a:pt x="0" y="0"/>
                </a:moveTo>
                <a:cubicBezTo>
                  <a:pt x="205130" y="6064"/>
                  <a:pt x="324007" y="6684"/>
                  <a:pt x="521208" y="0"/>
                </a:cubicBezTo>
                <a:cubicBezTo>
                  <a:pt x="695888" y="-14632"/>
                  <a:pt x="1101879" y="6017"/>
                  <a:pt x="1371600" y="0"/>
                </a:cubicBezTo>
                <a:cubicBezTo>
                  <a:pt x="1622968" y="4691"/>
                  <a:pt x="1936552" y="-7433"/>
                  <a:pt x="2221992" y="0"/>
                </a:cubicBezTo>
                <a:cubicBezTo>
                  <a:pt x="2498663" y="51226"/>
                  <a:pt x="2885875" y="-8757"/>
                  <a:pt x="3072384" y="0"/>
                </a:cubicBezTo>
                <a:cubicBezTo>
                  <a:pt x="3288944" y="24235"/>
                  <a:pt x="3331110" y="5443"/>
                  <a:pt x="3511296" y="0"/>
                </a:cubicBezTo>
                <a:cubicBezTo>
                  <a:pt x="3687973" y="-19690"/>
                  <a:pt x="3901025" y="-20092"/>
                  <a:pt x="4114800" y="0"/>
                </a:cubicBezTo>
                <a:cubicBezTo>
                  <a:pt x="4336102" y="32988"/>
                  <a:pt x="4416982" y="-5831"/>
                  <a:pt x="4553712" y="0"/>
                </a:cubicBezTo>
                <a:cubicBezTo>
                  <a:pt x="4674310" y="-5056"/>
                  <a:pt x="5080160" y="-12181"/>
                  <a:pt x="5239512" y="0"/>
                </a:cubicBezTo>
                <a:cubicBezTo>
                  <a:pt x="5419031" y="-38513"/>
                  <a:pt x="5691629" y="2226"/>
                  <a:pt x="5843016" y="0"/>
                </a:cubicBezTo>
                <a:cubicBezTo>
                  <a:pt x="5978317" y="-40553"/>
                  <a:pt x="6314754" y="9782"/>
                  <a:pt x="6611112" y="0"/>
                </a:cubicBezTo>
                <a:cubicBezTo>
                  <a:pt x="6973004" y="-17646"/>
                  <a:pt x="7175490" y="18489"/>
                  <a:pt x="7461504" y="0"/>
                </a:cubicBezTo>
                <a:cubicBezTo>
                  <a:pt x="7746737" y="-34159"/>
                  <a:pt x="7962178" y="39853"/>
                  <a:pt x="8229600" y="0"/>
                </a:cubicBezTo>
                <a:cubicBezTo>
                  <a:pt x="8228796" y="5852"/>
                  <a:pt x="8229698" y="10429"/>
                  <a:pt x="8229600" y="18288"/>
                </a:cubicBezTo>
                <a:cubicBezTo>
                  <a:pt x="7944174" y="-29104"/>
                  <a:pt x="7795646" y="-34405"/>
                  <a:pt x="7461504" y="18288"/>
                </a:cubicBezTo>
                <a:cubicBezTo>
                  <a:pt x="7129776" y="51087"/>
                  <a:pt x="7082769" y="31446"/>
                  <a:pt x="6940296" y="18288"/>
                </a:cubicBezTo>
                <a:cubicBezTo>
                  <a:pt x="6799665" y="-15875"/>
                  <a:pt x="6652769" y="31783"/>
                  <a:pt x="6419088" y="18288"/>
                </a:cubicBezTo>
                <a:cubicBezTo>
                  <a:pt x="6143970" y="52275"/>
                  <a:pt x="5863165" y="-16531"/>
                  <a:pt x="5650992" y="18288"/>
                </a:cubicBezTo>
                <a:cubicBezTo>
                  <a:pt x="5419172" y="40606"/>
                  <a:pt x="5309448" y="-405"/>
                  <a:pt x="5129784" y="18288"/>
                </a:cubicBezTo>
                <a:cubicBezTo>
                  <a:pt x="4947928" y="26023"/>
                  <a:pt x="4795021" y="5860"/>
                  <a:pt x="4690872" y="18288"/>
                </a:cubicBezTo>
                <a:cubicBezTo>
                  <a:pt x="4564358" y="-9579"/>
                  <a:pt x="4295485" y="-25280"/>
                  <a:pt x="4087368" y="18288"/>
                </a:cubicBezTo>
                <a:cubicBezTo>
                  <a:pt x="3871704" y="40406"/>
                  <a:pt x="3732927" y="-10898"/>
                  <a:pt x="3401568" y="18288"/>
                </a:cubicBezTo>
                <a:cubicBezTo>
                  <a:pt x="3075889" y="19660"/>
                  <a:pt x="3025898" y="44400"/>
                  <a:pt x="2798064" y="18288"/>
                </a:cubicBezTo>
                <a:cubicBezTo>
                  <a:pt x="2581856" y="-20869"/>
                  <a:pt x="2428311" y="-4900"/>
                  <a:pt x="2276856" y="18288"/>
                </a:cubicBezTo>
                <a:cubicBezTo>
                  <a:pt x="2098246" y="53283"/>
                  <a:pt x="1737531" y="55959"/>
                  <a:pt x="1426464" y="18288"/>
                </a:cubicBezTo>
                <a:cubicBezTo>
                  <a:pt x="1104708" y="26489"/>
                  <a:pt x="1006595" y="15928"/>
                  <a:pt x="740664" y="18288"/>
                </a:cubicBezTo>
                <a:cubicBezTo>
                  <a:pt x="480378" y="33084"/>
                  <a:pt x="202592" y="-12357"/>
                  <a:pt x="0" y="18288"/>
                </a:cubicBezTo>
                <a:cubicBezTo>
                  <a:pt x="888" y="9601"/>
                  <a:pt x="860" y="4150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custGeom>
                    <a:avLst/>
                    <a:gdLst>
                      <a:gd name="connsiteX0" fmla="*/ 0 w 8229600"/>
                      <a:gd name="connsiteY0" fmla="*/ 0 h 18288"/>
                      <a:gd name="connsiteX1" fmla="*/ 521208 w 8229600"/>
                      <a:gd name="connsiteY1" fmla="*/ 0 h 18288"/>
                      <a:gd name="connsiteX2" fmla="*/ 1371600 w 8229600"/>
                      <a:gd name="connsiteY2" fmla="*/ 0 h 18288"/>
                      <a:gd name="connsiteX3" fmla="*/ 2221992 w 8229600"/>
                      <a:gd name="connsiteY3" fmla="*/ 0 h 18288"/>
                      <a:gd name="connsiteX4" fmla="*/ 3072384 w 8229600"/>
                      <a:gd name="connsiteY4" fmla="*/ 0 h 18288"/>
                      <a:gd name="connsiteX5" fmla="*/ 3511296 w 8229600"/>
                      <a:gd name="connsiteY5" fmla="*/ 0 h 18288"/>
                      <a:gd name="connsiteX6" fmla="*/ 4114800 w 8229600"/>
                      <a:gd name="connsiteY6" fmla="*/ 0 h 18288"/>
                      <a:gd name="connsiteX7" fmla="*/ 4553712 w 8229600"/>
                      <a:gd name="connsiteY7" fmla="*/ 0 h 18288"/>
                      <a:gd name="connsiteX8" fmla="*/ 5239512 w 8229600"/>
                      <a:gd name="connsiteY8" fmla="*/ 0 h 18288"/>
                      <a:gd name="connsiteX9" fmla="*/ 5843016 w 8229600"/>
                      <a:gd name="connsiteY9" fmla="*/ 0 h 18288"/>
                      <a:gd name="connsiteX10" fmla="*/ 6611112 w 8229600"/>
                      <a:gd name="connsiteY10" fmla="*/ 0 h 18288"/>
                      <a:gd name="connsiteX11" fmla="*/ 7461504 w 8229600"/>
                      <a:gd name="connsiteY11" fmla="*/ 0 h 18288"/>
                      <a:gd name="connsiteX12" fmla="*/ 8229600 w 8229600"/>
                      <a:gd name="connsiteY12" fmla="*/ 0 h 18288"/>
                      <a:gd name="connsiteX13" fmla="*/ 8229600 w 8229600"/>
                      <a:gd name="connsiteY13" fmla="*/ 18288 h 18288"/>
                      <a:gd name="connsiteX14" fmla="*/ 7461504 w 8229600"/>
                      <a:gd name="connsiteY14" fmla="*/ 18288 h 18288"/>
                      <a:gd name="connsiteX15" fmla="*/ 6940296 w 8229600"/>
                      <a:gd name="connsiteY15" fmla="*/ 18288 h 18288"/>
                      <a:gd name="connsiteX16" fmla="*/ 6419088 w 8229600"/>
                      <a:gd name="connsiteY16" fmla="*/ 18288 h 18288"/>
                      <a:gd name="connsiteX17" fmla="*/ 5650992 w 8229600"/>
                      <a:gd name="connsiteY17" fmla="*/ 18288 h 18288"/>
                      <a:gd name="connsiteX18" fmla="*/ 5129784 w 8229600"/>
                      <a:gd name="connsiteY18" fmla="*/ 18288 h 18288"/>
                      <a:gd name="connsiteX19" fmla="*/ 4690872 w 8229600"/>
                      <a:gd name="connsiteY19" fmla="*/ 18288 h 18288"/>
                      <a:gd name="connsiteX20" fmla="*/ 4087368 w 8229600"/>
                      <a:gd name="connsiteY20" fmla="*/ 18288 h 18288"/>
                      <a:gd name="connsiteX21" fmla="*/ 3401568 w 8229600"/>
                      <a:gd name="connsiteY21" fmla="*/ 18288 h 18288"/>
                      <a:gd name="connsiteX22" fmla="*/ 2798064 w 8229600"/>
                      <a:gd name="connsiteY22" fmla="*/ 18288 h 18288"/>
                      <a:gd name="connsiteX23" fmla="*/ 2276856 w 8229600"/>
                      <a:gd name="connsiteY23" fmla="*/ 18288 h 18288"/>
                      <a:gd name="connsiteX24" fmla="*/ 1426464 w 8229600"/>
                      <a:gd name="connsiteY24" fmla="*/ 18288 h 18288"/>
                      <a:gd name="connsiteX25" fmla="*/ 740664 w 8229600"/>
                      <a:gd name="connsiteY25" fmla="*/ 18288 h 18288"/>
                      <a:gd name="connsiteX26" fmla="*/ 0 w 8229600"/>
                      <a:gd name="connsiteY26" fmla="*/ 18288 h 18288"/>
                      <a:gd name="connsiteX27" fmla="*/ 0 w 8229600"/>
                      <a:gd name="connsiteY27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8229600" h="18288" fill="none" extrusionOk="0">
                        <a:moveTo>
                          <a:pt x="0" y="0"/>
                        </a:moveTo>
                        <a:cubicBezTo>
                          <a:pt x="227594" y="-4267"/>
                          <a:pt x="329693" y="13251"/>
                          <a:pt x="521208" y="0"/>
                        </a:cubicBezTo>
                        <a:cubicBezTo>
                          <a:pt x="712723" y="-13251"/>
                          <a:pt x="1137373" y="-13618"/>
                          <a:pt x="1371600" y="0"/>
                        </a:cubicBezTo>
                        <a:cubicBezTo>
                          <a:pt x="1605827" y="13618"/>
                          <a:pt x="1975382" y="-27374"/>
                          <a:pt x="2221992" y="0"/>
                        </a:cubicBezTo>
                        <a:cubicBezTo>
                          <a:pt x="2468602" y="27374"/>
                          <a:pt x="2863316" y="-20517"/>
                          <a:pt x="3072384" y="0"/>
                        </a:cubicBezTo>
                        <a:cubicBezTo>
                          <a:pt x="3281452" y="20517"/>
                          <a:pt x="3331438" y="10793"/>
                          <a:pt x="3511296" y="0"/>
                        </a:cubicBezTo>
                        <a:cubicBezTo>
                          <a:pt x="3691154" y="-10793"/>
                          <a:pt x="3906405" y="-29737"/>
                          <a:pt x="4114800" y="0"/>
                        </a:cubicBezTo>
                        <a:cubicBezTo>
                          <a:pt x="4323195" y="29737"/>
                          <a:pt x="4428852" y="-2234"/>
                          <a:pt x="4553712" y="0"/>
                        </a:cubicBezTo>
                        <a:cubicBezTo>
                          <a:pt x="4678572" y="2234"/>
                          <a:pt x="5065629" y="29368"/>
                          <a:pt x="5239512" y="0"/>
                        </a:cubicBezTo>
                        <a:cubicBezTo>
                          <a:pt x="5413395" y="-29368"/>
                          <a:pt x="5703888" y="11839"/>
                          <a:pt x="5843016" y="0"/>
                        </a:cubicBezTo>
                        <a:cubicBezTo>
                          <a:pt x="5982144" y="-11839"/>
                          <a:pt x="6260765" y="24719"/>
                          <a:pt x="6611112" y="0"/>
                        </a:cubicBezTo>
                        <a:cubicBezTo>
                          <a:pt x="6961459" y="-24719"/>
                          <a:pt x="7228293" y="32959"/>
                          <a:pt x="7461504" y="0"/>
                        </a:cubicBezTo>
                        <a:cubicBezTo>
                          <a:pt x="7694715" y="-32959"/>
                          <a:pt x="7990029" y="-3422"/>
                          <a:pt x="8229600" y="0"/>
                        </a:cubicBezTo>
                        <a:cubicBezTo>
                          <a:pt x="8228940" y="5812"/>
                          <a:pt x="8229447" y="9773"/>
                          <a:pt x="8229600" y="18288"/>
                        </a:cubicBezTo>
                        <a:cubicBezTo>
                          <a:pt x="7940706" y="-9293"/>
                          <a:pt x="7792584" y="-16009"/>
                          <a:pt x="7461504" y="18288"/>
                        </a:cubicBezTo>
                        <a:cubicBezTo>
                          <a:pt x="7130424" y="52585"/>
                          <a:pt x="7080072" y="43845"/>
                          <a:pt x="6940296" y="18288"/>
                        </a:cubicBezTo>
                        <a:cubicBezTo>
                          <a:pt x="6800520" y="-7269"/>
                          <a:pt x="6672872" y="26671"/>
                          <a:pt x="6419088" y="18288"/>
                        </a:cubicBezTo>
                        <a:cubicBezTo>
                          <a:pt x="6165304" y="9905"/>
                          <a:pt x="5869721" y="4987"/>
                          <a:pt x="5650992" y="18288"/>
                        </a:cubicBezTo>
                        <a:cubicBezTo>
                          <a:pt x="5432263" y="31589"/>
                          <a:pt x="5308310" y="3023"/>
                          <a:pt x="5129784" y="18288"/>
                        </a:cubicBezTo>
                        <a:cubicBezTo>
                          <a:pt x="4951258" y="33553"/>
                          <a:pt x="4799696" y="15357"/>
                          <a:pt x="4690872" y="18288"/>
                        </a:cubicBezTo>
                        <a:cubicBezTo>
                          <a:pt x="4582048" y="21219"/>
                          <a:pt x="4311124" y="-7836"/>
                          <a:pt x="4087368" y="18288"/>
                        </a:cubicBezTo>
                        <a:cubicBezTo>
                          <a:pt x="3863612" y="44412"/>
                          <a:pt x="3730288" y="13374"/>
                          <a:pt x="3401568" y="18288"/>
                        </a:cubicBezTo>
                        <a:cubicBezTo>
                          <a:pt x="3072848" y="23202"/>
                          <a:pt x="3020684" y="32425"/>
                          <a:pt x="2798064" y="18288"/>
                        </a:cubicBezTo>
                        <a:cubicBezTo>
                          <a:pt x="2575444" y="4151"/>
                          <a:pt x="2440915" y="-7352"/>
                          <a:pt x="2276856" y="18288"/>
                        </a:cubicBezTo>
                        <a:cubicBezTo>
                          <a:pt x="2112797" y="43928"/>
                          <a:pt x="1726502" y="-9560"/>
                          <a:pt x="1426464" y="18288"/>
                        </a:cubicBezTo>
                        <a:cubicBezTo>
                          <a:pt x="1126426" y="46136"/>
                          <a:pt x="992925" y="21016"/>
                          <a:pt x="740664" y="18288"/>
                        </a:cubicBezTo>
                        <a:cubicBezTo>
                          <a:pt x="488403" y="15560"/>
                          <a:pt x="195650" y="-16061"/>
                          <a:pt x="0" y="18288"/>
                        </a:cubicBezTo>
                        <a:cubicBezTo>
                          <a:pt x="348" y="9455"/>
                          <a:pt x="654" y="3983"/>
                          <a:pt x="0" y="0"/>
                        </a:cubicBezTo>
                        <a:close/>
                      </a:path>
                      <a:path w="8229600" h="18288" stroke="0" extrusionOk="0">
                        <a:moveTo>
                          <a:pt x="0" y="0"/>
                        </a:moveTo>
                        <a:cubicBezTo>
                          <a:pt x="259263" y="-9445"/>
                          <a:pt x="404731" y="4427"/>
                          <a:pt x="521208" y="0"/>
                        </a:cubicBezTo>
                        <a:cubicBezTo>
                          <a:pt x="637685" y="-4427"/>
                          <a:pt x="839187" y="564"/>
                          <a:pt x="960120" y="0"/>
                        </a:cubicBezTo>
                        <a:cubicBezTo>
                          <a:pt x="1081053" y="-564"/>
                          <a:pt x="1313469" y="-16481"/>
                          <a:pt x="1481328" y="0"/>
                        </a:cubicBezTo>
                        <a:cubicBezTo>
                          <a:pt x="1649187" y="16481"/>
                          <a:pt x="1885247" y="26161"/>
                          <a:pt x="2167128" y="0"/>
                        </a:cubicBezTo>
                        <a:cubicBezTo>
                          <a:pt x="2449009" y="-26161"/>
                          <a:pt x="2761875" y="-22202"/>
                          <a:pt x="2935224" y="0"/>
                        </a:cubicBezTo>
                        <a:cubicBezTo>
                          <a:pt x="3108573" y="22202"/>
                          <a:pt x="3540687" y="-2863"/>
                          <a:pt x="3785616" y="0"/>
                        </a:cubicBezTo>
                        <a:cubicBezTo>
                          <a:pt x="4030545" y="2863"/>
                          <a:pt x="4280774" y="-12442"/>
                          <a:pt x="4636008" y="0"/>
                        </a:cubicBezTo>
                        <a:cubicBezTo>
                          <a:pt x="4991242" y="12442"/>
                          <a:pt x="5025483" y="16914"/>
                          <a:pt x="5239512" y="0"/>
                        </a:cubicBezTo>
                        <a:cubicBezTo>
                          <a:pt x="5453541" y="-16914"/>
                          <a:pt x="5754008" y="16592"/>
                          <a:pt x="6007608" y="0"/>
                        </a:cubicBezTo>
                        <a:cubicBezTo>
                          <a:pt x="6261208" y="-16592"/>
                          <a:pt x="6407957" y="-11909"/>
                          <a:pt x="6693408" y="0"/>
                        </a:cubicBezTo>
                        <a:cubicBezTo>
                          <a:pt x="6978859" y="11909"/>
                          <a:pt x="7015437" y="-20890"/>
                          <a:pt x="7296912" y="0"/>
                        </a:cubicBezTo>
                        <a:cubicBezTo>
                          <a:pt x="7578387" y="20890"/>
                          <a:pt x="7859622" y="46406"/>
                          <a:pt x="8229600" y="0"/>
                        </a:cubicBezTo>
                        <a:cubicBezTo>
                          <a:pt x="8230508" y="6337"/>
                          <a:pt x="8228722" y="11778"/>
                          <a:pt x="8229600" y="18288"/>
                        </a:cubicBezTo>
                        <a:cubicBezTo>
                          <a:pt x="8075287" y="35054"/>
                          <a:pt x="7821366" y="21850"/>
                          <a:pt x="7626096" y="18288"/>
                        </a:cubicBezTo>
                        <a:cubicBezTo>
                          <a:pt x="7430826" y="14726"/>
                          <a:pt x="7320004" y="-9669"/>
                          <a:pt x="7022592" y="18288"/>
                        </a:cubicBezTo>
                        <a:cubicBezTo>
                          <a:pt x="6725180" y="46245"/>
                          <a:pt x="6348804" y="-14025"/>
                          <a:pt x="6172200" y="18288"/>
                        </a:cubicBezTo>
                        <a:cubicBezTo>
                          <a:pt x="5995596" y="50601"/>
                          <a:pt x="5788102" y="22890"/>
                          <a:pt x="5650992" y="18288"/>
                        </a:cubicBezTo>
                        <a:cubicBezTo>
                          <a:pt x="5513882" y="13686"/>
                          <a:pt x="5198399" y="29121"/>
                          <a:pt x="4882896" y="18288"/>
                        </a:cubicBezTo>
                        <a:cubicBezTo>
                          <a:pt x="4567393" y="7455"/>
                          <a:pt x="4557008" y="26965"/>
                          <a:pt x="4443984" y="18288"/>
                        </a:cubicBezTo>
                        <a:cubicBezTo>
                          <a:pt x="4330960" y="9611"/>
                          <a:pt x="4061674" y="28891"/>
                          <a:pt x="3758184" y="18288"/>
                        </a:cubicBezTo>
                        <a:cubicBezTo>
                          <a:pt x="3454694" y="7685"/>
                          <a:pt x="3380392" y="19119"/>
                          <a:pt x="3236976" y="18288"/>
                        </a:cubicBezTo>
                        <a:cubicBezTo>
                          <a:pt x="3093560" y="17457"/>
                          <a:pt x="2632116" y="37607"/>
                          <a:pt x="2386584" y="18288"/>
                        </a:cubicBezTo>
                        <a:cubicBezTo>
                          <a:pt x="2141052" y="-1031"/>
                          <a:pt x="2110884" y="28777"/>
                          <a:pt x="1947672" y="18288"/>
                        </a:cubicBezTo>
                        <a:cubicBezTo>
                          <a:pt x="1784460" y="7799"/>
                          <a:pt x="1535467" y="461"/>
                          <a:pt x="1261872" y="18288"/>
                        </a:cubicBezTo>
                        <a:cubicBezTo>
                          <a:pt x="988277" y="36115"/>
                          <a:pt x="1021096" y="10375"/>
                          <a:pt x="822960" y="18288"/>
                        </a:cubicBezTo>
                        <a:cubicBezTo>
                          <a:pt x="624824" y="26201"/>
                          <a:pt x="298309" y="1283"/>
                          <a:pt x="0" y="18288"/>
                        </a:cubicBezTo>
                        <a:cubicBezTo>
                          <a:pt x="-633" y="12278"/>
                          <a:pt x="-757" y="586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055D82E-A64F-467D-B435-E4A709A763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783" r="23840" b="2"/>
          <a:stretch/>
        </p:blipFill>
        <p:spPr>
          <a:xfrm>
            <a:off x="5756743" y="2093976"/>
            <a:ext cx="2955798" cy="4096512"/>
          </a:xfrm>
          <a:prstGeom prst="rect">
            <a:avLst/>
          </a:prstGeom>
        </p:spPr>
      </p:pic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3200332-E116-46D0-98A4-98D17909F8A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06180589"/>
              </p:ext>
            </p:extLst>
          </p:nvPr>
        </p:nvGraphicFramePr>
        <p:xfrm>
          <a:off x="429369" y="2071316"/>
          <a:ext cx="5035164" cy="41191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7098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60605" y="1450655"/>
            <a:ext cx="3201795" cy="395669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b="1" kern="1200" dirty="0">
                <a:ln w="25400">
                  <a:solidFill>
                    <a:srgbClr val="C00000"/>
                  </a:solidFill>
                </a:ln>
                <a:solidFill>
                  <a:srgbClr val="FFC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j-lt"/>
                <a:ea typeface="+mj-ea"/>
                <a:cs typeface="+mj-cs"/>
              </a:rPr>
              <a:t>611(g) Negotiations</a:t>
            </a:r>
          </a:p>
        </p:txBody>
      </p:sp>
      <p:cxnSp>
        <p:nvCxnSpPr>
          <p:cNvPr id="13" name="Straight Connector 9">
            <a:extLst>
              <a:ext uri="{FF2B5EF4-FFF2-40B4-BE49-F238E27FC236}">
                <a16:creationId xmlns:a16="http://schemas.microsoft.com/office/drawing/2014/main" id="{067633D1-6EE6-4118-B9F0-B363477BE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60605" y="1450655"/>
            <a:ext cx="2949023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AD7FFC6-42A9-49CB-B5E9-B3F6B03833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60605" y="5408571"/>
            <a:ext cx="2949023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470234" y="1371602"/>
            <a:ext cx="3913161" cy="4114798"/>
          </a:xfrm>
          <a:solidFill>
            <a:schemeClr val="bg1">
              <a:lumMod val="65000"/>
            </a:schemeClr>
          </a:solidFill>
          <a:ln w="25400">
            <a:solidFill>
              <a:srgbClr val="C00000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114300" indent="0">
              <a:lnSpc>
                <a:spcPct val="90000"/>
              </a:lnSpc>
              <a:buNone/>
            </a:pPr>
            <a:endParaRPr lang="en-US" sz="800" b="1" dirty="0">
              <a:solidFill>
                <a:srgbClr val="C00000"/>
              </a:solidFill>
            </a:endParaRPr>
          </a:p>
          <a:p>
            <a:pPr indent="-228600">
              <a:lnSpc>
                <a:spcPct val="90000"/>
              </a:lnSpc>
            </a:pPr>
            <a:r>
              <a:rPr lang="en-US" sz="2000" b="1" dirty="0">
                <a:solidFill>
                  <a:srgbClr val="C00000"/>
                </a:solidFill>
              </a:rPr>
              <a:t>Finding that cost would exceed available funds triggered negotiations under 611(g) of the Settlement Act.</a:t>
            </a:r>
          </a:p>
          <a:p>
            <a:pPr indent="-228600">
              <a:lnSpc>
                <a:spcPct val="90000"/>
              </a:lnSpc>
            </a:pPr>
            <a:r>
              <a:rPr lang="en-US" sz="2000" b="1" dirty="0">
                <a:solidFill>
                  <a:srgbClr val="C00000"/>
                </a:solidFill>
              </a:rPr>
              <a:t>Total project cost $406 million, so $137 million needed in federal funds.</a:t>
            </a:r>
          </a:p>
          <a:p>
            <a:pPr indent="-228600">
              <a:lnSpc>
                <a:spcPct val="90000"/>
              </a:lnSpc>
            </a:pPr>
            <a:r>
              <a:rPr lang="en-US" sz="2000" b="1" dirty="0">
                <a:solidFill>
                  <a:srgbClr val="C00000"/>
                </a:solidFill>
              </a:rPr>
              <a:t>Negotiations took a year, from August 2018 to September 2019.</a:t>
            </a:r>
            <a:br>
              <a:rPr lang="en-US" sz="800" b="1" dirty="0">
                <a:solidFill>
                  <a:srgbClr val="C00000"/>
                </a:solidFill>
              </a:rPr>
            </a:br>
            <a:endParaRPr lang="en-US" sz="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1581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125454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A5B661-3F86-4A41-A334-3AF9E8A9BF9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80498" y="1153571"/>
            <a:ext cx="2764457" cy="44611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b="1" kern="1200" dirty="0">
                <a:ln w="25400">
                  <a:solidFill>
                    <a:schemeClr val="tx2"/>
                  </a:solidFill>
                </a:ln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611(g) Agreement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662801" y="2455479"/>
            <a:ext cx="3062575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660E96-F28D-4576-8DBF-4E650BCC142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303666" y="636190"/>
            <a:ext cx="5179868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</a:pPr>
            <a:r>
              <a:rPr lang="en-US" sz="2400" b="1" dirty="0">
                <a:solidFill>
                  <a:schemeClr val="tx2"/>
                </a:solidFill>
              </a:rPr>
              <a:t>611(g) Agreement reduced initial water production from 4,000 AFY to 2,500 AFY.</a:t>
            </a:r>
          </a:p>
          <a:p>
            <a:pPr indent="-228600">
              <a:lnSpc>
                <a:spcPct val="90000"/>
              </a:lnSpc>
            </a:pPr>
            <a:r>
              <a:rPr lang="en-US" sz="2400" b="1" dirty="0">
                <a:solidFill>
                  <a:schemeClr val="tx2"/>
                </a:solidFill>
              </a:rPr>
              <a:t>Starting with two collector wells instead of four.  </a:t>
            </a:r>
          </a:p>
          <a:p>
            <a:pPr indent="-228600">
              <a:lnSpc>
                <a:spcPct val="90000"/>
              </a:lnSpc>
            </a:pPr>
            <a:r>
              <a:rPr lang="en-US" sz="2400" b="1" dirty="0">
                <a:solidFill>
                  <a:schemeClr val="tx2"/>
                </a:solidFill>
              </a:rPr>
              <a:t>State agreed to increase its contribution to $100 million and County pledged an additional $24 million.</a:t>
            </a:r>
          </a:p>
          <a:p>
            <a:pPr indent="-228600">
              <a:lnSpc>
                <a:spcPct val="90000"/>
              </a:lnSpc>
            </a:pPr>
            <a:r>
              <a:rPr lang="en-US" sz="2400" b="1" dirty="0">
                <a:solidFill>
                  <a:schemeClr val="tx2"/>
                </a:solidFill>
              </a:rPr>
              <a:t>$137 million needed for federal share.</a:t>
            </a:r>
          </a:p>
          <a:p>
            <a:pPr indent="-228600">
              <a:lnSpc>
                <a:spcPct val="90000"/>
              </a:lnSpc>
            </a:pPr>
            <a:r>
              <a:rPr lang="en-US" sz="2400" b="1" dirty="0">
                <a:solidFill>
                  <a:schemeClr val="tx2"/>
                </a:solidFill>
              </a:rPr>
              <a:t>Substantial completion deadline extended to 2028.</a:t>
            </a:r>
          </a:p>
          <a:p>
            <a:pPr indent="-228600">
              <a:lnSpc>
                <a:spcPct val="90000"/>
              </a:lnSpc>
            </a:pPr>
            <a:r>
              <a:rPr lang="en-US" sz="2400" b="1" dirty="0">
                <a:solidFill>
                  <a:schemeClr val="tx2"/>
                </a:solidFill>
              </a:rPr>
              <a:t>Major change in definition of substantial completion.</a:t>
            </a:r>
          </a:p>
        </p:txBody>
      </p:sp>
    </p:spTree>
    <p:extLst>
      <p:ext uri="{BB962C8B-B14F-4D97-AF65-F5344CB8AC3E}">
        <p14:creationId xmlns:p14="http://schemas.microsoft.com/office/powerpoint/2010/main" val="33011811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0" y="1904672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ED1805-4DC7-4FA0-B2A9-D12591B30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041" y="586855"/>
            <a:ext cx="2401025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3500" dirty="0">
                <a:solidFill>
                  <a:schemeClr val="accent6"/>
                </a:solidFill>
              </a:rPr>
              <a:t>Substantial Completion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A98412-438B-4361-A2DE-57F52E36CD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7693" y="304800"/>
            <a:ext cx="5186265" cy="6248400"/>
          </a:xfrm>
          <a:blipFill>
            <a:blip r:embed="rId3"/>
            <a:tile tx="0" ty="0" sx="100000" sy="100000" flip="none" algn="tl"/>
          </a:blipFill>
        </p:spPr>
        <p:txBody>
          <a:bodyPr anchor="ctr">
            <a:normAutofit/>
          </a:bodyPr>
          <a:lstStyle/>
          <a:p>
            <a:r>
              <a:rPr lang="en-US" sz="2000" b="1" dirty="0">
                <a:solidFill>
                  <a:schemeClr val="tx2"/>
                </a:solidFill>
              </a:rPr>
              <a:t>Section 623 of 2010 Settlement Act required delivery of 2500 acre-feet per year to Pueblos in order to have substantial completion.</a:t>
            </a:r>
          </a:p>
          <a:p>
            <a:r>
              <a:rPr lang="en-US" sz="2000" b="1" dirty="0">
                <a:solidFill>
                  <a:schemeClr val="tx2"/>
                </a:solidFill>
              </a:rPr>
              <a:t>Failure to reach substantial completion gave Pueblos the option to void settlement and return to litigation.</a:t>
            </a:r>
          </a:p>
          <a:p>
            <a:r>
              <a:rPr lang="en-US" sz="2000" b="1" dirty="0">
                <a:solidFill>
                  <a:schemeClr val="tx2"/>
                </a:solidFill>
              </a:rPr>
              <a:t>611(g) Agreement changed substantial completion criteria:</a:t>
            </a:r>
          </a:p>
          <a:p>
            <a:pPr lvl="1"/>
            <a:r>
              <a:rPr lang="en-US" sz="2000" b="1" dirty="0">
                <a:solidFill>
                  <a:schemeClr val="tx2"/>
                </a:solidFill>
              </a:rPr>
              <a:t>Secretary diligently pursues construction.</a:t>
            </a:r>
          </a:p>
          <a:p>
            <a:pPr lvl="1"/>
            <a:r>
              <a:rPr lang="en-US" sz="2000" b="1" dirty="0">
                <a:solidFill>
                  <a:schemeClr val="tx2"/>
                </a:solidFill>
              </a:rPr>
              <a:t>Spends all authorized funding.</a:t>
            </a:r>
          </a:p>
          <a:p>
            <a:pPr lvl="1"/>
            <a:r>
              <a:rPr lang="en-US" sz="2000" b="1" dirty="0">
                <a:solidFill>
                  <a:schemeClr val="tx2"/>
                </a:solidFill>
              </a:rPr>
              <a:t>Even if not completed, these actions now constitute substantial completion.</a:t>
            </a:r>
          </a:p>
          <a:p>
            <a:r>
              <a:rPr lang="en-US" sz="2000" b="1" dirty="0">
                <a:solidFill>
                  <a:schemeClr val="tx2"/>
                </a:solidFill>
              </a:rPr>
              <a:t>Project-based settlement  	fund-based settlement.</a:t>
            </a:r>
          </a:p>
          <a:p>
            <a:pPr marL="0" indent="0">
              <a:buNone/>
            </a:pPr>
            <a:endParaRPr lang="en-US" sz="1700" dirty="0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52AF539F-CAF8-40CF-8CD8-6A37435008BC}"/>
              </a:ext>
            </a:extLst>
          </p:cNvPr>
          <p:cNvSpPr/>
          <p:nvPr/>
        </p:nvSpPr>
        <p:spPr>
          <a:xfrm>
            <a:off x="6858000" y="5245164"/>
            <a:ext cx="381000" cy="3803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1084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8">
            <a:extLst>
              <a:ext uri="{FF2B5EF4-FFF2-40B4-BE49-F238E27FC236}">
                <a16:creationId xmlns:a16="http://schemas.microsoft.com/office/drawing/2014/main" id="{35DB3719-6FDC-4E5D-891D-FF40B7300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ABD94A-ADA4-430B-80ED-A2835C497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r>
              <a:rPr lang="en-US" sz="4700" b="1" dirty="0">
                <a:solidFill>
                  <a:schemeClr val="accent2"/>
                </a:solidFill>
              </a:rPr>
              <a:t>OMB Approval</a:t>
            </a:r>
          </a:p>
        </p:txBody>
      </p:sp>
      <p:sp>
        <p:nvSpPr>
          <p:cNvPr id="26" name="sketch line">
            <a:extLst>
              <a:ext uri="{FF2B5EF4-FFF2-40B4-BE49-F238E27FC236}">
                <a16:creationId xmlns:a16="http://schemas.microsoft.com/office/drawing/2014/main" id="{E0CBAC23-2E3F-4A90-BA59-F8299F6A5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8650" y="1865313"/>
            <a:ext cx="7818120" cy="18288"/>
          </a:xfrm>
          <a:custGeom>
            <a:avLst/>
            <a:gdLst>
              <a:gd name="connsiteX0" fmla="*/ 0 w 7818120"/>
              <a:gd name="connsiteY0" fmla="*/ 0 h 18288"/>
              <a:gd name="connsiteX1" fmla="*/ 416966 w 7818120"/>
              <a:gd name="connsiteY1" fmla="*/ 0 h 18288"/>
              <a:gd name="connsiteX2" fmla="*/ 1146658 w 7818120"/>
              <a:gd name="connsiteY2" fmla="*/ 0 h 18288"/>
              <a:gd name="connsiteX3" fmla="*/ 1563624 w 7818120"/>
              <a:gd name="connsiteY3" fmla="*/ 0 h 18288"/>
              <a:gd name="connsiteX4" fmla="*/ 2136953 w 7818120"/>
              <a:gd name="connsiteY4" fmla="*/ 0 h 18288"/>
              <a:gd name="connsiteX5" fmla="*/ 2944825 w 7818120"/>
              <a:gd name="connsiteY5" fmla="*/ 0 h 18288"/>
              <a:gd name="connsiteX6" fmla="*/ 3596335 w 7818120"/>
              <a:gd name="connsiteY6" fmla="*/ 0 h 18288"/>
              <a:gd name="connsiteX7" fmla="*/ 4326026 w 7818120"/>
              <a:gd name="connsiteY7" fmla="*/ 0 h 18288"/>
              <a:gd name="connsiteX8" fmla="*/ 4899355 w 7818120"/>
              <a:gd name="connsiteY8" fmla="*/ 0 h 18288"/>
              <a:gd name="connsiteX9" fmla="*/ 5550865 w 7818120"/>
              <a:gd name="connsiteY9" fmla="*/ 0 h 18288"/>
              <a:gd name="connsiteX10" fmla="*/ 6358738 w 7818120"/>
              <a:gd name="connsiteY10" fmla="*/ 0 h 18288"/>
              <a:gd name="connsiteX11" fmla="*/ 6853885 w 7818120"/>
              <a:gd name="connsiteY11" fmla="*/ 0 h 18288"/>
              <a:gd name="connsiteX12" fmla="*/ 7818120 w 7818120"/>
              <a:gd name="connsiteY12" fmla="*/ 0 h 18288"/>
              <a:gd name="connsiteX13" fmla="*/ 7818120 w 7818120"/>
              <a:gd name="connsiteY13" fmla="*/ 18288 h 18288"/>
              <a:gd name="connsiteX14" fmla="*/ 7244791 w 7818120"/>
              <a:gd name="connsiteY14" fmla="*/ 18288 h 18288"/>
              <a:gd name="connsiteX15" fmla="*/ 6827825 w 7818120"/>
              <a:gd name="connsiteY15" fmla="*/ 18288 h 18288"/>
              <a:gd name="connsiteX16" fmla="*/ 6176315 w 7818120"/>
              <a:gd name="connsiteY16" fmla="*/ 18288 h 18288"/>
              <a:gd name="connsiteX17" fmla="*/ 5681167 w 7818120"/>
              <a:gd name="connsiteY17" fmla="*/ 18288 h 18288"/>
              <a:gd name="connsiteX18" fmla="*/ 5029657 w 7818120"/>
              <a:gd name="connsiteY18" fmla="*/ 18288 h 18288"/>
              <a:gd name="connsiteX19" fmla="*/ 4378147 w 7818120"/>
              <a:gd name="connsiteY19" fmla="*/ 18288 h 18288"/>
              <a:gd name="connsiteX20" fmla="*/ 3726637 w 7818120"/>
              <a:gd name="connsiteY20" fmla="*/ 18288 h 18288"/>
              <a:gd name="connsiteX21" fmla="*/ 3075127 w 7818120"/>
              <a:gd name="connsiteY21" fmla="*/ 18288 h 18288"/>
              <a:gd name="connsiteX22" fmla="*/ 2501798 w 7818120"/>
              <a:gd name="connsiteY22" fmla="*/ 18288 h 18288"/>
              <a:gd name="connsiteX23" fmla="*/ 1772107 w 7818120"/>
              <a:gd name="connsiteY23" fmla="*/ 18288 h 18288"/>
              <a:gd name="connsiteX24" fmla="*/ 1120597 w 7818120"/>
              <a:gd name="connsiteY24" fmla="*/ 18288 h 18288"/>
              <a:gd name="connsiteX25" fmla="*/ 0 w 7818120"/>
              <a:gd name="connsiteY25" fmla="*/ 18288 h 18288"/>
              <a:gd name="connsiteX26" fmla="*/ 0 w 7818120"/>
              <a:gd name="connsiteY26" fmla="*/ 0 h 18288"/>
              <a:gd name="connsiteX0" fmla="*/ 0 w 7818120"/>
              <a:gd name="connsiteY0" fmla="*/ 0 h 18288"/>
              <a:gd name="connsiteX1" fmla="*/ 573329 w 7818120"/>
              <a:gd name="connsiteY1" fmla="*/ 0 h 18288"/>
              <a:gd name="connsiteX2" fmla="*/ 990295 w 7818120"/>
              <a:gd name="connsiteY2" fmla="*/ 0 h 18288"/>
              <a:gd name="connsiteX3" fmla="*/ 1394232 w 7818120"/>
              <a:gd name="connsiteY3" fmla="*/ 0 h 18288"/>
              <a:gd name="connsiteX4" fmla="*/ 1798168 w 7818120"/>
              <a:gd name="connsiteY4" fmla="*/ 0 h 18288"/>
              <a:gd name="connsiteX5" fmla="*/ 2371496 w 7818120"/>
              <a:gd name="connsiteY5" fmla="*/ 0 h 18288"/>
              <a:gd name="connsiteX6" fmla="*/ 2944825 w 7818120"/>
              <a:gd name="connsiteY6" fmla="*/ 0 h 18288"/>
              <a:gd name="connsiteX7" fmla="*/ 3752698 w 7818120"/>
              <a:gd name="connsiteY7" fmla="*/ 0 h 18288"/>
              <a:gd name="connsiteX8" fmla="*/ 4247845 w 7818120"/>
              <a:gd name="connsiteY8" fmla="*/ 0 h 18288"/>
              <a:gd name="connsiteX9" fmla="*/ 5055718 w 7818120"/>
              <a:gd name="connsiteY9" fmla="*/ 0 h 18288"/>
              <a:gd name="connsiteX10" fmla="*/ 5863590 w 7818120"/>
              <a:gd name="connsiteY10" fmla="*/ 0 h 18288"/>
              <a:gd name="connsiteX11" fmla="*/ 6515100 w 7818120"/>
              <a:gd name="connsiteY11" fmla="*/ 0 h 18288"/>
              <a:gd name="connsiteX12" fmla="*/ 7818120 w 7818120"/>
              <a:gd name="connsiteY12" fmla="*/ 0 h 18288"/>
              <a:gd name="connsiteX13" fmla="*/ 7818120 w 7818120"/>
              <a:gd name="connsiteY13" fmla="*/ 18288 h 18288"/>
              <a:gd name="connsiteX14" fmla="*/ 7401154 w 7818120"/>
              <a:gd name="connsiteY14" fmla="*/ 18288 h 18288"/>
              <a:gd name="connsiteX15" fmla="*/ 6593281 w 7818120"/>
              <a:gd name="connsiteY15" fmla="*/ 18288 h 18288"/>
              <a:gd name="connsiteX16" fmla="*/ 6098134 w 7818120"/>
              <a:gd name="connsiteY16" fmla="*/ 18288 h 18288"/>
              <a:gd name="connsiteX17" fmla="*/ 5446624 w 7818120"/>
              <a:gd name="connsiteY17" fmla="*/ 18288 h 18288"/>
              <a:gd name="connsiteX18" fmla="*/ 4638751 w 7818120"/>
              <a:gd name="connsiteY18" fmla="*/ 18288 h 18288"/>
              <a:gd name="connsiteX19" fmla="*/ 3987241 w 7818120"/>
              <a:gd name="connsiteY19" fmla="*/ 18288 h 18288"/>
              <a:gd name="connsiteX20" fmla="*/ 3570275 w 7818120"/>
              <a:gd name="connsiteY20" fmla="*/ 18288 h 18288"/>
              <a:gd name="connsiteX21" fmla="*/ 3075127 w 7818120"/>
              <a:gd name="connsiteY21" fmla="*/ 18288 h 18288"/>
              <a:gd name="connsiteX22" fmla="*/ 2267255 w 7818120"/>
              <a:gd name="connsiteY22" fmla="*/ 18288 h 18288"/>
              <a:gd name="connsiteX23" fmla="*/ 1615745 w 7818120"/>
              <a:gd name="connsiteY23" fmla="*/ 18288 h 18288"/>
              <a:gd name="connsiteX24" fmla="*/ 1120597 w 7818120"/>
              <a:gd name="connsiteY24" fmla="*/ 18288 h 18288"/>
              <a:gd name="connsiteX25" fmla="*/ 0 w 7818120"/>
              <a:gd name="connsiteY25" fmla="*/ 18288 h 18288"/>
              <a:gd name="connsiteX26" fmla="*/ 0 w 7818120"/>
              <a:gd name="connsiteY2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818120" h="18288" fill="none" extrusionOk="0">
                <a:moveTo>
                  <a:pt x="0" y="0"/>
                </a:moveTo>
                <a:cubicBezTo>
                  <a:pt x="101002" y="-20048"/>
                  <a:pt x="215808" y="13837"/>
                  <a:pt x="416966" y="0"/>
                </a:cubicBezTo>
                <a:cubicBezTo>
                  <a:pt x="573264" y="9422"/>
                  <a:pt x="897859" y="4188"/>
                  <a:pt x="1146658" y="0"/>
                </a:cubicBezTo>
                <a:cubicBezTo>
                  <a:pt x="1409722" y="12227"/>
                  <a:pt x="1377475" y="-3286"/>
                  <a:pt x="1563624" y="0"/>
                </a:cubicBezTo>
                <a:cubicBezTo>
                  <a:pt x="1758084" y="11330"/>
                  <a:pt x="1967746" y="-7403"/>
                  <a:pt x="2136953" y="0"/>
                </a:cubicBezTo>
                <a:cubicBezTo>
                  <a:pt x="2354826" y="-5751"/>
                  <a:pt x="2687014" y="20029"/>
                  <a:pt x="2944825" y="0"/>
                </a:cubicBezTo>
                <a:cubicBezTo>
                  <a:pt x="3238848" y="15226"/>
                  <a:pt x="3415761" y="33925"/>
                  <a:pt x="3596335" y="0"/>
                </a:cubicBezTo>
                <a:cubicBezTo>
                  <a:pt x="3815108" y="13362"/>
                  <a:pt x="3972448" y="-68797"/>
                  <a:pt x="4326026" y="0"/>
                </a:cubicBezTo>
                <a:cubicBezTo>
                  <a:pt x="4638028" y="39995"/>
                  <a:pt x="4794473" y="211"/>
                  <a:pt x="4899355" y="0"/>
                </a:cubicBezTo>
                <a:cubicBezTo>
                  <a:pt x="5037170" y="-13296"/>
                  <a:pt x="5289722" y="-48609"/>
                  <a:pt x="5550865" y="0"/>
                </a:cubicBezTo>
                <a:cubicBezTo>
                  <a:pt x="5740088" y="19163"/>
                  <a:pt x="6143605" y="-29909"/>
                  <a:pt x="6358738" y="0"/>
                </a:cubicBezTo>
                <a:cubicBezTo>
                  <a:pt x="6556443" y="18955"/>
                  <a:pt x="6741581" y="-22634"/>
                  <a:pt x="6853885" y="0"/>
                </a:cubicBezTo>
                <a:cubicBezTo>
                  <a:pt x="6996029" y="20497"/>
                  <a:pt x="7453286" y="6658"/>
                  <a:pt x="7818120" y="0"/>
                </a:cubicBezTo>
                <a:cubicBezTo>
                  <a:pt x="7817552" y="7862"/>
                  <a:pt x="7817901" y="13269"/>
                  <a:pt x="7818120" y="18288"/>
                </a:cubicBezTo>
                <a:cubicBezTo>
                  <a:pt x="7701883" y="-33961"/>
                  <a:pt x="7395843" y="8437"/>
                  <a:pt x="7244791" y="18288"/>
                </a:cubicBezTo>
                <a:cubicBezTo>
                  <a:pt x="7088282" y="14407"/>
                  <a:pt x="6958165" y="20902"/>
                  <a:pt x="6827825" y="18288"/>
                </a:cubicBezTo>
                <a:cubicBezTo>
                  <a:pt x="6715653" y="-2805"/>
                  <a:pt x="6356779" y="33124"/>
                  <a:pt x="6176315" y="18288"/>
                </a:cubicBezTo>
                <a:cubicBezTo>
                  <a:pt x="6015867" y="-5301"/>
                  <a:pt x="5852369" y="-275"/>
                  <a:pt x="5681167" y="18288"/>
                </a:cubicBezTo>
                <a:cubicBezTo>
                  <a:pt x="5508002" y="48742"/>
                  <a:pt x="5304989" y="-7247"/>
                  <a:pt x="5029657" y="18288"/>
                </a:cubicBezTo>
                <a:cubicBezTo>
                  <a:pt x="4760375" y="46790"/>
                  <a:pt x="4637400" y="35678"/>
                  <a:pt x="4378147" y="18288"/>
                </a:cubicBezTo>
                <a:cubicBezTo>
                  <a:pt x="4094943" y="8043"/>
                  <a:pt x="4037303" y="27568"/>
                  <a:pt x="3726637" y="18288"/>
                </a:cubicBezTo>
                <a:cubicBezTo>
                  <a:pt x="3400340" y="-2459"/>
                  <a:pt x="3320728" y="61058"/>
                  <a:pt x="3075127" y="18288"/>
                </a:cubicBezTo>
                <a:cubicBezTo>
                  <a:pt x="2809301" y="-25757"/>
                  <a:pt x="2702630" y="16477"/>
                  <a:pt x="2501798" y="18288"/>
                </a:cubicBezTo>
                <a:cubicBezTo>
                  <a:pt x="2308686" y="20751"/>
                  <a:pt x="2079466" y="5550"/>
                  <a:pt x="1772107" y="18288"/>
                </a:cubicBezTo>
                <a:cubicBezTo>
                  <a:pt x="1420202" y="47064"/>
                  <a:pt x="1431765" y="28913"/>
                  <a:pt x="1120597" y="18288"/>
                </a:cubicBezTo>
                <a:cubicBezTo>
                  <a:pt x="791266" y="31607"/>
                  <a:pt x="235945" y="82322"/>
                  <a:pt x="0" y="18288"/>
                </a:cubicBezTo>
                <a:cubicBezTo>
                  <a:pt x="-589" y="13471"/>
                  <a:pt x="-474" y="7409"/>
                  <a:pt x="0" y="0"/>
                </a:cubicBezTo>
                <a:close/>
              </a:path>
              <a:path w="7818120" h="18288" stroke="0" extrusionOk="0">
                <a:moveTo>
                  <a:pt x="0" y="0"/>
                </a:moveTo>
                <a:cubicBezTo>
                  <a:pt x="161767" y="-7030"/>
                  <a:pt x="286873" y="-11228"/>
                  <a:pt x="573329" y="0"/>
                </a:cubicBezTo>
                <a:cubicBezTo>
                  <a:pt x="860952" y="-8429"/>
                  <a:pt x="823968" y="-2420"/>
                  <a:pt x="990295" y="0"/>
                </a:cubicBezTo>
                <a:cubicBezTo>
                  <a:pt x="1144921" y="-13846"/>
                  <a:pt x="1288801" y="10931"/>
                  <a:pt x="1394232" y="0"/>
                </a:cubicBezTo>
                <a:cubicBezTo>
                  <a:pt x="1499663" y="-10931"/>
                  <a:pt x="1677634" y="10318"/>
                  <a:pt x="1798168" y="0"/>
                </a:cubicBezTo>
                <a:cubicBezTo>
                  <a:pt x="2021167" y="5465"/>
                  <a:pt x="2087775" y="-15972"/>
                  <a:pt x="2371496" y="0"/>
                </a:cubicBezTo>
                <a:cubicBezTo>
                  <a:pt x="2646084" y="3640"/>
                  <a:pt x="2709294" y="-15431"/>
                  <a:pt x="2944825" y="0"/>
                </a:cubicBezTo>
                <a:cubicBezTo>
                  <a:pt x="3182104" y="39801"/>
                  <a:pt x="3563508" y="7189"/>
                  <a:pt x="3752698" y="0"/>
                </a:cubicBezTo>
                <a:cubicBezTo>
                  <a:pt x="4004713" y="-51688"/>
                  <a:pt x="4111759" y="8465"/>
                  <a:pt x="4247845" y="0"/>
                </a:cubicBezTo>
                <a:cubicBezTo>
                  <a:pt x="4409051" y="-38636"/>
                  <a:pt x="4840912" y="-6880"/>
                  <a:pt x="5055718" y="0"/>
                </a:cubicBezTo>
                <a:cubicBezTo>
                  <a:pt x="5318987" y="12828"/>
                  <a:pt x="5464207" y="16349"/>
                  <a:pt x="5863590" y="0"/>
                </a:cubicBezTo>
                <a:cubicBezTo>
                  <a:pt x="6258188" y="21536"/>
                  <a:pt x="6373895" y="-20866"/>
                  <a:pt x="6515100" y="0"/>
                </a:cubicBezTo>
                <a:cubicBezTo>
                  <a:pt x="6673199" y="-42487"/>
                  <a:pt x="7368245" y="-124798"/>
                  <a:pt x="7818120" y="0"/>
                </a:cubicBezTo>
                <a:cubicBezTo>
                  <a:pt x="7818163" y="8895"/>
                  <a:pt x="7818750" y="9828"/>
                  <a:pt x="7818120" y="18288"/>
                </a:cubicBezTo>
                <a:cubicBezTo>
                  <a:pt x="7615777" y="-1071"/>
                  <a:pt x="7527543" y="-5750"/>
                  <a:pt x="7401154" y="18288"/>
                </a:cubicBezTo>
                <a:cubicBezTo>
                  <a:pt x="7322611" y="47896"/>
                  <a:pt x="6964426" y="-24966"/>
                  <a:pt x="6593281" y="18288"/>
                </a:cubicBezTo>
                <a:cubicBezTo>
                  <a:pt x="6260055" y="33833"/>
                  <a:pt x="6287545" y="-3963"/>
                  <a:pt x="6098134" y="18288"/>
                </a:cubicBezTo>
                <a:cubicBezTo>
                  <a:pt x="5900337" y="14995"/>
                  <a:pt x="5605990" y="72621"/>
                  <a:pt x="5446624" y="18288"/>
                </a:cubicBezTo>
                <a:cubicBezTo>
                  <a:pt x="5244167" y="-23104"/>
                  <a:pt x="4914971" y="-34358"/>
                  <a:pt x="4638751" y="18288"/>
                </a:cubicBezTo>
                <a:cubicBezTo>
                  <a:pt x="4353273" y="8380"/>
                  <a:pt x="4297533" y="13876"/>
                  <a:pt x="3987241" y="18288"/>
                </a:cubicBezTo>
                <a:cubicBezTo>
                  <a:pt x="3687723" y="41876"/>
                  <a:pt x="3776181" y="30039"/>
                  <a:pt x="3570275" y="18288"/>
                </a:cubicBezTo>
                <a:cubicBezTo>
                  <a:pt x="3396160" y="10249"/>
                  <a:pt x="3285909" y="48310"/>
                  <a:pt x="3075127" y="18288"/>
                </a:cubicBezTo>
                <a:cubicBezTo>
                  <a:pt x="2869474" y="41512"/>
                  <a:pt x="2676329" y="4972"/>
                  <a:pt x="2267255" y="18288"/>
                </a:cubicBezTo>
                <a:cubicBezTo>
                  <a:pt x="1866401" y="24532"/>
                  <a:pt x="1882987" y="25696"/>
                  <a:pt x="1615745" y="18288"/>
                </a:cubicBezTo>
                <a:cubicBezTo>
                  <a:pt x="1346085" y="13379"/>
                  <a:pt x="1323312" y="12392"/>
                  <a:pt x="1120597" y="18288"/>
                </a:cubicBezTo>
                <a:cubicBezTo>
                  <a:pt x="940237" y="-60975"/>
                  <a:pt x="569386" y="27591"/>
                  <a:pt x="0" y="18288"/>
                </a:cubicBezTo>
                <a:cubicBezTo>
                  <a:pt x="1751" y="14440"/>
                  <a:pt x="-1272" y="7740"/>
                  <a:pt x="0" y="0"/>
                </a:cubicBezTo>
                <a:close/>
              </a:path>
              <a:path w="7818120" h="18288" fill="none" stroke="0" extrusionOk="0">
                <a:moveTo>
                  <a:pt x="0" y="0"/>
                </a:moveTo>
                <a:cubicBezTo>
                  <a:pt x="102311" y="-24031"/>
                  <a:pt x="206428" y="20084"/>
                  <a:pt x="416966" y="0"/>
                </a:cubicBezTo>
                <a:cubicBezTo>
                  <a:pt x="662339" y="-9883"/>
                  <a:pt x="833564" y="-11910"/>
                  <a:pt x="1146658" y="0"/>
                </a:cubicBezTo>
                <a:cubicBezTo>
                  <a:pt x="1398993" y="16754"/>
                  <a:pt x="1378239" y="-4997"/>
                  <a:pt x="1563624" y="0"/>
                </a:cubicBezTo>
                <a:cubicBezTo>
                  <a:pt x="1738265" y="3015"/>
                  <a:pt x="2006667" y="23864"/>
                  <a:pt x="2136953" y="0"/>
                </a:cubicBezTo>
                <a:cubicBezTo>
                  <a:pt x="2338524" y="-3063"/>
                  <a:pt x="2693378" y="-15904"/>
                  <a:pt x="2944825" y="0"/>
                </a:cubicBezTo>
                <a:cubicBezTo>
                  <a:pt x="3201439" y="-13695"/>
                  <a:pt x="3379198" y="46243"/>
                  <a:pt x="3596335" y="0"/>
                </a:cubicBezTo>
                <a:cubicBezTo>
                  <a:pt x="3778868" y="-61549"/>
                  <a:pt x="3979469" y="3461"/>
                  <a:pt x="4326026" y="0"/>
                </a:cubicBezTo>
                <a:cubicBezTo>
                  <a:pt x="4670641" y="40397"/>
                  <a:pt x="4801160" y="2093"/>
                  <a:pt x="4899355" y="0"/>
                </a:cubicBezTo>
                <a:cubicBezTo>
                  <a:pt x="4972821" y="-4221"/>
                  <a:pt x="5326959" y="8892"/>
                  <a:pt x="5550865" y="0"/>
                </a:cubicBezTo>
                <a:cubicBezTo>
                  <a:pt x="5793178" y="12267"/>
                  <a:pt x="6146346" y="-4531"/>
                  <a:pt x="6358738" y="0"/>
                </a:cubicBezTo>
                <a:cubicBezTo>
                  <a:pt x="6580825" y="49349"/>
                  <a:pt x="6739467" y="13524"/>
                  <a:pt x="6853885" y="0"/>
                </a:cubicBezTo>
                <a:cubicBezTo>
                  <a:pt x="7057243" y="-60557"/>
                  <a:pt x="7415107" y="-58698"/>
                  <a:pt x="7818120" y="0"/>
                </a:cubicBezTo>
                <a:cubicBezTo>
                  <a:pt x="7817705" y="7748"/>
                  <a:pt x="7817189" y="13015"/>
                  <a:pt x="7818120" y="18288"/>
                </a:cubicBezTo>
                <a:cubicBezTo>
                  <a:pt x="7693944" y="-3615"/>
                  <a:pt x="7376376" y="-6677"/>
                  <a:pt x="7244791" y="18288"/>
                </a:cubicBezTo>
                <a:cubicBezTo>
                  <a:pt x="7100086" y="-5717"/>
                  <a:pt x="6942350" y="35421"/>
                  <a:pt x="6827825" y="18288"/>
                </a:cubicBezTo>
                <a:cubicBezTo>
                  <a:pt x="6691364" y="27873"/>
                  <a:pt x="6342432" y="37332"/>
                  <a:pt x="6176315" y="18288"/>
                </a:cubicBezTo>
                <a:cubicBezTo>
                  <a:pt x="6012850" y="28657"/>
                  <a:pt x="5862979" y="-980"/>
                  <a:pt x="5681167" y="18288"/>
                </a:cubicBezTo>
                <a:cubicBezTo>
                  <a:pt x="5485624" y="71662"/>
                  <a:pt x="5295851" y="1288"/>
                  <a:pt x="5029657" y="18288"/>
                </a:cubicBezTo>
                <a:cubicBezTo>
                  <a:pt x="4753680" y="49046"/>
                  <a:pt x="4640335" y="38506"/>
                  <a:pt x="4378147" y="18288"/>
                </a:cubicBezTo>
                <a:cubicBezTo>
                  <a:pt x="4103046" y="-4537"/>
                  <a:pt x="4022480" y="43848"/>
                  <a:pt x="3726637" y="18288"/>
                </a:cubicBezTo>
                <a:cubicBezTo>
                  <a:pt x="3429109" y="3476"/>
                  <a:pt x="3316488" y="61415"/>
                  <a:pt x="3075127" y="18288"/>
                </a:cubicBezTo>
                <a:cubicBezTo>
                  <a:pt x="2821014" y="6093"/>
                  <a:pt x="2665050" y="-11263"/>
                  <a:pt x="2501798" y="18288"/>
                </a:cubicBezTo>
                <a:cubicBezTo>
                  <a:pt x="2343345" y="29394"/>
                  <a:pt x="2120041" y="-50427"/>
                  <a:pt x="1772107" y="18288"/>
                </a:cubicBezTo>
                <a:cubicBezTo>
                  <a:pt x="1424078" y="50665"/>
                  <a:pt x="1427418" y="32572"/>
                  <a:pt x="1120597" y="18288"/>
                </a:cubicBezTo>
                <a:cubicBezTo>
                  <a:pt x="796486" y="45938"/>
                  <a:pt x="243712" y="47798"/>
                  <a:pt x="0" y="18288"/>
                </a:cubicBezTo>
                <a:cubicBezTo>
                  <a:pt x="1307" y="12414"/>
                  <a:pt x="-32" y="574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7818120"/>
                      <a:gd name="connsiteY0" fmla="*/ 0 h 18288"/>
                      <a:gd name="connsiteX1" fmla="*/ 416966 w 7818120"/>
                      <a:gd name="connsiteY1" fmla="*/ 0 h 18288"/>
                      <a:gd name="connsiteX2" fmla="*/ 1146658 w 7818120"/>
                      <a:gd name="connsiteY2" fmla="*/ 0 h 18288"/>
                      <a:gd name="connsiteX3" fmla="*/ 1563624 w 7818120"/>
                      <a:gd name="connsiteY3" fmla="*/ 0 h 18288"/>
                      <a:gd name="connsiteX4" fmla="*/ 2136953 w 7818120"/>
                      <a:gd name="connsiteY4" fmla="*/ 0 h 18288"/>
                      <a:gd name="connsiteX5" fmla="*/ 2944825 w 7818120"/>
                      <a:gd name="connsiteY5" fmla="*/ 0 h 18288"/>
                      <a:gd name="connsiteX6" fmla="*/ 3596335 w 7818120"/>
                      <a:gd name="connsiteY6" fmla="*/ 0 h 18288"/>
                      <a:gd name="connsiteX7" fmla="*/ 4326026 w 7818120"/>
                      <a:gd name="connsiteY7" fmla="*/ 0 h 18288"/>
                      <a:gd name="connsiteX8" fmla="*/ 4899355 w 7818120"/>
                      <a:gd name="connsiteY8" fmla="*/ 0 h 18288"/>
                      <a:gd name="connsiteX9" fmla="*/ 5550865 w 7818120"/>
                      <a:gd name="connsiteY9" fmla="*/ 0 h 18288"/>
                      <a:gd name="connsiteX10" fmla="*/ 6358738 w 7818120"/>
                      <a:gd name="connsiteY10" fmla="*/ 0 h 18288"/>
                      <a:gd name="connsiteX11" fmla="*/ 6853885 w 7818120"/>
                      <a:gd name="connsiteY11" fmla="*/ 0 h 18288"/>
                      <a:gd name="connsiteX12" fmla="*/ 7818120 w 7818120"/>
                      <a:gd name="connsiteY12" fmla="*/ 0 h 18288"/>
                      <a:gd name="connsiteX13" fmla="*/ 7818120 w 7818120"/>
                      <a:gd name="connsiteY13" fmla="*/ 18288 h 18288"/>
                      <a:gd name="connsiteX14" fmla="*/ 7244791 w 7818120"/>
                      <a:gd name="connsiteY14" fmla="*/ 18288 h 18288"/>
                      <a:gd name="connsiteX15" fmla="*/ 6827825 w 7818120"/>
                      <a:gd name="connsiteY15" fmla="*/ 18288 h 18288"/>
                      <a:gd name="connsiteX16" fmla="*/ 6176315 w 7818120"/>
                      <a:gd name="connsiteY16" fmla="*/ 18288 h 18288"/>
                      <a:gd name="connsiteX17" fmla="*/ 5681167 w 7818120"/>
                      <a:gd name="connsiteY17" fmla="*/ 18288 h 18288"/>
                      <a:gd name="connsiteX18" fmla="*/ 5029657 w 7818120"/>
                      <a:gd name="connsiteY18" fmla="*/ 18288 h 18288"/>
                      <a:gd name="connsiteX19" fmla="*/ 4378147 w 7818120"/>
                      <a:gd name="connsiteY19" fmla="*/ 18288 h 18288"/>
                      <a:gd name="connsiteX20" fmla="*/ 3726637 w 7818120"/>
                      <a:gd name="connsiteY20" fmla="*/ 18288 h 18288"/>
                      <a:gd name="connsiteX21" fmla="*/ 3075127 w 7818120"/>
                      <a:gd name="connsiteY21" fmla="*/ 18288 h 18288"/>
                      <a:gd name="connsiteX22" fmla="*/ 2501798 w 7818120"/>
                      <a:gd name="connsiteY22" fmla="*/ 18288 h 18288"/>
                      <a:gd name="connsiteX23" fmla="*/ 1772107 w 7818120"/>
                      <a:gd name="connsiteY23" fmla="*/ 18288 h 18288"/>
                      <a:gd name="connsiteX24" fmla="*/ 1120597 w 7818120"/>
                      <a:gd name="connsiteY24" fmla="*/ 18288 h 18288"/>
                      <a:gd name="connsiteX25" fmla="*/ 0 w 7818120"/>
                      <a:gd name="connsiteY25" fmla="*/ 18288 h 18288"/>
                      <a:gd name="connsiteX26" fmla="*/ 0 w 7818120"/>
                      <a:gd name="connsiteY26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7818120" h="18288" fill="none" extrusionOk="0">
                        <a:moveTo>
                          <a:pt x="0" y="0"/>
                        </a:moveTo>
                        <a:cubicBezTo>
                          <a:pt x="121520" y="-12182"/>
                          <a:pt x="211324" y="18247"/>
                          <a:pt x="416966" y="0"/>
                        </a:cubicBezTo>
                        <a:cubicBezTo>
                          <a:pt x="622608" y="-18247"/>
                          <a:pt x="891241" y="-13744"/>
                          <a:pt x="1146658" y="0"/>
                        </a:cubicBezTo>
                        <a:cubicBezTo>
                          <a:pt x="1402075" y="13744"/>
                          <a:pt x="1378880" y="-8543"/>
                          <a:pt x="1563624" y="0"/>
                        </a:cubicBezTo>
                        <a:cubicBezTo>
                          <a:pt x="1748368" y="8543"/>
                          <a:pt x="1972300" y="7443"/>
                          <a:pt x="2136953" y="0"/>
                        </a:cubicBezTo>
                        <a:cubicBezTo>
                          <a:pt x="2301606" y="-7443"/>
                          <a:pt x="2679634" y="12382"/>
                          <a:pt x="2944825" y="0"/>
                        </a:cubicBezTo>
                        <a:cubicBezTo>
                          <a:pt x="3210016" y="-12382"/>
                          <a:pt x="3409232" y="17967"/>
                          <a:pt x="3596335" y="0"/>
                        </a:cubicBezTo>
                        <a:cubicBezTo>
                          <a:pt x="3783438" y="-17967"/>
                          <a:pt x="4002523" y="-28578"/>
                          <a:pt x="4326026" y="0"/>
                        </a:cubicBezTo>
                        <a:cubicBezTo>
                          <a:pt x="4649529" y="28578"/>
                          <a:pt x="4777384" y="-3624"/>
                          <a:pt x="4899355" y="0"/>
                        </a:cubicBezTo>
                        <a:cubicBezTo>
                          <a:pt x="5021326" y="3624"/>
                          <a:pt x="5317653" y="1281"/>
                          <a:pt x="5550865" y="0"/>
                        </a:cubicBezTo>
                        <a:cubicBezTo>
                          <a:pt x="5784077" y="-1281"/>
                          <a:pt x="6142956" y="-39637"/>
                          <a:pt x="6358738" y="0"/>
                        </a:cubicBezTo>
                        <a:cubicBezTo>
                          <a:pt x="6574520" y="39637"/>
                          <a:pt x="6724785" y="-4460"/>
                          <a:pt x="6853885" y="0"/>
                        </a:cubicBezTo>
                        <a:cubicBezTo>
                          <a:pt x="6982985" y="4460"/>
                          <a:pt x="7403044" y="-1955"/>
                          <a:pt x="7818120" y="0"/>
                        </a:cubicBezTo>
                        <a:cubicBezTo>
                          <a:pt x="7817988" y="7702"/>
                          <a:pt x="7817908" y="13511"/>
                          <a:pt x="7818120" y="18288"/>
                        </a:cubicBezTo>
                        <a:cubicBezTo>
                          <a:pt x="7698847" y="-3267"/>
                          <a:pt x="7390924" y="22979"/>
                          <a:pt x="7244791" y="18288"/>
                        </a:cubicBezTo>
                        <a:cubicBezTo>
                          <a:pt x="7098658" y="13597"/>
                          <a:pt x="6952735" y="29357"/>
                          <a:pt x="6827825" y="18288"/>
                        </a:cubicBezTo>
                        <a:cubicBezTo>
                          <a:pt x="6702915" y="7219"/>
                          <a:pt x="6338661" y="34530"/>
                          <a:pt x="6176315" y="18288"/>
                        </a:cubicBezTo>
                        <a:cubicBezTo>
                          <a:pt x="6013969" y="2047"/>
                          <a:pt x="5850602" y="6362"/>
                          <a:pt x="5681167" y="18288"/>
                        </a:cubicBezTo>
                        <a:cubicBezTo>
                          <a:pt x="5511732" y="30214"/>
                          <a:pt x="5312143" y="419"/>
                          <a:pt x="5029657" y="18288"/>
                        </a:cubicBezTo>
                        <a:cubicBezTo>
                          <a:pt x="4747171" y="36158"/>
                          <a:pt x="4655062" y="30740"/>
                          <a:pt x="4378147" y="18288"/>
                        </a:cubicBezTo>
                        <a:cubicBezTo>
                          <a:pt x="4101232" y="5837"/>
                          <a:pt x="4037646" y="44706"/>
                          <a:pt x="3726637" y="18288"/>
                        </a:cubicBezTo>
                        <a:cubicBezTo>
                          <a:pt x="3415628" y="-8130"/>
                          <a:pt x="3321756" y="45507"/>
                          <a:pt x="3075127" y="18288"/>
                        </a:cubicBezTo>
                        <a:cubicBezTo>
                          <a:pt x="2828498" y="-8931"/>
                          <a:pt x="2684733" y="14853"/>
                          <a:pt x="2501798" y="18288"/>
                        </a:cubicBezTo>
                        <a:cubicBezTo>
                          <a:pt x="2318863" y="21723"/>
                          <a:pt x="2121844" y="-13013"/>
                          <a:pt x="1772107" y="18288"/>
                        </a:cubicBezTo>
                        <a:cubicBezTo>
                          <a:pt x="1422370" y="49589"/>
                          <a:pt x="1431548" y="31666"/>
                          <a:pt x="1120597" y="18288"/>
                        </a:cubicBezTo>
                        <a:cubicBezTo>
                          <a:pt x="809646" y="4911"/>
                          <a:pt x="246393" y="56240"/>
                          <a:pt x="0" y="18288"/>
                        </a:cubicBezTo>
                        <a:cubicBezTo>
                          <a:pt x="129" y="13298"/>
                          <a:pt x="-675" y="6857"/>
                          <a:pt x="0" y="0"/>
                        </a:cubicBezTo>
                        <a:close/>
                      </a:path>
                      <a:path w="7818120" h="18288" stroke="0" extrusionOk="0">
                        <a:moveTo>
                          <a:pt x="0" y="0"/>
                        </a:moveTo>
                        <a:cubicBezTo>
                          <a:pt x="177487" y="-4302"/>
                          <a:pt x="287499" y="4997"/>
                          <a:pt x="573329" y="0"/>
                        </a:cubicBezTo>
                        <a:cubicBezTo>
                          <a:pt x="859159" y="-4997"/>
                          <a:pt x="821965" y="-336"/>
                          <a:pt x="990295" y="0"/>
                        </a:cubicBezTo>
                        <a:cubicBezTo>
                          <a:pt x="1158625" y="336"/>
                          <a:pt x="1587918" y="-4681"/>
                          <a:pt x="1798168" y="0"/>
                        </a:cubicBezTo>
                        <a:cubicBezTo>
                          <a:pt x="2008418" y="4681"/>
                          <a:pt x="2088841" y="-2754"/>
                          <a:pt x="2371496" y="0"/>
                        </a:cubicBezTo>
                        <a:cubicBezTo>
                          <a:pt x="2654151" y="2754"/>
                          <a:pt x="2701462" y="-24976"/>
                          <a:pt x="2944825" y="0"/>
                        </a:cubicBezTo>
                        <a:cubicBezTo>
                          <a:pt x="3188188" y="24976"/>
                          <a:pt x="3511636" y="25407"/>
                          <a:pt x="3752698" y="0"/>
                        </a:cubicBezTo>
                        <a:cubicBezTo>
                          <a:pt x="3993760" y="-25407"/>
                          <a:pt x="4107153" y="6432"/>
                          <a:pt x="4247845" y="0"/>
                        </a:cubicBezTo>
                        <a:cubicBezTo>
                          <a:pt x="4388537" y="-6432"/>
                          <a:pt x="4835598" y="-5108"/>
                          <a:pt x="5055718" y="0"/>
                        </a:cubicBezTo>
                        <a:cubicBezTo>
                          <a:pt x="5275838" y="5108"/>
                          <a:pt x="5461006" y="-24536"/>
                          <a:pt x="5863590" y="0"/>
                        </a:cubicBezTo>
                        <a:cubicBezTo>
                          <a:pt x="6266174" y="24536"/>
                          <a:pt x="6355549" y="-19657"/>
                          <a:pt x="6515100" y="0"/>
                        </a:cubicBezTo>
                        <a:cubicBezTo>
                          <a:pt x="6674651" y="19657"/>
                          <a:pt x="7275423" y="-57462"/>
                          <a:pt x="7818120" y="0"/>
                        </a:cubicBezTo>
                        <a:cubicBezTo>
                          <a:pt x="7818132" y="8833"/>
                          <a:pt x="7818660" y="9830"/>
                          <a:pt x="7818120" y="18288"/>
                        </a:cubicBezTo>
                        <a:cubicBezTo>
                          <a:pt x="7610240" y="4606"/>
                          <a:pt x="7521789" y="7721"/>
                          <a:pt x="7401154" y="18288"/>
                        </a:cubicBezTo>
                        <a:cubicBezTo>
                          <a:pt x="7280519" y="28855"/>
                          <a:pt x="6930719" y="4225"/>
                          <a:pt x="6593281" y="18288"/>
                        </a:cubicBezTo>
                        <a:cubicBezTo>
                          <a:pt x="6255843" y="32351"/>
                          <a:pt x="6286682" y="1162"/>
                          <a:pt x="6098134" y="18288"/>
                        </a:cubicBezTo>
                        <a:cubicBezTo>
                          <a:pt x="5909586" y="35414"/>
                          <a:pt x="5602789" y="48596"/>
                          <a:pt x="5446624" y="18288"/>
                        </a:cubicBezTo>
                        <a:cubicBezTo>
                          <a:pt x="5290459" y="-12020"/>
                          <a:pt x="4917039" y="21960"/>
                          <a:pt x="4638751" y="18288"/>
                        </a:cubicBezTo>
                        <a:cubicBezTo>
                          <a:pt x="4360463" y="14616"/>
                          <a:pt x="4304690" y="5450"/>
                          <a:pt x="3987241" y="18288"/>
                        </a:cubicBezTo>
                        <a:cubicBezTo>
                          <a:pt x="3669792" y="31127"/>
                          <a:pt x="3758742" y="32551"/>
                          <a:pt x="3570275" y="18288"/>
                        </a:cubicBezTo>
                        <a:cubicBezTo>
                          <a:pt x="3381808" y="4025"/>
                          <a:pt x="3267153" y="36200"/>
                          <a:pt x="3075127" y="18288"/>
                        </a:cubicBezTo>
                        <a:cubicBezTo>
                          <a:pt x="2883101" y="376"/>
                          <a:pt x="2665825" y="10973"/>
                          <a:pt x="2267255" y="18288"/>
                        </a:cubicBezTo>
                        <a:cubicBezTo>
                          <a:pt x="1868685" y="25603"/>
                          <a:pt x="1884698" y="28410"/>
                          <a:pt x="1615745" y="18288"/>
                        </a:cubicBezTo>
                        <a:cubicBezTo>
                          <a:pt x="1346792" y="8167"/>
                          <a:pt x="1320952" y="10430"/>
                          <a:pt x="1120597" y="18288"/>
                        </a:cubicBezTo>
                        <a:cubicBezTo>
                          <a:pt x="920242" y="26146"/>
                          <a:pt x="556507" y="50790"/>
                          <a:pt x="0" y="18288"/>
                        </a:cubicBezTo>
                        <a:cubicBezTo>
                          <a:pt x="74" y="14054"/>
                          <a:pt x="-46" y="699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7" name="Content Placeholder 2">
            <a:extLst>
              <a:ext uri="{FF2B5EF4-FFF2-40B4-BE49-F238E27FC236}">
                <a16:creationId xmlns:a16="http://schemas.microsoft.com/office/drawing/2014/main" id="{BFE4FABC-9A52-4699-97ED-96FAC873CF4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72842491"/>
              </p:ext>
            </p:extLst>
          </p:nvPr>
        </p:nvGraphicFramePr>
        <p:xfrm>
          <a:off x="628650" y="2228087"/>
          <a:ext cx="7886700" cy="39488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728158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itle 1">
            <a:extLst>
              <a:ext uri="{FF2B5EF4-FFF2-40B4-BE49-F238E27FC236}">
                <a16:creationId xmlns:a16="http://schemas.microsoft.com/office/drawing/2014/main" id="{55B76AF4-B255-4AD0-956B-46FA0B39F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Limited Construction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B27B55-6578-41DF-9C54-3635DF94A8AB}"/>
              </a:ext>
            </a:extLst>
          </p:cNvPr>
          <p:cNvSpPr>
            <a:spLocks noGrp="1"/>
          </p:cNvSpPr>
          <p:nvPr>
            <p:ph idx="1"/>
          </p:nvPr>
        </p:nvSpPr>
        <p:spPr>
          <a:blipFill>
            <a:blip r:embed="rId3"/>
            <a:tile tx="0" ty="0" sx="100000" sy="100000" flip="none" algn="tl"/>
          </a:blipFill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2010 Settlement Act made $140 million available for Regional Water System construction.</a:t>
            </a:r>
          </a:p>
          <a:p>
            <a:r>
              <a:rPr lang="en-US" b="1" dirty="0">
                <a:solidFill>
                  <a:schemeClr val="accent2"/>
                </a:solidFill>
              </a:rPr>
              <a:t>Bureau of Reclamation would not authorize construction to begin until all funding necessary was authorized by Congress.</a:t>
            </a:r>
          </a:p>
          <a:p>
            <a:r>
              <a:rPr lang="en-US" b="1" dirty="0">
                <a:solidFill>
                  <a:schemeClr val="accent2"/>
                </a:solidFill>
              </a:rPr>
              <a:t>Bureau of Reclamation allowed only limited construction while waiting for additional federal funding authorization.</a:t>
            </a:r>
          </a:p>
        </p:txBody>
      </p:sp>
    </p:spTree>
    <p:extLst>
      <p:ext uri="{BB962C8B-B14F-4D97-AF65-F5344CB8AC3E}">
        <p14:creationId xmlns:p14="http://schemas.microsoft.com/office/powerpoint/2010/main" val="34650955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39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person wearing a hardhat working on a construction site&#10;&#10;Description automatically generated with low confidence">
            <a:extLst>
              <a:ext uri="{FF2B5EF4-FFF2-40B4-BE49-F238E27FC236}">
                <a16:creationId xmlns:a16="http://schemas.microsoft.com/office/drawing/2014/main" id="{3B7DA9D1-041B-4F7C-942F-8826466118A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/>
          <a:srcRect t="3189" r="-1" b="30565"/>
          <a:stretch/>
        </p:blipFill>
        <p:spPr>
          <a:xfrm>
            <a:off x="240030" y="239425"/>
            <a:ext cx="8661654" cy="4303462"/>
          </a:xfrm>
          <a:prstGeom prst="rect">
            <a:avLst/>
          </a:prstGeom>
          <a:effectLst>
            <a:glow rad="127000">
              <a:schemeClr val="accent2">
                <a:satMod val="175000"/>
                <a:alpha val="40000"/>
              </a:schemeClr>
            </a:glow>
            <a:softEdge rad="63500"/>
          </a:effectLst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A27B6159-7734-4564-9E0F-C4BC43C36E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4782312"/>
            <a:ext cx="8661654" cy="1755648"/>
          </a:xfrm>
          <a:prstGeom prst="rect">
            <a:avLst/>
          </a:prstGeom>
          <a:solidFill>
            <a:schemeClr val="tx1">
              <a:alpha val="93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E2FFB46B-05BC-4950-B18A-9593FDAE6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3044952" y="5237979"/>
            <a:ext cx="0" cy="9144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5B6D3889-814A-49C3-9AD7-D6C26FDDD672}"/>
              </a:ext>
            </a:extLst>
          </p:cNvPr>
          <p:cNvSpPr txBox="1"/>
          <p:nvPr/>
        </p:nvSpPr>
        <p:spPr>
          <a:xfrm>
            <a:off x="240030" y="5423445"/>
            <a:ext cx="2804920" cy="55399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3000" b="1" dirty="0">
                <a:solidFill>
                  <a:schemeClr val="accent2">
                    <a:lumMod val="75000"/>
                  </a:schemeClr>
                </a:solidFill>
              </a:rPr>
              <a:t>August 10, 2020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4810C4C-EECB-4D72-80B5-952A43534DC6}"/>
              </a:ext>
            </a:extLst>
          </p:cNvPr>
          <p:cNvSpPr txBox="1"/>
          <p:nvPr/>
        </p:nvSpPr>
        <p:spPr>
          <a:xfrm>
            <a:off x="3044950" y="5423444"/>
            <a:ext cx="5856730" cy="55399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3000" b="1" dirty="0">
                <a:solidFill>
                  <a:schemeClr val="accent3">
                    <a:lumMod val="75000"/>
                  </a:schemeClr>
                </a:solidFill>
              </a:rPr>
              <a:t>Limited construction begins . . . .</a:t>
            </a:r>
          </a:p>
        </p:txBody>
      </p:sp>
    </p:spTree>
    <p:extLst>
      <p:ext uri="{BB962C8B-B14F-4D97-AF65-F5344CB8AC3E}">
        <p14:creationId xmlns:p14="http://schemas.microsoft.com/office/powerpoint/2010/main" val="39199947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0"/>
            <a:ext cx="9143999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62114" y="0"/>
            <a:ext cx="3072908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486646" y="-3486043"/>
            <a:ext cx="2170709" cy="9144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A3A7D6-9BAF-4551-AFD7-1D3F970D1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7673" y="348865"/>
            <a:ext cx="7288583" cy="1576446"/>
          </a:xfrm>
        </p:spPr>
        <p:txBody>
          <a:bodyPr anchor="ctr">
            <a:normAutofit/>
          </a:bodyPr>
          <a:lstStyle/>
          <a:p>
            <a:r>
              <a:rPr lang="en-US" sz="40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Congressional Action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5A3724F-92EF-4FEB-B188-C1F1A87A66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84570979"/>
              </p:ext>
            </p:extLst>
          </p:nvPr>
        </p:nvGraphicFramePr>
        <p:xfrm>
          <a:off x="483042" y="2615979"/>
          <a:ext cx="8195871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818543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C7FCFE00-BB39-46EB-B99F-914FF40068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389"/>
          <a:stretch/>
        </p:blipFill>
        <p:spPr>
          <a:xfrm>
            <a:off x="230831" y="261437"/>
            <a:ext cx="8682337" cy="6335126"/>
          </a:xfrm>
          <a:prstGeom prst="rect">
            <a:avLst/>
          </a:prstGeom>
          <a:ln>
            <a:solidFill>
              <a:srgbClr val="FFFF00">
                <a:alpha val="41000"/>
              </a:srgbClr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softEdge rad="38100"/>
          </a:effec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4EDADBC-D149-4184-B763-DFF84806C129}"/>
              </a:ext>
            </a:extLst>
          </p:cNvPr>
          <p:cNvCxnSpPr>
            <a:cxnSpLocks/>
          </p:cNvCxnSpPr>
          <p:nvPr/>
        </p:nvCxnSpPr>
        <p:spPr>
          <a:xfrm flipH="1">
            <a:off x="2057400" y="762000"/>
            <a:ext cx="1143000" cy="1981200"/>
          </a:xfrm>
          <a:prstGeom prst="line">
            <a:avLst/>
          </a:prstGeom>
          <a:ln>
            <a:solidFill>
              <a:srgbClr val="FFFF0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63816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7A57295-2710-4920-B99A-4D1FA03A62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78067929-4D33-4306-9E2F-67C49CDDB5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0050" y="465745"/>
            <a:ext cx="8343900" cy="56394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00050" y="465745"/>
            <a:ext cx="3090670" cy="563943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 b="1" kern="1200" dirty="0">
                <a:ln>
                  <a:solidFill>
                    <a:srgbClr val="C00000"/>
                  </a:solidFill>
                </a:ln>
                <a:solidFill>
                  <a:srgbClr val="FFC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j-lt"/>
                <a:ea typeface="+mj-ea"/>
                <a:cs typeface="+mj-cs"/>
              </a:rPr>
              <a:t>Consolidated Appropriations Act for 2021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2057400"/>
            <a:ext cx="0" cy="2743200"/>
          </a:xfrm>
          <a:prstGeom prst="line">
            <a:avLst/>
          </a:prstGeom>
          <a:ln w="190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677792" y="894025"/>
            <a:ext cx="4879082" cy="4782873"/>
          </a:xfrm>
          <a:solidFill>
            <a:schemeClr val="accent5"/>
          </a:solidFill>
          <a:ln w="38100">
            <a:solidFill>
              <a:srgbClr val="FFC000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344488" indent="-230188">
              <a:lnSpc>
                <a:spcPct val="90000"/>
              </a:lnSpc>
            </a:pP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President Trump signed Consolidated Appropriations Act for FY 2021 in December 2020.</a:t>
            </a:r>
          </a:p>
          <a:p>
            <a:pPr indent="-228600">
              <a:lnSpc>
                <a:spcPct val="90000"/>
              </a:lnSpc>
            </a:pP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Increased federal funding for RWS from $106.4 million to $243.4 million.</a:t>
            </a:r>
          </a:p>
          <a:p>
            <a:pPr indent="-228600">
              <a:lnSpc>
                <a:spcPct val="90000"/>
              </a:lnSpc>
            </a:pP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Extended deadline for substantial completion of RWS to June 2028 (formerly 2024).</a:t>
            </a:r>
          </a:p>
          <a:p>
            <a:pPr indent="-228600">
              <a:lnSpc>
                <a:spcPct val="90000"/>
              </a:lnSpc>
            </a:pPr>
            <a:endParaRPr 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8351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7E8E4-EDA5-4D49-ABE6-C261FB10B9C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Omnibus Appropriations 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D42CF-1A49-462A-9CE8-26437B1F7624}"/>
              </a:ext>
            </a:extLst>
          </p:cNvPr>
          <p:cNvSpPr>
            <a:spLocks noGrp="1"/>
          </p:cNvSpPr>
          <p:nvPr>
            <p:ph idx="1"/>
          </p:nvPr>
        </p:nvSpPr>
        <p:spPr>
          <a:pattFill prst="pct5">
            <a:fgClr>
              <a:schemeClr val="accent1"/>
            </a:fgClr>
            <a:bgClr>
              <a:schemeClr val="accent5">
                <a:lumMod val="20000"/>
                <a:lumOff val="80000"/>
              </a:schemeClr>
            </a:bgClr>
          </a:pattFill>
        </p:spPr>
        <p:txBody>
          <a:bodyPr>
            <a:normAutofit fontScale="92500"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Act authorized $137 million in additional funding to implement the settlement for a total federal contribution of $243.4 million, indexed.</a:t>
            </a:r>
          </a:p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Extended the date for substantial completion from 2024 to June 30, 2028.</a:t>
            </a:r>
          </a:p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Approved 611(g) Agreement.</a:t>
            </a:r>
          </a:p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Did not change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</a:rPr>
              <a:t>Aamodt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 priority for access to Bureau of Reclamation Indian Water Rights Settlement Fund.</a:t>
            </a:r>
          </a:p>
        </p:txBody>
      </p:sp>
    </p:spTree>
    <p:extLst>
      <p:ext uri="{BB962C8B-B14F-4D97-AF65-F5344CB8AC3E}">
        <p14:creationId xmlns:p14="http://schemas.microsoft.com/office/powerpoint/2010/main" val="266553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06BF562-9E84-4782-8992-31FE8C827A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238" y="457200"/>
            <a:ext cx="2374900" cy="17684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F8740C-B391-482B-8B43-E7893E9F42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8925" y="457200"/>
            <a:ext cx="2292350" cy="17684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5317E5-A45C-4885-ADA2-B6E2242FD2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238" y="2301875"/>
            <a:ext cx="2074863" cy="19208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129DAD-900F-4376-9454-87CC45945D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7300" y="2301875"/>
            <a:ext cx="2592388" cy="19208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62C281-7658-41DD-904C-37B72FEF91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238" y="4298950"/>
            <a:ext cx="2392363" cy="21002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8F1EF6-2274-497E-9E74-2D39F85147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4800" y="4298950"/>
            <a:ext cx="2276475" cy="21002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F8E8BBA-7654-4F53-8E6F-EEE593F926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95888" y="457200"/>
            <a:ext cx="3571875" cy="2657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F925FB-39F4-419F-9767-60AC3FE56C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95888" y="3190875"/>
            <a:ext cx="3571875" cy="320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8539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884769FE-1656-422F-86E1-8C1B16C27B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CB249F6D-244F-494A-98B9-5CC7413C4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6820" y="682754"/>
            <a:ext cx="4119369" cy="5492493"/>
          </a:xfrm>
          <a:custGeom>
            <a:avLst/>
            <a:gdLst>
              <a:gd name="connsiteX0" fmla="*/ 2746247 w 5492493"/>
              <a:gd name="connsiteY0" fmla="*/ 0 h 5492493"/>
              <a:gd name="connsiteX1" fmla="*/ 5492493 w 5492493"/>
              <a:gd name="connsiteY1" fmla="*/ 2746247 h 5492493"/>
              <a:gd name="connsiteX2" fmla="*/ 2746247 w 5492493"/>
              <a:gd name="connsiteY2" fmla="*/ 5492493 h 5492493"/>
              <a:gd name="connsiteX3" fmla="*/ 0 w 5492493"/>
              <a:gd name="connsiteY3" fmla="*/ 2746247 h 5492493"/>
              <a:gd name="connsiteX4" fmla="*/ 2746247 w 5492493"/>
              <a:gd name="connsiteY4" fmla="*/ 0 h 5492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92493" h="5492493">
                <a:moveTo>
                  <a:pt x="2746247" y="0"/>
                </a:moveTo>
                <a:cubicBezTo>
                  <a:pt x="4262957" y="0"/>
                  <a:pt x="5492493" y="1229536"/>
                  <a:pt x="5492493" y="2746247"/>
                </a:cubicBezTo>
                <a:cubicBezTo>
                  <a:pt x="5492493" y="4262957"/>
                  <a:pt x="4262957" y="5492493"/>
                  <a:pt x="2746247" y="5492493"/>
                </a:cubicBezTo>
                <a:cubicBezTo>
                  <a:pt x="1229536" y="5492493"/>
                  <a:pt x="0" y="4262957"/>
                  <a:pt x="0" y="2746247"/>
                </a:cubicBezTo>
                <a:cubicBezTo>
                  <a:pt x="0" y="1229536"/>
                  <a:pt x="1229536" y="0"/>
                  <a:pt x="2746247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06C536E-6ECA-4211-AF8C-A2671C484D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25695" y="5435945"/>
            <a:ext cx="326571" cy="435428"/>
          </a:xfrm>
          <a:prstGeom prst="ellipse">
            <a:avLst/>
          </a:prstGeom>
          <a:solidFill>
            <a:schemeClr val="tx1">
              <a:lumMod val="65000"/>
              <a:lumOff val="3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AEAA70EA-2201-4F5D-AF08-58CFF851CC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758694" y="3567390"/>
            <a:ext cx="1733855" cy="2303982"/>
          </a:xfrm>
          <a:custGeom>
            <a:avLst/>
            <a:gdLst>
              <a:gd name="connsiteX0" fmla="*/ 0 w 3108399"/>
              <a:gd name="connsiteY0" fmla="*/ 0 h 3097879"/>
              <a:gd name="connsiteX1" fmla="*/ 159985 w 3108399"/>
              <a:gd name="connsiteY1" fmla="*/ 4045 h 3097879"/>
              <a:gd name="connsiteX2" fmla="*/ 3092907 w 3108399"/>
              <a:gd name="connsiteY2" fmla="*/ 2791087 h 3097879"/>
              <a:gd name="connsiteX3" fmla="*/ 3108399 w 3108399"/>
              <a:gd name="connsiteY3" fmla="*/ 3097879 h 3097879"/>
              <a:gd name="connsiteX4" fmla="*/ 2470733 w 3108399"/>
              <a:gd name="connsiteY4" fmla="*/ 3097879 h 3097879"/>
              <a:gd name="connsiteX5" fmla="*/ 2458534 w 3108399"/>
              <a:gd name="connsiteY5" fmla="*/ 2856285 h 3097879"/>
              <a:gd name="connsiteX6" fmla="*/ 252674 w 3108399"/>
              <a:gd name="connsiteY6" fmla="*/ 650424 h 3097879"/>
              <a:gd name="connsiteX7" fmla="*/ 0 w 3108399"/>
              <a:gd name="connsiteY7" fmla="*/ 637665 h 3097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08399" h="3097879">
                <a:moveTo>
                  <a:pt x="0" y="0"/>
                </a:moveTo>
                <a:lnTo>
                  <a:pt x="159985" y="4045"/>
                </a:lnTo>
                <a:cubicBezTo>
                  <a:pt x="1696687" y="81941"/>
                  <a:pt x="2939004" y="1275632"/>
                  <a:pt x="3092907" y="2791087"/>
                </a:cubicBezTo>
                <a:lnTo>
                  <a:pt x="3108399" y="3097879"/>
                </a:lnTo>
                <a:lnTo>
                  <a:pt x="2470733" y="3097879"/>
                </a:lnTo>
                <a:lnTo>
                  <a:pt x="2458534" y="2856285"/>
                </a:lnTo>
                <a:cubicBezTo>
                  <a:pt x="2340416" y="1693197"/>
                  <a:pt x="1415762" y="768542"/>
                  <a:pt x="252674" y="650424"/>
                </a:cubicBezTo>
                <a:lnTo>
                  <a:pt x="0" y="637665"/>
                </a:lnTo>
                <a:close/>
              </a:path>
            </a:pathLst>
          </a:cu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53A7AFF-CDC3-4D95-9453-72C7D1306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3737" y="1431042"/>
            <a:ext cx="3041924" cy="3995916"/>
          </a:xfrm>
        </p:spPr>
        <p:txBody>
          <a:bodyPr anchor="ctr">
            <a:norm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Lessons Learned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F56ECD3-174F-431F-9D3B-AE112F3368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431042"/>
            <a:ext cx="2945869" cy="3995916"/>
          </a:xfrm>
        </p:spPr>
        <p:txBody>
          <a:bodyPr anchor="ctr">
            <a:noAutofit/>
          </a:bodyPr>
          <a:lstStyle/>
          <a:p>
            <a:r>
              <a:rPr lang="en-US" sz="2100" b="1" dirty="0">
                <a:solidFill>
                  <a:schemeClr val="accent5">
                    <a:lumMod val="50000"/>
                  </a:schemeClr>
                </a:solidFill>
              </a:rPr>
              <a:t>Settlement projects require careful design, with competent cost figures.</a:t>
            </a:r>
          </a:p>
          <a:p>
            <a:r>
              <a:rPr lang="en-US" sz="2100" b="1" dirty="0">
                <a:solidFill>
                  <a:schemeClr val="accent5">
                    <a:lumMod val="50000"/>
                  </a:schemeClr>
                </a:solidFill>
              </a:rPr>
              <a:t>If a settlement project must be fund-based, involved Indian tribes must take all steps to ensure sufficient funding for the project.</a:t>
            </a:r>
          </a:p>
          <a:p>
            <a:r>
              <a:rPr lang="en-US" sz="2100" b="1" dirty="0">
                <a:solidFill>
                  <a:schemeClr val="accent5">
                    <a:lumMod val="50000"/>
                  </a:schemeClr>
                </a:solidFill>
              </a:rPr>
              <a:t>Indian tribes should insist on significant control over project design and contracting.</a:t>
            </a:r>
          </a:p>
        </p:txBody>
      </p:sp>
    </p:spTree>
    <p:extLst>
      <p:ext uri="{BB962C8B-B14F-4D97-AF65-F5344CB8AC3E}">
        <p14:creationId xmlns:p14="http://schemas.microsoft.com/office/powerpoint/2010/main" val="28644774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8E0161-0FA9-4AF1-8758-91BBCE79FF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08" r="4649" b="-2"/>
          <a:stretch/>
        </p:blipFill>
        <p:spPr>
          <a:xfrm>
            <a:off x="230831" y="261437"/>
            <a:ext cx="8682337" cy="6335126"/>
          </a:xfrm>
          <a:prstGeom prst="rect">
            <a:avLst/>
          </a:prstGeom>
          <a:effectLst>
            <a:glow rad="228600">
              <a:schemeClr val="accent3">
                <a:lumMod val="75000"/>
                <a:alpha val="40000"/>
              </a:schemeClr>
            </a:glow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6454987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8" y="888514"/>
            <a:ext cx="3194202" cy="5080971"/>
          </a:xfrm>
        </p:spPr>
        <p:txBody>
          <a:bodyPr anchor="ctr">
            <a:normAutofit/>
          </a:bodyPr>
          <a:lstStyle/>
          <a:p>
            <a:r>
              <a:rPr lang="en-US" sz="4600" b="1" i="1" dirty="0">
                <a:ln w="25400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New Mexico</a:t>
            </a:r>
            <a:br>
              <a:rPr lang="en-US" sz="4600" b="1" i="1" dirty="0">
                <a:ln w="25400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</a:br>
            <a:r>
              <a:rPr lang="en-US" sz="4600" b="1" i="1" dirty="0">
                <a:ln w="25400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v.</a:t>
            </a:r>
            <a:br>
              <a:rPr lang="en-US" sz="4600" b="1" i="1" dirty="0">
                <a:ln w="25400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</a:br>
            <a:r>
              <a:rPr lang="en-US" sz="4600" b="1" i="1" dirty="0">
                <a:ln w="25400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Aamodt</a:t>
            </a:r>
          </a:p>
        </p:txBody>
      </p:sp>
      <p:sp>
        <p:nvSpPr>
          <p:cNvPr id="18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44313" y="3465005"/>
            <a:ext cx="5410200" cy="13716"/>
          </a:xfrm>
          <a:custGeom>
            <a:avLst/>
            <a:gdLst>
              <a:gd name="connsiteX0" fmla="*/ 0 w 5410200"/>
              <a:gd name="connsiteY0" fmla="*/ 0 h 13716"/>
              <a:gd name="connsiteX1" fmla="*/ 568071 w 5410200"/>
              <a:gd name="connsiteY1" fmla="*/ 0 h 13716"/>
              <a:gd name="connsiteX2" fmla="*/ 1298448 w 5410200"/>
              <a:gd name="connsiteY2" fmla="*/ 0 h 13716"/>
              <a:gd name="connsiteX3" fmla="*/ 1920621 w 5410200"/>
              <a:gd name="connsiteY3" fmla="*/ 0 h 13716"/>
              <a:gd name="connsiteX4" fmla="*/ 2488692 w 5410200"/>
              <a:gd name="connsiteY4" fmla="*/ 0 h 13716"/>
              <a:gd name="connsiteX5" fmla="*/ 3219069 w 5410200"/>
              <a:gd name="connsiteY5" fmla="*/ 0 h 13716"/>
              <a:gd name="connsiteX6" fmla="*/ 3895344 w 5410200"/>
              <a:gd name="connsiteY6" fmla="*/ 0 h 13716"/>
              <a:gd name="connsiteX7" fmla="*/ 4571619 w 5410200"/>
              <a:gd name="connsiteY7" fmla="*/ 0 h 13716"/>
              <a:gd name="connsiteX8" fmla="*/ 5410200 w 5410200"/>
              <a:gd name="connsiteY8" fmla="*/ 0 h 13716"/>
              <a:gd name="connsiteX9" fmla="*/ 5410200 w 5410200"/>
              <a:gd name="connsiteY9" fmla="*/ 13716 h 13716"/>
              <a:gd name="connsiteX10" fmla="*/ 4842129 w 5410200"/>
              <a:gd name="connsiteY10" fmla="*/ 13716 h 13716"/>
              <a:gd name="connsiteX11" fmla="*/ 4328160 w 5410200"/>
              <a:gd name="connsiteY11" fmla="*/ 13716 h 13716"/>
              <a:gd name="connsiteX12" fmla="*/ 3597783 w 5410200"/>
              <a:gd name="connsiteY12" fmla="*/ 13716 h 13716"/>
              <a:gd name="connsiteX13" fmla="*/ 3029712 w 5410200"/>
              <a:gd name="connsiteY13" fmla="*/ 13716 h 13716"/>
              <a:gd name="connsiteX14" fmla="*/ 2299335 w 5410200"/>
              <a:gd name="connsiteY14" fmla="*/ 13716 h 13716"/>
              <a:gd name="connsiteX15" fmla="*/ 1514856 w 5410200"/>
              <a:gd name="connsiteY15" fmla="*/ 13716 h 13716"/>
              <a:gd name="connsiteX16" fmla="*/ 892683 w 5410200"/>
              <a:gd name="connsiteY16" fmla="*/ 13716 h 13716"/>
              <a:gd name="connsiteX17" fmla="*/ 0 w 5410200"/>
              <a:gd name="connsiteY17" fmla="*/ 13716 h 13716"/>
              <a:gd name="connsiteX18" fmla="*/ 0 w 5410200"/>
              <a:gd name="connsiteY18" fmla="*/ 0 h 13716"/>
              <a:gd name="connsiteX0" fmla="*/ 0 w 5410200"/>
              <a:gd name="connsiteY0" fmla="*/ 0 h 13716"/>
              <a:gd name="connsiteX1" fmla="*/ 622173 w 5410200"/>
              <a:gd name="connsiteY1" fmla="*/ 0 h 13716"/>
              <a:gd name="connsiteX2" fmla="*/ 1136142 w 5410200"/>
              <a:gd name="connsiteY2" fmla="*/ 0 h 13716"/>
              <a:gd name="connsiteX3" fmla="*/ 1920621 w 5410200"/>
              <a:gd name="connsiteY3" fmla="*/ 0 h 13716"/>
              <a:gd name="connsiteX4" fmla="*/ 2542794 w 5410200"/>
              <a:gd name="connsiteY4" fmla="*/ 0 h 13716"/>
              <a:gd name="connsiteX5" fmla="*/ 3164967 w 5410200"/>
              <a:gd name="connsiteY5" fmla="*/ 0 h 13716"/>
              <a:gd name="connsiteX6" fmla="*/ 3949446 w 5410200"/>
              <a:gd name="connsiteY6" fmla="*/ 0 h 13716"/>
              <a:gd name="connsiteX7" fmla="*/ 4517517 w 5410200"/>
              <a:gd name="connsiteY7" fmla="*/ 0 h 13716"/>
              <a:gd name="connsiteX8" fmla="*/ 5410200 w 5410200"/>
              <a:gd name="connsiteY8" fmla="*/ 0 h 13716"/>
              <a:gd name="connsiteX9" fmla="*/ 5410200 w 5410200"/>
              <a:gd name="connsiteY9" fmla="*/ 13716 h 13716"/>
              <a:gd name="connsiteX10" fmla="*/ 4842129 w 5410200"/>
              <a:gd name="connsiteY10" fmla="*/ 13716 h 13716"/>
              <a:gd name="connsiteX11" fmla="*/ 4165854 w 5410200"/>
              <a:gd name="connsiteY11" fmla="*/ 13716 h 13716"/>
              <a:gd name="connsiteX12" fmla="*/ 3543681 w 5410200"/>
              <a:gd name="connsiteY12" fmla="*/ 13716 h 13716"/>
              <a:gd name="connsiteX13" fmla="*/ 2759202 w 5410200"/>
              <a:gd name="connsiteY13" fmla="*/ 13716 h 13716"/>
              <a:gd name="connsiteX14" fmla="*/ 1974723 w 5410200"/>
              <a:gd name="connsiteY14" fmla="*/ 13716 h 13716"/>
              <a:gd name="connsiteX15" fmla="*/ 1406652 w 5410200"/>
              <a:gd name="connsiteY15" fmla="*/ 13716 h 13716"/>
              <a:gd name="connsiteX16" fmla="*/ 730377 w 5410200"/>
              <a:gd name="connsiteY16" fmla="*/ 13716 h 13716"/>
              <a:gd name="connsiteX17" fmla="*/ 0 w 5410200"/>
              <a:gd name="connsiteY17" fmla="*/ 13716 h 13716"/>
              <a:gd name="connsiteX18" fmla="*/ 0 w 5410200"/>
              <a:gd name="connsiteY18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3716" fill="none" extrusionOk="0">
                <a:moveTo>
                  <a:pt x="0" y="0"/>
                </a:moveTo>
                <a:cubicBezTo>
                  <a:pt x="176940" y="8795"/>
                  <a:pt x="295530" y="-3818"/>
                  <a:pt x="568071" y="0"/>
                </a:cubicBezTo>
                <a:cubicBezTo>
                  <a:pt x="821049" y="-7814"/>
                  <a:pt x="977778" y="-9274"/>
                  <a:pt x="1298448" y="0"/>
                </a:cubicBezTo>
                <a:cubicBezTo>
                  <a:pt x="1590381" y="13044"/>
                  <a:pt x="1630605" y="-28"/>
                  <a:pt x="1920621" y="0"/>
                </a:cubicBezTo>
                <a:cubicBezTo>
                  <a:pt x="2206035" y="10386"/>
                  <a:pt x="2357755" y="-28028"/>
                  <a:pt x="2488692" y="0"/>
                </a:cubicBezTo>
                <a:cubicBezTo>
                  <a:pt x="2633521" y="25625"/>
                  <a:pt x="3022777" y="-45440"/>
                  <a:pt x="3219069" y="0"/>
                </a:cubicBezTo>
                <a:cubicBezTo>
                  <a:pt x="3460337" y="63290"/>
                  <a:pt x="3645640" y="26494"/>
                  <a:pt x="3895344" y="0"/>
                </a:cubicBezTo>
                <a:cubicBezTo>
                  <a:pt x="4126339" y="-535"/>
                  <a:pt x="4382665" y="-55222"/>
                  <a:pt x="4571619" y="0"/>
                </a:cubicBezTo>
                <a:cubicBezTo>
                  <a:pt x="4776405" y="-816"/>
                  <a:pt x="5201098" y="-43036"/>
                  <a:pt x="5410200" y="0"/>
                </a:cubicBezTo>
                <a:cubicBezTo>
                  <a:pt x="5409052" y="2649"/>
                  <a:pt x="5410186" y="9063"/>
                  <a:pt x="5410200" y="13716"/>
                </a:cubicBezTo>
                <a:cubicBezTo>
                  <a:pt x="5133704" y="5182"/>
                  <a:pt x="5123444" y="31477"/>
                  <a:pt x="4842129" y="13716"/>
                </a:cubicBezTo>
                <a:cubicBezTo>
                  <a:pt x="4568650" y="-219"/>
                  <a:pt x="4447390" y="8221"/>
                  <a:pt x="4328160" y="13716"/>
                </a:cubicBezTo>
                <a:cubicBezTo>
                  <a:pt x="4227436" y="28078"/>
                  <a:pt x="3754725" y="-2253"/>
                  <a:pt x="3597783" y="13716"/>
                </a:cubicBezTo>
                <a:cubicBezTo>
                  <a:pt x="3459353" y="10223"/>
                  <a:pt x="3317740" y="47315"/>
                  <a:pt x="3029712" y="13716"/>
                </a:cubicBezTo>
                <a:cubicBezTo>
                  <a:pt x="2766446" y="5245"/>
                  <a:pt x="2645518" y="35922"/>
                  <a:pt x="2299335" y="13716"/>
                </a:cubicBezTo>
                <a:cubicBezTo>
                  <a:pt x="1977844" y="23735"/>
                  <a:pt x="1781583" y="-1801"/>
                  <a:pt x="1514856" y="13716"/>
                </a:cubicBezTo>
                <a:cubicBezTo>
                  <a:pt x="1212648" y="18781"/>
                  <a:pt x="1087880" y="-4407"/>
                  <a:pt x="892683" y="13716"/>
                </a:cubicBezTo>
                <a:cubicBezTo>
                  <a:pt x="745769" y="11772"/>
                  <a:pt x="183254" y="-32062"/>
                  <a:pt x="0" y="13716"/>
                </a:cubicBezTo>
                <a:cubicBezTo>
                  <a:pt x="-907" y="9799"/>
                  <a:pt x="-75" y="7151"/>
                  <a:pt x="0" y="0"/>
                </a:cubicBezTo>
                <a:close/>
              </a:path>
              <a:path w="5410200" h="13716" stroke="0" extrusionOk="0">
                <a:moveTo>
                  <a:pt x="0" y="0"/>
                </a:moveTo>
                <a:cubicBezTo>
                  <a:pt x="269468" y="-22806"/>
                  <a:pt x="392563" y="4840"/>
                  <a:pt x="622173" y="0"/>
                </a:cubicBezTo>
                <a:cubicBezTo>
                  <a:pt x="884216" y="-2196"/>
                  <a:pt x="1034637" y="7784"/>
                  <a:pt x="1136142" y="0"/>
                </a:cubicBezTo>
                <a:cubicBezTo>
                  <a:pt x="1204956" y="5920"/>
                  <a:pt x="1559779" y="-61408"/>
                  <a:pt x="1920621" y="0"/>
                </a:cubicBezTo>
                <a:cubicBezTo>
                  <a:pt x="2280250" y="-18581"/>
                  <a:pt x="2372470" y="4128"/>
                  <a:pt x="2542794" y="0"/>
                </a:cubicBezTo>
                <a:cubicBezTo>
                  <a:pt x="2688150" y="-17189"/>
                  <a:pt x="2885478" y="-51412"/>
                  <a:pt x="3164967" y="0"/>
                </a:cubicBezTo>
                <a:cubicBezTo>
                  <a:pt x="3470933" y="16143"/>
                  <a:pt x="3588003" y="-4313"/>
                  <a:pt x="3949446" y="0"/>
                </a:cubicBezTo>
                <a:cubicBezTo>
                  <a:pt x="4331172" y="1470"/>
                  <a:pt x="4289286" y="5331"/>
                  <a:pt x="4517517" y="0"/>
                </a:cubicBezTo>
                <a:cubicBezTo>
                  <a:pt x="4736577" y="41911"/>
                  <a:pt x="5141868" y="443"/>
                  <a:pt x="5410200" y="0"/>
                </a:cubicBezTo>
                <a:cubicBezTo>
                  <a:pt x="5410845" y="2936"/>
                  <a:pt x="5409877" y="9829"/>
                  <a:pt x="5410200" y="13716"/>
                </a:cubicBezTo>
                <a:cubicBezTo>
                  <a:pt x="5130880" y="48304"/>
                  <a:pt x="5008082" y="-27188"/>
                  <a:pt x="4842129" y="13716"/>
                </a:cubicBezTo>
                <a:cubicBezTo>
                  <a:pt x="4629232" y="38478"/>
                  <a:pt x="4430159" y="43872"/>
                  <a:pt x="4165854" y="13716"/>
                </a:cubicBezTo>
                <a:cubicBezTo>
                  <a:pt x="3880517" y="17026"/>
                  <a:pt x="3820863" y="-12209"/>
                  <a:pt x="3543681" y="13716"/>
                </a:cubicBezTo>
                <a:cubicBezTo>
                  <a:pt x="3267577" y="39687"/>
                  <a:pt x="3047131" y="-8774"/>
                  <a:pt x="2759202" y="13716"/>
                </a:cubicBezTo>
                <a:cubicBezTo>
                  <a:pt x="2418778" y="17929"/>
                  <a:pt x="2206820" y="-35095"/>
                  <a:pt x="1974723" y="13716"/>
                </a:cubicBezTo>
                <a:cubicBezTo>
                  <a:pt x="1740429" y="35710"/>
                  <a:pt x="1599301" y="34493"/>
                  <a:pt x="1406652" y="13716"/>
                </a:cubicBezTo>
                <a:cubicBezTo>
                  <a:pt x="1196601" y="3966"/>
                  <a:pt x="938578" y="38717"/>
                  <a:pt x="730377" y="13716"/>
                </a:cubicBezTo>
                <a:cubicBezTo>
                  <a:pt x="524173" y="26651"/>
                  <a:pt x="336004" y="-17469"/>
                  <a:pt x="0" y="13716"/>
                </a:cubicBezTo>
                <a:cubicBezTo>
                  <a:pt x="-377" y="9245"/>
                  <a:pt x="1157" y="3819"/>
                  <a:pt x="0" y="0"/>
                </a:cubicBezTo>
                <a:close/>
              </a:path>
              <a:path w="5410200" h="13716" fill="none" stroke="0" extrusionOk="0">
                <a:moveTo>
                  <a:pt x="0" y="0"/>
                </a:moveTo>
                <a:cubicBezTo>
                  <a:pt x="148438" y="-27720"/>
                  <a:pt x="315263" y="-14841"/>
                  <a:pt x="568071" y="0"/>
                </a:cubicBezTo>
                <a:cubicBezTo>
                  <a:pt x="840209" y="21288"/>
                  <a:pt x="982180" y="-6281"/>
                  <a:pt x="1298448" y="0"/>
                </a:cubicBezTo>
                <a:cubicBezTo>
                  <a:pt x="1577021" y="13763"/>
                  <a:pt x="1630910" y="1060"/>
                  <a:pt x="1920621" y="0"/>
                </a:cubicBezTo>
                <a:cubicBezTo>
                  <a:pt x="2200928" y="-1340"/>
                  <a:pt x="2382869" y="-10369"/>
                  <a:pt x="2488692" y="0"/>
                </a:cubicBezTo>
                <a:cubicBezTo>
                  <a:pt x="2620356" y="20061"/>
                  <a:pt x="3042766" y="-74691"/>
                  <a:pt x="3219069" y="0"/>
                </a:cubicBezTo>
                <a:cubicBezTo>
                  <a:pt x="3395755" y="31704"/>
                  <a:pt x="3646717" y="33546"/>
                  <a:pt x="3895344" y="0"/>
                </a:cubicBezTo>
                <a:cubicBezTo>
                  <a:pt x="4131847" y="-43416"/>
                  <a:pt x="4371681" y="11418"/>
                  <a:pt x="4571619" y="0"/>
                </a:cubicBezTo>
                <a:cubicBezTo>
                  <a:pt x="4799447" y="47677"/>
                  <a:pt x="5212547" y="1562"/>
                  <a:pt x="5410200" y="0"/>
                </a:cubicBezTo>
                <a:cubicBezTo>
                  <a:pt x="5408905" y="2744"/>
                  <a:pt x="5410401" y="9950"/>
                  <a:pt x="5410200" y="13716"/>
                </a:cubicBezTo>
                <a:cubicBezTo>
                  <a:pt x="5139576" y="2947"/>
                  <a:pt x="5122299" y="33775"/>
                  <a:pt x="4842129" y="13716"/>
                </a:cubicBezTo>
                <a:cubicBezTo>
                  <a:pt x="4566356" y="6655"/>
                  <a:pt x="4456854" y="15426"/>
                  <a:pt x="4328160" y="13716"/>
                </a:cubicBezTo>
                <a:cubicBezTo>
                  <a:pt x="4234703" y="-822"/>
                  <a:pt x="3768176" y="-16062"/>
                  <a:pt x="3597783" y="13716"/>
                </a:cubicBezTo>
                <a:cubicBezTo>
                  <a:pt x="3430303" y="10148"/>
                  <a:pt x="3287506" y="20215"/>
                  <a:pt x="3029712" y="13716"/>
                </a:cubicBezTo>
                <a:cubicBezTo>
                  <a:pt x="2742636" y="-2421"/>
                  <a:pt x="2637847" y="18109"/>
                  <a:pt x="2299335" y="13716"/>
                </a:cubicBezTo>
                <a:cubicBezTo>
                  <a:pt x="1959433" y="-7861"/>
                  <a:pt x="1779456" y="37101"/>
                  <a:pt x="1514856" y="13716"/>
                </a:cubicBezTo>
                <a:cubicBezTo>
                  <a:pt x="1212431" y="31797"/>
                  <a:pt x="1086601" y="7282"/>
                  <a:pt x="892683" y="13716"/>
                </a:cubicBezTo>
                <a:cubicBezTo>
                  <a:pt x="721500" y="45800"/>
                  <a:pt x="194249" y="-29802"/>
                  <a:pt x="0" y="13716"/>
                </a:cubicBezTo>
                <a:cubicBezTo>
                  <a:pt x="-508" y="9800"/>
                  <a:pt x="-280" y="682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10200"/>
                      <a:gd name="connsiteY0" fmla="*/ 0 h 13716"/>
                      <a:gd name="connsiteX1" fmla="*/ 568071 w 5410200"/>
                      <a:gd name="connsiteY1" fmla="*/ 0 h 13716"/>
                      <a:gd name="connsiteX2" fmla="*/ 1298448 w 5410200"/>
                      <a:gd name="connsiteY2" fmla="*/ 0 h 13716"/>
                      <a:gd name="connsiteX3" fmla="*/ 1920621 w 5410200"/>
                      <a:gd name="connsiteY3" fmla="*/ 0 h 13716"/>
                      <a:gd name="connsiteX4" fmla="*/ 2488692 w 5410200"/>
                      <a:gd name="connsiteY4" fmla="*/ 0 h 13716"/>
                      <a:gd name="connsiteX5" fmla="*/ 3219069 w 5410200"/>
                      <a:gd name="connsiteY5" fmla="*/ 0 h 13716"/>
                      <a:gd name="connsiteX6" fmla="*/ 3895344 w 5410200"/>
                      <a:gd name="connsiteY6" fmla="*/ 0 h 13716"/>
                      <a:gd name="connsiteX7" fmla="*/ 4571619 w 5410200"/>
                      <a:gd name="connsiteY7" fmla="*/ 0 h 13716"/>
                      <a:gd name="connsiteX8" fmla="*/ 5410200 w 5410200"/>
                      <a:gd name="connsiteY8" fmla="*/ 0 h 13716"/>
                      <a:gd name="connsiteX9" fmla="*/ 5410200 w 5410200"/>
                      <a:gd name="connsiteY9" fmla="*/ 13716 h 13716"/>
                      <a:gd name="connsiteX10" fmla="*/ 4842129 w 5410200"/>
                      <a:gd name="connsiteY10" fmla="*/ 13716 h 13716"/>
                      <a:gd name="connsiteX11" fmla="*/ 4328160 w 5410200"/>
                      <a:gd name="connsiteY11" fmla="*/ 13716 h 13716"/>
                      <a:gd name="connsiteX12" fmla="*/ 3597783 w 5410200"/>
                      <a:gd name="connsiteY12" fmla="*/ 13716 h 13716"/>
                      <a:gd name="connsiteX13" fmla="*/ 3029712 w 5410200"/>
                      <a:gd name="connsiteY13" fmla="*/ 13716 h 13716"/>
                      <a:gd name="connsiteX14" fmla="*/ 2299335 w 5410200"/>
                      <a:gd name="connsiteY14" fmla="*/ 13716 h 13716"/>
                      <a:gd name="connsiteX15" fmla="*/ 1514856 w 5410200"/>
                      <a:gd name="connsiteY15" fmla="*/ 13716 h 13716"/>
                      <a:gd name="connsiteX16" fmla="*/ 892683 w 5410200"/>
                      <a:gd name="connsiteY16" fmla="*/ 13716 h 13716"/>
                      <a:gd name="connsiteX17" fmla="*/ 0 w 5410200"/>
                      <a:gd name="connsiteY17" fmla="*/ 13716 h 13716"/>
                      <a:gd name="connsiteX18" fmla="*/ 0 w 5410200"/>
                      <a:gd name="connsiteY18" fmla="*/ 0 h 13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5410200" h="13716" fill="none" extrusionOk="0">
                        <a:moveTo>
                          <a:pt x="0" y="0"/>
                        </a:moveTo>
                        <a:cubicBezTo>
                          <a:pt x="163050" y="-18707"/>
                          <a:pt x="319321" y="-16364"/>
                          <a:pt x="568071" y="0"/>
                        </a:cubicBezTo>
                        <a:cubicBezTo>
                          <a:pt x="816821" y="16364"/>
                          <a:pt x="1013224" y="-7268"/>
                          <a:pt x="1298448" y="0"/>
                        </a:cubicBezTo>
                        <a:cubicBezTo>
                          <a:pt x="1583672" y="7268"/>
                          <a:pt x="1631711" y="-3367"/>
                          <a:pt x="1920621" y="0"/>
                        </a:cubicBezTo>
                        <a:cubicBezTo>
                          <a:pt x="2209531" y="3367"/>
                          <a:pt x="2364420" y="-19184"/>
                          <a:pt x="2488692" y="0"/>
                        </a:cubicBezTo>
                        <a:cubicBezTo>
                          <a:pt x="2612964" y="19184"/>
                          <a:pt x="3023298" y="-34627"/>
                          <a:pt x="3219069" y="0"/>
                        </a:cubicBezTo>
                        <a:cubicBezTo>
                          <a:pt x="3414840" y="34627"/>
                          <a:pt x="3656810" y="24043"/>
                          <a:pt x="3895344" y="0"/>
                        </a:cubicBezTo>
                        <a:cubicBezTo>
                          <a:pt x="4133879" y="-24043"/>
                          <a:pt x="4393984" y="-19577"/>
                          <a:pt x="4571619" y="0"/>
                        </a:cubicBezTo>
                        <a:cubicBezTo>
                          <a:pt x="4749255" y="19577"/>
                          <a:pt x="5179928" y="-6281"/>
                          <a:pt x="5410200" y="0"/>
                        </a:cubicBezTo>
                        <a:cubicBezTo>
                          <a:pt x="5409587" y="2854"/>
                          <a:pt x="5409791" y="9451"/>
                          <a:pt x="5410200" y="13716"/>
                        </a:cubicBezTo>
                        <a:cubicBezTo>
                          <a:pt x="5139060" y="2179"/>
                          <a:pt x="5121593" y="26463"/>
                          <a:pt x="4842129" y="13716"/>
                        </a:cubicBezTo>
                        <a:cubicBezTo>
                          <a:pt x="4562665" y="969"/>
                          <a:pt x="4448273" y="4915"/>
                          <a:pt x="4328160" y="13716"/>
                        </a:cubicBezTo>
                        <a:cubicBezTo>
                          <a:pt x="4208047" y="22517"/>
                          <a:pt x="3760936" y="17995"/>
                          <a:pt x="3597783" y="13716"/>
                        </a:cubicBezTo>
                        <a:cubicBezTo>
                          <a:pt x="3434630" y="9437"/>
                          <a:pt x="3299718" y="28641"/>
                          <a:pt x="3029712" y="13716"/>
                        </a:cubicBezTo>
                        <a:cubicBezTo>
                          <a:pt x="2759706" y="-1209"/>
                          <a:pt x="2640159" y="22822"/>
                          <a:pt x="2299335" y="13716"/>
                        </a:cubicBezTo>
                        <a:cubicBezTo>
                          <a:pt x="1958511" y="4610"/>
                          <a:pt x="1801186" y="24413"/>
                          <a:pt x="1514856" y="13716"/>
                        </a:cubicBezTo>
                        <a:cubicBezTo>
                          <a:pt x="1228526" y="3019"/>
                          <a:pt x="1063509" y="-9877"/>
                          <a:pt x="892683" y="13716"/>
                        </a:cubicBezTo>
                        <a:cubicBezTo>
                          <a:pt x="721857" y="37309"/>
                          <a:pt x="186945" y="-25469"/>
                          <a:pt x="0" y="13716"/>
                        </a:cubicBezTo>
                        <a:cubicBezTo>
                          <a:pt x="-342" y="9537"/>
                          <a:pt x="-97" y="6817"/>
                          <a:pt x="0" y="0"/>
                        </a:cubicBezTo>
                        <a:close/>
                      </a:path>
                      <a:path w="5410200" h="13716" stroke="0" extrusionOk="0">
                        <a:moveTo>
                          <a:pt x="0" y="0"/>
                        </a:moveTo>
                        <a:cubicBezTo>
                          <a:pt x="285096" y="-4925"/>
                          <a:pt x="376456" y="22268"/>
                          <a:pt x="622173" y="0"/>
                        </a:cubicBezTo>
                        <a:cubicBezTo>
                          <a:pt x="867890" y="-22268"/>
                          <a:pt x="1031392" y="7228"/>
                          <a:pt x="1136142" y="0"/>
                        </a:cubicBezTo>
                        <a:cubicBezTo>
                          <a:pt x="1240892" y="-7228"/>
                          <a:pt x="1561853" y="9877"/>
                          <a:pt x="1920621" y="0"/>
                        </a:cubicBezTo>
                        <a:cubicBezTo>
                          <a:pt x="2279389" y="-9877"/>
                          <a:pt x="2367255" y="19546"/>
                          <a:pt x="2542794" y="0"/>
                        </a:cubicBezTo>
                        <a:cubicBezTo>
                          <a:pt x="2718333" y="-19546"/>
                          <a:pt x="2866732" y="-22226"/>
                          <a:pt x="3164967" y="0"/>
                        </a:cubicBezTo>
                        <a:cubicBezTo>
                          <a:pt x="3463202" y="22226"/>
                          <a:pt x="3568055" y="-2765"/>
                          <a:pt x="3949446" y="0"/>
                        </a:cubicBezTo>
                        <a:cubicBezTo>
                          <a:pt x="4330837" y="2765"/>
                          <a:pt x="4287895" y="10557"/>
                          <a:pt x="4517517" y="0"/>
                        </a:cubicBezTo>
                        <a:cubicBezTo>
                          <a:pt x="4747139" y="-10557"/>
                          <a:pt x="5149588" y="8716"/>
                          <a:pt x="5410200" y="0"/>
                        </a:cubicBezTo>
                        <a:cubicBezTo>
                          <a:pt x="5410660" y="2787"/>
                          <a:pt x="5410166" y="9748"/>
                          <a:pt x="5410200" y="13716"/>
                        </a:cubicBezTo>
                        <a:cubicBezTo>
                          <a:pt x="5163327" y="36922"/>
                          <a:pt x="5008749" y="6121"/>
                          <a:pt x="4842129" y="13716"/>
                        </a:cubicBezTo>
                        <a:cubicBezTo>
                          <a:pt x="4675509" y="21311"/>
                          <a:pt x="4433401" y="-5187"/>
                          <a:pt x="4165854" y="13716"/>
                        </a:cubicBezTo>
                        <a:cubicBezTo>
                          <a:pt x="3898308" y="32619"/>
                          <a:pt x="3809032" y="-13282"/>
                          <a:pt x="3543681" y="13716"/>
                        </a:cubicBezTo>
                        <a:cubicBezTo>
                          <a:pt x="3278330" y="40714"/>
                          <a:pt x="3073876" y="-20489"/>
                          <a:pt x="2759202" y="13716"/>
                        </a:cubicBezTo>
                        <a:cubicBezTo>
                          <a:pt x="2444528" y="47921"/>
                          <a:pt x="2204144" y="-1200"/>
                          <a:pt x="1974723" y="13716"/>
                        </a:cubicBezTo>
                        <a:cubicBezTo>
                          <a:pt x="1745302" y="28632"/>
                          <a:pt x="1602335" y="26918"/>
                          <a:pt x="1406652" y="13716"/>
                        </a:cubicBezTo>
                        <a:cubicBezTo>
                          <a:pt x="1210969" y="514"/>
                          <a:pt x="923948" y="-1411"/>
                          <a:pt x="730377" y="13716"/>
                        </a:cubicBezTo>
                        <a:cubicBezTo>
                          <a:pt x="536806" y="28843"/>
                          <a:pt x="336496" y="-4713"/>
                          <a:pt x="0" y="13716"/>
                        </a:cubicBezTo>
                        <a:cubicBezTo>
                          <a:pt x="-535" y="9547"/>
                          <a:pt x="488" y="451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4D7AC68-E68D-453E-9734-6C58E1EDE7C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56530791"/>
              </p:ext>
            </p:extLst>
          </p:nvPr>
        </p:nvGraphicFramePr>
        <p:xfrm>
          <a:off x="3486013" y="766763"/>
          <a:ext cx="5175384" cy="541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609020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Aamodt water-rights case: The long road to a resolution | Local News |  santafenewmexican.com">
            <a:extLst>
              <a:ext uri="{FF2B5EF4-FFF2-40B4-BE49-F238E27FC236}">
                <a16:creationId xmlns:a16="http://schemas.microsoft.com/office/drawing/2014/main" id="{B34EAD6F-3671-464B-A33F-46B139824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6268" y="457200"/>
            <a:ext cx="7571464" cy="5943600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8442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5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914400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ln w="25400"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7030A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Primary </a:t>
            </a:r>
            <a:r>
              <a:rPr lang="en-US" sz="5400" b="1" i="1" dirty="0">
                <a:ln w="25400"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7030A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Aamodt</a:t>
            </a:r>
            <a:r>
              <a:rPr lang="en-US" sz="5400" b="1" dirty="0">
                <a:ln w="25400"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7030A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 Parties: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F3046274-5D1A-43A7-89F7-84A14E97F90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41189580"/>
              </p:ext>
            </p:extLst>
          </p:nvPr>
        </p:nvGraphicFramePr>
        <p:xfrm>
          <a:off x="457200" y="1935480"/>
          <a:ext cx="8229600" cy="4389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7287428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5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914400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ln w="25400"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7030A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The Four Pueblos: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F3046274-5D1A-43A7-89F7-84A14E97F90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0885562"/>
              </p:ext>
            </p:extLst>
          </p:nvPr>
        </p:nvGraphicFramePr>
        <p:xfrm>
          <a:off x="457200" y="1935480"/>
          <a:ext cx="8229600" cy="4389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5048456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3BB5D57-6178-4F62-B472-0312F6D95A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56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5404" b="3775"/>
          <a:stretch/>
        </p:blipFill>
        <p:spPr>
          <a:xfrm>
            <a:off x="482600" y="643467"/>
            <a:ext cx="8178799" cy="5571066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  <a:softEdge rad="50800"/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C61BD32-7542-4D52-BA5A-3ADE869BF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4927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100000"/>
              </a:schemeClr>
            </a:gs>
            <a:gs pos="63000">
              <a:schemeClr val="accent1">
                <a:lumMod val="45000"/>
                <a:lumOff val="55000"/>
              </a:schemeClr>
            </a:gs>
            <a:gs pos="77000">
              <a:schemeClr val="accent1">
                <a:lumMod val="45000"/>
                <a:lumOff val="55000"/>
              </a:schemeClr>
            </a:gs>
            <a:gs pos="91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9A36457-A5F4-4103-A443-02581C0918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C5FB7E8-B636-40FA-BE8D-48145C0F5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"/>
            <a:ext cx="9144000" cy="2295238"/>
          </a:xfrm>
          <a:custGeom>
            <a:avLst/>
            <a:gdLst>
              <a:gd name="connsiteX0" fmla="*/ 12160143 w 12192000"/>
              <a:gd name="connsiteY0" fmla="*/ 831692 h 2079137"/>
              <a:gd name="connsiteX1" fmla="*/ 12159112 w 12192000"/>
              <a:gd name="connsiteY1" fmla="*/ 833361 h 2079137"/>
              <a:gd name="connsiteX2" fmla="*/ 12158912 w 12192000"/>
              <a:gd name="connsiteY2" fmla="*/ 832430 h 2079137"/>
              <a:gd name="connsiteX3" fmla="*/ 0 w 12192000"/>
              <a:gd name="connsiteY3" fmla="*/ 0 h 2079137"/>
              <a:gd name="connsiteX4" fmla="*/ 12192000 w 12192000"/>
              <a:gd name="connsiteY4" fmla="*/ 0 h 2079137"/>
              <a:gd name="connsiteX5" fmla="*/ 12192000 w 12192000"/>
              <a:gd name="connsiteY5" fmla="*/ 558063 h 2079137"/>
              <a:gd name="connsiteX6" fmla="*/ 12189259 w 12192000"/>
              <a:gd name="connsiteY6" fmla="*/ 810508 h 2079137"/>
              <a:gd name="connsiteX7" fmla="*/ 12170847 w 12192000"/>
              <a:gd name="connsiteY7" fmla="*/ 825280 h 2079137"/>
              <a:gd name="connsiteX8" fmla="*/ 12160143 w 12192000"/>
              <a:gd name="connsiteY8" fmla="*/ 831692 h 2079137"/>
              <a:gd name="connsiteX9" fmla="*/ 12163806 w 12192000"/>
              <a:gd name="connsiteY9" fmla="*/ 825759 h 2079137"/>
              <a:gd name="connsiteX10" fmla="*/ 12056557 w 12192000"/>
              <a:gd name="connsiteY10" fmla="*/ 810176 h 2079137"/>
              <a:gd name="connsiteX11" fmla="*/ 11900316 w 12192000"/>
              <a:gd name="connsiteY11" fmla="*/ 789618 h 2079137"/>
              <a:gd name="connsiteX12" fmla="*/ 11791206 w 12192000"/>
              <a:gd name="connsiteY12" fmla="*/ 824176 h 2079137"/>
              <a:gd name="connsiteX13" fmla="*/ 11659257 w 12192000"/>
              <a:gd name="connsiteY13" fmla="*/ 800841 h 2079137"/>
              <a:gd name="connsiteX14" fmla="*/ 11569789 w 12192000"/>
              <a:gd name="connsiteY14" fmla="*/ 797135 h 2079137"/>
              <a:gd name="connsiteX15" fmla="*/ 11367885 w 12192000"/>
              <a:gd name="connsiteY15" fmla="*/ 791985 h 2079137"/>
              <a:gd name="connsiteX16" fmla="*/ 11174663 w 12192000"/>
              <a:gd name="connsiteY16" fmla="*/ 788721 h 2079137"/>
              <a:gd name="connsiteX17" fmla="*/ 11068220 w 12192000"/>
              <a:gd name="connsiteY17" fmla="*/ 786994 h 2079137"/>
              <a:gd name="connsiteX18" fmla="*/ 10893266 w 12192000"/>
              <a:gd name="connsiteY18" fmla="*/ 794013 h 2079137"/>
              <a:gd name="connsiteX19" fmla="*/ 10844025 w 12192000"/>
              <a:gd name="connsiteY19" fmla="*/ 789857 h 2079137"/>
              <a:gd name="connsiteX20" fmla="*/ 10814353 w 12192000"/>
              <a:gd name="connsiteY20" fmla="*/ 789010 h 2079137"/>
              <a:gd name="connsiteX21" fmla="*/ 10748393 w 12192000"/>
              <a:gd name="connsiteY21" fmla="*/ 806738 h 2079137"/>
              <a:gd name="connsiteX22" fmla="*/ 10468256 w 12192000"/>
              <a:gd name="connsiteY22" fmla="*/ 778733 h 2079137"/>
              <a:gd name="connsiteX23" fmla="*/ 10256131 w 12192000"/>
              <a:gd name="connsiteY23" fmla="*/ 788332 h 2079137"/>
              <a:gd name="connsiteX24" fmla="*/ 10177442 w 12192000"/>
              <a:gd name="connsiteY24" fmla="*/ 777371 h 2079137"/>
              <a:gd name="connsiteX25" fmla="*/ 10006086 w 12192000"/>
              <a:gd name="connsiteY25" fmla="*/ 792651 h 2079137"/>
              <a:gd name="connsiteX26" fmla="*/ 9952382 w 12192000"/>
              <a:gd name="connsiteY26" fmla="*/ 815411 h 2079137"/>
              <a:gd name="connsiteX27" fmla="*/ 9926457 w 12192000"/>
              <a:gd name="connsiteY27" fmla="*/ 827295 h 2079137"/>
              <a:gd name="connsiteX28" fmla="*/ 9843405 w 12192000"/>
              <a:gd name="connsiteY28" fmla="*/ 867046 h 2079137"/>
              <a:gd name="connsiteX29" fmla="*/ 9830866 w 12192000"/>
              <a:gd name="connsiteY29" fmla="*/ 875047 h 2079137"/>
              <a:gd name="connsiteX30" fmla="*/ 9801807 w 12192000"/>
              <a:gd name="connsiteY30" fmla="*/ 872272 h 2079137"/>
              <a:gd name="connsiteX31" fmla="*/ 9785653 w 12192000"/>
              <a:gd name="connsiteY31" fmla="*/ 861743 h 2079137"/>
              <a:gd name="connsiteX32" fmla="*/ 9781177 w 12192000"/>
              <a:gd name="connsiteY32" fmla="*/ 864820 h 2079137"/>
              <a:gd name="connsiteX33" fmla="*/ 9768640 w 12192000"/>
              <a:gd name="connsiteY33" fmla="*/ 869379 h 2079137"/>
              <a:gd name="connsiteX34" fmla="*/ 9712211 w 12192000"/>
              <a:gd name="connsiteY34" fmla="*/ 900283 h 2079137"/>
              <a:gd name="connsiteX35" fmla="*/ 9689465 w 12192000"/>
              <a:gd name="connsiteY35" fmla="*/ 899268 h 2079137"/>
              <a:gd name="connsiteX36" fmla="*/ 9600339 w 12192000"/>
              <a:gd name="connsiteY36" fmla="*/ 922112 h 2079137"/>
              <a:gd name="connsiteX37" fmla="*/ 9582850 w 12192000"/>
              <a:gd name="connsiteY37" fmla="*/ 925510 h 2079137"/>
              <a:gd name="connsiteX38" fmla="*/ 9549638 w 12192000"/>
              <a:gd name="connsiteY38" fmla="*/ 940845 h 2079137"/>
              <a:gd name="connsiteX39" fmla="*/ 9539471 w 12192000"/>
              <a:gd name="connsiteY39" fmla="*/ 941799 h 2079137"/>
              <a:gd name="connsiteX40" fmla="*/ 9505592 w 12192000"/>
              <a:gd name="connsiteY40" fmla="*/ 955533 h 2079137"/>
              <a:gd name="connsiteX41" fmla="*/ 9432569 w 12192000"/>
              <a:gd name="connsiteY41" fmla="*/ 985377 h 2079137"/>
              <a:gd name="connsiteX42" fmla="*/ 9414216 w 12192000"/>
              <a:gd name="connsiteY42" fmla="*/ 992655 h 2079137"/>
              <a:gd name="connsiteX43" fmla="*/ 9397106 w 12192000"/>
              <a:gd name="connsiteY43" fmla="*/ 992980 h 2079137"/>
              <a:gd name="connsiteX44" fmla="*/ 9305108 w 12192000"/>
              <a:gd name="connsiteY44" fmla="*/ 1007767 h 2079137"/>
              <a:gd name="connsiteX45" fmla="*/ 9282434 w 12192000"/>
              <a:gd name="connsiteY45" fmla="*/ 1007523 h 2079137"/>
              <a:gd name="connsiteX46" fmla="*/ 9271941 w 12192000"/>
              <a:gd name="connsiteY46" fmla="*/ 1002839 h 2079137"/>
              <a:gd name="connsiteX47" fmla="*/ 9238227 w 12192000"/>
              <a:gd name="connsiteY47" fmla="*/ 1017668 h 2079137"/>
              <a:gd name="connsiteX48" fmla="*/ 9184265 w 12192000"/>
              <a:gd name="connsiteY48" fmla="*/ 1031275 h 2079137"/>
              <a:gd name="connsiteX49" fmla="*/ 9159000 w 12192000"/>
              <a:gd name="connsiteY49" fmla="*/ 1039569 h 2079137"/>
              <a:gd name="connsiteX50" fmla="*/ 9137031 w 12192000"/>
              <a:gd name="connsiteY50" fmla="*/ 1038699 h 2079137"/>
              <a:gd name="connsiteX51" fmla="*/ 9015702 w 12192000"/>
              <a:gd name="connsiteY51" fmla="*/ 1051400 h 2079137"/>
              <a:gd name="connsiteX52" fmla="*/ 8971403 w 12192000"/>
              <a:gd name="connsiteY52" fmla="*/ 1040542 h 2079137"/>
              <a:gd name="connsiteX53" fmla="*/ 8961826 w 12192000"/>
              <a:gd name="connsiteY53" fmla="*/ 1045364 h 2079137"/>
              <a:gd name="connsiteX54" fmla="*/ 8888623 w 12192000"/>
              <a:gd name="connsiteY54" fmla="*/ 1053908 h 2079137"/>
              <a:gd name="connsiteX55" fmla="*/ 8841066 w 12192000"/>
              <a:gd name="connsiteY55" fmla="*/ 1060421 h 2079137"/>
              <a:gd name="connsiteX56" fmla="*/ 8752342 w 12192000"/>
              <a:gd name="connsiteY56" fmla="*/ 1080646 h 2079137"/>
              <a:gd name="connsiteX57" fmla="*/ 8699139 w 12192000"/>
              <a:gd name="connsiteY57" fmla="*/ 1087885 h 2079137"/>
              <a:gd name="connsiteX58" fmla="*/ 8667273 w 12192000"/>
              <a:gd name="connsiteY58" fmla="*/ 1092062 h 2079137"/>
              <a:gd name="connsiteX59" fmla="*/ 8586064 w 12192000"/>
              <a:gd name="connsiteY59" fmla="*/ 1114603 h 2079137"/>
              <a:gd name="connsiteX60" fmla="*/ 8460312 w 12192000"/>
              <a:gd name="connsiteY60" fmla="*/ 1179878 h 2079137"/>
              <a:gd name="connsiteX61" fmla="*/ 8419023 w 12192000"/>
              <a:gd name="connsiteY61" fmla="*/ 1191748 h 2079137"/>
              <a:gd name="connsiteX62" fmla="*/ 8410939 w 12192000"/>
              <a:gd name="connsiteY62" fmla="*/ 1189696 h 2079137"/>
              <a:gd name="connsiteX63" fmla="*/ 8362040 w 12192000"/>
              <a:gd name="connsiteY63" fmla="*/ 1220820 h 2079137"/>
              <a:gd name="connsiteX64" fmla="*/ 8273677 w 12192000"/>
              <a:gd name="connsiteY64" fmla="*/ 1236495 h 2079137"/>
              <a:gd name="connsiteX65" fmla="*/ 8204283 w 12192000"/>
              <a:gd name="connsiteY65" fmla="*/ 1243537 h 2079137"/>
              <a:gd name="connsiteX66" fmla="*/ 8166550 w 12192000"/>
              <a:gd name="connsiteY66" fmla="*/ 1249551 h 2079137"/>
              <a:gd name="connsiteX67" fmla="*/ 8137785 w 12192000"/>
              <a:gd name="connsiteY67" fmla="*/ 1251636 h 2079137"/>
              <a:gd name="connsiteX68" fmla="*/ 8071596 w 12192000"/>
              <a:gd name="connsiteY68" fmla="*/ 1269274 h 2079137"/>
              <a:gd name="connsiteX69" fmla="*/ 7964816 w 12192000"/>
              <a:gd name="connsiteY69" fmla="*/ 1303668 h 2079137"/>
              <a:gd name="connsiteX70" fmla="*/ 7941495 w 12192000"/>
              <a:gd name="connsiteY70" fmla="*/ 1309821 h 2079137"/>
              <a:gd name="connsiteX71" fmla="*/ 7919123 w 12192000"/>
              <a:gd name="connsiteY71" fmla="*/ 1310466 h 2079137"/>
              <a:gd name="connsiteX72" fmla="*/ 7911902 w 12192000"/>
              <a:gd name="connsiteY72" fmla="*/ 1306569 h 2079137"/>
              <a:gd name="connsiteX73" fmla="*/ 7898703 w 12192000"/>
              <a:gd name="connsiteY73" fmla="*/ 1309208 h 2079137"/>
              <a:gd name="connsiteX74" fmla="*/ 7894703 w 12192000"/>
              <a:gd name="connsiteY74" fmla="*/ 1308939 h 2079137"/>
              <a:gd name="connsiteX75" fmla="*/ 7872267 w 12192000"/>
              <a:gd name="connsiteY75" fmla="*/ 1308370 h 2079137"/>
              <a:gd name="connsiteX76" fmla="*/ 7836454 w 12192000"/>
              <a:gd name="connsiteY76" fmla="*/ 1331265 h 2079137"/>
              <a:gd name="connsiteX77" fmla="*/ 7782451 w 12192000"/>
              <a:gd name="connsiteY77" fmla="*/ 1339601 h 2079137"/>
              <a:gd name="connsiteX78" fmla="*/ 7542969 w 12192000"/>
              <a:gd name="connsiteY78" fmla="*/ 1372495 h 2079137"/>
              <a:gd name="connsiteX79" fmla="*/ 7476832 w 12192000"/>
              <a:gd name="connsiteY79" fmla="*/ 1431655 h 2079137"/>
              <a:gd name="connsiteX80" fmla="*/ 7370237 w 12192000"/>
              <a:gd name="connsiteY80" fmla="*/ 1474339 h 2079137"/>
              <a:gd name="connsiteX81" fmla="*/ 7222223 w 12192000"/>
              <a:gd name="connsiteY81" fmla="*/ 1510199 h 2079137"/>
              <a:gd name="connsiteX82" fmla="*/ 7215703 w 12192000"/>
              <a:gd name="connsiteY82" fmla="*/ 1520424 h 2079137"/>
              <a:gd name="connsiteX83" fmla="*/ 7204548 w 12192000"/>
              <a:gd name="connsiteY83" fmla="*/ 1528145 h 2079137"/>
              <a:gd name="connsiteX84" fmla="*/ 7202038 w 12192000"/>
              <a:gd name="connsiteY84" fmla="*/ 1527954 h 2079137"/>
              <a:gd name="connsiteX85" fmla="*/ 7173860 w 12192000"/>
              <a:gd name="connsiteY85" fmla="*/ 1541605 h 2079137"/>
              <a:gd name="connsiteX86" fmla="*/ 7155079 w 12192000"/>
              <a:gd name="connsiteY86" fmla="*/ 1552495 h 2079137"/>
              <a:gd name="connsiteX87" fmla="*/ 7149757 w 12192000"/>
              <a:gd name="connsiteY87" fmla="*/ 1552732 h 2079137"/>
              <a:gd name="connsiteX88" fmla="*/ 7104804 w 12192000"/>
              <a:gd name="connsiteY88" fmla="*/ 1565792 h 2079137"/>
              <a:gd name="connsiteX89" fmla="*/ 7082824 w 12192000"/>
              <a:gd name="connsiteY89" fmla="*/ 1567947 h 2079137"/>
              <a:gd name="connsiteX90" fmla="*/ 7021520 w 12192000"/>
              <a:gd name="connsiteY90" fmla="*/ 1562334 h 2079137"/>
              <a:gd name="connsiteX91" fmla="*/ 6988956 w 12192000"/>
              <a:gd name="connsiteY91" fmla="*/ 1576442 h 2079137"/>
              <a:gd name="connsiteX92" fmla="*/ 6981922 w 12192000"/>
              <a:gd name="connsiteY92" fmla="*/ 1578821 h 2079137"/>
              <a:gd name="connsiteX93" fmla="*/ 6981583 w 12192000"/>
              <a:gd name="connsiteY93" fmla="*/ 1578678 h 2079137"/>
              <a:gd name="connsiteX94" fmla="*/ 6973762 w 12192000"/>
              <a:gd name="connsiteY94" fmla="*/ 1580811 h 2079137"/>
              <a:gd name="connsiteX95" fmla="*/ 6969093 w 12192000"/>
              <a:gd name="connsiteY95" fmla="*/ 1583157 h 2079137"/>
              <a:gd name="connsiteX96" fmla="*/ 6890037 w 12192000"/>
              <a:gd name="connsiteY96" fmla="*/ 1575825 h 2079137"/>
              <a:gd name="connsiteX97" fmla="*/ 6785054 w 12192000"/>
              <a:gd name="connsiteY97" fmla="*/ 1582200 h 2079137"/>
              <a:gd name="connsiteX98" fmla="*/ 6681692 w 12192000"/>
              <a:gd name="connsiteY98" fmla="*/ 1591296 h 2079137"/>
              <a:gd name="connsiteX99" fmla="*/ 6644556 w 12192000"/>
              <a:gd name="connsiteY99" fmla="*/ 1595940 h 2079137"/>
              <a:gd name="connsiteX100" fmla="*/ 6577106 w 12192000"/>
              <a:gd name="connsiteY100" fmla="*/ 1598261 h 2079137"/>
              <a:gd name="connsiteX101" fmla="*/ 6544183 w 12192000"/>
              <a:gd name="connsiteY101" fmla="*/ 1596149 h 2079137"/>
              <a:gd name="connsiteX102" fmla="*/ 6540921 w 12192000"/>
              <a:gd name="connsiteY102" fmla="*/ 1593857 h 2079137"/>
              <a:gd name="connsiteX103" fmla="*/ 6535046 w 12192000"/>
              <a:gd name="connsiteY103" fmla="*/ 1593283 h 2079137"/>
              <a:gd name="connsiteX104" fmla="*/ 6519853 w 12192000"/>
              <a:gd name="connsiteY104" fmla="*/ 1595771 h 2079137"/>
              <a:gd name="connsiteX105" fmla="*/ 6514280 w 12192000"/>
              <a:gd name="connsiteY105" fmla="*/ 1597376 h 2079137"/>
              <a:gd name="connsiteX106" fmla="*/ 6505824 w 12192000"/>
              <a:gd name="connsiteY106" fmla="*/ 1598298 h 2079137"/>
              <a:gd name="connsiteX107" fmla="*/ 6505573 w 12192000"/>
              <a:gd name="connsiteY107" fmla="*/ 1598109 h 2079137"/>
              <a:gd name="connsiteX108" fmla="*/ 6497741 w 12192000"/>
              <a:gd name="connsiteY108" fmla="*/ 1599392 h 2079137"/>
              <a:gd name="connsiteX109" fmla="*/ 6459992 w 12192000"/>
              <a:gd name="connsiteY109" fmla="*/ 1608358 h 2079137"/>
              <a:gd name="connsiteX110" fmla="*/ 6404572 w 12192000"/>
              <a:gd name="connsiteY110" fmla="*/ 1593771 h 2079137"/>
              <a:gd name="connsiteX111" fmla="*/ 6382671 w 12192000"/>
              <a:gd name="connsiteY111" fmla="*/ 1592612 h 2079137"/>
              <a:gd name="connsiteX112" fmla="*/ 6369843 w 12192000"/>
              <a:gd name="connsiteY112" fmla="*/ 1590015 h 2079137"/>
              <a:gd name="connsiteX113" fmla="*/ 6269740 w 12192000"/>
              <a:gd name="connsiteY113" fmla="*/ 1614633 h 2079137"/>
              <a:gd name="connsiteX114" fmla="*/ 6255405 w 12192000"/>
              <a:gd name="connsiteY114" fmla="*/ 1620529 h 2079137"/>
              <a:gd name="connsiteX115" fmla="*/ 6244248 w 12192000"/>
              <a:gd name="connsiteY115" fmla="*/ 1629561 h 2079137"/>
              <a:gd name="connsiteX116" fmla="*/ 6086396 w 12192000"/>
              <a:gd name="connsiteY116" fmla="*/ 1642666 h 2079137"/>
              <a:gd name="connsiteX117" fmla="*/ 5867429 w 12192000"/>
              <a:gd name="connsiteY117" fmla="*/ 1695554 h 2079137"/>
              <a:gd name="connsiteX118" fmla="*/ 5772864 w 12192000"/>
              <a:gd name="connsiteY118" fmla="*/ 1689002 h 2079137"/>
              <a:gd name="connsiteX119" fmla="*/ 5629833 w 12192000"/>
              <a:gd name="connsiteY119" fmla="*/ 1713273 h 2079137"/>
              <a:gd name="connsiteX120" fmla="*/ 5504771 w 12192000"/>
              <a:gd name="connsiteY120" fmla="*/ 1725744 h 2079137"/>
              <a:gd name="connsiteX121" fmla="*/ 5490967 w 12192000"/>
              <a:gd name="connsiteY121" fmla="*/ 1726367 h 2079137"/>
              <a:gd name="connsiteX122" fmla="*/ 5486015 w 12192000"/>
              <a:gd name="connsiteY122" fmla="*/ 1721481 h 2079137"/>
              <a:gd name="connsiteX123" fmla="*/ 5439364 w 12192000"/>
              <a:gd name="connsiteY123" fmla="*/ 1721349 h 2079137"/>
              <a:gd name="connsiteX124" fmla="*/ 5350025 w 12192000"/>
              <a:gd name="connsiteY124" fmla="*/ 1729885 h 2079137"/>
              <a:gd name="connsiteX125" fmla="*/ 5336104 w 12192000"/>
              <a:gd name="connsiteY125" fmla="*/ 1734377 h 2079137"/>
              <a:gd name="connsiteX126" fmla="*/ 5245234 w 12192000"/>
              <a:gd name="connsiteY126" fmla="*/ 1738520 h 2079137"/>
              <a:gd name="connsiteX127" fmla="*/ 5182955 w 12192000"/>
              <a:gd name="connsiteY127" fmla="*/ 1744622 h 2079137"/>
              <a:gd name="connsiteX128" fmla="*/ 5169506 w 12192000"/>
              <a:gd name="connsiteY128" fmla="*/ 1748993 h 2079137"/>
              <a:gd name="connsiteX129" fmla="*/ 5154299 w 12192000"/>
              <a:gd name="connsiteY129" fmla="*/ 1744080 h 2079137"/>
              <a:gd name="connsiteX130" fmla="*/ 5149917 w 12192000"/>
              <a:gd name="connsiteY130" fmla="*/ 1739727 h 2079137"/>
              <a:gd name="connsiteX131" fmla="*/ 5100319 w 12192000"/>
              <a:gd name="connsiteY131" fmla="*/ 1745797 h 2079137"/>
              <a:gd name="connsiteX132" fmla="*/ 5094361 w 12192000"/>
              <a:gd name="connsiteY132" fmla="*/ 1745767 h 2079137"/>
              <a:gd name="connsiteX133" fmla="*/ 5053410 w 12192000"/>
              <a:gd name="connsiteY133" fmla="*/ 1742790 h 2079137"/>
              <a:gd name="connsiteX134" fmla="*/ 4992711 w 12192000"/>
              <a:gd name="connsiteY134" fmla="*/ 1734075 h 2079137"/>
              <a:gd name="connsiteX135" fmla="*/ 4930098 w 12192000"/>
              <a:gd name="connsiteY135" fmla="*/ 1717312 h 2079137"/>
              <a:gd name="connsiteX136" fmla="*/ 4893834 w 12192000"/>
              <a:gd name="connsiteY136" fmla="*/ 1710028 h 2079137"/>
              <a:gd name="connsiteX137" fmla="*/ 4868730 w 12192000"/>
              <a:gd name="connsiteY137" fmla="*/ 1702384 h 2079137"/>
              <a:gd name="connsiteX138" fmla="*/ 4797925 w 12192000"/>
              <a:gd name="connsiteY138" fmla="*/ 1695535 h 2079137"/>
              <a:gd name="connsiteX139" fmla="*/ 4677670 w 12192000"/>
              <a:gd name="connsiteY139" fmla="*/ 1689453 h 2079137"/>
              <a:gd name="connsiteX140" fmla="*/ 4634248 w 12192000"/>
              <a:gd name="connsiteY140" fmla="*/ 1680227 h 2079137"/>
              <a:gd name="connsiteX141" fmla="*/ 4632434 w 12192000"/>
              <a:gd name="connsiteY141" fmla="*/ 1674607 h 2079137"/>
              <a:gd name="connsiteX142" fmla="*/ 4619204 w 12192000"/>
              <a:gd name="connsiteY142" fmla="*/ 1672507 h 2079137"/>
              <a:gd name="connsiteX143" fmla="*/ 4616283 w 12192000"/>
              <a:gd name="connsiteY143" fmla="*/ 1670977 h 2079137"/>
              <a:gd name="connsiteX144" fmla="*/ 4598926 w 12192000"/>
              <a:gd name="connsiteY144" fmla="*/ 1663178 h 2079137"/>
              <a:gd name="connsiteX145" fmla="*/ 4547069 w 12192000"/>
              <a:gd name="connsiteY145" fmla="*/ 1670642 h 2079137"/>
              <a:gd name="connsiteX146" fmla="*/ 4523516 w 12192000"/>
              <a:gd name="connsiteY146" fmla="*/ 1669785 h 2079137"/>
              <a:gd name="connsiteX147" fmla="*/ 4500586 w 12192000"/>
              <a:gd name="connsiteY147" fmla="*/ 1675912 h 2079137"/>
              <a:gd name="connsiteX148" fmla="*/ 4488196 w 12192000"/>
              <a:gd name="connsiteY148" fmla="*/ 1683463 h 2079137"/>
              <a:gd name="connsiteX149" fmla="*/ 4445463 w 12192000"/>
              <a:gd name="connsiteY149" fmla="*/ 1695634 h 2079137"/>
              <a:gd name="connsiteX150" fmla="*/ 4446550 w 12192000"/>
              <a:gd name="connsiteY150" fmla="*/ 1680538 h 2079137"/>
              <a:gd name="connsiteX151" fmla="*/ 4365375 w 12192000"/>
              <a:gd name="connsiteY151" fmla="*/ 1697935 h 2079137"/>
              <a:gd name="connsiteX152" fmla="*/ 4305123 w 12192000"/>
              <a:gd name="connsiteY152" fmla="*/ 1714185 h 2079137"/>
              <a:gd name="connsiteX153" fmla="*/ 4292665 w 12192000"/>
              <a:gd name="connsiteY153" fmla="*/ 1720703 h 2079137"/>
              <a:gd name="connsiteX154" fmla="*/ 4276789 w 12192000"/>
              <a:gd name="connsiteY154" fmla="*/ 1718367 h 2079137"/>
              <a:gd name="connsiteX155" fmla="*/ 4271683 w 12192000"/>
              <a:gd name="connsiteY155" fmla="*/ 1714801 h 2079137"/>
              <a:gd name="connsiteX156" fmla="*/ 4223918 w 12192000"/>
              <a:gd name="connsiteY156" fmla="*/ 1728936 h 2079137"/>
              <a:gd name="connsiteX157" fmla="*/ 4218039 w 12192000"/>
              <a:gd name="connsiteY157" fmla="*/ 1729885 h 2079137"/>
              <a:gd name="connsiteX158" fmla="*/ 4177153 w 12192000"/>
              <a:gd name="connsiteY158" fmla="*/ 1733691 h 2079137"/>
              <a:gd name="connsiteX159" fmla="*/ 4051032 w 12192000"/>
              <a:gd name="connsiteY159" fmla="*/ 1728886 h 2079137"/>
              <a:gd name="connsiteX160" fmla="*/ 4013978 w 12192000"/>
              <a:gd name="connsiteY160" fmla="*/ 1727679 h 2079137"/>
              <a:gd name="connsiteX161" fmla="*/ 3987857 w 12192000"/>
              <a:gd name="connsiteY161" fmla="*/ 1724282 h 2079137"/>
              <a:gd name="connsiteX162" fmla="*/ 3916852 w 12192000"/>
              <a:gd name="connsiteY162" fmla="*/ 1729184 h 2079137"/>
              <a:gd name="connsiteX163" fmla="*/ 3797263 w 12192000"/>
              <a:gd name="connsiteY163" fmla="*/ 1742976 h 2079137"/>
              <a:gd name="connsiteX164" fmla="*/ 3752806 w 12192000"/>
              <a:gd name="connsiteY164" fmla="*/ 1741033 h 2079137"/>
              <a:gd name="connsiteX165" fmla="*/ 3749997 w 12192000"/>
              <a:gd name="connsiteY165" fmla="*/ 1735799 h 2079137"/>
              <a:gd name="connsiteX166" fmla="*/ 3736582 w 12192000"/>
              <a:gd name="connsiteY166" fmla="*/ 1735907 h 2079137"/>
              <a:gd name="connsiteX167" fmla="*/ 3733428 w 12192000"/>
              <a:gd name="connsiteY167" fmla="*/ 1734881 h 2079137"/>
              <a:gd name="connsiteX168" fmla="*/ 3714911 w 12192000"/>
              <a:gd name="connsiteY168" fmla="*/ 1730056 h 2079137"/>
              <a:gd name="connsiteX169" fmla="*/ 3665172 w 12192000"/>
              <a:gd name="connsiteY169" fmla="*/ 1745936 h 2079137"/>
              <a:gd name="connsiteX170" fmla="*/ 3552006 w 12192000"/>
              <a:gd name="connsiteY170" fmla="*/ 1755220 h 2079137"/>
              <a:gd name="connsiteX171" fmla="*/ 3390301 w 12192000"/>
              <a:gd name="connsiteY171" fmla="*/ 1762546 h 2079137"/>
              <a:gd name="connsiteX172" fmla="*/ 3264312 w 12192000"/>
              <a:gd name="connsiteY172" fmla="*/ 1774620 h 2079137"/>
              <a:gd name="connsiteX173" fmla="*/ 3106901 w 12192000"/>
              <a:gd name="connsiteY173" fmla="*/ 1804264 h 2079137"/>
              <a:gd name="connsiteX174" fmla="*/ 2993303 w 12192000"/>
              <a:gd name="connsiteY174" fmla="*/ 1806542 h 2079137"/>
              <a:gd name="connsiteX175" fmla="*/ 2979115 w 12192000"/>
              <a:gd name="connsiteY175" fmla="*/ 1815432 h 2079137"/>
              <a:gd name="connsiteX176" fmla="*/ 2963118 w 12192000"/>
              <a:gd name="connsiteY176" fmla="*/ 1820962 h 2079137"/>
              <a:gd name="connsiteX177" fmla="*/ 2961156 w 12192000"/>
              <a:gd name="connsiteY177" fmla="*/ 1820297 h 2079137"/>
              <a:gd name="connsiteX178" fmla="*/ 2925719 w 12192000"/>
              <a:gd name="connsiteY178" fmla="*/ 1828468 h 2079137"/>
              <a:gd name="connsiteX179" fmla="*/ 2857951 w 12192000"/>
              <a:gd name="connsiteY179" fmla="*/ 1842496 h 2079137"/>
              <a:gd name="connsiteX180" fmla="*/ 2857427 w 12192000"/>
              <a:gd name="connsiteY180" fmla="*/ 1841591 h 2079137"/>
              <a:gd name="connsiteX181" fmla="*/ 2846731 w 12192000"/>
              <a:gd name="connsiteY181" fmla="*/ 1839316 h 2079137"/>
              <a:gd name="connsiteX182" fmla="*/ 2826290 w 12192000"/>
              <a:gd name="connsiteY182" fmla="*/ 1837274 h 2079137"/>
              <a:gd name="connsiteX183" fmla="*/ 2779146 w 12192000"/>
              <a:gd name="connsiteY183" fmla="*/ 1820071 h 2079137"/>
              <a:gd name="connsiteX184" fmla="*/ 2739608 w 12192000"/>
              <a:gd name="connsiteY184" fmla="*/ 1827861 h 2079137"/>
              <a:gd name="connsiteX185" fmla="*/ 2731631 w 12192000"/>
              <a:gd name="connsiteY185" fmla="*/ 1828881 h 2079137"/>
              <a:gd name="connsiteX186" fmla="*/ 2731464 w 12192000"/>
              <a:gd name="connsiteY186" fmla="*/ 1828677 h 2079137"/>
              <a:gd name="connsiteX187" fmla="*/ 2723037 w 12192000"/>
              <a:gd name="connsiteY187" fmla="*/ 1829303 h 2079137"/>
              <a:gd name="connsiteX188" fmla="*/ 2701616 w 12192000"/>
              <a:gd name="connsiteY188" fmla="*/ 1832725 h 2079137"/>
              <a:gd name="connsiteX189" fmla="*/ 2696239 w 12192000"/>
              <a:gd name="connsiteY189" fmla="*/ 1831904 h 2079137"/>
              <a:gd name="connsiteX190" fmla="*/ 2663445 w 12192000"/>
              <a:gd name="connsiteY190" fmla="*/ 1825958 h 2079137"/>
              <a:gd name="connsiteX191" fmla="*/ 2560925 w 12192000"/>
              <a:gd name="connsiteY191" fmla="*/ 1829094 h 2079137"/>
              <a:gd name="connsiteX192" fmla="*/ 2458739 w 12192000"/>
              <a:gd name="connsiteY192" fmla="*/ 1834479 h 2079137"/>
              <a:gd name="connsiteX193" fmla="*/ 2356074 w 12192000"/>
              <a:gd name="connsiteY193" fmla="*/ 1836991 h 2079137"/>
              <a:gd name="connsiteX194" fmla="*/ 2304241 w 12192000"/>
              <a:gd name="connsiteY194" fmla="*/ 1822021 h 2079137"/>
              <a:gd name="connsiteX195" fmla="*/ 2298362 w 12192000"/>
              <a:gd name="connsiteY195" fmla="*/ 1822125 h 2079137"/>
              <a:gd name="connsiteX196" fmla="*/ 2283527 w 12192000"/>
              <a:gd name="connsiteY196" fmla="*/ 1826361 h 2079137"/>
              <a:gd name="connsiteX197" fmla="*/ 2278150 w 12192000"/>
              <a:gd name="connsiteY197" fmla="*/ 1828604 h 2079137"/>
              <a:gd name="connsiteX198" fmla="*/ 2269853 w 12192000"/>
              <a:gd name="connsiteY198" fmla="*/ 1830502 h 2079137"/>
              <a:gd name="connsiteX199" fmla="*/ 2269585 w 12192000"/>
              <a:gd name="connsiteY199" fmla="*/ 1830341 h 2079137"/>
              <a:gd name="connsiteX200" fmla="*/ 2225332 w 12192000"/>
              <a:gd name="connsiteY200" fmla="*/ 1845825 h 2079137"/>
              <a:gd name="connsiteX201" fmla="*/ 2169048 w 12192000"/>
              <a:gd name="connsiteY201" fmla="*/ 1837658 h 2079137"/>
              <a:gd name="connsiteX202" fmla="*/ 2147231 w 12192000"/>
              <a:gd name="connsiteY202" fmla="*/ 1839027 h 2079137"/>
              <a:gd name="connsiteX203" fmla="*/ 2135241 w 12192000"/>
              <a:gd name="connsiteY203" fmla="*/ 1838652 h 2079137"/>
              <a:gd name="connsiteX204" fmla="*/ 2099215 w 12192000"/>
              <a:gd name="connsiteY204" fmla="*/ 1850768 h 2079137"/>
              <a:gd name="connsiteX205" fmla="*/ 2094046 w 12192000"/>
              <a:gd name="connsiteY205" fmla="*/ 1850806 h 2079137"/>
              <a:gd name="connsiteX206" fmla="*/ 2071850 w 12192000"/>
              <a:gd name="connsiteY206" fmla="*/ 1861319 h 2079137"/>
              <a:gd name="connsiteX207" fmla="*/ 2039607 w 12192000"/>
              <a:gd name="connsiteY207" fmla="*/ 1874318 h 2079137"/>
              <a:gd name="connsiteX208" fmla="*/ 2037289 w 12192000"/>
              <a:gd name="connsiteY208" fmla="*/ 1874025 h 2079137"/>
              <a:gd name="connsiteX209" fmla="*/ 2023615 w 12192000"/>
              <a:gd name="connsiteY209" fmla="*/ 1881562 h 2079137"/>
              <a:gd name="connsiteX210" fmla="*/ 1957176 w 12192000"/>
              <a:gd name="connsiteY210" fmla="*/ 1898709 h 2079137"/>
              <a:gd name="connsiteX211" fmla="*/ 1858081 w 12192000"/>
              <a:gd name="connsiteY211" fmla="*/ 1923144 h 2079137"/>
              <a:gd name="connsiteX212" fmla="*/ 1738865 w 12192000"/>
              <a:gd name="connsiteY212" fmla="*/ 1944965 h 2079137"/>
              <a:gd name="connsiteX213" fmla="*/ 1616692 w 12192000"/>
              <a:gd name="connsiteY213" fmla="*/ 1989107 h 2079137"/>
              <a:gd name="connsiteX214" fmla="*/ 1411898 w 12192000"/>
              <a:gd name="connsiteY214" fmla="*/ 2046254 h 2079137"/>
              <a:gd name="connsiteX215" fmla="*/ 1375780 w 12192000"/>
              <a:gd name="connsiteY215" fmla="*/ 2047961 h 2079137"/>
              <a:gd name="connsiteX216" fmla="*/ 1375707 w 12192000"/>
              <a:gd name="connsiteY216" fmla="*/ 2047981 h 2079137"/>
              <a:gd name="connsiteX217" fmla="*/ 1285585 w 12192000"/>
              <a:gd name="connsiteY217" fmla="*/ 2047113 h 2079137"/>
              <a:gd name="connsiteX218" fmla="*/ 1263658 w 12192000"/>
              <a:gd name="connsiteY218" fmla="*/ 2041397 h 2079137"/>
              <a:gd name="connsiteX219" fmla="*/ 1170403 w 12192000"/>
              <a:gd name="connsiteY219" fmla="*/ 2033399 h 2079137"/>
              <a:gd name="connsiteX220" fmla="*/ 1153718 w 12192000"/>
              <a:gd name="connsiteY220" fmla="*/ 2029576 h 2079137"/>
              <a:gd name="connsiteX221" fmla="*/ 1133937 w 12192000"/>
              <a:gd name="connsiteY221" fmla="*/ 2032149 h 2079137"/>
              <a:gd name="connsiteX222" fmla="*/ 1054999 w 12192000"/>
              <a:gd name="connsiteY222" fmla="*/ 2043242 h 2079137"/>
              <a:gd name="connsiteX223" fmla="*/ 1018405 w 12192000"/>
              <a:gd name="connsiteY223" fmla="*/ 2048281 h 2079137"/>
              <a:gd name="connsiteX224" fmla="*/ 1016563 w 12192000"/>
              <a:gd name="connsiteY224" fmla="*/ 2051718 h 2079137"/>
              <a:gd name="connsiteX225" fmla="*/ 1008284 w 12192000"/>
              <a:gd name="connsiteY225" fmla="*/ 2046742 h 2079137"/>
              <a:gd name="connsiteX226" fmla="*/ 981974 w 12192000"/>
              <a:gd name="connsiteY226" fmla="*/ 2048363 h 2079137"/>
              <a:gd name="connsiteX227" fmla="*/ 971903 w 12192000"/>
              <a:gd name="connsiteY227" fmla="*/ 2053484 h 2079137"/>
              <a:gd name="connsiteX228" fmla="*/ 954015 w 12192000"/>
              <a:gd name="connsiteY228" fmla="*/ 2052529 h 2079137"/>
              <a:gd name="connsiteX229" fmla="*/ 839571 w 12192000"/>
              <a:gd name="connsiteY229" fmla="*/ 2046509 h 2079137"/>
              <a:gd name="connsiteX230" fmla="*/ 823321 w 12192000"/>
              <a:gd name="connsiteY230" fmla="*/ 2054296 h 2079137"/>
              <a:gd name="connsiteX231" fmla="*/ 800990 w 12192000"/>
              <a:gd name="connsiteY231" fmla="*/ 2051523 h 2079137"/>
              <a:gd name="connsiteX232" fmla="*/ 776439 w 12192000"/>
              <a:gd name="connsiteY232" fmla="*/ 2062634 h 2079137"/>
              <a:gd name="connsiteX233" fmla="*/ 763041 w 12192000"/>
              <a:gd name="connsiteY233" fmla="*/ 2063995 h 2079137"/>
              <a:gd name="connsiteX234" fmla="*/ 757863 w 12192000"/>
              <a:gd name="connsiteY234" fmla="*/ 2065877 h 2079137"/>
              <a:gd name="connsiteX235" fmla="*/ 745053 w 12192000"/>
              <a:gd name="connsiteY235" fmla="*/ 2051831 h 2079137"/>
              <a:gd name="connsiteX236" fmla="*/ 722609 w 12192000"/>
              <a:gd name="connsiteY236" fmla="*/ 2049504 h 2079137"/>
              <a:gd name="connsiteX237" fmla="*/ 717618 w 12192000"/>
              <a:gd name="connsiteY237" fmla="*/ 2042131 h 2079137"/>
              <a:gd name="connsiteX238" fmla="*/ 703285 w 12192000"/>
              <a:gd name="connsiteY238" fmla="*/ 2046808 h 2079137"/>
              <a:gd name="connsiteX239" fmla="*/ 680199 w 12192000"/>
              <a:gd name="connsiteY239" fmla="*/ 2051947 h 2079137"/>
              <a:gd name="connsiteX240" fmla="*/ 667351 w 12192000"/>
              <a:gd name="connsiteY240" fmla="*/ 2054469 h 2079137"/>
              <a:gd name="connsiteX241" fmla="*/ 660961 w 12192000"/>
              <a:gd name="connsiteY241" fmla="*/ 2049404 h 2079137"/>
              <a:gd name="connsiteX242" fmla="*/ 638282 w 12192000"/>
              <a:gd name="connsiteY242" fmla="*/ 2060093 h 2079137"/>
              <a:gd name="connsiteX243" fmla="*/ 583551 w 12192000"/>
              <a:gd name="connsiteY243" fmla="*/ 2070197 h 2079137"/>
              <a:gd name="connsiteX244" fmla="*/ 525274 w 12192000"/>
              <a:gd name="connsiteY244" fmla="*/ 2079137 h 2079137"/>
              <a:gd name="connsiteX245" fmla="*/ 405635 w 12192000"/>
              <a:gd name="connsiteY245" fmla="*/ 2059339 h 2079137"/>
              <a:gd name="connsiteX246" fmla="*/ 281555 w 12192000"/>
              <a:gd name="connsiteY246" fmla="*/ 2022847 h 2079137"/>
              <a:gd name="connsiteX247" fmla="*/ 98513 w 12192000"/>
              <a:gd name="connsiteY247" fmla="*/ 1969504 h 2079137"/>
              <a:gd name="connsiteX248" fmla="*/ 56191 w 12192000"/>
              <a:gd name="connsiteY248" fmla="*/ 1950709 h 2079137"/>
              <a:gd name="connsiteX249" fmla="*/ 0 w 12192000"/>
              <a:gd name="connsiteY249" fmla="*/ 1935789 h 2079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</a:cxnLst>
            <a:rect l="l" t="t" r="r" b="b"/>
            <a:pathLst>
              <a:path w="12192000" h="2079137">
                <a:moveTo>
                  <a:pt x="12160143" y="831692"/>
                </a:moveTo>
                <a:lnTo>
                  <a:pt x="12159112" y="833361"/>
                </a:lnTo>
                <a:cubicBezTo>
                  <a:pt x="12157915" y="833832"/>
                  <a:pt x="12157402" y="833649"/>
                  <a:pt x="12158912" y="83243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558063"/>
                </a:lnTo>
                <a:lnTo>
                  <a:pt x="12189259" y="810508"/>
                </a:lnTo>
                <a:lnTo>
                  <a:pt x="12170847" y="825280"/>
                </a:lnTo>
                <a:lnTo>
                  <a:pt x="12160143" y="831692"/>
                </a:lnTo>
                <a:lnTo>
                  <a:pt x="12163806" y="825759"/>
                </a:lnTo>
                <a:cubicBezTo>
                  <a:pt x="12125449" y="821525"/>
                  <a:pt x="12082203" y="824698"/>
                  <a:pt x="12056557" y="810176"/>
                </a:cubicBezTo>
                <a:cubicBezTo>
                  <a:pt x="12050902" y="790976"/>
                  <a:pt x="11923731" y="799312"/>
                  <a:pt x="11900316" y="789618"/>
                </a:cubicBezTo>
                <a:cubicBezTo>
                  <a:pt x="11841702" y="803374"/>
                  <a:pt x="11823963" y="832645"/>
                  <a:pt x="11791206" y="824176"/>
                </a:cubicBezTo>
                <a:cubicBezTo>
                  <a:pt x="11768977" y="817380"/>
                  <a:pt x="11683857" y="828947"/>
                  <a:pt x="11659257" y="800841"/>
                </a:cubicBezTo>
                <a:cubicBezTo>
                  <a:pt x="11617173" y="818107"/>
                  <a:pt x="11602556" y="790694"/>
                  <a:pt x="11569789" y="797135"/>
                </a:cubicBezTo>
                <a:cubicBezTo>
                  <a:pt x="11498310" y="795094"/>
                  <a:pt x="11458472" y="819882"/>
                  <a:pt x="11367885" y="791985"/>
                </a:cubicBezTo>
                <a:cubicBezTo>
                  <a:pt x="11325508" y="798158"/>
                  <a:pt x="11266580" y="755023"/>
                  <a:pt x="11174663" y="788721"/>
                </a:cubicBezTo>
                <a:cubicBezTo>
                  <a:pt x="11122703" y="792192"/>
                  <a:pt x="11150009" y="775410"/>
                  <a:pt x="11068220" y="786994"/>
                </a:cubicBezTo>
                <a:cubicBezTo>
                  <a:pt x="11046931" y="759861"/>
                  <a:pt x="10919185" y="793102"/>
                  <a:pt x="10893266" y="794013"/>
                </a:cubicBezTo>
                <a:cubicBezTo>
                  <a:pt x="10874184" y="776189"/>
                  <a:pt x="10862860" y="788743"/>
                  <a:pt x="10844025" y="789857"/>
                </a:cubicBezTo>
                <a:cubicBezTo>
                  <a:pt x="10836453" y="779294"/>
                  <a:pt x="10820690" y="778184"/>
                  <a:pt x="10814353" y="789010"/>
                </a:cubicBezTo>
                <a:cubicBezTo>
                  <a:pt x="10819669" y="816016"/>
                  <a:pt x="10754019" y="789067"/>
                  <a:pt x="10748393" y="806738"/>
                </a:cubicBezTo>
                <a:cubicBezTo>
                  <a:pt x="10687156" y="807873"/>
                  <a:pt x="10550299" y="781800"/>
                  <a:pt x="10468256" y="778733"/>
                </a:cubicBezTo>
                <a:cubicBezTo>
                  <a:pt x="10436666" y="770025"/>
                  <a:pt x="10371995" y="797252"/>
                  <a:pt x="10256131" y="788332"/>
                </a:cubicBezTo>
                <a:cubicBezTo>
                  <a:pt x="10240995" y="781626"/>
                  <a:pt x="10182664" y="765742"/>
                  <a:pt x="10177442" y="777371"/>
                </a:cubicBezTo>
                <a:cubicBezTo>
                  <a:pt x="10141447" y="775683"/>
                  <a:pt x="10030323" y="810071"/>
                  <a:pt x="10006086" y="792651"/>
                </a:cubicBezTo>
                <a:cubicBezTo>
                  <a:pt x="10009448" y="818833"/>
                  <a:pt x="9960389" y="791426"/>
                  <a:pt x="9952382" y="815411"/>
                </a:cubicBezTo>
                <a:lnTo>
                  <a:pt x="9926457" y="827295"/>
                </a:lnTo>
                <a:lnTo>
                  <a:pt x="9843405" y="867046"/>
                </a:lnTo>
                <a:lnTo>
                  <a:pt x="9830866" y="875047"/>
                </a:lnTo>
                <a:lnTo>
                  <a:pt x="9801807" y="872272"/>
                </a:lnTo>
                <a:lnTo>
                  <a:pt x="9785653" y="861743"/>
                </a:lnTo>
                <a:lnTo>
                  <a:pt x="9781177" y="864820"/>
                </a:lnTo>
                <a:cubicBezTo>
                  <a:pt x="9776153" y="871003"/>
                  <a:pt x="9773556" y="874842"/>
                  <a:pt x="9768640" y="869379"/>
                </a:cubicBezTo>
                <a:lnTo>
                  <a:pt x="9712211" y="900283"/>
                </a:lnTo>
                <a:cubicBezTo>
                  <a:pt x="9706243" y="902750"/>
                  <a:pt x="9698952" y="902954"/>
                  <a:pt x="9689465" y="899268"/>
                </a:cubicBezTo>
                <a:cubicBezTo>
                  <a:pt x="9670819" y="902906"/>
                  <a:pt x="9618108" y="917739"/>
                  <a:pt x="9600339" y="922112"/>
                </a:cubicBezTo>
                <a:lnTo>
                  <a:pt x="9582850" y="925510"/>
                </a:lnTo>
                <a:cubicBezTo>
                  <a:pt x="9574400" y="928631"/>
                  <a:pt x="9556868" y="938130"/>
                  <a:pt x="9549638" y="940845"/>
                </a:cubicBezTo>
                <a:cubicBezTo>
                  <a:pt x="9543792" y="942327"/>
                  <a:pt x="9546812" y="939351"/>
                  <a:pt x="9539471" y="941799"/>
                </a:cubicBezTo>
                <a:cubicBezTo>
                  <a:pt x="9538994" y="947702"/>
                  <a:pt x="9536009" y="953248"/>
                  <a:pt x="9505592" y="955533"/>
                </a:cubicBezTo>
                <a:cubicBezTo>
                  <a:pt x="9486013" y="968563"/>
                  <a:pt x="9460860" y="978842"/>
                  <a:pt x="9432569" y="985377"/>
                </a:cubicBezTo>
                <a:cubicBezTo>
                  <a:pt x="9426990" y="980335"/>
                  <a:pt x="9418918" y="990185"/>
                  <a:pt x="9414216" y="992655"/>
                </a:cubicBezTo>
                <a:cubicBezTo>
                  <a:pt x="9412644" y="989014"/>
                  <a:pt x="9400057" y="989255"/>
                  <a:pt x="9397106" y="992980"/>
                </a:cubicBezTo>
                <a:cubicBezTo>
                  <a:pt x="9314093" y="1020862"/>
                  <a:pt x="9349678" y="978420"/>
                  <a:pt x="9305108" y="1007767"/>
                </a:cubicBezTo>
                <a:cubicBezTo>
                  <a:pt x="9296670" y="1010324"/>
                  <a:pt x="9289251" y="1009612"/>
                  <a:pt x="9282434" y="1007523"/>
                </a:cubicBezTo>
                <a:lnTo>
                  <a:pt x="9271941" y="1002839"/>
                </a:lnTo>
                <a:lnTo>
                  <a:pt x="9238227" y="1017668"/>
                </a:lnTo>
                <a:cubicBezTo>
                  <a:pt x="9221294" y="1023415"/>
                  <a:pt x="9203166" y="1027997"/>
                  <a:pt x="9184265" y="1031275"/>
                </a:cubicBezTo>
                <a:cubicBezTo>
                  <a:pt x="9178371" y="1024135"/>
                  <a:pt x="9165618" y="1036637"/>
                  <a:pt x="9159000" y="1039569"/>
                </a:cubicBezTo>
                <a:cubicBezTo>
                  <a:pt x="9157881" y="1034602"/>
                  <a:pt x="9141725" y="1033964"/>
                  <a:pt x="9137031" y="1038699"/>
                </a:cubicBezTo>
                <a:cubicBezTo>
                  <a:pt x="9023973" y="1069523"/>
                  <a:pt x="9079946" y="1015706"/>
                  <a:pt x="9015702" y="1051400"/>
                </a:cubicBezTo>
                <a:lnTo>
                  <a:pt x="8971403" y="1040542"/>
                </a:lnTo>
                <a:lnTo>
                  <a:pt x="8961826" y="1045364"/>
                </a:lnTo>
                <a:cubicBezTo>
                  <a:pt x="8922837" y="1050010"/>
                  <a:pt x="8909116" y="1040754"/>
                  <a:pt x="8888623" y="1053908"/>
                </a:cubicBezTo>
                <a:cubicBezTo>
                  <a:pt x="8850424" y="1035587"/>
                  <a:pt x="8865892" y="1054194"/>
                  <a:pt x="8841066" y="1060421"/>
                </a:cubicBezTo>
                <a:cubicBezTo>
                  <a:pt x="8818353" y="1064878"/>
                  <a:pt x="8775995" y="1076068"/>
                  <a:pt x="8752342" y="1080646"/>
                </a:cubicBezTo>
                <a:cubicBezTo>
                  <a:pt x="8736966" y="1099406"/>
                  <a:pt x="8723186" y="1079948"/>
                  <a:pt x="8699139" y="1087885"/>
                </a:cubicBezTo>
                <a:cubicBezTo>
                  <a:pt x="8688630" y="1095506"/>
                  <a:pt x="8680324" y="1097539"/>
                  <a:pt x="8667273" y="1092062"/>
                </a:cubicBezTo>
                <a:cubicBezTo>
                  <a:pt x="8619205" y="1128818"/>
                  <a:pt x="8634590" y="1097116"/>
                  <a:pt x="8586064" y="1114603"/>
                </a:cubicBezTo>
                <a:cubicBezTo>
                  <a:pt x="8544721" y="1131913"/>
                  <a:pt x="8496602" y="1145520"/>
                  <a:pt x="8460312" y="1179878"/>
                </a:cubicBezTo>
                <a:cubicBezTo>
                  <a:pt x="8454266" y="1189140"/>
                  <a:pt x="8435781" y="1194455"/>
                  <a:pt x="8419023" y="1191748"/>
                </a:cubicBezTo>
                <a:cubicBezTo>
                  <a:pt x="8416138" y="1191283"/>
                  <a:pt x="8413416" y="1190591"/>
                  <a:pt x="8410939" y="1189696"/>
                </a:cubicBezTo>
                <a:cubicBezTo>
                  <a:pt x="8390077" y="1213458"/>
                  <a:pt x="8370324" y="1205397"/>
                  <a:pt x="8362040" y="1220820"/>
                </a:cubicBezTo>
                <a:cubicBezTo>
                  <a:pt x="8320616" y="1231942"/>
                  <a:pt x="8281663" y="1222882"/>
                  <a:pt x="8273677" y="1236495"/>
                </a:cubicBezTo>
                <a:cubicBezTo>
                  <a:pt x="8251358" y="1238573"/>
                  <a:pt x="8216738" y="1228341"/>
                  <a:pt x="8204283" y="1243537"/>
                </a:cubicBezTo>
                <a:cubicBezTo>
                  <a:pt x="8198634" y="1233135"/>
                  <a:pt x="8181550" y="1254947"/>
                  <a:pt x="8166550" y="1249551"/>
                </a:cubicBezTo>
                <a:cubicBezTo>
                  <a:pt x="8155570" y="1244572"/>
                  <a:pt x="8147825" y="1250027"/>
                  <a:pt x="8137785" y="1251636"/>
                </a:cubicBezTo>
                <a:cubicBezTo>
                  <a:pt x="8123427" y="1248361"/>
                  <a:pt x="8081662" y="1261833"/>
                  <a:pt x="8071596" y="1269274"/>
                </a:cubicBezTo>
                <a:cubicBezTo>
                  <a:pt x="8048949" y="1293759"/>
                  <a:pt x="7983924" y="1284712"/>
                  <a:pt x="7964816" y="1303668"/>
                </a:cubicBezTo>
                <a:cubicBezTo>
                  <a:pt x="7957137" y="1306992"/>
                  <a:pt x="7949335" y="1308861"/>
                  <a:pt x="7941495" y="1309821"/>
                </a:cubicBezTo>
                <a:lnTo>
                  <a:pt x="7919123" y="1310466"/>
                </a:lnTo>
                <a:lnTo>
                  <a:pt x="7911902" y="1306569"/>
                </a:lnTo>
                <a:lnTo>
                  <a:pt x="7898703" y="1309208"/>
                </a:lnTo>
                <a:lnTo>
                  <a:pt x="7894703" y="1308939"/>
                </a:lnTo>
                <a:lnTo>
                  <a:pt x="7872267" y="1308370"/>
                </a:lnTo>
                <a:cubicBezTo>
                  <a:pt x="7886550" y="1330359"/>
                  <a:pt x="7812648" y="1314851"/>
                  <a:pt x="7836454" y="1331265"/>
                </a:cubicBezTo>
                <a:cubicBezTo>
                  <a:pt x="7798907" y="1336933"/>
                  <a:pt x="7831419" y="1351068"/>
                  <a:pt x="7782451" y="1339601"/>
                </a:cubicBezTo>
                <a:cubicBezTo>
                  <a:pt x="7727636" y="1365002"/>
                  <a:pt x="7583002" y="1338768"/>
                  <a:pt x="7542969" y="1372495"/>
                </a:cubicBezTo>
                <a:cubicBezTo>
                  <a:pt x="7546396" y="1360942"/>
                  <a:pt x="7492851" y="1424323"/>
                  <a:pt x="7476832" y="1431655"/>
                </a:cubicBezTo>
                <a:cubicBezTo>
                  <a:pt x="7439619" y="1443703"/>
                  <a:pt x="7425596" y="1454661"/>
                  <a:pt x="7370237" y="1474339"/>
                </a:cubicBezTo>
                <a:cubicBezTo>
                  <a:pt x="7316246" y="1485928"/>
                  <a:pt x="7281903" y="1512712"/>
                  <a:pt x="7222223" y="1510199"/>
                </a:cubicBezTo>
                <a:cubicBezTo>
                  <a:pt x="7221190" y="1514030"/>
                  <a:pt x="7218885" y="1517398"/>
                  <a:pt x="7215703" y="1520424"/>
                </a:cubicBezTo>
                <a:lnTo>
                  <a:pt x="7204548" y="1528145"/>
                </a:lnTo>
                <a:lnTo>
                  <a:pt x="7202038" y="1527954"/>
                </a:lnTo>
                <a:lnTo>
                  <a:pt x="7173860" y="1541605"/>
                </a:lnTo>
                <a:lnTo>
                  <a:pt x="7155079" y="1552495"/>
                </a:lnTo>
                <a:lnTo>
                  <a:pt x="7149757" y="1552732"/>
                </a:lnTo>
                <a:cubicBezTo>
                  <a:pt x="7141378" y="1554948"/>
                  <a:pt x="7115959" y="1563256"/>
                  <a:pt x="7104804" y="1565792"/>
                </a:cubicBezTo>
                <a:cubicBezTo>
                  <a:pt x="7099811" y="1550850"/>
                  <a:pt x="7096935" y="1561973"/>
                  <a:pt x="7082824" y="1567947"/>
                </a:cubicBezTo>
                <a:cubicBezTo>
                  <a:pt x="7071919" y="1546070"/>
                  <a:pt x="7039417" y="1570606"/>
                  <a:pt x="7021520" y="1562334"/>
                </a:cubicBezTo>
                <a:cubicBezTo>
                  <a:pt x="7011400" y="1567217"/>
                  <a:pt x="7000495" y="1571981"/>
                  <a:pt x="6988956" y="1576442"/>
                </a:cubicBezTo>
                <a:lnTo>
                  <a:pt x="6981922" y="1578821"/>
                </a:lnTo>
                <a:lnTo>
                  <a:pt x="6981583" y="1578678"/>
                </a:lnTo>
                <a:cubicBezTo>
                  <a:pt x="6979627" y="1578791"/>
                  <a:pt x="6977153" y="1579421"/>
                  <a:pt x="6973762" y="1580811"/>
                </a:cubicBezTo>
                <a:lnTo>
                  <a:pt x="6969093" y="1583157"/>
                </a:lnTo>
                <a:lnTo>
                  <a:pt x="6890037" y="1575825"/>
                </a:lnTo>
                <a:cubicBezTo>
                  <a:pt x="6849459" y="1579997"/>
                  <a:pt x="6820022" y="1566922"/>
                  <a:pt x="6785054" y="1582200"/>
                </a:cubicBezTo>
                <a:cubicBezTo>
                  <a:pt x="6747047" y="1586037"/>
                  <a:pt x="6712794" y="1582954"/>
                  <a:pt x="6681692" y="1591296"/>
                </a:cubicBezTo>
                <a:cubicBezTo>
                  <a:pt x="6667557" y="1587501"/>
                  <a:pt x="6654822" y="1586753"/>
                  <a:pt x="6644556" y="1595940"/>
                </a:cubicBezTo>
                <a:cubicBezTo>
                  <a:pt x="6608615" y="1597269"/>
                  <a:pt x="6597697" y="1587005"/>
                  <a:pt x="6577106" y="1598261"/>
                </a:cubicBezTo>
                <a:lnTo>
                  <a:pt x="6544183" y="1596149"/>
                </a:lnTo>
                <a:lnTo>
                  <a:pt x="6540921" y="1593857"/>
                </a:lnTo>
                <a:lnTo>
                  <a:pt x="6535046" y="1593283"/>
                </a:lnTo>
                <a:lnTo>
                  <a:pt x="6519853" y="1595771"/>
                </a:lnTo>
                <a:lnTo>
                  <a:pt x="6514280" y="1597376"/>
                </a:lnTo>
                <a:cubicBezTo>
                  <a:pt x="6510385" y="1598232"/>
                  <a:pt x="6507735" y="1598481"/>
                  <a:pt x="6505824" y="1598298"/>
                </a:cubicBezTo>
                <a:lnTo>
                  <a:pt x="6505573" y="1598109"/>
                </a:lnTo>
                <a:lnTo>
                  <a:pt x="6497741" y="1599392"/>
                </a:lnTo>
                <a:cubicBezTo>
                  <a:pt x="6484628" y="1602044"/>
                  <a:pt x="6471968" y="1605085"/>
                  <a:pt x="6459992" y="1608358"/>
                </a:cubicBezTo>
                <a:cubicBezTo>
                  <a:pt x="6447037" y="1597612"/>
                  <a:pt x="6404274" y="1616787"/>
                  <a:pt x="6404572" y="1593771"/>
                </a:cubicBezTo>
                <a:cubicBezTo>
                  <a:pt x="6388277" y="1597519"/>
                  <a:pt x="6380141" y="1607970"/>
                  <a:pt x="6382671" y="1592612"/>
                </a:cubicBezTo>
                <a:lnTo>
                  <a:pt x="6369843" y="1590015"/>
                </a:lnTo>
                <a:lnTo>
                  <a:pt x="6269740" y="1614633"/>
                </a:lnTo>
                <a:lnTo>
                  <a:pt x="6255405" y="1620529"/>
                </a:lnTo>
                <a:cubicBezTo>
                  <a:pt x="6250911" y="1623016"/>
                  <a:pt x="6247090" y="1625968"/>
                  <a:pt x="6244248" y="1629561"/>
                </a:cubicBezTo>
                <a:cubicBezTo>
                  <a:pt x="6188859" y="1618246"/>
                  <a:pt x="6143250" y="1639346"/>
                  <a:pt x="6086396" y="1642666"/>
                </a:cubicBezTo>
                <a:cubicBezTo>
                  <a:pt x="6024311" y="1653696"/>
                  <a:pt x="5889522" y="1686499"/>
                  <a:pt x="5867429" y="1695554"/>
                </a:cubicBezTo>
                <a:cubicBezTo>
                  <a:pt x="5848669" y="1700350"/>
                  <a:pt x="5763994" y="1699795"/>
                  <a:pt x="5772864" y="1689002"/>
                </a:cubicBezTo>
                <a:cubicBezTo>
                  <a:pt x="5718480" y="1716048"/>
                  <a:pt x="5694188" y="1696562"/>
                  <a:pt x="5629833" y="1713273"/>
                </a:cubicBezTo>
                <a:lnTo>
                  <a:pt x="5504771" y="1725744"/>
                </a:lnTo>
                <a:lnTo>
                  <a:pt x="5490967" y="1726367"/>
                </a:lnTo>
                <a:lnTo>
                  <a:pt x="5486015" y="1721481"/>
                </a:lnTo>
                <a:lnTo>
                  <a:pt x="5439364" y="1721349"/>
                </a:lnTo>
                <a:cubicBezTo>
                  <a:pt x="5418850" y="1733129"/>
                  <a:pt x="5381503" y="1725668"/>
                  <a:pt x="5350025" y="1729885"/>
                </a:cubicBezTo>
                <a:lnTo>
                  <a:pt x="5336104" y="1734377"/>
                </a:lnTo>
                <a:lnTo>
                  <a:pt x="5245234" y="1738520"/>
                </a:lnTo>
                <a:lnTo>
                  <a:pt x="5182955" y="1744622"/>
                </a:lnTo>
                <a:lnTo>
                  <a:pt x="5169506" y="1748993"/>
                </a:lnTo>
                <a:lnTo>
                  <a:pt x="5154299" y="1744080"/>
                </a:lnTo>
                <a:cubicBezTo>
                  <a:pt x="5152463" y="1742751"/>
                  <a:pt x="5150989" y="1741283"/>
                  <a:pt x="5149917" y="1739727"/>
                </a:cubicBezTo>
                <a:lnTo>
                  <a:pt x="5100319" y="1745797"/>
                </a:lnTo>
                <a:lnTo>
                  <a:pt x="5094361" y="1745767"/>
                </a:lnTo>
                <a:lnTo>
                  <a:pt x="5053410" y="1742790"/>
                </a:lnTo>
                <a:lnTo>
                  <a:pt x="4992711" y="1734075"/>
                </a:lnTo>
                <a:cubicBezTo>
                  <a:pt x="4972764" y="1728527"/>
                  <a:pt x="4955480" y="1708667"/>
                  <a:pt x="4930098" y="1717312"/>
                </a:cubicBezTo>
                <a:cubicBezTo>
                  <a:pt x="4936142" y="1706767"/>
                  <a:pt x="4900350" y="1719438"/>
                  <a:pt x="4893834" y="1710028"/>
                </a:cubicBezTo>
                <a:cubicBezTo>
                  <a:pt x="4890113" y="1702277"/>
                  <a:pt x="4878389" y="1704314"/>
                  <a:pt x="4868730" y="1702384"/>
                </a:cubicBezTo>
                <a:cubicBezTo>
                  <a:pt x="4860577" y="1694955"/>
                  <a:pt x="4813519" y="1692594"/>
                  <a:pt x="4797925" y="1695535"/>
                </a:cubicBezTo>
                <a:cubicBezTo>
                  <a:pt x="4754973" y="1708626"/>
                  <a:pt x="4712186" y="1679830"/>
                  <a:pt x="4677670" y="1689453"/>
                </a:cubicBezTo>
                <a:cubicBezTo>
                  <a:pt x="4650390" y="1686902"/>
                  <a:pt x="4641786" y="1682702"/>
                  <a:pt x="4634248" y="1680227"/>
                </a:cubicBezTo>
                <a:lnTo>
                  <a:pt x="4632434" y="1674607"/>
                </a:lnTo>
                <a:lnTo>
                  <a:pt x="4619204" y="1672507"/>
                </a:lnTo>
                <a:lnTo>
                  <a:pt x="4616283" y="1670977"/>
                </a:lnTo>
                <a:cubicBezTo>
                  <a:pt x="4610716" y="1668036"/>
                  <a:pt x="4605090" y="1665277"/>
                  <a:pt x="4598926" y="1663178"/>
                </a:cubicBezTo>
                <a:cubicBezTo>
                  <a:pt x="4588025" y="1686237"/>
                  <a:pt x="4544698" y="1649138"/>
                  <a:pt x="4547069" y="1670642"/>
                </a:cubicBezTo>
                <a:lnTo>
                  <a:pt x="4523516" y="1669785"/>
                </a:lnTo>
                <a:lnTo>
                  <a:pt x="4500586" y="1675912"/>
                </a:lnTo>
                <a:lnTo>
                  <a:pt x="4488196" y="1683463"/>
                </a:lnTo>
                <a:lnTo>
                  <a:pt x="4445463" y="1695634"/>
                </a:lnTo>
                <a:lnTo>
                  <a:pt x="4446550" y="1680538"/>
                </a:lnTo>
                <a:lnTo>
                  <a:pt x="4365375" y="1697935"/>
                </a:lnTo>
                <a:lnTo>
                  <a:pt x="4305123" y="1714185"/>
                </a:lnTo>
                <a:lnTo>
                  <a:pt x="4292665" y="1720703"/>
                </a:lnTo>
                <a:lnTo>
                  <a:pt x="4276789" y="1718367"/>
                </a:lnTo>
                <a:cubicBezTo>
                  <a:pt x="4274740" y="1717359"/>
                  <a:pt x="4273021" y="1716157"/>
                  <a:pt x="4271683" y="1714801"/>
                </a:cubicBezTo>
                <a:lnTo>
                  <a:pt x="4223918" y="1728936"/>
                </a:lnTo>
                <a:lnTo>
                  <a:pt x="4218039" y="1729885"/>
                </a:lnTo>
                <a:lnTo>
                  <a:pt x="4177153" y="1733691"/>
                </a:lnTo>
                <a:lnTo>
                  <a:pt x="4051032" y="1728886"/>
                </a:lnTo>
                <a:cubicBezTo>
                  <a:pt x="4055072" y="1717510"/>
                  <a:pt x="4022108" y="1735873"/>
                  <a:pt x="4013978" y="1727679"/>
                </a:cubicBezTo>
                <a:cubicBezTo>
                  <a:pt x="4008905" y="1720660"/>
                  <a:pt x="3997723" y="1724594"/>
                  <a:pt x="3987857" y="1724282"/>
                </a:cubicBezTo>
                <a:cubicBezTo>
                  <a:pt x="3978476" y="1718309"/>
                  <a:pt x="3931683" y="1723723"/>
                  <a:pt x="3916852" y="1729184"/>
                </a:cubicBezTo>
                <a:cubicBezTo>
                  <a:pt x="3876910" y="1749138"/>
                  <a:pt x="3829523" y="1727824"/>
                  <a:pt x="3797263" y="1742976"/>
                </a:cubicBezTo>
                <a:cubicBezTo>
                  <a:pt x="3769922" y="1744951"/>
                  <a:pt x="3760682" y="1742230"/>
                  <a:pt x="3752806" y="1741033"/>
                </a:cubicBezTo>
                <a:lnTo>
                  <a:pt x="3749997" y="1735799"/>
                </a:lnTo>
                <a:lnTo>
                  <a:pt x="3736582" y="1735907"/>
                </a:lnTo>
                <a:lnTo>
                  <a:pt x="3733428" y="1734881"/>
                </a:lnTo>
                <a:cubicBezTo>
                  <a:pt x="3727408" y="1732899"/>
                  <a:pt x="3721365" y="1731108"/>
                  <a:pt x="3714911" y="1730056"/>
                </a:cubicBezTo>
                <a:cubicBezTo>
                  <a:pt x="3708355" y="1754554"/>
                  <a:pt x="3658933" y="1725152"/>
                  <a:pt x="3665172" y="1745936"/>
                </a:cubicBezTo>
                <a:cubicBezTo>
                  <a:pt x="3628569" y="1744420"/>
                  <a:pt x="3583742" y="1775884"/>
                  <a:pt x="3552006" y="1755220"/>
                </a:cubicBezTo>
                <a:cubicBezTo>
                  <a:pt x="3497522" y="1758390"/>
                  <a:pt x="3448310" y="1757433"/>
                  <a:pt x="3390301" y="1762546"/>
                </a:cubicBezTo>
                <a:cubicBezTo>
                  <a:pt x="3345266" y="1774524"/>
                  <a:pt x="3297039" y="1758531"/>
                  <a:pt x="3264312" y="1774620"/>
                </a:cubicBezTo>
                <a:cubicBezTo>
                  <a:pt x="3212634" y="1771139"/>
                  <a:pt x="3147905" y="1780248"/>
                  <a:pt x="3106901" y="1804264"/>
                </a:cubicBezTo>
                <a:cubicBezTo>
                  <a:pt x="3051355" y="1805490"/>
                  <a:pt x="3041708" y="1820368"/>
                  <a:pt x="2993303" y="1806542"/>
                </a:cubicBezTo>
                <a:cubicBezTo>
                  <a:pt x="2989182" y="1810139"/>
                  <a:pt x="2984377" y="1813039"/>
                  <a:pt x="2979115" y="1815432"/>
                </a:cubicBezTo>
                <a:lnTo>
                  <a:pt x="2963118" y="1820962"/>
                </a:lnTo>
                <a:lnTo>
                  <a:pt x="2961156" y="1820297"/>
                </a:lnTo>
                <a:lnTo>
                  <a:pt x="2925719" y="1828468"/>
                </a:lnTo>
                <a:lnTo>
                  <a:pt x="2857951" y="1842496"/>
                </a:lnTo>
                <a:lnTo>
                  <a:pt x="2857427" y="1841591"/>
                </a:lnTo>
                <a:cubicBezTo>
                  <a:pt x="2855386" y="1839734"/>
                  <a:pt x="2852250" y="1838690"/>
                  <a:pt x="2846731" y="1839316"/>
                </a:cubicBezTo>
                <a:cubicBezTo>
                  <a:pt x="2855175" y="1823564"/>
                  <a:pt x="2843311" y="1834035"/>
                  <a:pt x="2826290" y="1837274"/>
                </a:cubicBezTo>
                <a:cubicBezTo>
                  <a:pt x="2835609" y="1813530"/>
                  <a:pt x="2787284" y="1831665"/>
                  <a:pt x="2779146" y="1820071"/>
                </a:cubicBezTo>
                <a:cubicBezTo>
                  <a:pt x="2766432" y="1822985"/>
                  <a:pt x="2753158" y="1825635"/>
                  <a:pt x="2739608" y="1827861"/>
                </a:cubicBezTo>
                <a:lnTo>
                  <a:pt x="2731631" y="1828881"/>
                </a:lnTo>
                <a:cubicBezTo>
                  <a:pt x="2731575" y="1828813"/>
                  <a:pt x="2731521" y="1828744"/>
                  <a:pt x="2731464" y="1828677"/>
                </a:cubicBezTo>
                <a:cubicBezTo>
                  <a:pt x="2729715" y="1828415"/>
                  <a:pt x="2727085" y="1828569"/>
                  <a:pt x="2723037" y="1829303"/>
                </a:cubicBezTo>
                <a:lnTo>
                  <a:pt x="2701616" y="1832725"/>
                </a:lnTo>
                <a:lnTo>
                  <a:pt x="2696239" y="1831904"/>
                </a:lnTo>
                <a:lnTo>
                  <a:pt x="2663445" y="1825958"/>
                </a:lnTo>
                <a:cubicBezTo>
                  <a:pt x="2641260" y="1825904"/>
                  <a:pt x="2595040" y="1827674"/>
                  <a:pt x="2560925" y="1829094"/>
                </a:cubicBezTo>
                <a:cubicBezTo>
                  <a:pt x="2527977" y="1836499"/>
                  <a:pt x="2496507" y="1831991"/>
                  <a:pt x="2458739" y="1834479"/>
                </a:cubicBezTo>
                <a:cubicBezTo>
                  <a:pt x="2419379" y="1848893"/>
                  <a:pt x="2396428" y="1834257"/>
                  <a:pt x="2356074" y="1836991"/>
                </a:cubicBezTo>
                <a:cubicBezTo>
                  <a:pt x="2323435" y="1857644"/>
                  <a:pt x="2325610" y="1826053"/>
                  <a:pt x="2304241" y="1822021"/>
                </a:cubicBezTo>
                <a:lnTo>
                  <a:pt x="2298362" y="1822125"/>
                </a:lnTo>
                <a:lnTo>
                  <a:pt x="2283527" y="1826361"/>
                </a:lnTo>
                <a:lnTo>
                  <a:pt x="2278150" y="1828604"/>
                </a:lnTo>
                <a:cubicBezTo>
                  <a:pt x="2274371" y="1829907"/>
                  <a:pt x="2271762" y="1830461"/>
                  <a:pt x="2269853" y="1830502"/>
                </a:cubicBezTo>
                <a:lnTo>
                  <a:pt x="2269585" y="1830341"/>
                </a:lnTo>
                <a:lnTo>
                  <a:pt x="2225332" y="1845825"/>
                </a:lnTo>
                <a:cubicBezTo>
                  <a:pt x="2211505" y="1836594"/>
                  <a:pt x="2170867" y="1860661"/>
                  <a:pt x="2169048" y="1837658"/>
                </a:cubicBezTo>
                <a:cubicBezTo>
                  <a:pt x="2153238" y="1843278"/>
                  <a:pt x="2146132" y="1854645"/>
                  <a:pt x="2147231" y="1839027"/>
                </a:cubicBezTo>
                <a:cubicBezTo>
                  <a:pt x="2141901" y="1840465"/>
                  <a:pt x="2138205" y="1840014"/>
                  <a:pt x="2135241" y="1838652"/>
                </a:cubicBezTo>
                <a:lnTo>
                  <a:pt x="2099215" y="1850768"/>
                </a:lnTo>
                <a:lnTo>
                  <a:pt x="2094046" y="1850806"/>
                </a:lnTo>
                <a:lnTo>
                  <a:pt x="2071850" y="1861319"/>
                </a:lnTo>
                <a:lnTo>
                  <a:pt x="2039607" y="1874318"/>
                </a:lnTo>
                <a:lnTo>
                  <a:pt x="2037289" y="1874025"/>
                </a:lnTo>
                <a:lnTo>
                  <a:pt x="2023615" y="1881562"/>
                </a:lnTo>
                <a:cubicBezTo>
                  <a:pt x="2019390" y="1884562"/>
                  <a:pt x="1959668" y="1894795"/>
                  <a:pt x="1957176" y="1898709"/>
                </a:cubicBezTo>
                <a:cubicBezTo>
                  <a:pt x="1901224" y="1893805"/>
                  <a:pt x="1914145" y="1913274"/>
                  <a:pt x="1858081" y="1923144"/>
                </a:cubicBezTo>
                <a:cubicBezTo>
                  <a:pt x="1819487" y="1923227"/>
                  <a:pt x="1798952" y="1929741"/>
                  <a:pt x="1738865" y="1944965"/>
                </a:cubicBezTo>
                <a:cubicBezTo>
                  <a:pt x="1698633" y="1955957"/>
                  <a:pt x="1670491" y="1978862"/>
                  <a:pt x="1616692" y="1989107"/>
                </a:cubicBezTo>
                <a:cubicBezTo>
                  <a:pt x="1565257" y="2022368"/>
                  <a:pt x="1474172" y="2022156"/>
                  <a:pt x="1411898" y="2046254"/>
                </a:cubicBezTo>
                <a:cubicBezTo>
                  <a:pt x="1380237" y="2035952"/>
                  <a:pt x="1386648" y="2042292"/>
                  <a:pt x="1375780" y="2047961"/>
                </a:cubicBezTo>
                <a:cubicBezTo>
                  <a:pt x="1375756" y="2047968"/>
                  <a:pt x="1375731" y="2047974"/>
                  <a:pt x="1375707" y="2047981"/>
                </a:cubicBezTo>
                <a:lnTo>
                  <a:pt x="1285585" y="2047113"/>
                </a:lnTo>
                <a:cubicBezTo>
                  <a:pt x="1279541" y="2043453"/>
                  <a:pt x="1272537" y="2040974"/>
                  <a:pt x="1263658" y="2041397"/>
                </a:cubicBezTo>
                <a:cubicBezTo>
                  <a:pt x="1212454" y="2058890"/>
                  <a:pt x="1258499" y="2026611"/>
                  <a:pt x="1170403" y="2033399"/>
                </a:cubicBezTo>
                <a:cubicBezTo>
                  <a:pt x="1166530" y="2036274"/>
                  <a:pt x="1154254" y="2033463"/>
                  <a:pt x="1153718" y="2029576"/>
                </a:cubicBezTo>
                <a:cubicBezTo>
                  <a:pt x="1148486" y="2030819"/>
                  <a:pt x="1137980" y="2038354"/>
                  <a:pt x="1133937" y="2032149"/>
                </a:cubicBezTo>
                <a:cubicBezTo>
                  <a:pt x="1104720" y="2031606"/>
                  <a:pt x="1077532" y="2035424"/>
                  <a:pt x="1054999" y="2043242"/>
                </a:cubicBezTo>
                <a:cubicBezTo>
                  <a:pt x="1024875" y="2038090"/>
                  <a:pt x="1020473" y="2042711"/>
                  <a:pt x="1018405" y="2048281"/>
                </a:cubicBezTo>
                <a:lnTo>
                  <a:pt x="1016563" y="2051718"/>
                </a:lnTo>
                <a:lnTo>
                  <a:pt x="1008284" y="2046742"/>
                </a:lnTo>
                <a:cubicBezTo>
                  <a:pt x="999244" y="2043620"/>
                  <a:pt x="990505" y="2044937"/>
                  <a:pt x="981974" y="2048363"/>
                </a:cubicBezTo>
                <a:lnTo>
                  <a:pt x="971903" y="2053484"/>
                </a:lnTo>
                <a:lnTo>
                  <a:pt x="954015" y="2052529"/>
                </a:lnTo>
                <a:cubicBezTo>
                  <a:pt x="931960" y="2051365"/>
                  <a:pt x="861352" y="2046214"/>
                  <a:pt x="839571" y="2046509"/>
                </a:cubicBezTo>
                <a:lnTo>
                  <a:pt x="823321" y="2054296"/>
                </a:lnTo>
                <a:lnTo>
                  <a:pt x="800990" y="2051523"/>
                </a:lnTo>
                <a:cubicBezTo>
                  <a:pt x="790723" y="2052171"/>
                  <a:pt x="782268" y="2055403"/>
                  <a:pt x="776439" y="2062634"/>
                </a:cubicBezTo>
                <a:cubicBezTo>
                  <a:pt x="773155" y="2056184"/>
                  <a:pt x="769593" y="2059253"/>
                  <a:pt x="763041" y="2063995"/>
                </a:cubicBezTo>
                <a:lnTo>
                  <a:pt x="757863" y="2065877"/>
                </a:lnTo>
                <a:lnTo>
                  <a:pt x="745053" y="2051831"/>
                </a:lnTo>
                <a:lnTo>
                  <a:pt x="722609" y="2049504"/>
                </a:lnTo>
                <a:lnTo>
                  <a:pt x="717618" y="2042131"/>
                </a:lnTo>
                <a:lnTo>
                  <a:pt x="703285" y="2046808"/>
                </a:lnTo>
                <a:cubicBezTo>
                  <a:pt x="698219" y="2048137"/>
                  <a:pt x="690058" y="2049926"/>
                  <a:pt x="680199" y="2051947"/>
                </a:cubicBezTo>
                <a:lnTo>
                  <a:pt x="667351" y="2054469"/>
                </a:lnTo>
                <a:lnTo>
                  <a:pt x="660961" y="2049404"/>
                </a:lnTo>
                <a:lnTo>
                  <a:pt x="638282" y="2060093"/>
                </a:lnTo>
                <a:lnTo>
                  <a:pt x="583551" y="2070197"/>
                </a:lnTo>
                <a:cubicBezTo>
                  <a:pt x="569268" y="2091365"/>
                  <a:pt x="529124" y="2053106"/>
                  <a:pt x="525274" y="2079137"/>
                </a:cubicBezTo>
                <a:cubicBezTo>
                  <a:pt x="506495" y="2056498"/>
                  <a:pt x="440091" y="2069666"/>
                  <a:pt x="405635" y="2059339"/>
                </a:cubicBezTo>
                <a:cubicBezTo>
                  <a:pt x="397410" y="2069278"/>
                  <a:pt x="294416" y="2032966"/>
                  <a:pt x="281555" y="2022847"/>
                </a:cubicBezTo>
                <a:cubicBezTo>
                  <a:pt x="171589" y="1986245"/>
                  <a:pt x="126791" y="1985528"/>
                  <a:pt x="98513" y="1969504"/>
                </a:cubicBezTo>
                <a:cubicBezTo>
                  <a:pt x="85544" y="1965247"/>
                  <a:pt x="73324" y="1958000"/>
                  <a:pt x="56191" y="1950709"/>
                </a:cubicBezTo>
                <a:lnTo>
                  <a:pt x="0" y="1935789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93775" y="496580"/>
            <a:ext cx="7156450" cy="1095769"/>
          </a:xfrm>
          <a:gradFill>
            <a:gsLst>
              <a:gs pos="0">
                <a:schemeClr val="accent1">
                  <a:lumMod val="100000"/>
                </a:schemeClr>
              </a:gs>
              <a:gs pos="63000">
                <a:schemeClr val="accent1">
                  <a:lumMod val="45000"/>
                  <a:lumOff val="55000"/>
                </a:schemeClr>
              </a:gs>
              <a:gs pos="77000">
                <a:schemeClr val="accent1">
                  <a:lumMod val="45000"/>
                  <a:lumOff val="55000"/>
                </a:schemeClr>
              </a:gs>
              <a:gs pos="91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0800">
            <a:solidFill>
              <a:srgbClr val="7030A0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6000" b="1" kern="1200" dirty="0">
                <a:ln w="2540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j-lt"/>
                <a:ea typeface="+mj-ea"/>
                <a:cs typeface="+mj-cs"/>
              </a:rPr>
              <a:t>Pueblo Claims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533400" y="1805129"/>
            <a:ext cx="7924800" cy="4876800"/>
          </a:xfrm>
        </p:spPr>
        <p:txBody>
          <a:bodyPr vert="horz" lIns="91440" tIns="45720" rIns="91440" bIns="45720" rtlCol="0" anchor="ctr">
            <a:noAutofit/>
          </a:bodyPr>
          <a:lstStyle/>
          <a:p>
            <a:pPr indent="-228600">
              <a:spcBef>
                <a:spcPts val="0"/>
              </a:spcBef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Pueblos claimed time immemorial water rights preceding Spanish, Mexican, and U.S. law, and 10th Circuit confirmed their rights were prior to all non-Pueblos in 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New Mexico v. Aamodt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(“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Aamodt I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”), 537 F.2d 1102 (10th Cir. 1976), 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cert. denied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421 U.S. 1121 (1977).</a:t>
            </a:r>
            <a:br>
              <a:rPr lang="en-U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en-US" sz="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indent="-228600">
              <a:spcBef>
                <a:spcPts val="0"/>
              </a:spcBef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District Court made key interlocutory holding in 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New Mexico v. Aamodt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(“Aamodt II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”)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618 F. Supp. 993 (D.N.M. 1985), but ruled Pueblo rights were cut off by the 1924 Pueblo lands Act:</a:t>
            </a:r>
            <a:endParaRPr lang="en-US" sz="800" dirty="0"/>
          </a:p>
          <a:p>
            <a:pPr marL="114300" indent="0">
              <a:spcBef>
                <a:spcPts val="0"/>
              </a:spcBef>
              <a:buNone/>
            </a:pPr>
            <a:br>
              <a:rPr lang="en-US" sz="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“The Pueblos have the </a:t>
            </a:r>
            <a:r>
              <a:rPr lang="en-US" sz="2000" b="1" i="1" u="sng" dirty="0">
                <a:solidFill>
                  <a:srgbClr val="C00000"/>
                </a:solidFill>
              </a:rPr>
              <a:t>prior right to use all of the water</a:t>
            </a:r>
            <a:br>
              <a:rPr lang="en-US" sz="2000" b="1" i="1" u="sng" dirty="0">
                <a:solidFill>
                  <a:srgbClr val="C00000"/>
                </a:solidFill>
              </a:rPr>
            </a:br>
            <a:r>
              <a:rPr lang="en-US" sz="2000" b="1" i="1" dirty="0">
                <a:solidFill>
                  <a:srgbClr val="C00000"/>
                </a:solidFill>
              </a:rPr>
              <a:t>	</a:t>
            </a:r>
            <a:r>
              <a:rPr lang="en-US" sz="2000" b="1" i="1" u="sng" dirty="0">
                <a:solidFill>
                  <a:srgbClr val="C00000"/>
                </a:solidFill>
              </a:rPr>
              <a:t>of the stream system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necessary for their domestic uses</a:t>
            </a:r>
            <a:b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	and that necessary to irrigate their lands. . . . The Pueblo 	aboriginal water right, as modified by Spanish and Mexican</a:t>
            </a:r>
            <a:b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	law, included the right to irrigate new land in response to</a:t>
            </a:r>
            <a:b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	need.  Acreage brought under irrigation between 1846 and</a:t>
            </a:r>
            <a:b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	1924 was thus also protected by federal law.”</a:t>
            </a:r>
            <a:endParaRPr lang="en-US" sz="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114300" indent="0">
              <a:spcBef>
                <a:spcPts val="0"/>
              </a:spcBef>
              <a:buNone/>
              <a:tabLst>
                <a:tab pos="342900" algn="l"/>
              </a:tabLst>
            </a:pPr>
            <a:endParaRPr lang="en-US" sz="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114300" indent="0">
              <a:spcBef>
                <a:spcPts val="0"/>
              </a:spcBef>
              <a:buNone/>
              <a:tabLst>
                <a:tab pos="342900" algn="l"/>
              </a:tabLst>
            </a:pPr>
            <a:r>
              <a:rPr lang="en-US" sz="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		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“These rights have continued up until the present day . . . . ”</a:t>
            </a:r>
            <a:endParaRPr lang="en-US" sz="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42DCE2C-2863-46FA-9BE7-24365A24D9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68439" y="5970896"/>
            <a:ext cx="7475562" cy="887104"/>
          </a:xfrm>
          <a:custGeom>
            <a:avLst/>
            <a:gdLst>
              <a:gd name="connsiteX0" fmla="*/ 4686423 w 9517857"/>
              <a:gd name="connsiteY0" fmla="*/ 247919 h 918356"/>
              <a:gd name="connsiteX1" fmla="*/ 4689051 w 9517857"/>
              <a:gd name="connsiteY1" fmla="*/ 250968 h 918356"/>
              <a:gd name="connsiteX2" fmla="*/ 4687244 w 9517857"/>
              <a:gd name="connsiteY2" fmla="*/ 251298 h 918356"/>
              <a:gd name="connsiteX3" fmla="*/ 4685225 w 9517857"/>
              <a:gd name="connsiteY3" fmla="*/ 246530 h 918356"/>
              <a:gd name="connsiteX4" fmla="*/ 4686133 w 9517857"/>
              <a:gd name="connsiteY4" fmla="*/ 246727 h 918356"/>
              <a:gd name="connsiteX5" fmla="*/ 4686423 w 9517857"/>
              <a:gd name="connsiteY5" fmla="*/ 247919 h 918356"/>
              <a:gd name="connsiteX6" fmla="*/ 9517856 w 9517857"/>
              <a:gd name="connsiteY6" fmla="*/ 0 h 918356"/>
              <a:gd name="connsiteX7" fmla="*/ 9517857 w 9517857"/>
              <a:gd name="connsiteY7" fmla="*/ 12 h 918356"/>
              <a:gd name="connsiteX8" fmla="*/ 9517857 w 9517857"/>
              <a:gd name="connsiteY8" fmla="*/ 918356 h 918356"/>
              <a:gd name="connsiteX9" fmla="*/ 14604 w 9517857"/>
              <a:gd name="connsiteY9" fmla="*/ 918356 h 918356"/>
              <a:gd name="connsiteX10" fmla="*/ 12841 w 9517857"/>
              <a:gd name="connsiteY10" fmla="*/ 917763 h 918356"/>
              <a:gd name="connsiteX11" fmla="*/ 93 w 9517857"/>
              <a:gd name="connsiteY11" fmla="*/ 912471 h 918356"/>
              <a:gd name="connsiteX12" fmla="*/ 58674 w 9517857"/>
              <a:gd name="connsiteY12" fmla="*/ 890322 h 918356"/>
              <a:gd name="connsiteX13" fmla="*/ 275005 w 9517857"/>
              <a:gd name="connsiteY13" fmla="*/ 807229 h 918356"/>
              <a:gd name="connsiteX14" fmla="*/ 587824 w 9517857"/>
              <a:gd name="connsiteY14" fmla="*/ 798195 h 918356"/>
              <a:gd name="connsiteX15" fmla="*/ 651826 w 9517857"/>
              <a:gd name="connsiteY15" fmla="*/ 738338 h 918356"/>
              <a:gd name="connsiteX16" fmla="*/ 727985 w 9517857"/>
              <a:gd name="connsiteY16" fmla="*/ 719826 h 918356"/>
              <a:gd name="connsiteX17" fmla="*/ 778982 w 9517857"/>
              <a:gd name="connsiteY17" fmla="*/ 710142 h 918356"/>
              <a:gd name="connsiteX18" fmla="*/ 849944 w 9517857"/>
              <a:gd name="connsiteY18" fmla="*/ 717987 h 918356"/>
              <a:gd name="connsiteX19" fmla="*/ 921659 w 9517857"/>
              <a:gd name="connsiteY19" fmla="*/ 712695 h 918356"/>
              <a:gd name="connsiteX20" fmla="*/ 930946 w 9517857"/>
              <a:gd name="connsiteY20" fmla="*/ 734046 h 918356"/>
              <a:gd name="connsiteX21" fmla="*/ 986250 w 9517857"/>
              <a:gd name="connsiteY21" fmla="*/ 713530 h 918356"/>
              <a:gd name="connsiteX22" fmla="*/ 1013752 w 9517857"/>
              <a:gd name="connsiteY22" fmla="*/ 713361 h 918356"/>
              <a:gd name="connsiteX23" fmla="*/ 1023734 w 9517857"/>
              <a:gd name="connsiteY23" fmla="*/ 718571 h 918356"/>
              <a:gd name="connsiteX24" fmla="*/ 1063207 w 9517857"/>
              <a:gd name="connsiteY24" fmla="*/ 715651 h 918356"/>
              <a:gd name="connsiteX25" fmla="*/ 1081980 w 9517857"/>
              <a:gd name="connsiteY25" fmla="*/ 738455 h 918356"/>
              <a:gd name="connsiteX26" fmla="*/ 1218120 w 9517857"/>
              <a:gd name="connsiteY26" fmla="*/ 713280 h 918356"/>
              <a:gd name="connsiteX27" fmla="*/ 1397459 w 9517857"/>
              <a:gd name="connsiteY27" fmla="*/ 691190 h 918356"/>
              <a:gd name="connsiteX28" fmla="*/ 1580688 w 9517857"/>
              <a:gd name="connsiteY28" fmla="*/ 693697 h 918356"/>
              <a:gd name="connsiteX29" fmla="*/ 1772334 w 9517857"/>
              <a:gd name="connsiteY29" fmla="*/ 710640 h 918356"/>
              <a:gd name="connsiteX30" fmla="*/ 2002561 w 9517857"/>
              <a:gd name="connsiteY30" fmla="*/ 659917 h 918356"/>
              <a:gd name="connsiteX31" fmla="*/ 2135144 w 9517857"/>
              <a:gd name="connsiteY31" fmla="*/ 636501 h 918356"/>
              <a:gd name="connsiteX32" fmla="*/ 2440292 w 9517857"/>
              <a:gd name="connsiteY32" fmla="*/ 593862 h 918356"/>
              <a:gd name="connsiteX33" fmla="*/ 2547829 w 9517857"/>
              <a:gd name="connsiteY33" fmla="*/ 566150 h 918356"/>
              <a:gd name="connsiteX34" fmla="*/ 2658055 w 9517857"/>
              <a:gd name="connsiteY34" fmla="*/ 578727 h 918356"/>
              <a:gd name="connsiteX35" fmla="*/ 2693698 w 9517857"/>
              <a:gd name="connsiteY35" fmla="*/ 560029 h 918356"/>
              <a:gd name="connsiteX36" fmla="*/ 2699673 w 9517857"/>
              <a:gd name="connsiteY36" fmla="*/ 556400 h 918356"/>
              <a:gd name="connsiteX37" fmla="*/ 2727306 w 9517857"/>
              <a:gd name="connsiteY37" fmla="*/ 550698 h 918356"/>
              <a:gd name="connsiteX38" fmla="*/ 2730451 w 9517857"/>
              <a:gd name="connsiteY38" fmla="*/ 538058 h 918356"/>
              <a:gd name="connsiteX39" fmla="*/ 2768713 w 9517857"/>
              <a:gd name="connsiteY39" fmla="*/ 521575 h 918356"/>
              <a:gd name="connsiteX40" fmla="*/ 2820868 w 9517857"/>
              <a:gd name="connsiteY40" fmla="*/ 514160 h 918356"/>
              <a:gd name="connsiteX41" fmla="*/ 3073635 w 9517857"/>
              <a:gd name="connsiteY41" fmla="*/ 491294 h 918356"/>
              <a:gd name="connsiteX42" fmla="*/ 3222071 w 9517857"/>
              <a:gd name="connsiteY42" fmla="*/ 470559 h 918356"/>
              <a:gd name="connsiteX43" fmla="*/ 3274069 w 9517857"/>
              <a:gd name="connsiteY43" fmla="*/ 451605 h 918356"/>
              <a:gd name="connsiteX44" fmla="*/ 3349632 w 9517857"/>
              <a:gd name="connsiteY44" fmla="*/ 432583 h 918356"/>
              <a:gd name="connsiteX45" fmla="*/ 3479593 w 9517857"/>
              <a:gd name="connsiteY45" fmla="*/ 390437 h 918356"/>
              <a:gd name="connsiteX46" fmla="*/ 3660110 w 9517857"/>
              <a:gd name="connsiteY46" fmla="*/ 348726 h 918356"/>
              <a:gd name="connsiteX47" fmla="*/ 3750023 w 9517857"/>
              <a:gd name="connsiteY47" fmla="*/ 370678 h 918356"/>
              <a:gd name="connsiteX48" fmla="*/ 3844133 w 9517857"/>
              <a:gd name="connsiteY48" fmla="*/ 360648 h 918356"/>
              <a:gd name="connsiteX49" fmla="*/ 3913545 w 9517857"/>
              <a:gd name="connsiteY49" fmla="*/ 344235 h 918356"/>
              <a:gd name="connsiteX50" fmla="*/ 4266740 w 9517857"/>
              <a:gd name="connsiteY50" fmla="*/ 361454 h 918356"/>
              <a:gd name="connsiteX51" fmla="*/ 4430770 w 9517857"/>
              <a:gd name="connsiteY51" fmla="*/ 342643 h 918356"/>
              <a:gd name="connsiteX52" fmla="*/ 4512664 w 9517857"/>
              <a:gd name="connsiteY52" fmla="*/ 319948 h 918356"/>
              <a:gd name="connsiteX53" fmla="*/ 4616423 w 9517857"/>
              <a:gd name="connsiteY53" fmla="*/ 290914 h 918356"/>
              <a:gd name="connsiteX54" fmla="*/ 4691675 w 9517857"/>
              <a:gd name="connsiteY54" fmla="*/ 254011 h 918356"/>
              <a:gd name="connsiteX55" fmla="*/ 4689051 w 9517857"/>
              <a:gd name="connsiteY55" fmla="*/ 250968 h 918356"/>
              <a:gd name="connsiteX56" fmla="*/ 4719994 w 9517857"/>
              <a:gd name="connsiteY56" fmla="*/ 245307 h 918356"/>
              <a:gd name="connsiteX57" fmla="*/ 4752894 w 9517857"/>
              <a:gd name="connsiteY57" fmla="*/ 239875 h 918356"/>
              <a:gd name="connsiteX58" fmla="*/ 4769329 w 9517857"/>
              <a:gd name="connsiteY58" fmla="*/ 233585 h 918356"/>
              <a:gd name="connsiteX59" fmla="*/ 4775634 w 9517857"/>
              <a:gd name="connsiteY59" fmla="*/ 234063 h 918356"/>
              <a:gd name="connsiteX60" fmla="*/ 4790452 w 9517857"/>
              <a:gd name="connsiteY60" fmla="*/ 233572 h 918356"/>
              <a:gd name="connsiteX61" fmla="*/ 4789062 w 9517857"/>
              <a:gd name="connsiteY61" fmla="*/ 241924 h 918356"/>
              <a:gd name="connsiteX62" fmla="*/ 4827826 w 9517857"/>
              <a:gd name="connsiteY62" fmla="*/ 246977 h 918356"/>
              <a:gd name="connsiteX63" fmla="*/ 4892569 w 9517857"/>
              <a:gd name="connsiteY63" fmla="*/ 249933 h 918356"/>
              <a:gd name="connsiteX64" fmla="*/ 4896611 w 9517857"/>
              <a:gd name="connsiteY64" fmla="*/ 240448 h 918356"/>
              <a:gd name="connsiteX65" fmla="*/ 4917286 w 9517857"/>
              <a:gd name="connsiteY65" fmla="*/ 243659 h 918356"/>
              <a:gd name="connsiteX66" fmla="*/ 4981173 w 9517857"/>
              <a:gd name="connsiteY66" fmla="*/ 247103 h 918356"/>
              <a:gd name="connsiteX67" fmla="*/ 5060397 w 9517857"/>
              <a:gd name="connsiteY67" fmla="*/ 263688 h 918356"/>
              <a:gd name="connsiteX68" fmla="*/ 5252996 w 9517857"/>
              <a:gd name="connsiteY68" fmla="*/ 270655 h 918356"/>
              <a:gd name="connsiteX69" fmla="*/ 5358056 w 9517857"/>
              <a:gd name="connsiteY69" fmla="*/ 247248 h 918356"/>
              <a:gd name="connsiteX70" fmla="*/ 5426496 w 9517857"/>
              <a:gd name="connsiteY70" fmla="*/ 235142 h 918356"/>
              <a:gd name="connsiteX71" fmla="*/ 5497161 w 9517857"/>
              <a:gd name="connsiteY71" fmla="*/ 228808 h 918356"/>
              <a:gd name="connsiteX72" fmla="*/ 5826043 w 9517857"/>
              <a:gd name="connsiteY72" fmla="*/ 148073 h 918356"/>
              <a:gd name="connsiteX73" fmla="*/ 6013415 w 9517857"/>
              <a:gd name="connsiteY73" fmla="*/ 137316 h 918356"/>
              <a:gd name="connsiteX74" fmla="*/ 6080994 w 9517857"/>
              <a:gd name="connsiteY74" fmla="*/ 142938 h 918356"/>
              <a:gd name="connsiteX75" fmla="*/ 6194152 w 9517857"/>
              <a:gd name="connsiteY75" fmla="*/ 151772 h 918356"/>
              <a:gd name="connsiteX76" fmla="*/ 6281379 w 9517857"/>
              <a:gd name="connsiteY76" fmla="*/ 181626 h 918356"/>
              <a:gd name="connsiteX77" fmla="*/ 6374947 w 9517857"/>
              <a:gd name="connsiteY77" fmla="*/ 179799 h 918356"/>
              <a:gd name="connsiteX78" fmla="*/ 6448518 w 9517857"/>
              <a:gd name="connsiteY78" fmla="*/ 164378 h 918356"/>
              <a:gd name="connsiteX79" fmla="*/ 6544700 w 9517857"/>
              <a:gd name="connsiteY79" fmla="*/ 167161 h 918356"/>
              <a:gd name="connsiteX80" fmla="*/ 6648353 w 9517857"/>
              <a:gd name="connsiteY80" fmla="*/ 172250 h 918356"/>
              <a:gd name="connsiteX81" fmla="*/ 6736227 w 9517857"/>
              <a:gd name="connsiteY81" fmla="*/ 173216 h 918356"/>
              <a:gd name="connsiteX82" fmla="*/ 6977218 w 9517857"/>
              <a:gd name="connsiteY82" fmla="*/ 184289 h 918356"/>
              <a:gd name="connsiteX83" fmla="*/ 7065221 w 9517857"/>
              <a:gd name="connsiteY83" fmla="*/ 227531 h 918356"/>
              <a:gd name="connsiteX84" fmla="*/ 7366876 w 9517857"/>
              <a:gd name="connsiteY84" fmla="*/ 248468 h 918356"/>
              <a:gd name="connsiteX85" fmla="*/ 7565449 w 9517857"/>
              <a:gd name="connsiteY85" fmla="*/ 258950 h 918356"/>
              <a:gd name="connsiteX86" fmla="*/ 7599285 w 9517857"/>
              <a:gd name="connsiteY86" fmla="*/ 266021 h 918356"/>
              <a:gd name="connsiteX87" fmla="*/ 7644411 w 9517857"/>
              <a:gd name="connsiteY87" fmla="*/ 258986 h 918356"/>
              <a:gd name="connsiteX88" fmla="*/ 7825110 w 9517857"/>
              <a:gd name="connsiteY88" fmla="*/ 229109 h 918356"/>
              <a:gd name="connsiteX89" fmla="*/ 7965804 w 9517857"/>
              <a:gd name="connsiteY89" fmla="*/ 190545 h 918356"/>
              <a:gd name="connsiteX90" fmla="*/ 8147401 w 9517857"/>
              <a:gd name="connsiteY90" fmla="*/ 205617 h 918356"/>
              <a:gd name="connsiteX91" fmla="*/ 8256033 w 9517857"/>
              <a:gd name="connsiteY91" fmla="*/ 193713 h 918356"/>
              <a:gd name="connsiteX92" fmla="*/ 8410677 w 9517857"/>
              <a:gd name="connsiteY92" fmla="*/ 172167 h 918356"/>
              <a:gd name="connsiteX93" fmla="*/ 8617841 w 9517857"/>
              <a:gd name="connsiteY93" fmla="*/ 155167 h 918356"/>
              <a:gd name="connsiteX94" fmla="*/ 8715976 w 9517857"/>
              <a:gd name="connsiteY94" fmla="*/ 178374 h 918356"/>
              <a:gd name="connsiteX95" fmla="*/ 8778827 w 9517857"/>
              <a:gd name="connsiteY95" fmla="*/ 172936 h 918356"/>
              <a:gd name="connsiteX96" fmla="*/ 8840778 w 9517857"/>
              <a:gd name="connsiteY96" fmla="*/ 143149 h 918356"/>
              <a:gd name="connsiteX97" fmla="*/ 9010380 w 9517857"/>
              <a:gd name="connsiteY97" fmla="*/ 91891 h 918356"/>
              <a:gd name="connsiteX98" fmla="*/ 9110856 w 9517857"/>
              <a:gd name="connsiteY98" fmla="*/ 70997 h 918356"/>
              <a:gd name="connsiteX99" fmla="*/ 9268817 w 9517857"/>
              <a:gd name="connsiteY99" fmla="*/ 53082 h 918356"/>
              <a:gd name="connsiteX100" fmla="*/ 9316667 w 9517857"/>
              <a:gd name="connsiteY100" fmla="*/ 45047 h 918356"/>
              <a:gd name="connsiteX101" fmla="*/ 9428209 w 9517857"/>
              <a:gd name="connsiteY101" fmla="*/ 29923 h 918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9517857" h="918356">
                <a:moveTo>
                  <a:pt x="4686423" y="247919"/>
                </a:moveTo>
                <a:lnTo>
                  <a:pt x="4689051" y="250968"/>
                </a:lnTo>
                <a:lnTo>
                  <a:pt x="4687244" y="251298"/>
                </a:lnTo>
                <a:close/>
                <a:moveTo>
                  <a:pt x="4685225" y="246530"/>
                </a:moveTo>
                <a:cubicBezTo>
                  <a:pt x="4688837" y="243198"/>
                  <a:pt x="4687468" y="244598"/>
                  <a:pt x="4686133" y="246727"/>
                </a:cubicBezTo>
                <a:lnTo>
                  <a:pt x="4686423" y="247919"/>
                </a:lnTo>
                <a:close/>
                <a:moveTo>
                  <a:pt x="9517856" y="0"/>
                </a:moveTo>
                <a:lnTo>
                  <a:pt x="9517857" y="12"/>
                </a:lnTo>
                <a:lnTo>
                  <a:pt x="9517857" y="918356"/>
                </a:lnTo>
                <a:lnTo>
                  <a:pt x="14604" y="918356"/>
                </a:lnTo>
                <a:lnTo>
                  <a:pt x="12841" y="917763"/>
                </a:lnTo>
                <a:cubicBezTo>
                  <a:pt x="4532" y="914864"/>
                  <a:pt x="-773" y="912807"/>
                  <a:pt x="93" y="912471"/>
                </a:cubicBezTo>
                <a:cubicBezTo>
                  <a:pt x="172" y="912298"/>
                  <a:pt x="58594" y="890495"/>
                  <a:pt x="58674" y="890322"/>
                </a:cubicBezTo>
                <a:cubicBezTo>
                  <a:pt x="127436" y="929614"/>
                  <a:pt x="206243" y="828226"/>
                  <a:pt x="275005" y="807229"/>
                </a:cubicBezTo>
                <a:cubicBezTo>
                  <a:pt x="303983" y="806087"/>
                  <a:pt x="504960" y="777375"/>
                  <a:pt x="587824" y="798195"/>
                </a:cubicBezTo>
                <a:cubicBezTo>
                  <a:pt x="598733" y="769348"/>
                  <a:pt x="682904" y="785924"/>
                  <a:pt x="651826" y="738338"/>
                </a:cubicBezTo>
                <a:cubicBezTo>
                  <a:pt x="688440" y="737862"/>
                  <a:pt x="753255" y="750396"/>
                  <a:pt x="727985" y="719826"/>
                </a:cubicBezTo>
                <a:cubicBezTo>
                  <a:pt x="739648" y="718749"/>
                  <a:pt x="775717" y="715087"/>
                  <a:pt x="778982" y="710142"/>
                </a:cubicBezTo>
                <a:cubicBezTo>
                  <a:pt x="779189" y="709407"/>
                  <a:pt x="849736" y="718721"/>
                  <a:pt x="849944" y="717987"/>
                </a:cubicBezTo>
                <a:lnTo>
                  <a:pt x="921659" y="712695"/>
                </a:lnTo>
                <a:lnTo>
                  <a:pt x="930946" y="734046"/>
                </a:lnTo>
                <a:lnTo>
                  <a:pt x="986250" y="713530"/>
                </a:lnTo>
                <a:lnTo>
                  <a:pt x="1013752" y="713361"/>
                </a:lnTo>
                <a:lnTo>
                  <a:pt x="1023734" y="718571"/>
                </a:lnTo>
                <a:cubicBezTo>
                  <a:pt x="1033291" y="721276"/>
                  <a:pt x="1045398" y="721394"/>
                  <a:pt x="1063207" y="715651"/>
                </a:cubicBezTo>
                <a:lnTo>
                  <a:pt x="1081980" y="738455"/>
                </a:lnTo>
                <a:lnTo>
                  <a:pt x="1218120" y="713280"/>
                </a:lnTo>
                <a:cubicBezTo>
                  <a:pt x="1230137" y="716162"/>
                  <a:pt x="1387179" y="685179"/>
                  <a:pt x="1397459" y="691190"/>
                </a:cubicBezTo>
                <a:cubicBezTo>
                  <a:pt x="1490025" y="704984"/>
                  <a:pt x="1465878" y="715604"/>
                  <a:pt x="1580688" y="693697"/>
                </a:cubicBezTo>
                <a:cubicBezTo>
                  <a:pt x="1607067" y="704379"/>
                  <a:pt x="1719477" y="658239"/>
                  <a:pt x="1772334" y="710640"/>
                </a:cubicBezTo>
                <a:cubicBezTo>
                  <a:pt x="1745536" y="644824"/>
                  <a:pt x="1976078" y="716436"/>
                  <a:pt x="2002561" y="659917"/>
                </a:cubicBezTo>
                <a:cubicBezTo>
                  <a:pt x="2045346" y="660357"/>
                  <a:pt x="2166676" y="654391"/>
                  <a:pt x="2135144" y="636501"/>
                </a:cubicBezTo>
                <a:cubicBezTo>
                  <a:pt x="2276591" y="665055"/>
                  <a:pt x="2293173" y="591792"/>
                  <a:pt x="2440292" y="593862"/>
                </a:cubicBezTo>
                <a:cubicBezTo>
                  <a:pt x="2495160" y="534824"/>
                  <a:pt x="2473343" y="585644"/>
                  <a:pt x="2547829" y="566150"/>
                </a:cubicBezTo>
                <a:cubicBezTo>
                  <a:pt x="2545438" y="614169"/>
                  <a:pt x="2632278" y="528280"/>
                  <a:pt x="2658055" y="578727"/>
                </a:cubicBezTo>
                <a:cubicBezTo>
                  <a:pt x="2670795" y="573581"/>
                  <a:pt x="2682322" y="567005"/>
                  <a:pt x="2693698" y="560029"/>
                </a:cubicBezTo>
                <a:lnTo>
                  <a:pt x="2699673" y="556400"/>
                </a:lnTo>
                <a:lnTo>
                  <a:pt x="2727306" y="550698"/>
                </a:lnTo>
                <a:lnTo>
                  <a:pt x="2730451" y="538058"/>
                </a:lnTo>
                <a:lnTo>
                  <a:pt x="2768713" y="521575"/>
                </a:lnTo>
                <a:cubicBezTo>
                  <a:pt x="2783756" y="517104"/>
                  <a:pt x="2800788" y="514291"/>
                  <a:pt x="2820868" y="514160"/>
                </a:cubicBezTo>
                <a:cubicBezTo>
                  <a:pt x="2894791" y="532885"/>
                  <a:pt x="2981506" y="465507"/>
                  <a:pt x="3073635" y="491294"/>
                </a:cubicBezTo>
                <a:cubicBezTo>
                  <a:pt x="3106872" y="496624"/>
                  <a:pt x="3205785" y="487718"/>
                  <a:pt x="3222071" y="470559"/>
                </a:cubicBezTo>
                <a:cubicBezTo>
                  <a:pt x="3242193" y="465514"/>
                  <a:pt x="3267163" y="469136"/>
                  <a:pt x="3274069" y="451605"/>
                </a:cubicBezTo>
                <a:cubicBezTo>
                  <a:pt x="3286659" y="430165"/>
                  <a:pt x="3363648" y="455571"/>
                  <a:pt x="3349632" y="432583"/>
                </a:cubicBezTo>
                <a:cubicBezTo>
                  <a:pt x="3404182" y="449847"/>
                  <a:pt x="3438210" y="404323"/>
                  <a:pt x="3479593" y="390437"/>
                </a:cubicBezTo>
                <a:cubicBezTo>
                  <a:pt x="3523240" y="408403"/>
                  <a:pt x="3567027" y="361554"/>
                  <a:pt x="3660110" y="348726"/>
                </a:cubicBezTo>
                <a:cubicBezTo>
                  <a:pt x="3708299" y="369683"/>
                  <a:pt x="3662447" y="344775"/>
                  <a:pt x="3750023" y="370678"/>
                </a:cubicBezTo>
                <a:cubicBezTo>
                  <a:pt x="3752092" y="367132"/>
                  <a:pt x="3816880" y="365055"/>
                  <a:pt x="3844133" y="360648"/>
                </a:cubicBezTo>
                <a:cubicBezTo>
                  <a:pt x="3871386" y="356240"/>
                  <a:pt x="3882848" y="332490"/>
                  <a:pt x="3913545" y="344235"/>
                </a:cubicBezTo>
                <a:cubicBezTo>
                  <a:pt x="4050255" y="376864"/>
                  <a:pt x="4159924" y="363190"/>
                  <a:pt x="4266740" y="361454"/>
                </a:cubicBezTo>
                <a:cubicBezTo>
                  <a:pt x="4385770" y="354374"/>
                  <a:pt x="4314535" y="340143"/>
                  <a:pt x="4430770" y="342643"/>
                </a:cubicBezTo>
                <a:cubicBezTo>
                  <a:pt x="4439969" y="322594"/>
                  <a:pt x="4478290" y="314645"/>
                  <a:pt x="4512664" y="319948"/>
                </a:cubicBezTo>
                <a:cubicBezTo>
                  <a:pt x="4570011" y="315138"/>
                  <a:pt x="4549085" y="269599"/>
                  <a:pt x="4616423" y="290914"/>
                </a:cubicBezTo>
                <a:cubicBezTo>
                  <a:pt x="4599641" y="270277"/>
                  <a:pt x="4692085" y="269216"/>
                  <a:pt x="4691675" y="254011"/>
                </a:cubicBezTo>
                <a:lnTo>
                  <a:pt x="4689051" y="250968"/>
                </a:lnTo>
                <a:lnTo>
                  <a:pt x="4719994" y="245307"/>
                </a:lnTo>
                <a:cubicBezTo>
                  <a:pt x="4732635" y="242775"/>
                  <a:pt x="4745300" y="240335"/>
                  <a:pt x="4752894" y="239875"/>
                </a:cubicBezTo>
                <a:lnTo>
                  <a:pt x="4769329" y="233585"/>
                </a:lnTo>
                <a:lnTo>
                  <a:pt x="4775634" y="234063"/>
                </a:lnTo>
                <a:lnTo>
                  <a:pt x="4790452" y="233572"/>
                </a:lnTo>
                <a:cubicBezTo>
                  <a:pt x="4789989" y="236356"/>
                  <a:pt x="4789525" y="239141"/>
                  <a:pt x="4789062" y="241924"/>
                </a:cubicBezTo>
                <a:cubicBezTo>
                  <a:pt x="4786342" y="249932"/>
                  <a:pt x="4804560" y="248631"/>
                  <a:pt x="4827826" y="246977"/>
                </a:cubicBezTo>
                <a:cubicBezTo>
                  <a:pt x="4875782" y="239569"/>
                  <a:pt x="4874112" y="283413"/>
                  <a:pt x="4892569" y="249933"/>
                </a:cubicBezTo>
                <a:lnTo>
                  <a:pt x="4896611" y="240448"/>
                </a:lnTo>
                <a:lnTo>
                  <a:pt x="4917286" y="243659"/>
                </a:lnTo>
                <a:cubicBezTo>
                  <a:pt x="4923060" y="243799"/>
                  <a:pt x="4981729" y="240979"/>
                  <a:pt x="4981173" y="247103"/>
                </a:cubicBezTo>
                <a:cubicBezTo>
                  <a:pt x="5024880" y="220690"/>
                  <a:pt x="5014146" y="257963"/>
                  <a:pt x="5060397" y="263688"/>
                </a:cubicBezTo>
                <a:cubicBezTo>
                  <a:pt x="5093356" y="238589"/>
                  <a:pt x="5157892" y="275351"/>
                  <a:pt x="5252996" y="270655"/>
                </a:cubicBezTo>
                <a:cubicBezTo>
                  <a:pt x="5288840" y="241872"/>
                  <a:pt x="5287005" y="287921"/>
                  <a:pt x="5358056" y="247248"/>
                </a:cubicBezTo>
                <a:cubicBezTo>
                  <a:pt x="5361752" y="250257"/>
                  <a:pt x="5403312" y="238215"/>
                  <a:pt x="5426496" y="235142"/>
                </a:cubicBezTo>
                <a:cubicBezTo>
                  <a:pt x="5449679" y="232069"/>
                  <a:pt x="5473549" y="245611"/>
                  <a:pt x="5497161" y="228808"/>
                </a:cubicBezTo>
                <a:cubicBezTo>
                  <a:pt x="5611861" y="172767"/>
                  <a:pt x="5723211" y="165860"/>
                  <a:pt x="5826043" y="148073"/>
                </a:cubicBezTo>
                <a:cubicBezTo>
                  <a:pt x="5943127" y="133166"/>
                  <a:pt x="5872659" y="193078"/>
                  <a:pt x="6013415" y="137316"/>
                </a:cubicBezTo>
                <a:cubicBezTo>
                  <a:pt x="6031924" y="154783"/>
                  <a:pt x="6050745" y="154258"/>
                  <a:pt x="6080994" y="142938"/>
                </a:cubicBezTo>
                <a:cubicBezTo>
                  <a:pt x="6138083" y="137090"/>
                  <a:pt x="6140195" y="184383"/>
                  <a:pt x="6194152" y="151772"/>
                </a:cubicBezTo>
                <a:cubicBezTo>
                  <a:pt x="6187280" y="177783"/>
                  <a:pt x="6304222" y="153410"/>
                  <a:pt x="6281379" y="181626"/>
                </a:cubicBezTo>
                <a:cubicBezTo>
                  <a:pt x="6321899" y="201819"/>
                  <a:pt x="6335111" y="162590"/>
                  <a:pt x="6374947" y="179799"/>
                </a:cubicBezTo>
                <a:cubicBezTo>
                  <a:pt x="6417404" y="181336"/>
                  <a:pt x="6402484" y="169694"/>
                  <a:pt x="6448518" y="164378"/>
                </a:cubicBezTo>
                <a:cubicBezTo>
                  <a:pt x="6504958" y="162488"/>
                  <a:pt x="6493438" y="111203"/>
                  <a:pt x="6544700" y="167161"/>
                </a:cubicBezTo>
                <a:cubicBezTo>
                  <a:pt x="6601507" y="148697"/>
                  <a:pt x="6566269" y="164386"/>
                  <a:pt x="6648353" y="172250"/>
                </a:cubicBezTo>
                <a:cubicBezTo>
                  <a:pt x="6680008" y="155223"/>
                  <a:pt x="6707960" y="160673"/>
                  <a:pt x="6736227" y="173216"/>
                </a:cubicBezTo>
                <a:cubicBezTo>
                  <a:pt x="6813963" y="164284"/>
                  <a:pt x="6888143" y="181296"/>
                  <a:pt x="6977218" y="184289"/>
                </a:cubicBezTo>
                <a:cubicBezTo>
                  <a:pt x="7040424" y="188318"/>
                  <a:pt x="7000278" y="216835"/>
                  <a:pt x="7065221" y="227531"/>
                </a:cubicBezTo>
                <a:cubicBezTo>
                  <a:pt x="7130163" y="238228"/>
                  <a:pt x="7291878" y="238208"/>
                  <a:pt x="7366876" y="248468"/>
                </a:cubicBezTo>
                <a:cubicBezTo>
                  <a:pt x="7491356" y="206752"/>
                  <a:pt x="7367734" y="280166"/>
                  <a:pt x="7565449" y="258950"/>
                </a:cubicBezTo>
                <a:cubicBezTo>
                  <a:pt x="7575959" y="252432"/>
                  <a:pt x="7600854" y="257628"/>
                  <a:pt x="7599285" y="266021"/>
                </a:cubicBezTo>
                <a:cubicBezTo>
                  <a:pt x="7611616" y="262940"/>
                  <a:pt x="7639946" y="245819"/>
                  <a:pt x="7644411" y="258986"/>
                </a:cubicBezTo>
                <a:cubicBezTo>
                  <a:pt x="7708015" y="258012"/>
                  <a:pt x="7770249" y="247724"/>
                  <a:pt x="7825110" y="229109"/>
                </a:cubicBezTo>
                <a:cubicBezTo>
                  <a:pt x="7949762" y="247028"/>
                  <a:pt x="7921956" y="197757"/>
                  <a:pt x="7965804" y="190545"/>
                </a:cubicBezTo>
                <a:cubicBezTo>
                  <a:pt x="8039439" y="213878"/>
                  <a:pt x="8063651" y="191475"/>
                  <a:pt x="8147401" y="205617"/>
                </a:cubicBezTo>
                <a:cubicBezTo>
                  <a:pt x="8166453" y="196610"/>
                  <a:pt x="8225048" y="207099"/>
                  <a:pt x="8256033" y="193713"/>
                </a:cubicBezTo>
                <a:cubicBezTo>
                  <a:pt x="8311388" y="242017"/>
                  <a:pt x="8350376" y="178592"/>
                  <a:pt x="8410677" y="172167"/>
                </a:cubicBezTo>
                <a:cubicBezTo>
                  <a:pt x="8470978" y="165743"/>
                  <a:pt x="8572470" y="206385"/>
                  <a:pt x="8617841" y="155167"/>
                </a:cubicBezTo>
                <a:cubicBezTo>
                  <a:pt x="8646050" y="160448"/>
                  <a:pt x="8664949" y="183631"/>
                  <a:pt x="8715976" y="178374"/>
                </a:cubicBezTo>
                <a:cubicBezTo>
                  <a:pt x="8737194" y="188216"/>
                  <a:pt x="8738009" y="189511"/>
                  <a:pt x="8778827" y="172936"/>
                </a:cubicBezTo>
                <a:cubicBezTo>
                  <a:pt x="8725277" y="146372"/>
                  <a:pt x="8850819" y="175612"/>
                  <a:pt x="8840778" y="143149"/>
                </a:cubicBezTo>
                <a:cubicBezTo>
                  <a:pt x="8903519" y="121096"/>
                  <a:pt x="9021861" y="150359"/>
                  <a:pt x="9010380" y="91891"/>
                </a:cubicBezTo>
                <a:cubicBezTo>
                  <a:pt x="9027103" y="56852"/>
                  <a:pt x="9112524" y="108357"/>
                  <a:pt x="9110856" y="70997"/>
                </a:cubicBezTo>
                <a:cubicBezTo>
                  <a:pt x="9148189" y="94250"/>
                  <a:pt x="9209809" y="53285"/>
                  <a:pt x="9268817" y="53082"/>
                </a:cubicBezTo>
                <a:cubicBezTo>
                  <a:pt x="9279135" y="35997"/>
                  <a:pt x="9292736" y="36520"/>
                  <a:pt x="9316667" y="45047"/>
                </a:cubicBezTo>
                <a:cubicBezTo>
                  <a:pt x="9352186" y="45862"/>
                  <a:pt x="9390008" y="39799"/>
                  <a:pt x="9428209" y="29923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788751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4755</TotalTime>
  <Words>1624</Words>
  <Application>Microsoft Office PowerPoint</Application>
  <PresentationFormat>On-screen Show (4:3)</PresentationFormat>
  <Paragraphs>160</Paragraphs>
  <Slides>34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Arial</vt:lpstr>
      <vt:lpstr>Calibri</vt:lpstr>
      <vt:lpstr>Constantia</vt:lpstr>
      <vt:lpstr>Wingdings 2</vt:lpstr>
      <vt:lpstr>Office Theme</vt:lpstr>
      <vt:lpstr>Flow</vt:lpstr>
      <vt:lpstr>Settlement of Pueblo Water Rights in New Mexico v. Aamodt  By Peter Chestnut, Alice Walker, &amp; Richard Hughes  August 24, 2021  17th Symposium on the Settlement of Indian Reserved Water Rights Claims  </vt:lpstr>
      <vt:lpstr>PowerPoint Presentation</vt:lpstr>
      <vt:lpstr>PowerPoint Presentation</vt:lpstr>
      <vt:lpstr>New Mexico v. Aamodt</vt:lpstr>
      <vt:lpstr>PowerPoint Presentation</vt:lpstr>
      <vt:lpstr>Primary Aamodt Parties:</vt:lpstr>
      <vt:lpstr>The Four Pueblos:</vt:lpstr>
      <vt:lpstr>PowerPoint Presentation</vt:lpstr>
      <vt:lpstr>Pueblo Claims</vt:lpstr>
      <vt:lpstr>Pueblo Claims</vt:lpstr>
      <vt:lpstr>Settlement Timeline</vt:lpstr>
      <vt:lpstr>PowerPoint Presentation</vt:lpstr>
      <vt:lpstr>PowerPoint Presentation</vt:lpstr>
      <vt:lpstr>General Benefits of Settlement</vt:lpstr>
      <vt:lpstr>Objections to Settlement</vt:lpstr>
      <vt:lpstr>PowerPoint Presentation</vt:lpstr>
      <vt:lpstr>* Approved Pueblo water  rights as set forth in  Settlement Agreement</vt:lpstr>
      <vt:lpstr> * Objectors appealed to  10th Circuit, which  held they lacked  standing to challenge  Settlement Agreement</vt:lpstr>
      <vt:lpstr>Implementing the Settlement Agreement</vt:lpstr>
      <vt:lpstr>Regional Water System </vt:lpstr>
      <vt:lpstr>PowerPoint Presentation</vt:lpstr>
      <vt:lpstr>Funding Debacle</vt:lpstr>
      <vt:lpstr>611(g) Negotiations</vt:lpstr>
      <vt:lpstr>611(g) Agreement</vt:lpstr>
      <vt:lpstr>Substantial Completion</vt:lpstr>
      <vt:lpstr>OMB Approval</vt:lpstr>
      <vt:lpstr>Limited Construction</vt:lpstr>
      <vt:lpstr>PowerPoint Presentation</vt:lpstr>
      <vt:lpstr>Congressional Action</vt:lpstr>
      <vt:lpstr>Consolidated Appropriations Act for 2021</vt:lpstr>
      <vt:lpstr>Omnibus Appropriations Act</vt:lpstr>
      <vt:lpstr>PowerPoint Presentation</vt:lpstr>
      <vt:lpstr>Lessons Learned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United States v. Abousleman and  Pueblo Water Rights in New Mexico  By Alice E. Walker McElroy, Meyer, Walker &amp; Condon, P.C. April 6, 2017</dc:title>
  <dc:creator>Alice Walker</dc:creator>
  <cp:lastModifiedBy>Alice Walker</cp:lastModifiedBy>
  <cp:revision>762</cp:revision>
  <dcterms:created xsi:type="dcterms:W3CDTF">2017-03-03T22:24:50Z</dcterms:created>
  <dcterms:modified xsi:type="dcterms:W3CDTF">2021-08-23T22:15:00Z</dcterms:modified>
</cp:coreProperties>
</file>