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7" r:id="rId4"/>
    <p:sldMasterId id="2147483732" r:id="rId5"/>
    <p:sldMasterId id="2147483743" r:id="rId6"/>
    <p:sldMasterId id="2147483747" r:id="rId7"/>
  </p:sldMasterIdLst>
  <p:notesMasterIdLst>
    <p:notesMasterId r:id="rId32"/>
  </p:notesMasterIdLst>
  <p:sldIdLst>
    <p:sldId id="258" r:id="rId8"/>
    <p:sldId id="272" r:id="rId9"/>
    <p:sldId id="1580" r:id="rId10"/>
    <p:sldId id="1586" r:id="rId11"/>
    <p:sldId id="284" r:id="rId12"/>
    <p:sldId id="1587" r:id="rId13"/>
    <p:sldId id="1532" r:id="rId14"/>
    <p:sldId id="1588" r:id="rId15"/>
    <p:sldId id="1598" r:id="rId16"/>
    <p:sldId id="1574" r:id="rId17"/>
    <p:sldId id="308" r:id="rId18"/>
    <p:sldId id="1583" r:id="rId19"/>
    <p:sldId id="1425" r:id="rId20"/>
    <p:sldId id="1589" r:id="rId21"/>
    <p:sldId id="1594" r:id="rId22"/>
    <p:sldId id="1599" r:id="rId23"/>
    <p:sldId id="1086" r:id="rId24"/>
    <p:sldId id="1602" r:id="rId25"/>
    <p:sldId id="1603" r:id="rId26"/>
    <p:sldId id="1590" r:id="rId27"/>
    <p:sldId id="899" r:id="rId28"/>
    <p:sldId id="1592" r:id="rId29"/>
    <p:sldId id="1606" r:id="rId30"/>
    <p:sldId id="16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62" d="100"/>
          <a:sy n="62" d="100"/>
        </p:scale>
        <p:origin x="8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Sheet1!$C$1</c:f>
              <c:strCache>
                <c:ptCount val="1"/>
                <c:pt idx="0">
                  <c:v>%</c:v>
                </c:pt>
              </c:strCache>
            </c:strRef>
          </c:tx>
          <c:dPt>
            <c:idx val="0"/>
            <c:bubble3D val="0"/>
            <c:spPr>
              <a:gradFill rotWithShape="1">
                <a:gsLst>
                  <a:gs pos="100000">
                    <a:srgbClr val="53A8E7"/>
                  </a:gs>
                  <a:gs pos="0">
                    <a:srgbClr val="1A75BB"/>
                  </a:gs>
                </a:gsLst>
                <a:lin ang="5400000" scaled="1"/>
              </a:gradFill>
              <a:ln>
                <a:noFill/>
              </a:ln>
              <a:effectLst/>
            </c:spPr>
            <c:extLst>
              <c:ext xmlns:c16="http://schemas.microsoft.com/office/drawing/2014/chart" uri="{C3380CC4-5D6E-409C-BE32-E72D297353CC}">
                <c16:uniqueId val="{00000001-1E1B-49E7-927E-B04585FA7862}"/>
              </c:ext>
            </c:extLst>
          </c:dPt>
          <c:dPt>
            <c:idx val="1"/>
            <c:bubble3D val="0"/>
            <c:spPr>
              <a:gradFill flip="none" rotWithShape="1">
                <a:gsLst>
                  <a:gs pos="0">
                    <a:srgbClr val="F2A068"/>
                  </a:gs>
                  <a:gs pos="100000">
                    <a:schemeClr val="accent2"/>
                  </a:gs>
                </a:gsLst>
                <a:path path="circle">
                  <a:fillToRect l="50000" t="130000" r="50000" b="-30000"/>
                </a:path>
                <a:tileRect/>
              </a:gradFill>
              <a:ln>
                <a:noFill/>
              </a:ln>
              <a:effectLst/>
            </c:spPr>
            <c:extLst>
              <c:ext xmlns:c16="http://schemas.microsoft.com/office/drawing/2014/chart" uri="{C3380CC4-5D6E-409C-BE32-E72D297353CC}">
                <c16:uniqueId val="{00000003-1E1B-49E7-927E-B04585FA7862}"/>
              </c:ext>
            </c:extLst>
          </c:dPt>
          <c:dPt>
            <c:idx val="2"/>
            <c:bubble3D val="0"/>
            <c:spPr>
              <a:gradFill flip="none" rotWithShape="1">
                <a:gsLst>
                  <a:gs pos="100000">
                    <a:srgbClr val="77C343"/>
                  </a:gs>
                  <a:gs pos="0">
                    <a:srgbClr val="A6D884"/>
                  </a:gs>
                </a:gsLst>
                <a:lin ang="0" scaled="1"/>
                <a:tileRect/>
              </a:gradFill>
              <a:ln>
                <a:noFill/>
              </a:ln>
              <a:effectLst/>
            </c:spPr>
            <c:extLst>
              <c:ext xmlns:c16="http://schemas.microsoft.com/office/drawing/2014/chart" uri="{C3380CC4-5D6E-409C-BE32-E72D297353CC}">
                <c16:uniqueId val="{00000005-1E1B-49E7-927E-B04585FA7862}"/>
              </c:ext>
            </c:extLst>
          </c:dPt>
          <c:dPt>
            <c:idx val="3"/>
            <c:bubble3D val="0"/>
            <c:spPr>
              <a:gradFill rotWithShape="1">
                <a:gsLst>
                  <a:gs pos="0">
                    <a:srgbClr val="F9B161"/>
                  </a:gs>
                  <a:gs pos="100000">
                    <a:srgbClr val="F6911F"/>
                  </a:gs>
                </a:gsLst>
                <a:lin ang="5400000" scaled="1"/>
              </a:gradFill>
              <a:ln>
                <a:noFill/>
              </a:ln>
              <a:effectLst/>
            </c:spPr>
            <c:extLst>
              <c:ext xmlns:c16="http://schemas.microsoft.com/office/drawing/2014/chart" uri="{C3380CC4-5D6E-409C-BE32-E72D297353CC}">
                <c16:uniqueId val="{00000007-1E1B-49E7-927E-B04585FA7862}"/>
              </c:ext>
            </c:extLst>
          </c:dPt>
          <c:dPt>
            <c:idx val="4"/>
            <c:bubble3D val="0"/>
            <c:spPr>
              <a:gradFill rotWithShape="1">
                <a:gsLst>
                  <a:gs pos="100000">
                    <a:srgbClr val="741B47"/>
                  </a:gs>
                  <a:gs pos="0">
                    <a:srgbClr val="D75194"/>
                  </a:gs>
                </a:gsLst>
                <a:lin ang="5400000" scaled="1"/>
              </a:gradFill>
              <a:ln>
                <a:noFill/>
              </a:ln>
              <a:effectLst/>
            </c:spPr>
            <c:extLst>
              <c:ext xmlns:c16="http://schemas.microsoft.com/office/drawing/2014/chart" uri="{C3380CC4-5D6E-409C-BE32-E72D297353CC}">
                <c16:uniqueId val="{00000009-1E1B-49E7-927E-B04585FA7862}"/>
              </c:ext>
            </c:extLst>
          </c:dPt>
          <c:dPt>
            <c:idx val="5"/>
            <c:bubble3D val="0"/>
            <c:spPr>
              <a:gradFill flip="none" rotWithShape="1">
                <a:gsLst>
                  <a:gs pos="100000">
                    <a:srgbClr val="D7EACC"/>
                  </a:gs>
                  <a:gs pos="47000">
                    <a:srgbClr val="00B050"/>
                  </a:gs>
                  <a:gs pos="0">
                    <a:srgbClr val="00B050"/>
                  </a:gs>
                </a:gsLst>
                <a:lin ang="2700000" scaled="1"/>
                <a:tileRect/>
              </a:gradFill>
              <a:ln>
                <a:noFill/>
              </a:ln>
              <a:effectLst/>
            </c:spPr>
            <c:extLst>
              <c:ext xmlns:c16="http://schemas.microsoft.com/office/drawing/2014/chart" uri="{C3380CC4-5D6E-409C-BE32-E72D297353CC}">
                <c16:uniqueId val="{0000000B-1E1B-49E7-927E-B04585FA7862}"/>
              </c:ext>
            </c:extLst>
          </c:dPt>
          <c:dPt>
            <c:idx val="6"/>
            <c:bubble3D val="0"/>
            <c:spPr>
              <a:gradFill rotWithShape="1">
                <a:gsLst>
                  <a:gs pos="100000">
                    <a:srgbClr val="4279D2"/>
                  </a:gs>
                  <a:gs pos="0">
                    <a:srgbClr val="1E427C"/>
                  </a:gs>
                </a:gsLst>
                <a:lin ang="5400000" scaled="1"/>
              </a:gradFill>
              <a:ln>
                <a:noFill/>
              </a:ln>
              <a:effectLst/>
            </c:spPr>
            <c:extLst>
              <c:ext xmlns:c16="http://schemas.microsoft.com/office/drawing/2014/chart" uri="{C3380CC4-5D6E-409C-BE32-E72D297353CC}">
                <c16:uniqueId val="{0000000D-1E1B-49E7-927E-B04585FA7862}"/>
              </c:ext>
            </c:extLst>
          </c:dPt>
          <c:dPt>
            <c:idx val="7"/>
            <c:bubble3D val="0"/>
            <c:spPr>
              <a:gradFill rotWithShape="1">
                <a:gsLst>
                  <a:gs pos="0">
                    <a:srgbClr val="B07BD7"/>
                  </a:gs>
                  <a:gs pos="92000">
                    <a:srgbClr val="7030A0"/>
                  </a:gs>
                </a:gsLst>
                <a:path path="circle">
                  <a:fillToRect l="50000" t="130000" r="50000" b="-30000"/>
                </a:path>
              </a:gradFill>
              <a:ln>
                <a:noFill/>
              </a:ln>
              <a:effectLst/>
            </c:spPr>
            <c:extLst>
              <c:ext xmlns:c16="http://schemas.microsoft.com/office/drawing/2014/chart" uri="{C3380CC4-5D6E-409C-BE32-E72D297353CC}">
                <c16:uniqueId val="{0000000F-1E1B-49E7-927E-B04585FA7862}"/>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1E1B-49E7-927E-B04585FA7862}"/>
              </c:ext>
            </c:extLst>
          </c:dPt>
          <c:dLbls>
            <c:delete val="1"/>
          </c:dLbls>
          <c:cat>
            <c:strRef>
              <c:f>Sheet1!$A$2:$A$10</c:f>
              <c:strCache>
                <c:ptCount val="9"/>
                <c:pt idx="0">
                  <c:v>07 GL</c:v>
                </c:pt>
                <c:pt idx="1">
                  <c:v>DCP</c:v>
                </c:pt>
                <c:pt idx="2">
                  <c:v>Conservation (ICS &amp; System)</c:v>
                </c:pt>
                <c:pt idx="3">
                  <c:v>CAP</c:v>
                </c:pt>
                <c:pt idx="4">
                  <c:v>On-River M&amp;I</c:v>
                </c:pt>
                <c:pt idx="5">
                  <c:v>On-River AG</c:v>
                </c:pt>
                <c:pt idx="6">
                  <c:v>On-River Tribal</c:v>
                </c:pt>
                <c:pt idx="7">
                  <c:v>On-River Wildlife Refuges</c:v>
                </c:pt>
                <c:pt idx="8">
                  <c:v>On-River Other</c:v>
                </c:pt>
              </c:strCache>
            </c:strRef>
          </c:cat>
          <c:val>
            <c:numRef>
              <c:f>Sheet1!$C$2:$C$10</c:f>
              <c:numCache>
                <c:formatCode>General</c:formatCode>
                <c:ptCount val="9"/>
                <c:pt idx="0">
                  <c:v>11.4</c:v>
                </c:pt>
                <c:pt idx="1">
                  <c:v>6.9</c:v>
                </c:pt>
                <c:pt idx="2">
                  <c:v>9.8000000000000007</c:v>
                </c:pt>
                <c:pt idx="3">
                  <c:v>34.200000000000003</c:v>
                </c:pt>
                <c:pt idx="4">
                  <c:v>1.4</c:v>
                </c:pt>
                <c:pt idx="5">
                  <c:v>24.7</c:v>
                </c:pt>
                <c:pt idx="6">
                  <c:v>11.1</c:v>
                </c:pt>
                <c:pt idx="7">
                  <c:v>0.5</c:v>
                </c:pt>
                <c:pt idx="8">
                  <c:v>0</c:v>
                </c:pt>
              </c:numCache>
            </c:numRef>
          </c:val>
          <c:extLst>
            <c:ext xmlns:c16="http://schemas.microsoft.com/office/drawing/2014/chart" uri="{C3380CC4-5D6E-409C-BE32-E72D297353CC}">
              <c16:uniqueId val="{00000012-1E1B-49E7-927E-B04585FA786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0081B-9FD6-46DE-80CA-74ED737C1F18}"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D3117-3FE5-4382-B326-AE03EA5E0F24}" type="slidenum">
              <a:rPr lang="en-US" smtClean="0"/>
              <a:t>‹#›</a:t>
            </a:fld>
            <a:endParaRPr lang="en-US"/>
          </a:p>
        </p:txBody>
      </p:sp>
    </p:spTree>
    <p:extLst>
      <p:ext uri="{BB962C8B-B14F-4D97-AF65-F5344CB8AC3E}">
        <p14:creationId xmlns:p14="http://schemas.microsoft.com/office/powerpoint/2010/main" val="74380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749300" y="1181100"/>
            <a:ext cx="566737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716621" y="4548459"/>
            <a:ext cx="5732949" cy="3721465"/>
          </a:xfrm>
          <a:prstGeom prst="rect">
            <a:avLst/>
          </a:prstGeom>
          <a:noFill/>
          <a:ln>
            <a:noFill/>
          </a:ln>
        </p:spPr>
        <p:txBody>
          <a:bodyPr spcFirstLastPara="1" wrap="square" lIns="95055" tIns="47526" rIns="95055" bIns="47526" anchor="t" anchorCtr="0">
            <a:noAutofit/>
          </a:bodyPr>
          <a:lstStyle/>
          <a:p>
            <a:pPr>
              <a:buSzPts val="1400"/>
            </a:pPr>
            <a:endParaRPr dirty="0"/>
          </a:p>
        </p:txBody>
      </p:sp>
      <p:sp>
        <p:nvSpPr>
          <p:cNvPr id="163" name="Google Shape;163;p1:notes"/>
          <p:cNvSpPr txBox="1">
            <a:spLocks noGrp="1"/>
          </p:cNvSpPr>
          <p:nvPr>
            <p:ph type="sldNum" idx="12"/>
          </p:nvPr>
        </p:nvSpPr>
        <p:spPr>
          <a:xfrm>
            <a:off x="4059185" y="8977139"/>
            <a:ext cx="3105348" cy="474208"/>
          </a:xfrm>
          <a:prstGeom prst="rect">
            <a:avLst/>
          </a:prstGeom>
          <a:noFill/>
          <a:ln>
            <a:noFill/>
          </a:ln>
        </p:spPr>
        <p:txBody>
          <a:bodyPr spcFirstLastPara="1" wrap="square" lIns="95055" tIns="47526" rIns="95055" bIns="47526" anchor="b" anchorCtr="0">
            <a:noAutofit/>
          </a:bodyPr>
          <a:lstStyle/>
          <a:p>
            <a:pPr marL="0" marR="0" lvl="0" indent="0" algn="r" defTabSz="93158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31584" rtl="0" eaLnBrk="1" fontAlgn="auto" latinLnBrk="0" hangingPunct="1">
                <a:lnSpc>
                  <a:spcPct val="100000"/>
                </a:lnSpc>
                <a:spcBef>
                  <a:spcPts val="0"/>
                </a:spcBef>
                <a:spcAft>
                  <a:spcPts val="0"/>
                </a:spcAft>
                <a:buClr>
                  <a:srgbClr val="000000"/>
                </a:buClr>
                <a:buSzPts val="1200"/>
                <a:buFontTx/>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584" rtl="0" eaLnBrk="1" fontAlgn="auto" latinLnBrk="0" hangingPunct="1">
              <a:lnSpc>
                <a:spcPct val="100000"/>
              </a:lnSpc>
              <a:spcBef>
                <a:spcPts val="0"/>
              </a:spcBef>
              <a:spcAft>
                <a:spcPts val="0"/>
              </a:spcAft>
              <a:buClrTx/>
              <a:buSzTx/>
              <a:buFontTx/>
              <a:buNone/>
              <a:tabLst/>
              <a:defRPr/>
            </a:pPr>
            <a:fld id="{077ED784-FBD3-44EE-B283-E661B5997B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58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5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86C1A-9130-40E2-B73E-2C5C6FBDFA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75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28663"/>
            <a:ext cx="6553200" cy="3686175"/>
          </a:xfrm>
        </p:spPr>
      </p:sp>
      <p:sp>
        <p:nvSpPr>
          <p:cNvPr id="3" name="Notes Placeholder 2"/>
          <p:cNvSpPr>
            <a:spLocks noGrp="1"/>
          </p:cNvSpPr>
          <p:nvPr>
            <p:ph type="body" idx="1"/>
          </p:nvPr>
        </p:nvSpPr>
        <p:spPr/>
        <p:txBody>
          <a:bodyPr/>
          <a:lstStyle/>
          <a:p>
            <a:pPr marL="178003" indent="-178003">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4929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29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38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86751" rtl="0" eaLnBrk="1" fontAlgn="auto" latinLnBrk="0" hangingPunct="1">
              <a:lnSpc>
                <a:spcPct val="100000"/>
              </a:lnSpc>
              <a:spcBef>
                <a:spcPts val="0"/>
              </a:spcBef>
              <a:spcAft>
                <a:spcPts val="0"/>
              </a:spcAft>
              <a:buClrTx/>
              <a:buSzTx/>
              <a:buFontTx/>
              <a:buNone/>
              <a:tabLst/>
              <a:defRPr/>
            </a:pPr>
            <a:fld id="{7FD3AC94-CACE-425A-A7AE-B1C351CD819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6751"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545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717550"/>
            <a:ext cx="6445250" cy="3625850"/>
          </a:xfrm>
        </p:spPr>
      </p:sp>
      <p:sp>
        <p:nvSpPr>
          <p:cNvPr id="3" name="Notes Placeholder 2"/>
          <p:cNvSpPr>
            <a:spLocks noGrp="1"/>
          </p:cNvSpPr>
          <p:nvPr>
            <p:ph type="body" idx="1"/>
          </p:nvPr>
        </p:nvSpPr>
        <p:spPr/>
        <p:txBody>
          <a:bodyPr/>
          <a:lstStyle/>
          <a:p>
            <a:pPr marL="174690" indent="-17469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3162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62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3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717550"/>
            <a:ext cx="6445250" cy="3625850"/>
          </a:xfrm>
        </p:spPr>
      </p:sp>
      <p:sp>
        <p:nvSpPr>
          <p:cNvPr id="3" name="Notes Placeholder 2"/>
          <p:cNvSpPr>
            <a:spLocks noGrp="1"/>
          </p:cNvSpPr>
          <p:nvPr>
            <p:ph type="body" idx="1"/>
          </p:nvPr>
        </p:nvSpPr>
        <p:spPr/>
        <p:txBody>
          <a:bodyPr/>
          <a:lstStyle/>
          <a:p>
            <a:pPr marL="174690" indent="-17469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3162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62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29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28663"/>
            <a:ext cx="6553200" cy="3686175"/>
          </a:xfrm>
        </p:spPr>
      </p:sp>
      <p:sp>
        <p:nvSpPr>
          <p:cNvPr id="3" name="Notes Placeholder 2"/>
          <p:cNvSpPr>
            <a:spLocks noGrp="1"/>
          </p:cNvSpPr>
          <p:nvPr>
            <p:ph type="body" idx="1"/>
          </p:nvPr>
        </p:nvSpPr>
        <p:spPr/>
        <p:txBody>
          <a:bodyPr/>
          <a:lstStyle/>
          <a:p>
            <a:pPr marL="178003" indent="-178003">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4929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29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18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28663"/>
            <a:ext cx="6553200" cy="3686175"/>
          </a:xfrm>
        </p:spPr>
      </p:sp>
      <p:sp>
        <p:nvSpPr>
          <p:cNvPr id="3" name="Notes Placeholder 2"/>
          <p:cNvSpPr>
            <a:spLocks noGrp="1"/>
          </p:cNvSpPr>
          <p:nvPr>
            <p:ph type="body" idx="1"/>
          </p:nvPr>
        </p:nvSpPr>
        <p:spPr/>
        <p:txBody>
          <a:bodyPr/>
          <a:lstStyle/>
          <a:p>
            <a:pPr marL="178003" indent="-178003">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4929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298"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10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28663"/>
            <a:ext cx="6553200" cy="3686175"/>
          </a:xfrm>
        </p:spPr>
      </p:sp>
      <p:sp>
        <p:nvSpPr>
          <p:cNvPr id="3" name="Notes Placeholder 2"/>
          <p:cNvSpPr>
            <a:spLocks noGrp="1"/>
          </p:cNvSpPr>
          <p:nvPr>
            <p:ph type="body" idx="1"/>
          </p:nvPr>
        </p:nvSpPr>
        <p:spPr/>
        <p:txBody>
          <a:bodyPr/>
          <a:lstStyle/>
          <a:p>
            <a:pPr marL="178003" indent="-178003">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4929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298"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126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86751" rtl="0" eaLnBrk="1" fontAlgn="auto" latinLnBrk="0" hangingPunct="1">
              <a:lnSpc>
                <a:spcPct val="100000"/>
              </a:lnSpc>
              <a:spcBef>
                <a:spcPts val="0"/>
              </a:spcBef>
              <a:spcAft>
                <a:spcPts val="0"/>
              </a:spcAft>
              <a:buClrTx/>
              <a:buSzTx/>
              <a:buFontTx/>
              <a:buNone/>
              <a:tabLst/>
              <a:defRPr/>
            </a:pPr>
            <a:fld id="{7FD3AC94-CACE-425A-A7AE-B1C351CD819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6751"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717917" y="4554671"/>
            <a:ext cx="5743335" cy="3726549"/>
          </a:xfrm>
          <a:prstGeom prst="rect">
            <a:avLst/>
          </a:prstGeom>
          <a:noFill/>
          <a:ln>
            <a:noFill/>
          </a:ln>
        </p:spPr>
        <p:txBody>
          <a:bodyPr spcFirstLastPara="1" wrap="square" lIns="95222" tIns="47611" rIns="95222" bIns="47611" anchor="t" anchorCtr="0">
            <a:noAutofit/>
          </a:bodyPr>
          <a:lstStyle/>
          <a:p>
            <a:pPr marL="291636" indent="-174982">
              <a:buClr>
                <a:schemeClr val="dk1"/>
              </a:buClr>
              <a:buSzPts val="1800"/>
            </a:pPr>
            <a:endParaRPr sz="1800"/>
          </a:p>
        </p:txBody>
      </p:sp>
      <p:sp>
        <p:nvSpPr>
          <p:cNvPr id="308" name="Google Shape;308;p13:notes"/>
          <p:cNvSpPr txBox="1">
            <a:spLocks noGrp="1"/>
          </p:cNvSpPr>
          <p:nvPr>
            <p:ph type="sldNum" idx="12"/>
          </p:nvPr>
        </p:nvSpPr>
        <p:spPr>
          <a:xfrm>
            <a:off x="4066539" y="8989403"/>
            <a:ext cx="3110973" cy="474856"/>
          </a:xfrm>
          <a:prstGeom prst="rect">
            <a:avLst/>
          </a:prstGeom>
          <a:noFill/>
          <a:ln>
            <a:noFill/>
          </a:ln>
        </p:spPr>
        <p:txBody>
          <a:bodyPr spcFirstLastPara="1" wrap="square" lIns="95222" tIns="47611" rIns="95222" bIns="47611" anchor="b" anchorCtr="0">
            <a:noAutofit/>
          </a:bodyPr>
          <a:lstStyle/>
          <a:p>
            <a:pPr marL="0" marR="0" lvl="0" indent="0" algn="r" defTabSz="933237" rtl="0" eaLnBrk="1" fontAlgn="auto" latinLnBrk="0" hangingPunct="1">
              <a:lnSpc>
                <a:spcPct val="100000"/>
              </a:lnSpc>
              <a:spcBef>
                <a:spcPts val="0"/>
              </a:spcBef>
              <a:spcAft>
                <a:spcPts val="0"/>
              </a:spcAft>
              <a:buClr>
                <a:srgbClr val="000000"/>
              </a:buClr>
              <a:buSzPts val="14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3237" rtl="0" eaLnBrk="1" fontAlgn="auto" latinLnBrk="0" hangingPunct="1">
                <a:lnSpc>
                  <a:spcPct val="100000"/>
                </a:lnSpc>
                <a:spcBef>
                  <a:spcPts val="0"/>
                </a:spcBef>
                <a:spcAft>
                  <a:spcPts val="0"/>
                </a:spcAft>
                <a:buClr>
                  <a:srgbClr val="000000"/>
                </a:buClr>
                <a:buSzPts val="1400"/>
                <a:buFontTx/>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28663"/>
            <a:ext cx="6553200" cy="3686175"/>
          </a:xfrm>
        </p:spPr>
      </p:sp>
      <p:sp>
        <p:nvSpPr>
          <p:cNvPr id="3" name="Notes Placeholder 2"/>
          <p:cNvSpPr>
            <a:spLocks noGrp="1"/>
          </p:cNvSpPr>
          <p:nvPr>
            <p:ph type="body" idx="1"/>
          </p:nvPr>
        </p:nvSpPr>
        <p:spPr/>
        <p:txBody>
          <a:bodyPr/>
          <a:lstStyle/>
          <a:p>
            <a:pPr marL="178003" indent="-178003">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4929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298"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692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28663"/>
            <a:ext cx="6553200" cy="3686175"/>
          </a:xfrm>
        </p:spPr>
      </p:sp>
      <p:sp>
        <p:nvSpPr>
          <p:cNvPr id="3" name="Notes Placeholder 2"/>
          <p:cNvSpPr>
            <a:spLocks noGrp="1"/>
          </p:cNvSpPr>
          <p:nvPr>
            <p:ph type="body" idx="1"/>
          </p:nvPr>
        </p:nvSpPr>
        <p:spPr/>
        <p:txBody>
          <a:bodyPr/>
          <a:lstStyle/>
          <a:p>
            <a:pPr marL="178003" indent="-178003">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4929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298"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11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a:spLocks noGrp="1" noRot="1" noChangeAspect="1"/>
          </p:cNvSpPr>
          <p:nvPr>
            <p:ph type="sldImg" idx="2"/>
          </p:nvPr>
        </p:nvSpPr>
        <p:spPr>
          <a:xfrm>
            <a:off x="749300" y="1181100"/>
            <a:ext cx="566737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4:notes"/>
          <p:cNvSpPr txBox="1">
            <a:spLocks noGrp="1"/>
          </p:cNvSpPr>
          <p:nvPr>
            <p:ph type="body" idx="1"/>
          </p:nvPr>
        </p:nvSpPr>
        <p:spPr>
          <a:xfrm>
            <a:off x="716621" y="4548459"/>
            <a:ext cx="5732949" cy="3721465"/>
          </a:xfrm>
          <a:prstGeom prst="rect">
            <a:avLst/>
          </a:prstGeom>
          <a:noFill/>
          <a:ln>
            <a:noFill/>
          </a:ln>
        </p:spPr>
        <p:txBody>
          <a:bodyPr spcFirstLastPara="1" wrap="square" lIns="95055" tIns="47526" rIns="95055" bIns="47526" anchor="t" anchorCtr="0">
            <a:noAutofit/>
          </a:bodyPr>
          <a:lstStyle/>
          <a:p>
            <a:pPr>
              <a:buSzPts val="1400"/>
            </a:pPr>
            <a:endParaRPr dirty="0"/>
          </a:p>
        </p:txBody>
      </p:sp>
      <p:sp>
        <p:nvSpPr>
          <p:cNvPr id="317" name="Google Shape;317;p14:notes"/>
          <p:cNvSpPr txBox="1">
            <a:spLocks noGrp="1"/>
          </p:cNvSpPr>
          <p:nvPr>
            <p:ph type="sldNum" idx="12"/>
          </p:nvPr>
        </p:nvSpPr>
        <p:spPr>
          <a:xfrm>
            <a:off x="4059185" y="8977139"/>
            <a:ext cx="3105348" cy="474208"/>
          </a:xfrm>
          <a:prstGeom prst="rect">
            <a:avLst/>
          </a:prstGeom>
          <a:noFill/>
          <a:ln>
            <a:noFill/>
          </a:ln>
        </p:spPr>
        <p:txBody>
          <a:bodyPr spcFirstLastPara="1" wrap="square" lIns="95055" tIns="47526" rIns="95055" bIns="47526" anchor="b" anchorCtr="0">
            <a:noAutofit/>
          </a:bodyPr>
          <a:lstStyle/>
          <a:p>
            <a:pPr marL="0" marR="0" lvl="0" indent="0" algn="r" defTabSz="931584" rtl="0" eaLnBrk="1" fontAlgn="auto" latinLnBrk="0" hangingPunct="1">
              <a:lnSpc>
                <a:spcPct val="100000"/>
              </a:lnSpc>
              <a:spcBef>
                <a:spcPts val="0"/>
              </a:spcBef>
              <a:spcAft>
                <a:spcPts val="0"/>
              </a:spcAft>
              <a:buClr>
                <a:srgbClr val="000000"/>
              </a:buClr>
              <a:buSzPts val="14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584" rtl="0" eaLnBrk="1" fontAlgn="auto" latinLnBrk="0" hangingPunct="1">
                <a:lnSpc>
                  <a:spcPct val="100000"/>
                </a:lnSpc>
                <a:spcBef>
                  <a:spcPts val="0"/>
                </a:spcBef>
                <a:spcAft>
                  <a:spcPts val="0"/>
                </a:spcAft>
                <a:buClr>
                  <a:srgbClr val="000000"/>
                </a:buClr>
                <a:buSzPts val="1400"/>
                <a:buFontTx/>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8411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50775" rtl="0" eaLnBrk="1" fontAlgn="auto" latinLnBrk="0" hangingPunct="1">
              <a:lnSpc>
                <a:spcPct val="100000"/>
              </a:lnSpc>
              <a:spcBef>
                <a:spcPts val="0"/>
              </a:spcBef>
              <a:spcAft>
                <a:spcPts val="0"/>
              </a:spcAft>
              <a:buClrTx/>
              <a:buSzTx/>
              <a:buFontTx/>
              <a:buNone/>
              <a:tabLst/>
              <a:defRPr/>
            </a:pPr>
            <a:fld id="{077ED784-FBD3-44EE-B283-E661B5997B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77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1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28.1% reductions</a:t>
            </a: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77ED784-FBD3-44EE-B283-E661B5997B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189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updated July 18, 2023.  Snowpack peaked on April 7 at 161% of Median.</a:t>
            </a:r>
          </a:p>
          <a:p>
            <a:endParaRPr lang="en-US" dirty="0"/>
          </a:p>
          <a:p>
            <a:r>
              <a:rPr lang="en-US" dirty="0"/>
              <a:t>Note:  These are based on WY unregulated inflow totals.  Mid-month Apr WY forecast down slightly:  ~13.9 MAF or 145% of average.</a:t>
            </a:r>
          </a:p>
        </p:txBody>
      </p:sp>
      <p:sp>
        <p:nvSpPr>
          <p:cNvPr id="4" name="Slide Number Placeholder 3"/>
          <p:cNvSpPr>
            <a:spLocks noGrp="1"/>
          </p:cNvSpPr>
          <p:nvPr>
            <p:ph type="sldNum" sz="quarter" idx="5"/>
          </p:nvPr>
        </p:nvSpPr>
        <p:spPr/>
        <p:txBody>
          <a:bodyPr/>
          <a:lstStyle/>
          <a:p>
            <a:pPr marL="0" marR="0" lvl="0" indent="0" algn="r" defTabSz="950775" rtl="0" eaLnBrk="1" fontAlgn="auto" latinLnBrk="0" hangingPunct="1">
              <a:lnSpc>
                <a:spcPct val="100000"/>
              </a:lnSpc>
              <a:spcBef>
                <a:spcPts val="0"/>
              </a:spcBef>
              <a:spcAft>
                <a:spcPts val="0"/>
              </a:spcAft>
              <a:buClrTx/>
              <a:buSzTx/>
              <a:buFontTx/>
              <a:buNone/>
              <a:tabLst/>
              <a:defRPr/>
            </a:pPr>
            <a:fld id="{077ED784-FBD3-44EE-B283-E661B5997B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077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22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storage includes: </a:t>
            </a:r>
            <a:r>
              <a:rPr lang="en-US" b="1" dirty="0"/>
              <a:t>UB: </a:t>
            </a:r>
            <a:r>
              <a:rPr lang="en-US" dirty="0"/>
              <a:t>Powell, Flaming Gorge, Fontenelle, Blue Mesa, Morrow Point, Crystal and Navajo, </a:t>
            </a:r>
            <a:r>
              <a:rPr lang="en-US" b="1" dirty="0"/>
              <a:t>LB: </a:t>
            </a:r>
            <a:r>
              <a:rPr lang="en-US" dirty="0"/>
              <a:t>Mead, Mohave and Havasu</a:t>
            </a:r>
          </a:p>
          <a:p>
            <a:endParaRPr lang="en-US" dirty="0"/>
          </a:p>
          <a:p>
            <a:r>
              <a:rPr lang="en-US" dirty="0"/>
              <a:t>System Storage as of 4/30/23:  19,796 KAF or 34%</a:t>
            </a:r>
          </a:p>
          <a:p>
            <a:r>
              <a:rPr lang="en-US" dirty="0"/>
              <a:t>(5/1/23 Water Supply Report)</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F6A1EA66-1965-45D4-BB8A-FFF2B555481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92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0953" lvl="1">
              <a:spcAft>
                <a:spcPts val="315"/>
              </a:spcAft>
              <a:tabLst>
                <a:tab pos="961904" algn="l"/>
              </a:tabLst>
            </a:pPr>
            <a:endParaRPr lang="en-US"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5160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717550"/>
            <a:ext cx="6445250" cy="3625850"/>
          </a:xfrm>
        </p:spPr>
      </p:sp>
      <p:sp>
        <p:nvSpPr>
          <p:cNvPr id="3" name="Notes Placeholder 2"/>
          <p:cNvSpPr>
            <a:spLocks noGrp="1"/>
          </p:cNvSpPr>
          <p:nvPr>
            <p:ph type="body" idx="1"/>
          </p:nvPr>
        </p:nvSpPr>
        <p:spPr/>
        <p:txBody>
          <a:bodyPr/>
          <a:lstStyle/>
          <a:p>
            <a:r>
              <a:rPr lang="en-US" b="1" dirty="0"/>
              <a:t>BRENDA</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a chart showing Arizona’s recent Colorado River use under a Tier 1 shortage condition.  This provides a general reference of the magnitude of the supplies.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On the left is the use along the mainstem of the Colorado River. On-River consumptive uses do fluctuate a bit as there is a fair amount of agricultural use and in total is about 1.1 MAF. You can see the split between 1st Priority (approximately 500 KAF) and Priorities 2 and 3 is about the same. There is a small portion of 4</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priority on-river use (about 50 kaf). On the right is the CAP supply. There is a small piece of 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priority, but a bulk of the supply CAP delivers is 4</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priority. Both categories show System Conservation.</a:t>
            </a:r>
            <a:endParaRPr lang="en-US" b="0" dirty="0"/>
          </a:p>
        </p:txBody>
      </p:sp>
      <p:sp>
        <p:nvSpPr>
          <p:cNvPr id="4" name="Slide Number Placeholder 3"/>
          <p:cNvSpPr>
            <a:spLocks noGrp="1"/>
          </p:cNvSpPr>
          <p:nvPr>
            <p:ph type="sldNum" sz="quarter" idx="10"/>
          </p:nvPr>
        </p:nvSpPr>
        <p:spPr/>
        <p:txBody>
          <a:bodyPr/>
          <a:lstStyle/>
          <a:p>
            <a:pPr marL="0" marR="0" lvl="0" indent="0" algn="r" defTabSz="931628" rtl="0" eaLnBrk="1" fontAlgn="auto" latinLnBrk="0" hangingPunct="1">
              <a:lnSpc>
                <a:spcPct val="100000"/>
              </a:lnSpc>
              <a:spcBef>
                <a:spcPts val="0"/>
              </a:spcBef>
              <a:spcAft>
                <a:spcPts val="0"/>
              </a:spcAft>
              <a:buClrTx/>
              <a:buSzTx/>
              <a:buFontTx/>
              <a:buNone/>
              <a:tabLst/>
              <a:defRPr/>
            </a:pPr>
            <a:fld id="{5BEE5E8B-DDC7-4652-8F45-5C7889C7E9B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62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29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9">
              <a:defRPr/>
            </a:pPr>
            <a:r>
              <a:rPr lang="en-US" sz="1300" b="1" dirty="0">
                <a:latin typeface="+mn-lt"/>
              </a:rPr>
              <a:t>BRENDA</a:t>
            </a:r>
            <a:endParaRPr lang="en-US" sz="1300" dirty="0">
              <a:latin typeface="+mn-lt"/>
            </a:endParaRPr>
          </a:p>
          <a:p>
            <a:pPr marL="0" marR="0">
              <a:lnSpc>
                <a:spcPct val="107000"/>
              </a:lnSpc>
              <a:spcBef>
                <a:spcPts val="0"/>
              </a:spcBef>
              <a:spcAft>
                <a:spcPts val="800"/>
              </a:spcAft>
            </a:pPr>
            <a:endParaRPr lang="en-US" sz="13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a:effectLst/>
                <a:latin typeface="+mn-lt"/>
                <a:ea typeface="Calibri" panose="020F0502020204030204" pitchFamily="34" charset="0"/>
                <a:cs typeface="Times New Roman" panose="02020603050405020304" pitchFamily="18" charset="0"/>
              </a:rPr>
              <a:t>The majority of the CAP water supply is “junior” to other Colorado River water users in Arizona and the Lower Basin, so most of the shortage impacts fall to CAP water users.  However, there are also priorities within the CAP system that affect those impacts.</a:t>
            </a:r>
          </a:p>
          <a:p>
            <a:pPr marL="0" marR="0">
              <a:lnSpc>
                <a:spcPct val="107000"/>
              </a:lnSpc>
              <a:spcBef>
                <a:spcPts val="0"/>
              </a:spcBef>
              <a:spcAft>
                <a:spcPts val="800"/>
              </a:spcAft>
            </a:pPr>
            <a:endParaRPr lang="en-US" sz="13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dirty="0">
                <a:effectLst/>
                <a:latin typeface="+mn-lt"/>
                <a:ea typeface="Calibri" panose="020F0502020204030204" pitchFamily="34" charset="0"/>
                <a:cs typeface="Times New Roman" panose="02020603050405020304" pitchFamily="18" charset="0"/>
              </a:rPr>
              <a:t>To illustrate priorities in the CAP system, we use this “block chart” in which the size of the blocks is proportional to the volume of water anticipated to be ordered in 2024.  We won’t know final numbers until orders are placed in October, so these numbers are provisional.  This version is also showing how those orders would be filled if we had a full delivery supply in 2024, which we won’t.</a:t>
            </a:r>
            <a:br>
              <a:rPr lang="en-US" sz="1300" dirty="0">
                <a:effectLst/>
                <a:latin typeface="+mn-lt"/>
                <a:ea typeface="Calibri" panose="020F0502020204030204" pitchFamily="34" charset="0"/>
                <a:cs typeface="Times New Roman" panose="02020603050405020304" pitchFamily="18" charset="0"/>
              </a:rPr>
            </a:br>
            <a:r>
              <a:rPr lang="en-US" sz="13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300" dirty="0">
                <a:effectLst/>
                <a:latin typeface="+mn-lt"/>
                <a:ea typeface="Calibri" panose="020F0502020204030204" pitchFamily="34" charset="0"/>
                <a:cs typeface="Times New Roman" panose="02020603050405020304" pitchFamily="18" charset="0"/>
              </a:rPr>
              <a:t>In this chart, the highest priority is at the bottom, and the lowest is on the top.  One thing to note is that the names of the priorities do not perfectly align with how they are used.  For instance, some of the Indian priority supply is leased to cities.  This is also true for the so-called “NIA priority” supply, which is allocated to a mix of tribes and cities.  The NIA Priority pool factors prominently in our discussion today because those are the first category of CAP long-term contract supplies to be reduced.</a:t>
            </a:r>
          </a:p>
        </p:txBody>
      </p:sp>
    </p:spTree>
    <p:extLst>
      <p:ext uri="{BB962C8B-B14F-4D97-AF65-F5344CB8AC3E}">
        <p14:creationId xmlns:p14="http://schemas.microsoft.com/office/powerpoint/2010/main" val="187001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25" name="Google Shape;2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26" name="Google Shape;26;p16"/>
          <p:cNvGrpSpPr/>
          <p:nvPr/>
        </p:nvGrpSpPr>
        <p:grpSpPr>
          <a:xfrm>
            <a:off x="0" y="6096000"/>
            <a:ext cx="12192000" cy="609600"/>
            <a:chOff x="-3905250" y="4294188"/>
            <a:chExt cx="13011150" cy="1892300"/>
          </a:xfrm>
        </p:grpSpPr>
        <p:sp>
          <p:nvSpPr>
            <p:cNvPr id="27" name="Google Shape;27;p16"/>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16"/>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16"/>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16"/>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 name="Google Shape;31;p16"/>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2" name="Google Shape;32;p16"/>
          <p:cNvSpPr txBox="1">
            <a:spLocks noGrp="1"/>
          </p:cNvSpPr>
          <p:nvPr>
            <p:ph type="body" idx="2"/>
          </p:nvPr>
        </p:nvSpPr>
        <p:spPr>
          <a:xfrm>
            <a:off x="3124200" y="4419600"/>
            <a:ext cx="914400" cy="91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0637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1"/>
        <p:cNvGrpSpPr/>
        <p:nvPr/>
      </p:nvGrpSpPr>
      <p:grpSpPr>
        <a:xfrm>
          <a:off x="0" y="0"/>
          <a:ext cx="0" cy="0"/>
          <a:chOff x="0" y="0"/>
          <a:chExt cx="0" cy="0"/>
        </a:xfrm>
      </p:grpSpPr>
      <p:sp>
        <p:nvSpPr>
          <p:cNvPr id="92" name="Google Shape;92;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6" name="Google Shape;96;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98" name="Google Shape;9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98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102" name="Google Shape;10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598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3"/>
        <p:cNvGrpSpPr/>
        <p:nvPr/>
      </p:nvGrpSpPr>
      <p:grpSpPr>
        <a:xfrm>
          <a:off x="0" y="0"/>
          <a:ext cx="0" cy="0"/>
          <a:chOff x="0" y="0"/>
          <a:chExt cx="0" cy="0"/>
        </a:xfrm>
      </p:grpSpPr>
      <p:sp>
        <p:nvSpPr>
          <p:cNvPr id="104" name="Google Shape;10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105" name="Google Shape;10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9292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6"/>
        <p:cNvGrpSpPr/>
        <p:nvPr/>
      </p:nvGrpSpPr>
      <p:grpSpPr>
        <a:xfrm>
          <a:off x="0" y="0"/>
          <a:ext cx="0" cy="0"/>
          <a:chOff x="0" y="0"/>
          <a:chExt cx="0" cy="0"/>
        </a:xfrm>
      </p:grpSpPr>
      <p:sp>
        <p:nvSpPr>
          <p:cNvPr id="107" name="Google Shape;107;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9" name="Google Shape;109;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111" name="Google Shape;11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969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2"/>
        <p:cNvGrpSpPr/>
        <p:nvPr/>
      </p:nvGrpSpPr>
      <p:grpSpPr>
        <a:xfrm>
          <a:off x="0" y="0"/>
          <a:ext cx="0" cy="0"/>
          <a:chOff x="0" y="0"/>
          <a:chExt cx="0" cy="0"/>
        </a:xfrm>
      </p:grpSpPr>
      <p:sp>
        <p:nvSpPr>
          <p:cNvPr id="113" name="Google Shape;113;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2"/>
          <p:cNvSpPr>
            <a:spLocks noGrp="1"/>
          </p:cNvSpPr>
          <p:nvPr>
            <p:ph type="pic" idx="2"/>
          </p:nvPr>
        </p:nvSpPr>
        <p:spPr>
          <a:xfrm>
            <a:off x="5183188" y="987425"/>
            <a:ext cx="6172200" cy="4873625"/>
          </a:xfrm>
          <a:prstGeom prst="rect">
            <a:avLst/>
          </a:prstGeom>
          <a:noFill/>
          <a:ln>
            <a:noFill/>
          </a:ln>
        </p:spPr>
      </p:sp>
      <p:sp>
        <p:nvSpPr>
          <p:cNvPr id="115" name="Google Shape;115;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117" name="Google Shape;11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292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122" name="Google Shape;12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5198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3"/>
        <p:cNvGrpSpPr/>
        <p:nvPr/>
      </p:nvGrpSpPr>
      <p:grpSpPr>
        <a:xfrm>
          <a:off x="0" y="0"/>
          <a:ext cx="0" cy="0"/>
          <a:chOff x="0" y="0"/>
          <a:chExt cx="0" cy="0"/>
        </a:xfrm>
      </p:grpSpPr>
      <p:sp>
        <p:nvSpPr>
          <p:cNvPr id="124" name="Google Shape;124;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127" name="Google Shape;12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25551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8"/>
        <p:cNvGrpSpPr/>
        <p:nvPr/>
      </p:nvGrpSpPr>
      <p:grpSpPr>
        <a:xfrm>
          <a:off x="0" y="0"/>
          <a:ext cx="0" cy="0"/>
          <a:chOff x="0" y="0"/>
          <a:chExt cx="0" cy="0"/>
        </a:xfrm>
      </p:grpSpPr>
      <p:sp>
        <p:nvSpPr>
          <p:cNvPr id="129" name="Google Shape;129;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2339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August 8, 2023</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EB4574-46BF-4366-BDDB-0E366700F9B8}" type="slidenum">
              <a:rPr lang="en-US" smtClean="0"/>
              <a:t>‹#›</a:t>
            </a:fld>
            <a:endParaRPr lang="en-US" dirty="0"/>
          </a:p>
        </p:txBody>
      </p:sp>
      <p:grpSp>
        <p:nvGrpSpPr>
          <p:cNvPr id="7" name="Group 9">
            <a:extLst>
              <a:ext uri="{FF2B5EF4-FFF2-40B4-BE49-F238E27FC236}">
                <a16:creationId xmlns:a16="http://schemas.microsoft.com/office/drawing/2014/main" id="{4DB17763-A3BD-4B23-895A-5DE2FB4A6E98}"/>
              </a:ext>
            </a:extLst>
          </p:cNvPr>
          <p:cNvGrpSpPr>
            <a:grpSpLocks noChangeAspect="1"/>
          </p:cNvGrpSpPr>
          <p:nvPr userDrawn="1"/>
        </p:nvGrpSpPr>
        <p:grpSpPr bwMode="hidden">
          <a:xfrm>
            <a:off x="0" y="6096000"/>
            <a:ext cx="12192000" cy="609600"/>
            <a:chOff x="-3905250" y="4294188"/>
            <a:chExt cx="13011150" cy="1892300"/>
          </a:xfrm>
        </p:grpSpPr>
        <p:sp>
          <p:nvSpPr>
            <p:cNvPr id="8" name="Freeform 14">
              <a:extLst>
                <a:ext uri="{FF2B5EF4-FFF2-40B4-BE49-F238E27FC236}">
                  <a16:creationId xmlns:a16="http://schemas.microsoft.com/office/drawing/2014/main" id="{C257D1E4-DBB8-452D-B62F-D160114EDEE8}"/>
                </a:ext>
              </a:extLst>
            </p:cNvPr>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9" name="Freeform 18">
              <a:extLst>
                <a:ext uri="{FF2B5EF4-FFF2-40B4-BE49-F238E27FC236}">
                  <a16:creationId xmlns:a16="http://schemas.microsoft.com/office/drawing/2014/main" id="{0B5A4003-14C1-40B8-8CE5-54F118E08705}"/>
                </a:ext>
              </a:extLst>
            </p:cNvPr>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0" name="Freeform 22">
              <a:extLst>
                <a:ext uri="{FF2B5EF4-FFF2-40B4-BE49-F238E27FC236}">
                  <a16:creationId xmlns:a16="http://schemas.microsoft.com/office/drawing/2014/main" id="{8C87957A-63FA-46B2-950A-488CA2B5C9F2}"/>
                </a:ext>
              </a:extLst>
            </p:cNvPr>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1" name="Freeform 26">
              <a:extLst>
                <a:ext uri="{FF2B5EF4-FFF2-40B4-BE49-F238E27FC236}">
                  <a16:creationId xmlns:a16="http://schemas.microsoft.com/office/drawing/2014/main" id="{4ECBF36D-E7F3-4CE2-96AD-F3C7AD24B585}"/>
                </a:ext>
              </a:extLst>
            </p:cNvPr>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2" name="Freeform 10">
              <a:extLst>
                <a:ext uri="{FF2B5EF4-FFF2-40B4-BE49-F238E27FC236}">
                  <a16:creationId xmlns:a16="http://schemas.microsoft.com/office/drawing/2014/main" id="{61724E0C-2AC5-4A95-BA3A-F9BE2356DE34}"/>
                </a:ext>
              </a:extLst>
            </p:cNvPr>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13" name="Content Placeholder 12">
            <a:extLst>
              <a:ext uri="{FF2B5EF4-FFF2-40B4-BE49-F238E27FC236}">
                <a16:creationId xmlns:a16="http://schemas.microsoft.com/office/drawing/2014/main" id="{D80A8E74-1B3D-4A1C-9D1E-7210C21994A2}"/>
              </a:ext>
            </a:extLst>
          </p:cNvPr>
          <p:cNvSpPr>
            <a:spLocks noGrp="1"/>
          </p:cNvSpPr>
          <p:nvPr>
            <p:ph sz="quarter" idx="13"/>
          </p:nvPr>
        </p:nvSpPr>
        <p:spPr>
          <a:xfrm>
            <a:off x="3124200" y="44196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525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288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type="blank">
  <p:cSld name="2_Blank">
    <p:spTree>
      <p:nvGrpSpPr>
        <p:cNvPr id="1" name="Shape 33"/>
        <p:cNvGrpSpPr/>
        <p:nvPr/>
      </p:nvGrpSpPr>
      <p:grpSpPr>
        <a:xfrm>
          <a:off x="0" y="0"/>
          <a:ext cx="0" cy="0"/>
          <a:chOff x="0" y="0"/>
          <a:chExt cx="0" cy="0"/>
        </a:xfrm>
      </p:grpSpPr>
      <p:sp>
        <p:nvSpPr>
          <p:cNvPr id="34" name="Google Shape;34;p17"/>
          <p:cNvSpPr/>
          <p:nvPr/>
        </p:nvSpPr>
        <p:spPr>
          <a:xfrm>
            <a:off x="304800" y="228599"/>
            <a:ext cx="11594592" cy="1857473"/>
          </a:xfrm>
          <a:prstGeom prst="roundRect">
            <a:avLst>
              <a:gd name="adj" fmla="val 7136"/>
            </a:avLst>
          </a:prstGeom>
          <a:gradFill>
            <a:gsLst>
              <a:gs pos="0">
                <a:srgbClr val="002060"/>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nvGrpSpPr>
          <p:cNvPr id="35" name="Google Shape;35;p17"/>
          <p:cNvGrpSpPr/>
          <p:nvPr/>
        </p:nvGrpSpPr>
        <p:grpSpPr>
          <a:xfrm>
            <a:off x="268224" y="1219200"/>
            <a:ext cx="11631168" cy="1329874"/>
            <a:chOff x="-3905251" y="4294188"/>
            <a:chExt cx="13027839" cy="1892300"/>
          </a:xfrm>
        </p:grpSpPr>
        <p:sp>
          <p:nvSpPr>
            <p:cNvPr id="36" name="Google Shape;36;p17"/>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37" name="Google Shape;37;p17"/>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38" name="Google Shape;38;p17"/>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39" name="Google Shape;39;p17"/>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40" name="Google Shape;40;p17"/>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sp>
        <p:nvSpPr>
          <p:cNvPr id="41" name="Google Shape;4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1013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rgbClr val="00206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6" name="Group 5"/>
          <p:cNvGrpSpPr>
            <a:grpSpLocks noChangeAspect="1"/>
          </p:cNvGrpSpPr>
          <p:nvPr/>
        </p:nvGrpSpPr>
        <p:grpSpPr bwMode="hidden">
          <a:xfrm>
            <a:off x="282220" y="714192"/>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Date Placeholder 1"/>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97748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12" name="Rounded Rectangle 11"/>
          <p:cNvSpPr/>
          <p:nvPr/>
        </p:nvSpPr>
        <p:spPr>
          <a:xfrm>
            <a:off x="304800" y="228599"/>
            <a:ext cx="11594592" cy="1857473"/>
          </a:xfrm>
          <a:prstGeom prst="roundRect">
            <a:avLst>
              <a:gd name="adj" fmla="val 7136"/>
            </a:avLst>
          </a:prstGeom>
          <a:gradFill>
            <a:gsLst>
              <a:gs pos="0">
                <a:srgbClr val="00206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6" name="Group 5"/>
          <p:cNvGrpSpPr>
            <a:grpSpLocks noChangeAspect="1"/>
          </p:cNvGrpSpPr>
          <p:nvPr/>
        </p:nvGrpSpPr>
        <p:grpSpPr bwMode="hidden">
          <a:xfrm>
            <a:off x="268224" y="1219200"/>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Date Placeholder 1"/>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96643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12" name="Rounded Rectangle 11"/>
          <p:cNvSpPr/>
          <p:nvPr/>
        </p:nvSpPr>
        <p:spPr>
          <a:xfrm>
            <a:off x="304800" y="228599"/>
            <a:ext cx="11594592" cy="6324601"/>
          </a:xfrm>
          <a:prstGeom prst="roundRect">
            <a:avLst>
              <a:gd name="adj" fmla="val 7136"/>
            </a:avLst>
          </a:prstGeom>
          <a:gradFill>
            <a:gsLst>
              <a:gs pos="0">
                <a:srgbClr val="00206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6" name="Group 5"/>
          <p:cNvGrpSpPr>
            <a:grpSpLocks noChangeAspect="1"/>
          </p:cNvGrpSpPr>
          <p:nvPr/>
        </p:nvGrpSpPr>
        <p:grpSpPr bwMode="hidden">
          <a:xfrm>
            <a:off x="278610" y="5265660"/>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Date Placeholder 1"/>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9883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srgbClr val="073E87"/>
                </a:solidFill>
              </a:rPr>
              <a:t>August 8, 2023</a:t>
            </a:r>
            <a:endParaRPr lang="en-US" dirty="0">
              <a:solidFill>
                <a:srgbClr val="073E87"/>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48164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August 8, 2023</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EB4574-46BF-4366-BDDB-0E366700F9B8}" type="slidenum">
              <a:rPr lang="en-US" smtClean="0"/>
              <a:t>‹#›</a:t>
            </a:fld>
            <a:endParaRPr lang="en-US" dirty="0"/>
          </a:p>
        </p:txBody>
      </p:sp>
    </p:spTree>
    <p:extLst>
      <p:ext uri="{BB962C8B-B14F-4D97-AF65-F5344CB8AC3E}">
        <p14:creationId xmlns:p14="http://schemas.microsoft.com/office/powerpoint/2010/main" val="1169541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49668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00881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632484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58585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20941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3"/>
        <p:cNvGrpSpPr/>
        <p:nvPr/>
      </p:nvGrpSpPr>
      <p:grpSpPr>
        <a:xfrm>
          <a:off x="0" y="0"/>
          <a:ext cx="0" cy="0"/>
          <a:chOff x="0" y="0"/>
          <a:chExt cx="0" cy="0"/>
        </a:xfrm>
      </p:grpSpPr>
      <p:sp>
        <p:nvSpPr>
          <p:cNvPr id="54" name="Google Shape;54;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086789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3794737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92364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70107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endParaRPr lang="en-US" dirty="0">
              <a:solidFill>
                <a:srgbClr val="073E87"/>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624129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7760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4881052"/>
            <a:ext cx="8534400" cy="771945"/>
          </a:xfrm>
        </p:spPr>
        <p:txBody>
          <a:bodyPr lIns="0" anchor="b" anchorCtr="0">
            <a:normAutofit/>
          </a:bodyPr>
          <a:lstStyle>
            <a:lvl1pPr algn="ctr">
              <a:defRPr sz="4267" b="1" baseline="0">
                <a:solidFill>
                  <a:srgbClr val="FFFFFF"/>
                </a:solidFill>
              </a:defRPr>
            </a:lvl1pPr>
          </a:lstStyle>
          <a:p>
            <a:r>
              <a:rPr lang="en-GB" dirty="0"/>
              <a:t>Title slide: Option 1</a:t>
            </a:r>
          </a:p>
        </p:txBody>
      </p:sp>
      <p:sp>
        <p:nvSpPr>
          <p:cNvPr id="3" name="Subtitle 2"/>
          <p:cNvSpPr>
            <a:spLocks noGrp="1"/>
          </p:cNvSpPr>
          <p:nvPr>
            <p:ph type="subTitle" idx="1" hasCustomPrompt="1"/>
          </p:nvPr>
        </p:nvSpPr>
        <p:spPr>
          <a:xfrm>
            <a:off x="1828802" y="5651619"/>
            <a:ext cx="8534399" cy="969608"/>
          </a:xfrm>
        </p:spPr>
        <p:txBody>
          <a:bodyPr>
            <a:normAutofit/>
          </a:bodyPr>
          <a:lstStyle>
            <a:lvl1pPr marL="0" indent="0" algn="ctr">
              <a:buNone/>
              <a:defRPr sz="2933" b="0" i="0">
                <a:solidFill>
                  <a:srgbClr val="FFFFFF"/>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Subtitle</a:t>
            </a:r>
          </a:p>
        </p:txBody>
      </p:sp>
      <p:sp>
        <p:nvSpPr>
          <p:cNvPr id="4" name="Date Placeholder 3"/>
          <p:cNvSpPr>
            <a:spLocks noGrp="1"/>
          </p:cNvSpPr>
          <p:nvPr>
            <p:ph type="dt" sz="half" idx="10"/>
          </p:nvPr>
        </p:nvSpPr>
        <p:spPr/>
        <p:txBody>
          <a:bodyPr/>
          <a:lstStyle/>
          <a:p>
            <a:r>
              <a:rPr lang="en-US"/>
              <a:t>August 8, 2023</a:t>
            </a:r>
            <a:endParaRPr lang="en-GB"/>
          </a:p>
        </p:txBody>
      </p:sp>
      <p:sp>
        <p:nvSpPr>
          <p:cNvPr id="10" name="Text Placeholder 9"/>
          <p:cNvSpPr>
            <a:spLocks noGrp="1"/>
          </p:cNvSpPr>
          <p:nvPr>
            <p:ph type="body" sz="quarter" idx="13" hasCustomPrompt="1"/>
          </p:nvPr>
        </p:nvSpPr>
        <p:spPr>
          <a:xfrm>
            <a:off x="1828800" y="4659966"/>
            <a:ext cx="8534400" cy="209549"/>
          </a:xfrm>
        </p:spPr>
        <p:txBody>
          <a:bodyPr>
            <a:noAutofit/>
          </a:bodyPr>
          <a:lstStyle>
            <a:lvl1pPr marL="0" indent="0" algn="ctr">
              <a:buNone/>
              <a:defRPr sz="1400" b="0" i="0" cap="all">
                <a:solidFill>
                  <a:srgbClr val="FFFFFF"/>
                </a:solidFill>
                <a:latin typeface="Arial" panose="020B0604020202020204" pitchFamily="34" charset="0"/>
                <a:cs typeface="Arial" panose="020B0604020202020204" pitchFamily="34" charset="0"/>
              </a:defRPr>
            </a:lvl1pPr>
          </a:lstStyle>
          <a:p>
            <a:pPr lvl="0"/>
            <a:r>
              <a:rPr lang="en-GB" dirty="0"/>
              <a:t>Name Surname</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15485" t="26506" r="15485" b="26506"/>
          <a:stretch/>
        </p:blipFill>
        <p:spPr>
          <a:xfrm>
            <a:off x="4311375" y="901149"/>
            <a:ext cx="3569253" cy="1309755"/>
          </a:xfrm>
          <a:prstGeom prst="rect">
            <a:avLst/>
          </a:prstGeom>
        </p:spPr>
      </p:pic>
      <p:sp>
        <p:nvSpPr>
          <p:cNvPr id="11" name="TextBox 10"/>
          <p:cNvSpPr txBox="1"/>
          <p:nvPr userDrawn="1"/>
        </p:nvSpPr>
        <p:spPr>
          <a:xfrm>
            <a:off x="1828800" y="2983008"/>
            <a:ext cx="8534400" cy="609600"/>
          </a:xfrm>
          <a:prstGeom prst="rect">
            <a:avLst/>
          </a:prstGeom>
          <a:noFill/>
        </p:spPr>
        <p:txBody>
          <a:bodyPr wrap="square" rtlCol="0">
            <a:noAutofit/>
          </a:bodyPr>
          <a:lstStyle/>
          <a:p>
            <a:pPr algn="ctr"/>
            <a:r>
              <a:rPr lang="en-US" sz="3733" dirty="0">
                <a:solidFill>
                  <a:schemeClr val="bg1"/>
                </a:solidFill>
                <a:latin typeface="Arial Black" panose="020B0A04020102020204" pitchFamily="34" charset="0"/>
              </a:rPr>
              <a:t>YOUR WATER. YOUR FUTURE.</a:t>
            </a:r>
          </a:p>
        </p:txBody>
      </p:sp>
    </p:spTree>
    <p:extLst>
      <p:ext uri="{BB962C8B-B14F-4D97-AF65-F5344CB8AC3E}">
        <p14:creationId xmlns:p14="http://schemas.microsoft.com/office/powerpoint/2010/main" val="26410795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864">
          <p15:clr>
            <a:srgbClr val="FBAE40"/>
          </p15:clr>
        </p15:guide>
        <p15:guide id="4" pos="489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8, 2023</a:t>
            </a:r>
            <a:endParaRPr lang="en-GB"/>
          </a:p>
        </p:txBody>
      </p:sp>
      <p:sp>
        <p:nvSpPr>
          <p:cNvPr id="16" name="Title 1"/>
          <p:cNvSpPr>
            <a:spLocks noGrp="1"/>
          </p:cNvSpPr>
          <p:nvPr>
            <p:ph type="ctrTitle" hasCustomPrompt="1"/>
          </p:nvPr>
        </p:nvSpPr>
        <p:spPr>
          <a:xfrm>
            <a:off x="1828800" y="4881052"/>
            <a:ext cx="8534400" cy="771945"/>
          </a:xfrm>
        </p:spPr>
        <p:txBody>
          <a:bodyPr lIns="0" anchor="b" anchorCtr="0">
            <a:normAutofit/>
          </a:bodyPr>
          <a:lstStyle>
            <a:lvl1pPr algn="ctr">
              <a:defRPr sz="4267" b="1" baseline="0">
                <a:solidFill>
                  <a:srgbClr val="FFFFFF"/>
                </a:solidFill>
              </a:defRPr>
            </a:lvl1pPr>
          </a:lstStyle>
          <a:p>
            <a:r>
              <a:rPr lang="en-GB" dirty="0"/>
              <a:t>Title slide: Option 2</a:t>
            </a:r>
          </a:p>
        </p:txBody>
      </p:sp>
      <p:sp>
        <p:nvSpPr>
          <p:cNvPr id="17" name="Subtitle 2"/>
          <p:cNvSpPr>
            <a:spLocks noGrp="1"/>
          </p:cNvSpPr>
          <p:nvPr>
            <p:ph type="subTitle" idx="1" hasCustomPrompt="1"/>
          </p:nvPr>
        </p:nvSpPr>
        <p:spPr>
          <a:xfrm>
            <a:off x="1828801" y="5651619"/>
            <a:ext cx="8534399" cy="969608"/>
          </a:xfrm>
        </p:spPr>
        <p:txBody>
          <a:bodyPr>
            <a:normAutofit/>
          </a:bodyPr>
          <a:lstStyle>
            <a:lvl1pPr marL="0" indent="0" algn="ctr">
              <a:buNone/>
              <a:defRPr sz="2933" b="0" i="0">
                <a:solidFill>
                  <a:srgbClr val="FFFFFF"/>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Subtitle</a:t>
            </a:r>
          </a:p>
        </p:txBody>
      </p:sp>
      <p:sp>
        <p:nvSpPr>
          <p:cNvPr id="18" name="Text Placeholder 9"/>
          <p:cNvSpPr>
            <a:spLocks noGrp="1"/>
          </p:cNvSpPr>
          <p:nvPr>
            <p:ph type="body" sz="quarter" idx="13" hasCustomPrompt="1"/>
          </p:nvPr>
        </p:nvSpPr>
        <p:spPr>
          <a:xfrm>
            <a:off x="1828800" y="4659966"/>
            <a:ext cx="8534400" cy="209549"/>
          </a:xfrm>
        </p:spPr>
        <p:txBody>
          <a:bodyPr>
            <a:noAutofit/>
          </a:bodyPr>
          <a:lstStyle>
            <a:lvl1pPr marL="0" indent="0" algn="ctr">
              <a:buNone/>
              <a:defRPr sz="1400" b="0" i="0" cap="all">
                <a:solidFill>
                  <a:srgbClr val="FFFFFF"/>
                </a:solidFill>
                <a:latin typeface="Arial" panose="020B0604020202020204" pitchFamily="34" charset="0"/>
                <a:cs typeface="Arial" panose="020B0604020202020204" pitchFamily="34" charset="0"/>
              </a:defRPr>
            </a:lvl1pPr>
          </a:lstStyle>
          <a:p>
            <a:pPr lvl="0"/>
            <a:r>
              <a:rPr lang="en-GB" dirty="0"/>
              <a:t>Name Surname</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5485" t="26506" r="15485" b="26506"/>
          <a:stretch/>
        </p:blipFill>
        <p:spPr>
          <a:xfrm>
            <a:off x="4311375" y="901149"/>
            <a:ext cx="3569253" cy="1309755"/>
          </a:xfrm>
          <a:prstGeom prst="rect">
            <a:avLst/>
          </a:prstGeom>
        </p:spPr>
      </p:pic>
      <p:sp>
        <p:nvSpPr>
          <p:cNvPr id="8" name="TextBox 7"/>
          <p:cNvSpPr txBox="1"/>
          <p:nvPr userDrawn="1"/>
        </p:nvSpPr>
        <p:spPr>
          <a:xfrm>
            <a:off x="1828800" y="2983008"/>
            <a:ext cx="8534400" cy="609600"/>
          </a:xfrm>
          <a:prstGeom prst="rect">
            <a:avLst/>
          </a:prstGeom>
          <a:noFill/>
        </p:spPr>
        <p:txBody>
          <a:bodyPr wrap="square" rtlCol="0">
            <a:noAutofit/>
          </a:bodyPr>
          <a:lstStyle/>
          <a:p>
            <a:pPr algn="ctr"/>
            <a:r>
              <a:rPr lang="en-US" sz="3733" dirty="0">
                <a:solidFill>
                  <a:schemeClr val="bg1"/>
                </a:solidFill>
                <a:latin typeface="Arial Black" panose="020B0A04020102020204" pitchFamily="34" charset="0"/>
              </a:rPr>
              <a:t>YOUR WATER. YOUR FUTURE.</a:t>
            </a:r>
          </a:p>
        </p:txBody>
      </p:sp>
    </p:spTree>
    <p:extLst>
      <p:ext uri="{BB962C8B-B14F-4D97-AF65-F5344CB8AC3E}">
        <p14:creationId xmlns:p14="http://schemas.microsoft.com/office/powerpoint/2010/main" val="16190693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8, 2023</a:t>
            </a:r>
            <a:endParaRPr lang="en-GB"/>
          </a:p>
        </p:txBody>
      </p:sp>
      <p:sp>
        <p:nvSpPr>
          <p:cNvPr id="8" name="Title 1"/>
          <p:cNvSpPr>
            <a:spLocks noGrp="1"/>
          </p:cNvSpPr>
          <p:nvPr>
            <p:ph type="ctrTitle" hasCustomPrompt="1"/>
          </p:nvPr>
        </p:nvSpPr>
        <p:spPr>
          <a:xfrm>
            <a:off x="1828800" y="4881052"/>
            <a:ext cx="8534400" cy="771945"/>
          </a:xfrm>
        </p:spPr>
        <p:txBody>
          <a:bodyPr lIns="0" anchor="b" anchorCtr="0">
            <a:normAutofit/>
          </a:bodyPr>
          <a:lstStyle>
            <a:lvl1pPr algn="ctr">
              <a:defRPr sz="4267" b="1" baseline="0">
                <a:solidFill>
                  <a:srgbClr val="FFFFFF"/>
                </a:solidFill>
              </a:defRPr>
            </a:lvl1pPr>
          </a:lstStyle>
          <a:p>
            <a:r>
              <a:rPr lang="en-GB" dirty="0"/>
              <a:t>Title slide: Option 3</a:t>
            </a:r>
          </a:p>
        </p:txBody>
      </p:sp>
      <p:sp>
        <p:nvSpPr>
          <p:cNvPr id="9" name="Subtitle 2"/>
          <p:cNvSpPr>
            <a:spLocks noGrp="1"/>
          </p:cNvSpPr>
          <p:nvPr>
            <p:ph type="subTitle" idx="1" hasCustomPrompt="1"/>
          </p:nvPr>
        </p:nvSpPr>
        <p:spPr>
          <a:xfrm>
            <a:off x="1828801" y="5651619"/>
            <a:ext cx="8534399" cy="969608"/>
          </a:xfrm>
        </p:spPr>
        <p:txBody>
          <a:bodyPr>
            <a:normAutofit/>
          </a:bodyPr>
          <a:lstStyle>
            <a:lvl1pPr marL="0" indent="0" algn="ctr">
              <a:buNone/>
              <a:defRPr sz="2933" b="0" i="0">
                <a:solidFill>
                  <a:srgbClr val="FFFFFF"/>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Subtitle</a:t>
            </a:r>
          </a:p>
        </p:txBody>
      </p:sp>
      <p:sp>
        <p:nvSpPr>
          <p:cNvPr id="11" name="Text Placeholder 9"/>
          <p:cNvSpPr>
            <a:spLocks noGrp="1"/>
          </p:cNvSpPr>
          <p:nvPr>
            <p:ph type="body" sz="quarter" idx="13" hasCustomPrompt="1"/>
          </p:nvPr>
        </p:nvSpPr>
        <p:spPr>
          <a:xfrm>
            <a:off x="1828800" y="4659966"/>
            <a:ext cx="8534400" cy="209549"/>
          </a:xfrm>
        </p:spPr>
        <p:txBody>
          <a:bodyPr>
            <a:noAutofit/>
          </a:bodyPr>
          <a:lstStyle>
            <a:lvl1pPr marL="0" indent="0" algn="ctr">
              <a:buNone/>
              <a:defRPr sz="1400" b="0" i="0" cap="all">
                <a:solidFill>
                  <a:srgbClr val="FFFFFF"/>
                </a:solidFill>
                <a:latin typeface="Arial" panose="020B0604020202020204" pitchFamily="34" charset="0"/>
                <a:cs typeface="Arial" panose="020B0604020202020204" pitchFamily="34" charset="0"/>
              </a:defRPr>
            </a:lvl1pPr>
          </a:lstStyle>
          <a:p>
            <a:pPr lvl="0"/>
            <a:r>
              <a:rPr lang="en-GB" dirty="0"/>
              <a:t>Name Surname</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5485" t="26506" r="15485" b="26506"/>
          <a:stretch/>
        </p:blipFill>
        <p:spPr>
          <a:xfrm>
            <a:off x="4311375" y="901149"/>
            <a:ext cx="3569253" cy="1309755"/>
          </a:xfrm>
          <a:prstGeom prst="rect">
            <a:avLst/>
          </a:prstGeom>
        </p:spPr>
      </p:pic>
      <p:sp>
        <p:nvSpPr>
          <p:cNvPr id="10" name="TextBox 9"/>
          <p:cNvSpPr txBox="1"/>
          <p:nvPr userDrawn="1"/>
        </p:nvSpPr>
        <p:spPr>
          <a:xfrm>
            <a:off x="1828800" y="2983008"/>
            <a:ext cx="8534400" cy="609600"/>
          </a:xfrm>
          <a:prstGeom prst="rect">
            <a:avLst/>
          </a:prstGeom>
          <a:noFill/>
        </p:spPr>
        <p:txBody>
          <a:bodyPr wrap="square" rtlCol="0">
            <a:noAutofit/>
          </a:bodyPr>
          <a:lstStyle/>
          <a:p>
            <a:pPr algn="ctr"/>
            <a:r>
              <a:rPr lang="en-US" sz="3733" dirty="0">
                <a:solidFill>
                  <a:schemeClr val="bg1"/>
                </a:solidFill>
                <a:latin typeface="Arial Black" panose="020B0A04020102020204" pitchFamily="34" charset="0"/>
              </a:rPr>
              <a:t>YOUR WATER. YOUR FUTURE.</a:t>
            </a:r>
          </a:p>
        </p:txBody>
      </p:sp>
    </p:spTree>
    <p:extLst>
      <p:ext uri="{BB962C8B-B14F-4D97-AF65-F5344CB8AC3E}">
        <p14:creationId xmlns:p14="http://schemas.microsoft.com/office/powerpoint/2010/main" val="1523887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77388" y="742121"/>
            <a:ext cx="7392000" cy="5388224"/>
          </a:xfrm>
        </p:spPr>
        <p:txBody>
          <a:bodyPr lIns="108000" tIns="46800" rIns="108000" bIns="46800"/>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5"/>
          </p:nvPr>
        </p:nvSpPr>
        <p:spPr/>
        <p:txBody>
          <a:bodyPr/>
          <a:lstStyle/>
          <a:p>
            <a:r>
              <a:rPr lang="en-US"/>
              <a:t>August 8, 2023</a:t>
            </a:r>
          </a:p>
        </p:txBody>
      </p:sp>
      <p:sp>
        <p:nvSpPr>
          <p:cNvPr id="9" name="Footer Placeholder 8"/>
          <p:cNvSpPr>
            <a:spLocks noGrp="1"/>
          </p:cNvSpPr>
          <p:nvPr>
            <p:ph type="ftr" sz="quarter" idx="16"/>
          </p:nvPr>
        </p:nvSpPr>
        <p:spPr/>
        <p:txBody>
          <a:bodyPr/>
          <a:lstStyle/>
          <a:p>
            <a:endParaRPr lang="en-GB" dirty="0"/>
          </a:p>
        </p:txBody>
      </p:sp>
      <p:sp>
        <p:nvSpPr>
          <p:cNvPr id="10" name="Slide Number Placeholder 9"/>
          <p:cNvSpPr>
            <a:spLocks noGrp="1"/>
          </p:cNvSpPr>
          <p:nvPr>
            <p:ph type="sldNum" sz="quarter" idx="17"/>
          </p:nvPr>
        </p:nvSpPr>
        <p:spPr/>
        <p:txBody>
          <a:bodyPr/>
          <a:lstStyle/>
          <a:p>
            <a:fld id="{FC86A65E-82A9-2E44-B623-2C55316353C7}" type="slidenum">
              <a:rPr lang="en-US" smtClean="0"/>
              <a:pPr/>
              <a:t>‹#›</a:t>
            </a:fld>
            <a:endParaRPr lang="en-US" dirty="0"/>
          </a:p>
        </p:txBody>
      </p:sp>
      <p:sp>
        <p:nvSpPr>
          <p:cNvPr id="12" name="Title 11"/>
          <p:cNvSpPr>
            <a:spLocks noGrp="1"/>
          </p:cNvSpPr>
          <p:nvPr>
            <p:ph type="title" hasCustomPrompt="1"/>
          </p:nvPr>
        </p:nvSpPr>
        <p:spPr>
          <a:xfrm>
            <a:off x="517713" y="434710"/>
            <a:ext cx="3661139" cy="1061901"/>
          </a:xfrm>
        </p:spPr>
        <p:txBody>
          <a:bodyPr/>
          <a:lstStyle>
            <a:lvl1pPr>
              <a:defRPr/>
            </a:lvl1pPr>
          </a:lstStyle>
          <a:p>
            <a:r>
              <a:rPr lang="en-US" dirty="0"/>
              <a:t>Contents</a:t>
            </a:r>
          </a:p>
        </p:txBody>
      </p:sp>
    </p:spTree>
    <p:extLst>
      <p:ext uri="{BB962C8B-B14F-4D97-AF65-F5344CB8AC3E}">
        <p14:creationId xmlns:p14="http://schemas.microsoft.com/office/powerpoint/2010/main" val="1179328977"/>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4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2312" y="1631975"/>
            <a:ext cx="7924800" cy="2784375"/>
          </a:xfrm>
        </p:spPr>
        <p:txBody>
          <a:bodyPr anchor="t">
            <a:normAutofit/>
          </a:bodyPr>
          <a:lstStyle>
            <a:lvl1pPr algn="l">
              <a:defRPr sz="4267" b="1" cap="none">
                <a:solidFill>
                  <a:srgbClr val="FFFFFF"/>
                </a:solidFill>
              </a:defRPr>
            </a:lvl1pPr>
          </a:lstStyle>
          <a:p>
            <a:r>
              <a:rPr lang="en-GB" dirty="0"/>
              <a:t>Divider slide: Option 1</a:t>
            </a:r>
          </a:p>
        </p:txBody>
      </p:sp>
      <p:sp>
        <p:nvSpPr>
          <p:cNvPr id="4" name="Date Placeholder 3"/>
          <p:cNvSpPr>
            <a:spLocks noGrp="1"/>
          </p:cNvSpPr>
          <p:nvPr>
            <p:ph type="dt" sz="half" idx="10"/>
          </p:nvPr>
        </p:nvSpPr>
        <p:spPr/>
        <p:txBody>
          <a:bodyPr/>
          <a:lstStyle/>
          <a:p>
            <a:r>
              <a:rPr lang="en-US"/>
              <a:t>August 8, 2023</a:t>
            </a:r>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a:xfrm>
            <a:off x="492314" y="6195551"/>
            <a:ext cx="439815" cy="365125"/>
          </a:xfrm>
        </p:spPr>
        <p:txBody>
          <a:bodyPr/>
          <a:lstStyle>
            <a:lvl1pPr>
              <a:defRPr>
                <a:solidFill>
                  <a:srgbClr val="FFFFFF"/>
                </a:solidFill>
              </a:defRPr>
            </a:lvl1pPr>
          </a:lstStyle>
          <a:p>
            <a:fld id="{FC86A65E-82A9-2E44-B623-2C55316353C7}" type="slidenum">
              <a:rPr lang="en-US"/>
              <a:pPr/>
              <a:t>‹#›</a:t>
            </a:fld>
            <a:endParaRPr lang="en-US"/>
          </a:p>
        </p:txBody>
      </p:sp>
      <p:sp>
        <p:nvSpPr>
          <p:cNvPr id="9" name="TextBox 8"/>
          <p:cNvSpPr txBox="1"/>
          <p:nvPr userDrawn="1"/>
        </p:nvSpPr>
        <p:spPr>
          <a:xfrm>
            <a:off x="817163" y="6246351"/>
            <a:ext cx="46488" cy="215444"/>
          </a:xfrm>
          <a:prstGeom prst="rect">
            <a:avLst/>
          </a:prstGeom>
          <a:noFill/>
        </p:spPr>
        <p:txBody>
          <a:bodyPr wrap="none" lIns="0" rIns="0" rtlCol="0">
            <a:spAutoFit/>
          </a:bodyPr>
          <a:lstStyle/>
          <a:p>
            <a:r>
              <a:rPr lang="en-GB" sz="800" b="0" i="0" dirty="0">
                <a:solidFill>
                  <a:srgbClr val="E1E1E6"/>
                </a:solidFill>
                <a:latin typeface="Calibri Light"/>
                <a:cs typeface="Calibri Light"/>
              </a:rPr>
              <a:t>|</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6776" y="6008961"/>
            <a:ext cx="1582403" cy="730340"/>
          </a:xfrm>
          <a:prstGeom prst="rect">
            <a:avLst/>
          </a:prstGeom>
        </p:spPr>
      </p:pic>
    </p:spTree>
    <p:extLst>
      <p:ext uri="{BB962C8B-B14F-4D97-AF65-F5344CB8AC3E}">
        <p14:creationId xmlns:p14="http://schemas.microsoft.com/office/powerpoint/2010/main" val="337522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3_Blank">
  <p:cSld name="3_Blank">
    <p:spTree>
      <p:nvGrpSpPr>
        <p:cNvPr id="1" name="Shape 55"/>
        <p:cNvGrpSpPr/>
        <p:nvPr/>
      </p:nvGrpSpPr>
      <p:grpSpPr>
        <a:xfrm>
          <a:off x="0" y="0"/>
          <a:ext cx="0" cy="0"/>
          <a:chOff x="0" y="0"/>
          <a:chExt cx="0" cy="0"/>
        </a:xfrm>
      </p:grpSpPr>
      <p:sp>
        <p:nvSpPr>
          <p:cNvPr id="56" name="Google Shape;56;p22"/>
          <p:cNvSpPr/>
          <p:nvPr/>
        </p:nvSpPr>
        <p:spPr>
          <a:xfrm>
            <a:off x="304800" y="228599"/>
            <a:ext cx="11594592" cy="6324601"/>
          </a:xfrm>
          <a:prstGeom prst="roundRect">
            <a:avLst>
              <a:gd name="adj" fmla="val 7136"/>
            </a:avLst>
          </a:prstGeom>
          <a:gradFill>
            <a:gsLst>
              <a:gs pos="0">
                <a:srgbClr val="002060"/>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nvGrpSpPr>
          <p:cNvPr id="57" name="Google Shape;57;p22"/>
          <p:cNvGrpSpPr/>
          <p:nvPr/>
        </p:nvGrpSpPr>
        <p:grpSpPr>
          <a:xfrm>
            <a:off x="278610" y="5265660"/>
            <a:ext cx="11631168" cy="1329874"/>
            <a:chOff x="-3905251" y="4294188"/>
            <a:chExt cx="13027839" cy="1892300"/>
          </a:xfrm>
        </p:grpSpPr>
        <p:sp>
          <p:nvSpPr>
            <p:cNvPr id="58" name="Google Shape;58;p22"/>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59" name="Google Shape;59;p22"/>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0" name="Google Shape;60;p22"/>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1" name="Google Shape;61;p22"/>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sp>
          <p:nvSpPr>
            <p:cNvPr id="62" name="Google Shape;62;p22"/>
            <p:cNvSpPr/>
            <p:nvPr/>
          </p:nvSpPr>
          <p:spPr>
            <a:xfrm>
              <a:off x="-3905251" y="4294188"/>
              <a:ext cx="13027839"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Calibri"/>
                <a:ea typeface="Calibri"/>
                <a:cs typeface="Calibri"/>
                <a:sym typeface="Calibri"/>
              </a:endParaRPr>
            </a:p>
          </p:txBody>
        </p:sp>
      </p:grpSp>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0245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92312" y="1631975"/>
            <a:ext cx="7924800" cy="2784375"/>
          </a:xfrm>
        </p:spPr>
        <p:txBody>
          <a:bodyPr anchor="t">
            <a:normAutofit/>
          </a:bodyPr>
          <a:lstStyle>
            <a:lvl1pPr algn="l">
              <a:defRPr sz="4267" b="1" cap="none">
                <a:solidFill>
                  <a:schemeClr val="bg1"/>
                </a:solidFill>
              </a:defRPr>
            </a:lvl1pPr>
          </a:lstStyle>
          <a:p>
            <a:r>
              <a:rPr lang="en-GB" dirty="0"/>
              <a:t>Divider slide: Option 2</a:t>
            </a:r>
          </a:p>
        </p:txBody>
      </p:sp>
      <p:sp>
        <p:nvSpPr>
          <p:cNvPr id="4" name="Date Placeholder 3"/>
          <p:cNvSpPr>
            <a:spLocks noGrp="1"/>
          </p:cNvSpPr>
          <p:nvPr>
            <p:ph type="dt" sz="half" idx="10"/>
          </p:nvPr>
        </p:nvSpPr>
        <p:spPr/>
        <p:txBody>
          <a:bodyPr/>
          <a:lstStyle/>
          <a:p>
            <a:r>
              <a:rPr lang="en-US"/>
              <a:t>August 8, 2023</a:t>
            </a:r>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a:xfrm>
            <a:off x="492314" y="6194787"/>
            <a:ext cx="439815" cy="365125"/>
          </a:xfrm>
        </p:spPr>
        <p:txBody>
          <a:bodyPr/>
          <a:lstStyle>
            <a:lvl1pPr>
              <a:defRPr>
                <a:solidFill>
                  <a:srgbClr val="FFFFFF"/>
                </a:solidFill>
              </a:defRPr>
            </a:lvl1pPr>
          </a:lstStyle>
          <a:p>
            <a:fld id="{FC86A65E-82A9-2E44-B623-2C55316353C7}" type="slidenum">
              <a:rPr lang="en-US"/>
              <a:pPr/>
              <a:t>‹#›</a:t>
            </a:fld>
            <a:endParaRPr lang="en-US"/>
          </a:p>
        </p:txBody>
      </p:sp>
      <p:sp>
        <p:nvSpPr>
          <p:cNvPr id="9" name="TextBox 8"/>
          <p:cNvSpPr txBox="1"/>
          <p:nvPr userDrawn="1"/>
        </p:nvSpPr>
        <p:spPr>
          <a:xfrm>
            <a:off x="817163" y="6245587"/>
            <a:ext cx="46488" cy="215444"/>
          </a:xfrm>
          <a:prstGeom prst="rect">
            <a:avLst/>
          </a:prstGeom>
          <a:noFill/>
        </p:spPr>
        <p:txBody>
          <a:bodyPr wrap="none" lIns="0" rIns="0" rtlCol="0">
            <a:spAutoFit/>
          </a:bodyPr>
          <a:lstStyle/>
          <a:p>
            <a:r>
              <a:rPr lang="en-GB" sz="800" b="0" i="0">
                <a:solidFill>
                  <a:srgbClr val="E1E1E6"/>
                </a:solidFill>
                <a:latin typeface="Calibri Light"/>
                <a:cs typeface="Calibri Light"/>
              </a:rPr>
              <a:t>|</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776" y="6008961"/>
            <a:ext cx="1582403" cy="730340"/>
          </a:xfrm>
          <a:prstGeom prst="rect">
            <a:avLst/>
          </a:prstGeom>
        </p:spPr>
      </p:pic>
    </p:spTree>
    <p:extLst>
      <p:ext uri="{BB962C8B-B14F-4D97-AF65-F5344CB8AC3E}">
        <p14:creationId xmlns:p14="http://schemas.microsoft.com/office/powerpoint/2010/main" val="2341126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slide: v3">
    <p:bg>
      <p:bgPr>
        <a:solidFill>
          <a:schemeClr val="accent3"/>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92312" y="1631975"/>
            <a:ext cx="7924800" cy="2784375"/>
          </a:xfrm>
        </p:spPr>
        <p:txBody>
          <a:bodyPr anchor="t">
            <a:normAutofit/>
          </a:bodyPr>
          <a:lstStyle>
            <a:lvl1pPr algn="l">
              <a:defRPr sz="4267" b="1" cap="none">
                <a:solidFill>
                  <a:srgbClr val="FFFFFF"/>
                </a:solidFill>
              </a:defRPr>
            </a:lvl1pPr>
          </a:lstStyle>
          <a:p>
            <a:r>
              <a:rPr lang="en-GB" dirty="0"/>
              <a:t>Divider slide: Option 3</a:t>
            </a:r>
          </a:p>
        </p:txBody>
      </p:sp>
      <p:sp>
        <p:nvSpPr>
          <p:cNvPr id="4" name="Date Placeholder 3"/>
          <p:cNvSpPr>
            <a:spLocks noGrp="1"/>
          </p:cNvSpPr>
          <p:nvPr>
            <p:ph type="dt" sz="half" idx="10"/>
          </p:nvPr>
        </p:nvSpPr>
        <p:spPr/>
        <p:txBody>
          <a:bodyPr/>
          <a:lstStyle/>
          <a:p>
            <a:r>
              <a:rPr lang="en-US"/>
              <a:t>August 8, 2023</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a:xfrm>
            <a:off x="492314" y="6193986"/>
            <a:ext cx="439815" cy="365125"/>
          </a:xfrm>
        </p:spPr>
        <p:txBody>
          <a:bodyPr/>
          <a:lstStyle>
            <a:lvl1pPr>
              <a:defRPr>
                <a:solidFill>
                  <a:schemeClr val="bg1"/>
                </a:solidFill>
              </a:defRPr>
            </a:lvl1pPr>
          </a:lstStyle>
          <a:p>
            <a:fld id="{FC86A65E-82A9-2E44-B623-2C55316353C7}" type="slidenum">
              <a:rPr lang="en-US" smtClean="0"/>
              <a:pPr/>
              <a:t>‹#›</a:t>
            </a:fld>
            <a:endParaRPr lang="en-US" dirty="0"/>
          </a:p>
        </p:txBody>
      </p:sp>
      <p:sp>
        <p:nvSpPr>
          <p:cNvPr id="10" name="TextBox 9"/>
          <p:cNvSpPr txBox="1"/>
          <p:nvPr userDrawn="1"/>
        </p:nvSpPr>
        <p:spPr>
          <a:xfrm>
            <a:off x="817163" y="6244785"/>
            <a:ext cx="46488" cy="215444"/>
          </a:xfrm>
          <a:prstGeom prst="rect">
            <a:avLst/>
          </a:prstGeom>
          <a:noFill/>
        </p:spPr>
        <p:txBody>
          <a:bodyPr wrap="none" lIns="0" rIns="0" rtlCol="0">
            <a:spAutoFit/>
          </a:bodyPr>
          <a:lstStyle/>
          <a:p>
            <a:r>
              <a:rPr lang="en-GB" sz="800" b="0" i="0">
                <a:solidFill>
                  <a:schemeClr val="accent2"/>
                </a:solidFill>
                <a:latin typeface="Calibri Light"/>
                <a:cs typeface="Calibri Light"/>
              </a:rPr>
              <a:t>|</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6776" y="6008961"/>
            <a:ext cx="1582403" cy="730340"/>
          </a:xfrm>
          <a:prstGeom prst="rect">
            <a:avLst/>
          </a:prstGeom>
        </p:spPr>
      </p:pic>
    </p:spTree>
    <p:extLst>
      <p:ext uri="{BB962C8B-B14F-4D97-AF65-F5344CB8AC3E}">
        <p14:creationId xmlns:p14="http://schemas.microsoft.com/office/powerpoint/2010/main" val="3420127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8, 2023</a:t>
            </a:r>
            <a:endParaRPr lang="en-GB"/>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7"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1425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CAP blue background">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August 8, 2023</a:t>
            </a:r>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C86A65E-82A9-2E44-B623-2C55316353C7}" type="slidenum">
              <a:rPr lang="en-US"/>
              <a:pPr/>
              <a:t>‹#›</a:t>
            </a:fld>
            <a:endParaRPr lang="en-US"/>
          </a:p>
        </p:txBody>
      </p:sp>
      <p:sp>
        <p:nvSpPr>
          <p:cNvPr id="17" name="Content Placeholder 2"/>
          <p:cNvSpPr>
            <a:spLocks noGrp="1"/>
          </p:cNvSpPr>
          <p:nvPr>
            <p:ph sz="quarter" idx="14"/>
          </p:nvPr>
        </p:nvSpPr>
        <p:spPr>
          <a:xfrm>
            <a:off x="516467" y="1600120"/>
            <a:ext cx="11034184" cy="4511040"/>
          </a:xfrm>
        </p:spPr>
        <p:txBody>
          <a:bodyPr/>
          <a:lstStyle>
            <a:lvl1pPr>
              <a:defRPr>
                <a:solidFill>
                  <a:schemeClr val="bg1"/>
                </a:solidFill>
              </a:defRPr>
            </a:lvl1pPr>
            <a:lvl2pPr>
              <a:defRPr>
                <a:solidFill>
                  <a:schemeClr val="accent3">
                    <a:lumMod val="20000"/>
                    <a:lumOff val="80000"/>
                  </a:schemeClr>
                </a:solidFill>
              </a:defRPr>
            </a:lvl2pPr>
            <a:lvl3pPr>
              <a:buClr>
                <a:schemeClr val="accent4">
                  <a:lumMod val="40000"/>
                  <a:lumOff val="60000"/>
                </a:schemeClr>
              </a:buClr>
              <a:defRPr>
                <a:solidFill>
                  <a:schemeClr val="accent4">
                    <a:lumMod val="40000"/>
                    <a:lumOff val="60000"/>
                  </a:schemeClr>
                </a:solidFill>
              </a:defRPr>
            </a:lvl3pPr>
            <a:lvl4pPr>
              <a:buClr>
                <a:schemeClr val="accent4">
                  <a:lumMod val="60000"/>
                  <a:lumOff val="40000"/>
                </a:schemeClr>
              </a:buClr>
              <a:defRPr>
                <a:solidFill>
                  <a:schemeClr val="accent4">
                    <a:lumMod val="60000"/>
                    <a:lumOff val="40000"/>
                  </a:schemeClr>
                </a:solidFill>
              </a:defRPr>
            </a:lvl4pPr>
            <a:lvl5pPr>
              <a:buClr>
                <a:schemeClr val="accent4">
                  <a:lumMod val="60000"/>
                  <a:lumOff val="40000"/>
                </a:schemeClr>
              </a:buClr>
              <a:defRPr>
                <a:solidFill>
                  <a:schemeClr val="accent4">
                    <a:lumMod val="60000"/>
                    <a:lumOff val="40000"/>
                  </a:schemeClr>
                </a:solidFill>
              </a:defRPr>
            </a:lvl5pPr>
          </a:lstStyle>
          <a:p>
            <a:pPr lvl="0"/>
            <a:r>
              <a:rPr lang="en-US" dirty="0"/>
              <a:t>Edit Master text styles</a:t>
            </a:r>
          </a:p>
          <a:p>
            <a:pPr lvl="1"/>
            <a:r>
              <a:rPr lang="en-US" dirty="0"/>
              <a:t>Second level</a:t>
            </a:r>
          </a:p>
          <a:p>
            <a:pPr lvl="2"/>
            <a:r>
              <a:rPr lang="en-US" dirty="0"/>
              <a:t>Third level</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6776" y="6008961"/>
            <a:ext cx="1582403" cy="7303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9" name="TextBox 18"/>
          <p:cNvSpPr txBox="1"/>
          <p:nvPr userDrawn="1"/>
        </p:nvSpPr>
        <p:spPr>
          <a:xfrm>
            <a:off x="817163" y="6246351"/>
            <a:ext cx="46488" cy="215444"/>
          </a:xfrm>
          <a:prstGeom prst="rect">
            <a:avLst/>
          </a:prstGeom>
          <a:noFill/>
        </p:spPr>
        <p:txBody>
          <a:bodyPr wrap="none" lIns="0" rIns="0" rtlCol="0">
            <a:spAutoFit/>
          </a:bodyPr>
          <a:lstStyle/>
          <a:p>
            <a:r>
              <a:rPr lang="en-GB" sz="800" b="0" i="0" dirty="0">
                <a:solidFill>
                  <a:srgbClr val="E1E1E6"/>
                </a:solidFill>
                <a:latin typeface="Calibri Light"/>
                <a:cs typeface="Calibri Light"/>
              </a:rPr>
              <a:t>|</a:t>
            </a:r>
          </a:p>
        </p:txBody>
      </p:sp>
    </p:spTree>
    <p:extLst>
      <p:ext uri="{BB962C8B-B14F-4D97-AF65-F5344CB8AC3E}">
        <p14:creationId xmlns:p14="http://schemas.microsoft.com/office/powerpoint/2010/main" val="4018974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CAP tan background">
    <p:bg>
      <p:bgPr>
        <a:solidFill>
          <a:schemeClr val="accent4">
            <a:lumMod val="75000"/>
          </a:schemeClr>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August 8, 2023</a:t>
            </a:r>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C86A65E-82A9-2E44-B623-2C55316353C7}" type="slidenum">
              <a:rPr lang="en-US"/>
              <a:pPr/>
              <a:t>‹#›</a:t>
            </a:fld>
            <a:endParaRPr lang="en-US"/>
          </a:p>
        </p:txBody>
      </p:sp>
      <p:sp>
        <p:nvSpPr>
          <p:cNvPr id="17" name="Content Placeholder 2"/>
          <p:cNvSpPr>
            <a:spLocks noGrp="1"/>
          </p:cNvSpPr>
          <p:nvPr>
            <p:ph sz="quarter" idx="14"/>
          </p:nvPr>
        </p:nvSpPr>
        <p:spPr>
          <a:xfrm>
            <a:off x="516467" y="1600120"/>
            <a:ext cx="11034184" cy="4511040"/>
          </a:xfrm>
        </p:spPr>
        <p:txBody>
          <a:bodyPr/>
          <a:lstStyle>
            <a:lvl1pPr>
              <a:defRPr>
                <a:solidFill>
                  <a:schemeClr val="bg1"/>
                </a:solidFill>
              </a:defRPr>
            </a:lvl1pPr>
            <a:lvl2pPr>
              <a:defRPr>
                <a:solidFill>
                  <a:schemeClr val="accent3">
                    <a:lumMod val="20000"/>
                    <a:lumOff val="80000"/>
                  </a:schemeClr>
                </a:solidFill>
              </a:defRPr>
            </a:lvl2pPr>
            <a:lvl3pPr algn="l">
              <a:buClr>
                <a:schemeClr val="accent4">
                  <a:lumMod val="40000"/>
                  <a:lumOff val="60000"/>
                </a:schemeClr>
              </a:buClr>
              <a:defRPr>
                <a:solidFill>
                  <a:schemeClr val="accent4">
                    <a:lumMod val="40000"/>
                    <a:lumOff val="60000"/>
                  </a:schemeClr>
                </a:solidFill>
              </a:defRPr>
            </a:lvl3pPr>
            <a:lvl4pPr algn="l">
              <a:buClr>
                <a:schemeClr val="accent4">
                  <a:lumMod val="60000"/>
                  <a:lumOff val="40000"/>
                </a:schemeClr>
              </a:buClr>
              <a:defRPr>
                <a:solidFill>
                  <a:schemeClr val="accent4">
                    <a:lumMod val="60000"/>
                    <a:lumOff val="40000"/>
                  </a:schemeClr>
                </a:solidFill>
              </a:defRPr>
            </a:lvl4pPr>
            <a:lvl5pPr algn="l">
              <a:buClr>
                <a:schemeClr val="accent4">
                  <a:lumMod val="60000"/>
                  <a:lumOff val="40000"/>
                </a:schemeClr>
              </a:buClr>
              <a:defRPr>
                <a:solidFill>
                  <a:schemeClr val="accent4">
                    <a:lumMod val="60000"/>
                    <a:lumOff val="40000"/>
                  </a:schemeClr>
                </a:solidFill>
              </a:defRPr>
            </a:lvl5pPr>
          </a:lstStyle>
          <a:p>
            <a:pPr lvl="0"/>
            <a:r>
              <a:rPr lang="en-US" dirty="0"/>
              <a:t>Edit Master text styles</a:t>
            </a:r>
          </a:p>
          <a:p>
            <a:pPr lvl="1"/>
            <a:r>
              <a:rPr lang="en-US" dirty="0"/>
              <a:t>Second level</a:t>
            </a:r>
          </a:p>
          <a:p>
            <a:pPr lvl="2"/>
            <a:r>
              <a:rPr lang="en-US" dirty="0"/>
              <a:t>Third level</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6776" y="6008961"/>
            <a:ext cx="1582403" cy="7303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9" name="TextBox 18"/>
          <p:cNvSpPr txBox="1"/>
          <p:nvPr userDrawn="1"/>
        </p:nvSpPr>
        <p:spPr>
          <a:xfrm>
            <a:off x="817163" y="6246351"/>
            <a:ext cx="46488" cy="215444"/>
          </a:xfrm>
          <a:prstGeom prst="rect">
            <a:avLst/>
          </a:prstGeom>
          <a:noFill/>
        </p:spPr>
        <p:txBody>
          <a:bodyPr wrap="none" lIns="0" rIns="0" rtlCol="0">
            <a:spAutoFit/>
          </a:bodyPr>
          <a:lstStyle/>
          <a:p>
            <a:r>
              <a:rPr lang="en-GB" sz="800" b="0" i="0" dirty="0">
                <a:solidFill>
                  <a:srgbClr val="E1E1E6"/>
                </a:solidFill>
                <a:latin typeface="Calibri Light"/>
                <a:cs typeface="Calibri Light"/>
              </a:rPr>
              <a:t>|</a:t>
            </a:r>
          </a:p>
        </p:txBody>
      </p:sp>
    </p:spTree>
    <p:extLst>
      <p:ext uri="{BB962C8B-B14F-4D97-AF65-F5344CB8AC3E}">
        <p14:creationId xmlns:p14="http://schemas.microsoft.com/office/powerpoint/2010/main" val="3430398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Table, Chart or SmartAr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8, 2023</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2"/>
          <p:cNvSpPr>
            <a:spLocks noGrp="1"/>
          </p:cNvSpPr>
          <p:nvPr>
            <p:ph idx="1" hasCustomPrompt="1"/>
          </p:nvPr>
        </p:nvSpPr>
        <p:spPr>
          <a:xfrm>
            <a:off x="517713" y="1598108"/>
            <a:ext cx="11032936" cy="451104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p>
            <a:r>
              <a:rPr lang="en-US" dirty="0"/>
              <a:t>Text, Table, Chart or SmartArt</a:t>
            </a:r>
          </a:p>
        </p:txBody>
      </p:sp>
    </p:spTree>
    <p:extLst>
      <p:ext uri="{BB962C8B-B14F-4D97-AF65-F5344CB8AC3E}">
        <p14:creationId xmlns:p14="http://schemas.microsoft.com/office/powerpoint/2010/main" val="3128665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and Image: Option 1">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August 8, 2023</a:t>
            </a:r>
            <a:endParaRPr lang="en-GB"/>
          </a:p>
        </p:txBody>
      </p:sp>
      <p:sp>
        <p:nvSpPr>
          <p:cNvPr id="9" name="Slide Number Placeholder 8"/>
          <p:cNvSpPr>
            <a:spLocks noGrp="1"/>
          </p:cNvSpPr>
          <p:nvPr>
            <p:ph type="sldNum" sz="quarter" idx="12"/>
          </p:nvPr>
        </p:nvSpPr>
        <p:spPr/>
        <p:txBody>
          <a:bodyPr/>
          <a:lstStyle/>
          <a:p>
            <a:fld id="{FC86A65E-82A9-2E44-B623-2C55316353C7}" type="slidenum">
              <a:rPr/>
              <a:pPr/>
              <a:t>‹#›</a:t>
            </a:fld>
            <a:endParaRPr lang="en-GB"/>
          </a:p>
        </p:txBody>
      </p:sp>
      <p:sp>
        <p:nvSpPr>
          <p:cNvPr id="10" name="Footer Placeholder 4"/>
          <p:cNvSpPr>
            <a:spLocks noGrp="1"/>
          </p:cNvSpPr>
          <p:nvPr>
            <p:ph type="ftr" sz="quarter" idx="11"/>
          </p:nvPr>
        </p:nvSpPr>
        <p:spPr>
          <a:xfrm>
            <a:off x="932128" y="6193986"/>
            <a:ext cx="5163872" cy="365125"/>
          </a:xfrm>
        </p:spPr>
        <p:txBody>
          <a:bodyPr/>
          <a:lstStyle/>
          <a:p>
            <a:endParaRPr lang="en-GB" dirty="0"/>
          </a:p>
        </p:txBody>
      </p:sp>
      <p:sp>
        <p:nvSpPr>
          <p:cNvPr id="13" name="Picture Placeholder 10"/>
          <p:cNvSpPr>
            <a:spLocks noGrp="1"/>
          </p:cNvSpPr>
          <p:nvPr>
            <p:ph type="pic" sz="quarter" idx="15"/>
          </p:nvPr>
        </p:nvSpPr>
        <p:spPr>
          <a:xfrm>
            <a:off x="7893049" y="1589777"/>
            <a:ext cx="3657600" cy="4511040"/>
          </a:xfrm>
        </p:spPr>
        <p:txBody>
          <a:bodyPr/>
          <a:lstStyle/>
          <a:p>
            <a:r>
              <a:rPr lang="en-US" dirty="0"/>
              <a:t>Click icon to add picture</a:t>
            </a:r>
            <a:endParaRPr lang="en-GB" dirty="0"/>
          </a:p>
        </p:txBody>
      </p:sp>
      <p:sp>
        <p:nvSpPr>
          <p:cNvPr id="8" name="Content Placeholder 2"/>
          <p:cNvSpPr>
            <a:spLocks noGrp="1"/>
          </p:cNvSpPr>
          <p:nvPr>
            <p:ph idx="1" hasCustomPrompt="1"/>
          </p:nvPr>
        </p:nvSpPr>
        <p:spPr>
          <a:xfrm>
            <a:off x="517713" y="1589777"/>
            <a:ext cx="7131496" cy="451104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p>
            <a:r>
              <a:rPr lang="en-US" dirty="0"/>
              <a:t>Title, Text and Image: Option 1</a:t>
            </a:r>
          </a:p>
        </p:txBody>
      </p:sp>
    </p:spTree>
    <p:extLst>
      <p:ext uri="{BB962C8B-B14F-4D97-AF65-F5344CB8AC3E}">
        <p14:creationId xmlns:p14="http://schemas.microsoft.com/office/powerpoint/2010/main" val="118205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and Image: Option 2">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August 8, 2023</a:t>
            </a:r>
            <a:endParaRPr lang="en-GB"/>
          </a:p>
        </p:txBody>
      </p:sp>
      <p:sp>
        <p:nvSpPr>
          <p:cNvPr id="9" name="Slide Number Placeholder 8"/>
          <p:cNvSpPr>
            <a:spLocks noGrp="1"/>
          </p:cNvSpPr>
          <p:nvPr>
            <p:ph type="sldNum" sz="quarter" idx="12"/>
          </p:nvPr>
        </p:nvSpPr>
        <p:spPr/>
        <p:txBody>
          <a:bodyPr/>
          <a:lstStyle/>
          <a:p>
            <a:fld id="{FC86A65E-82A9-2E44-B623-2C55316353C7}" type="slidenum">
              <a:rPr/>
              <a:pPr/>
              <a:t>‹#›</a:t>
            </a:fld>
            <a:endParaRPr lang="en-GB"/>
          </a:p>
        </p:txBody>
      </p:sp>
      <p:sp>
        <p:nvSpPr>
          <p:cNvPr id="10" name="Footer Placeholder 4"/>
          <p:cNvSpPr>
            <a:spLocks noGrp="1"/>
          </p:cNvSpPr>
          <p:nvPr>
            <p:ph type="ftr" sz="quarter" idx="11"/>
          </p:nvPr>
        </p:nvSpPr>
        <p:spPr>
          <a:xfrm>
            <a:off x="932128" y="6193986"/>
            <a:ext cx="5163872" cy="365125"/>
          </a:xfrm>
        </p:spPr>
        <p:txBody>
          <a:bodyPr/>
          <a:lstStyle/>
          <a:p>
            <a:endParaRPr lang="en-GB"/>
          </a:p>
        </p:txBody>
      </p:sp>
      <p:sp>
        <p:nvSpPr>
          <p:cNvPr id="13" name="Picture Placeholder 10"/>
          <p:cNvSpPr>
            <a:spLocks noGrp="1"/>
          </p:cNvSpPr>
          <p:nvPr>
            <p:ph type="pic" sz="quarter" idx="15"/>
          </p:nvPr>
        </p:nvSpPr>
        <p:spPr>
          <a:xfrm>
            <a:off x="6186169" y="1589145"/>
            <a:ext cx="5364480" cy="4511040"/>
          </a:xfrm>
        </p:spPr>
        <p:txBody>
          <a:bodyPr/>
          <a:lstStyle/>
          <a:p>
            <a:r>
              <a:rPr lang="en-US" dirty="0"/>
              <a:t>Click icon to add picture</a:t>
            </a:r>
            <a:endParaRPr lang="en-GB" dirty="0"/>
          </a:p>
        </p:txBody>
      </p:sp>
      <p:sp>
        <p:nvSpPr>
          <p:cNvPr id="8" name="Content Placeholder 2"/>
          <p:cNvSpPr>
            <a:spLocks noGrp="1"/>
          </p:cNvSpPr>
          <p:nvPr>
            <p:ph idx="1" hasCustomPrompt="1"/>
          </p:nvPr>
        </p:nvSpPr>
        <p:spPr>
          <a:xfrm>
            <a:off x="517713" y="1589145"/>
            <a:ext cx="5424616" cy="451104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p>
            <a:r>
              <a:rPr lang="en-US" dirty="0"/>
              <a:t>Title, Text and Image: Option 2</a:t>
            </a:r>
          </a:p>
        </p:txBody>
      </p:sp>
    </p:spTree>
    <p:extLst>
      <p:ext uri="{BB962C8B-B14F-4D97-AF65-F5344CB8AC3E}">
        <p14:creationId xmlns:p14="http://schemas.microsoft.com/office/powerpoint/2010/main" val="3177867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image: Option 1">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August 8, 2023</a:t>
            </a:r>
            <a:endParaRPr lang="en-GB"/>
          </a:p>
        </p:txBody>
      </p:sp>
      <p:sp>
        <p:nvSpPr>
          <p:cNvPr id="9" name="Slide Number Placeholder 8"/>
          <p:cNvSpPr>
            <a:spLocks noGrp="1"/>
          </p:cNvSpPr>
          <p:nvPr>
            <p:ph type="sldNum" sz="quarter" idx="12"/>
          </p:nvPr>
        </p:nvSpPr>
        <p:spPr/>
        <p:txBody>
          <a:bodyPr/>
          <a:lstStyle/>
          <a:p>
            <a:fld id="{FC86A65E-82A9-2E44-B623-2C55316353C7}" type="slidenum">
              <a:rPr/>
              <a:pPr/>
              <a:t>‹#›</a:t>
            </a:fld>
            <a:endParaRPr lang="en-GB"/>
          </a:p>
        </p:txBody>
      </p:sp>
      <p:sp>
        <p:nvSpPr>
          <p:cNvPr id="10" name="Footer Placeholder 4"/>
          <p:cNvSpPr>
            <a:spLocks noGrp="1"/>
          </p:cNvSpPr>
          <p:nvPr>
            <p:ph type="ftr" sz="quarter" idx="11"/>
          </p:nvPr>
        </p:nvSpPr>
        <p:spPr>
          <a:xfrm>
            <a:off x="932128" y="6193986"/>
            <a:ext cx="5163872" cy="365125"/>
          </a:xfrm>
        </p:spPr>
        <p:txBody>
          <a:bodyPr/>
          <a:lstStyle/>
          <a:p>
            <a:endParaRPr lang="en-GB"/>
          </a:p>
        </p:txBody>
      </p:sp>
      <p:sp>
        <p:nvSpPr>
          <p:cNvPr id="13" name="Picture Placeholder 10"/>
          <p:cNvSpPr>
            <a:spLocks noGrp="1"/>
          </p:cNvSpPr>
          <p:nvPr>
            <p:ph type="pic" sz="quarter" idx="15"/>
          </p:nvPr>
        </p:nvSpPr>
        <p:spPr>
          <a:xfrm>
            <a:off x="517713" y="1589777"/>
            <a:ext cx="11032936" cy="4511040"/>
          </a:xfrm>
        </p:spPr>
        <p:txBody>
          <a:bodyPr/>
          <a:lstStyle/>
          <a:p>
            <a:r>
              <a:rPr lang="en-US" dirty="0"/>
              <a:t>Click icon to add picture</a:t>
            </a:r>
            <a:endParaRPr lang="en-GB" dirty="0"/>
          </a:p>
        </p:txBody>
      </p:sp>
      <p:sp>
        <p:nvSpPr>
          <p:cNvPr id="2" name="Title 1"/>
          <p:cNvSpPr>
            <a:spLocks noGrp="1"/>
          </p:cNvSpPr>
          <p:nvPr>
            <p:ph type="title" hasCustomPrompt="1"/>
          </p:nvPr>
        </p:nvSpPr>
        <p:spPr/>
        <p:txBody>
          <a:bodyPr/>
          <a:lstStyle/>
          <a:p>
            <a:r>
              <a:rPr lang="en-US" dirty="0"/>
              <a:t>Title and Image: Option 1</a:t>
            </a:r>
          </a:p>
        </p:txBody>
      </p:sp>
    </p:spTree>
    <p:extLst>
      <p:ext uri="{BB962C8B-B14F-4D97-AF65-F5344CB8AC3E}">
        <p14:creationId xmlns:p14="http://schemas.microsoft.com/office/powerpoint/2010/main" val="2592178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image: Option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August 8, 2023</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86A65E-82A9-2E44-B623-2C55316353C7}" type="slidenum">
              <a:rPr/>
              <a:pPr/>
              <a:t>‹#›</a:t>
            </a:fld>
            <a:endParaRPr lang="en-GB"/>
          </a:p>
        </p:txBody>
      </p:sp>
      <p:sp>
        <p:nvSpPr>
          <p:cNvPr id="11" name="Picture Placeholder 10"/>
          <p:cNvSpPr>
            <a:spLocks noGrp="1"/>
          </p:cNvSpPr>
          <p:nvPr>
            <p:ph type="pic" sz="quarter" idx="15"/>
          </p:nvPr>
        </p:nvSpPr>
        <p:spPr>
          <a:xfrm>
            <a:off x="517713" y="1589145"/>
            <a:ext cx="5424616" cy="4511040"/>
          </a:xfrm>
        </p:spPr>
        <p:txBody>
          <a:bodyPr/>
          <a:lstStyle/>
          <a:p>
            <a:r>
              <a:rPr lang="en-US" dirty="0"/>
              <a:t>Click icon to add picture</a:t>
            </a:r>
            <a:endParaRPr lang="en-GB" dirty="0"/>
          </a:p>
        </p:txBody>
      </p:sp>
      <p:sp>
        <p:nvSpPr>
          <p:cNvPr id="12" name="Picture Placeholder 10"/>
          <p:cNvSpPr>
            <a:spLocks noGrp="1"/>
          </p:cNvSpPr>
          <p:nvPr>
            <p:ph type="pic" sz="quarter" idx="16"/>
          </p:nvPr>
        </p:nvSpPr>
        <p:spPr>
          <a:xfrm>
            <a:off x="6186168" y="1589145"/>
            <a:ext cx="5364480" cy="4511040"/>
          </a:xfrm>
        </p:spPr>
        <p:txBody>
          <a:bodyPr/>
          <a:lstStyle/>
          <a:p>
            <a:r>
              <a:rPr lang="en-US" dirty="0"/>
              <a:t>Click icon to add picture</a:t>
            </a:r>
            <a:endParaRPr lang="en-GB" dirty="0"/>
          </a:p>
        </p:txBody>
      </p:sp>
      <p:sp>
        <p:nvSpPr>
          <p:cNvPr id="2" name="Title 1"/>
          <p:cNvSpPr>
            <a:spLocks noGrp="1"/>
          </p:cNvSpPr>
          <p:nvPr>
            <p:ph type="title" hasCustomPrompt="1"/>
          </p:nvPr>
        </p:nvSpPr>
        <p:spPr/>
        <p:txBody>
          <a:bodyPr/>
          <a:lstStyle/>
          <a:p>
            <a:r>
              <a:rPr lang="en-US" dirty="0"/>
              <a:t>Title and Image: Option 2</a:t>
            </a:r>
          </a:p>
        </p:txBody>
      </p:sp>
    </p:spTree>
    <p:extLst>
      <p:ext uri="{BB962C8B-B14F-4D97-AF65-F5344CB8AC3E}">
        <p14:creationId xmlns:p14="http://schemas.microsoft.com/office/powerpoint/2010/main" val="252849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Only" type="titleOnly">
  <p:cSld name="2_Title Only">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7586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image: Option 3">
    <p:spTree>
      <p:nvGrpSpPr>
        <p:cNvPr id="1" name=""/>
        <p:cNvGrpSpPr/>
        <p:nvPr/>
      </p:nvGrpSpPr>
      <p:grpSpPr>
        <a:xfrm>
          <a:off x="0" y="0"/>
          <a:ext cx="0" cy="0"/>
          <a:chOff x="0" y="0"/>
          <a:chExt cx="0" cy="0"/>
        </a:xfrm>
      </p:grpSpPr>
      <p:sp>
        <p:nvSpPr>
          <p:cNvPr id="7" name="Picture Placeholder 10"/>
          <p:cNvSpPr>
            <a:spLocks noGrp="1"/>
          </p:cNvSpPr>
          <p:nvPr>
            <p:ph type="pic" sz="quarter" idx="17"/>
          </p:nvPr>
        </p:nvSpPr>
        <p:spPr>
          <a:xfrm>
            <a:off x="517714" y="3820131"/>
            <a:ext cx="6646087" cy="2316480"/>
          </a:xfrm>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r>
              <a:rPr lang="en-US"/>
              <a:t>August 8, 2023</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86A65E-82A9-2E44-B623-2C55316353C7}" type="slidenum">
              <a:rPr/>
              <a:pPr/>
              <a:t>‹#›</a:t>
            </a:fld>
            <a:endParaRPr lang="en-GB"/>
          </a:p>
        </p:txBody>
      </p:sp>
      <p:sp>
        <p:nvSpPr>
          <p:cNvPr id="8" name="Picture Placeholder 10"/>
          <p:cNvSpPr>
            <a:spLocks noGrp="1"/>
          </p:cNvSpPr>
          <p:nvPr>
            <p:ph type="pic" sz="quarter" idx="18"/>
          </p:nvPr>
        </p:nvSpPr>
        <p:spPr>
          <a:xfrm>
            <a:off x="517713" y="1588452"/>
            <a:ext cx="6646088" cy="2072640"/>
          </a:xfrm>
        </p:spPr>
        <p:txBody>
          <a:bodyPr/>
          <a:lstStyle/>
          <a:p>
            <a:r>
              <a:rPr lang="en-US" dirty="0"/>
              <a:t>Click icon to add picture</a:t>
            </a:r>
            <a:endParaRPr lang="en-GB" dirty="0"/>
          </a:p>
        </p:txBody>
      </p:sp>
      <p:sp>
        <p:nvSpPr>
          <p:cNvPr id="9" name="Picture Placeholder 10"/>
          <p:cNvSpPr>
            <a:spLocks noGrp="1"/>
          </p:cNvSpPr>
          <p:nvPr>
            <p:ph type="pic" sz="quarter" idx="19"/>
          </p:nvPr>
        </p:nvSpPr>
        <p:spPr>
          <a:xfrm>
            <a:off x="7283449" y="1588453"/>
            <a:ext cx="4267200" cy="4548159"/>
          </a:xfrm>
        </p:spPr>
        <p:txBody>
          <a:bodyPr/>
          <a:lstStyle/>
          <a:p>
            <a:r>
              <a:rPr lang="en-US" dirty="0"/>
              <a:t>Click icon to add picture</a:t>
            </a:r>
            <a:endParaRPr lang="en-GB" dirty="0"/>
          </a:p>
        </p:txBody>
      </p:sp>
      <p:sp>
        <p:nvSpPr>
          <p:cNvPr id="11" name="Title 10"/>
          <p:cNvSpPr>
            <a:spLocks noGrp="1"/>
          </p:cNvSpPr>
          <p:nvPr>
            <p:ph type="title" hasCustomPrompt="1"/>
          </p:nvPr>
        </p:nvSpPr>
        <p:spPr/>
        <p:txBody>
          <a:bodyPr/>
          <a:lstStyle/>
          <a:p>
            <a:r>
              <a:rPr lang="en-US" dirty="0"/>
              <a:t>Title and Image: Option 3</a:t>
            </a:r>
          </a:p>
        </p:txBody>
      </p:sp>
    </p:spTree>
    <p:extLst>
      <p:ext uri="{BB962C8B-B14F-4D97-AF65-F5344CB8AC3E}">
        <p14:creationId xmlns:p14="http://schemas.microsoft.com/office/powerpoint/2010/main" val="11880965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image: Option 4">
    <p:spTree>
      <p:nvGrpSpPr>
        <p:cNvPr id="1" name=""/>
        <p:cNvGrpSpPr/>
        <p:nvPr/>
      </p:nvGrpSpPr>
      <p:grpSpPr>
        <a:xfrm>
          <a:off x="0" y="0"/>
          <a:ext cx="0" cy="0"/>
          <a:chOff x="0" y="0"/>
          <a:chExt cx="0" cy="0"/>
        </a:xfrm>
      </p:grpSpPr>
      <p:sp>
        <p:nvSpPr>
          <p:cNvPr id="16" name="Picture Placeholder 10"/>
          <p:cNvSpPr>
            <a:spLocks noGrp="1"/>
          </p:cNvSpPr>
          <p:nvPr>
            <p:ph type="pic" sz="quarter" idx="18"/>
          </p:nvPr>
        </p:nvSpPr>
        <p:spPr>
          <a:xfrm>
            <a:off x="517713" y="1582633"/>
            <a:ext cx="5425440" cy="2072640"/>
          </a:xfrm>
        </p:spPr>
        <p:txBody>
          <a:bodyPr/>
          <a:lstStyle/>
          <a:p>
            <a:r>
              <a:rPr lang="en-US" dirty="0"/>
              <a:t>Click icon to add picture</a:t>
            </a:r>
            <a:endParaRPr lang="en-GB" dirty="0"/>
          </a:p>
        </p:txBody>
      </p:sp>
      <p:sp>
        <p:nvSpPr>
          <p:cNvPr id="17" name="Picture Placeholder 10"/>
          <p:cNvSpPr>
            <a:spLocks noGrp="1"/>
          </p:cNvSpPr>
          <p:nvPr>
            <p:ph type="pic" sz="quarter" idx="19"/>
          </p:nvPr>
        </p:nvSpPr>
        <p:spPr>
          <a:xfrm>
            <a:off x="6070780" y="1582633"/>
            <a:ext cx="5425440" cy="2072640"/>
          </a:xfrm>
        </p:spPr>
        <p:txBody>
          <a:bodyPr/>
          <a:lstStyle/>
          <a:p>
            <a:r>
              <a:rPr lang="en-US"/>
              <a:t>Click icon to add picture</a:t>
            </a:r>
            <a:endParaRPr lang="en-GB"/>
          </a:p>
        </p:txBody>
      </p:sp>
      <p:sp>
        <p:nvSpPr>
          <p:cNvPr id="5" name="Date Placeholder 4"/>
          <p:cNvSpPr>
            <a:spLocks noGrp="1"/>
          </p:cNvSpPr>
          <p:nvPr>
            <p:ph type="dt" sz="half" idx="10"/>
          </p:nvPr>
        </p:nvSpPr>
        <p:spPr/>
        <p:txBody>
          <a:bodyPr/>
          <a:lstStyle/>
          <a:p>
            <a:r>
              <a:rPr lang="en-US"/>
              <a:t>August 8,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6A65E-82A9-2E44-B623-2C55316353C7}" type="slidenum">
              <a:rPr/>
              <a:pPr/>
              <a:t>‹#›</a:t>
            </a:fld>
            <a:endParaRPr lang="en-GB"/>
          </a:p>
        </p:txBody>
      </p:sp>
      <p:sp>
        <p:nvSpPr>
          <p:cNvPr id="18" name="Picture Placeholder 10"/>
          <p:cNvSpPr>
            <a:spLocks noGrp="1"/>
          </p:cNvSpPr>
          <p:nvPr>
            <p:ph type="pic" sz="quarter" idx="20"/>
          </p:nvPr>
        </p:nvSpPr>
        <p:spPr>
          <a:xfrm>
            <a:off x="517713" y="3770279"/>
            <a:ext cx="5425440" cy="2072640"/>
          </a:xfrm>
        </p:spPr>
        <p:txBody>
          <a:bodyPr/>
          <a:lstStyle/>
          <a:p>
            <a:r>
              <a:rPr lang="en-US"/>
              <a:t>Click icon to add picture</a:t>
            </a:r>
            <a:endParaRPr lang="en-GB"/>
          </a:p>
        </p:txBody>
      </p:sp>
      <p:sp>
        <p:nvSpPr>
          <p:cNvPr id="19" name="Picture Placeholder 10"/>
          <p:cNvSpPr>
            <a:spLocks noGrp="1"/>
          </p:cNvSpPr>
          <p:nvPr>
            <p:ph type="pic" sz="quarter" idx="21"/>
          </p:nvPr>
        </p:nvSpPr>
        <p:spPr>
          <a:xfrm>
            <a:off x="6070780" y="3770279"/>
            <a:ext cx="5425440" cy="2072640"/>
          </a:xfrm>
        </p:spPr>
        <p:txBody>
          <a:bodyPr/>
          <a:lstStyle/>
          <a:p>
            <a:r>
              <a:rPr lang="en-US"/>
              <a:t>Click icon to add picture</a:t>
            </a:r>
            <a:endParaRPr lang="en-GB"/>
          </a:p>
        </p:txBody>
      </p:sp>
      <p:sp>
        <p:nvSpPr>
          <p:cNvPr id="2" name="Title 1"/>
          <p:cNvSpPr>
            <a:spLocks noGrp="1"/>
          </p:cNvSpPr>
          <p:nvPr>
            <p:ph type="title" hasCustomPrompt="1"/>
          </p:nvPr>
        </p:nvSpPr>
        <p:spPr/>
        <p:txBody>
          <a:bodyPr/>
          <a:lstStyle/>
          <a:p>
            <a:r>
              <a:rPr lang="en-US" dirty="0"/>
              <a:t>Title and Image: Option 4</a:t>
            </a:r>
          </a:p>
        </p:txBody>
      </p:sp>
    </p:spTree>
    <p:extLst>
      <p:ext uri="{BB962C8B-B14F-4D97-AF65-F5344CB8AC3E}">
        <p14:creationId xmlns:p14="http://schemas.microsoft.com/office/powerpoint/2010/main" val="2215762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August 8, 2023</a:t>
            </a:r>
            <a:endParaRPr lang="en-GB"/>
          </a:p>
        </p:txBody>
      </p:sp>
      <p:sp>
        <p:nvSpPr>
          <p:cNvPr id="11" name="Picture Placeholder 10"/>
          <p:cNvSpPr>
            <a:spLocks noGrp="1"/>
          </p:cNvSpPr>
          <p:nvPr>
            <p:ph type="pic" sz="quarter" idx="18"/>
          </p:nvPr>
        </p:nvSpPr>
        <p:spPr>
          <a:xfrm>
            <a:off x="0" y="-1"/>
            <a:ext cx="12192000" cy="6858001"/>
          </a:xfrm>
        </p:spPr>
        <p:txBody>
          <a:bodyPr/>
          <a:lstStyle/>
          <a:p>
            <a:r>
              <a:rPr lang="en-US" dirty="0"/>
              <a:t>Click icon to add picture</a:t>
            </a:r>
            <a:endParaRPr lang="en-GB" dirty="0"/>
          </a:p>
        </p:txBody>
      </p:sp>
    </p:spTree>
    <p:extLst>
      <p:ext uri="{BB962C8B-B14F-4D97-AF65-F5344CB8AC3E}">
        <p14:creationId xmlns:p14="http://schemas.microsoft.com/office/powerpoint/2010/main" val="1597425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August 8,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86A65E-82A9-2E44-B623-2C55316353C7}" type="slidenum">
              <a:rPr/>
              <a:pPr/>
              <a:t>‹#›</a:t>
            </a:fld>
            <a:endParaRPr lang="en-GB"/>
          </a:p>
        </p:txBody>
      </p:sp>
      <p:sp>
        <p:nvSpPr>
          <p:cNvPr id="2" name="Title 1"/>
          <p:cNvSpPr>
            <a:spLocks noGrp="1"/>
          </p:cNvSpPr>
          <p:nvPr>
            <p:ph type="title" hasCustomPrompt="1"/>
          </p:nvPr>
        </p:nvSpPr>
        <p:spPr/>
        <p:txBody>
          <a:bodyPr/>
          <a:lstStyle/>
          <a:p>
            <a:r>
              <a:rPr lang="en-US" dirty="0"/>
              <a:t>Title Only</a:t>
            </a:r>
          </a:p>
        </p:txBody>
      </p:sp>
    </p:spTree>
    <p:extLst>
      <p:ext uri="{BB962C8B-B14F-4D97-AF65-F5344CB8AC3E}">
        <p14:creationId xmlns:p14="http://schemas.microsoft.com/office/powerpoint/2010/main" val="3285244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8, 2023</a:t>
            </a:r>
            <a:endParaRPr lang="en-GB"/>
          </a:p>
        </p:txBody>
      </p:sp>
      <p:sp>
        <p:nvSpPr>
          <p:cNvPr id="12" name="Text Placeholder 11"/>
          <p:cNvSpPr>
            <a:spLocks noGrp="1"/>
          </p:cNvSpPr>
          <p:nvPr>
            <p:ph type="body" sz="quarter" idx="15" hasCustomPrompt="1"/>
          </p:nvPr>
        </p:nvSpPr>
        <p:spPr>
          <a:xfrm>
            <a:off x="2620346" y="6210749"/>
            <a:ext cx="6910023" cy="358936"/>
          </a:xfrm>
        </p:spPr>
        <p:txBody>
          <a:bodyPr lIns="108000" tIns="46800" rIns="108000" bIns="46800" anchor="b" anchorCtr="0">
            <a:noAutofit/>
          </a:bodyPr>
          <a:lstStyle>
            <a:lvl1pPr marL="0" indent="0" algn="ctr">
              <a:lnSpc>
                <a:spcPct val="100000"/>
              </a:lnSpc>
              <a:spcAft>
                <a:spcPts val="0"/>
              </a:spcAft>
              <a:buNone/>
              <a:defRPr sz="1600" b="1" i="0">
                <a:solidFill>
                  <a:srgbClr val="FFFFFF"/>
                </a:solidFill>
                <a:latin typeface="Calibri"/>
                <a:cs typeface="Calibri"/>
              </a:defRPr>
            </a:lvl1pPr>
            <a:lvl2pPr>
              <a:lnSpc>
                <a:spcPct val="100000"/>
              </a:lnSpc>
              <a:spcAft>
                <a:spcPts val="0"/>
              </a:spcAft>
              <a:defRPr sz="1467" b="1" i="0">
                <a:solidFill>
                  <a:srgbClr val="FFFFFF"/>
                </a:solidFill>
                <a:latin typeface="Calibri"/>
                <a:cs typeface="Calibri"/>
              </a:defRPr>
            </a:lvl2pPr>
            <a:lvl3pPr marL="0" indent="0">
              <a:spcAft>
                <a:spcPts val="0"/>
              </a:spcAft>
              <a:buNone/>
              <a:defRPr sz="2000" b="0" i="0">
                <a:latin typeface="Calibri Light"/>
                <a:cs typeface="Calibri Light"/>
              </a:defRPr>
            </a:lvl3pPr>
            <a:lvl4pPr marL="0" indent="0">
              <a:spcAft>
                <a:spcPts val="0"/>
              </a:spcAft>
              <a:buNone/>
              <a:defRPr sz="2000"/>
            </a:lvl4pPr>
            <a:lvl5pPr marL="0" indent="0">
              <a:spcAft>
                <a:spcPts val="0"/>
              </a:spcAft>
              <a:buNone/>
              <a:defRPr sz="2000"/>
            </a:lvl5pPr>
          </a:lstStyle>
          <a:p>
            <a:pPr lvl="0"/>
            <a:r>
              <a:rPr lang="en-GB" dirty="0"/>
              <a:t>name@cap-az.com</a:t>
            </a:r>
          </a:p>
        </p:txBody>
      </p:sp>
      <p:sp>
        <p:nvSpPr>
          <p:cNvPr id="18" name="Title 1"/>
          <p:cNvSpPr>
            <a:spLocks noGrp="1"/>
          </p:cNvSpPr>
          <p:nvPr>
            <p:ph type="ctrTitle" hasCustomPrompt="1"/>
          </p:nvPr>
        </p:nvSpPr>
        <p:spPr>
          <a:xfrm>
            <a:off x="2620346" y="4406086"/>
            <a:ext cx="6910023" cy="771945"/>
          </a:xfrm>
        </p:spPr>
        <p:txBody>
          <a:bodyPr lIns="0" anchor="b" anchorCtr="0">
            <a:normAutofit/>
          </a:bodyPr>
          <a:lstStyle>
            <a:lvl1pPr algn="ctr">
              <a:defRPr sz="4267" b="1" baseline="0">
                <a:solidFill>
                  <a:schemeClr val="bg1"/>
                </a:solidFill>
              </a:defRPr>
            </a:lvl1pPr>
          </a:lstStyle>
          <a:p>
            <a:r>
              <a:rPr lang="en-GB" dirty="0"/>
              <a:t>Thank you/End slide</a:t>
            </a:r>
          </a:p>
        </p:txBody>
      </p:sp>
      <p:sp>
        <p:nvSpPr>
          <p:cNvPr id="19" name="Subtitle 2"/>
          <p:cNvSpPr>
            <a:spLocks noGrp="1"/>
          </p:cNvSpPr>
          <p:nvPr>
            <p:ph type="subTitle" idx="1" hasCustomPrompt="1"/>
          </p:nvPr>
        </p:nvSpPr>
        <p:spPr>
          <a:xfrm>
            <a:off x="2620346" y="5181263"/>
            <a:ext cx="6910023" cy="1010893"/>
          </a:xfrm>
        </p:spPr>
        <p:txBody>
          <a:bodyPr>
            <a:normAutofit/>
          </a:bodyPr>
          <a:lstStyle>
            <a:lvl1pPr marL="0" indent="0" algn="ctr">
              <a:buNone/>
              <a:defRPr sz="2933" b="0" i="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Final statement/Closing comments</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15485" t="26506" r="15485" b="26506"/>
          <a:stretch/>
        </p:blipFill>
        <p:spPr>
          <a:xfrm>
            <a:off x="4311375" y="901149"/>
            <a:ext cx="3569253" cy="1309755"/>
          </a:xfrm>
          <a:prstGeom prst="rect">
            <a:avLst/>
          </a:prstGeom>
        </p:spPr>
      </p:pic>
      <p:sp>
        <p:nvSpPr>
          <p:cNvPr id="8" name="TextBox 7"/>
          <p:cNvSpPr txBox="1"/>
          <p:nvPr userDrawn="1"/>
        </p:nvSpPr>
        <p:spPr>
          <a:xfrm>
            <a:off x="1828800" y="2850488"/>
            <a:ext cx="8534400" cy="609600"/>
          </a:xfrm>
          <a:prstGeom prst="rect">
            <a:avLst/>
          </a:prstGeom>
          <a:noFill/>
        </p:spPr>
        <p:txBody>
          <a:bodyPr wrap="square" rtlCol="0">
            <a:noAutofit/>
          </a:bodyPr>
          <a:lstStyle/>
          <a:p>
            <a:pPr algn="ctr"/>
            <a:r>
              <a:rPr lang="en-US" sz="4800" dirty="0">
                <a:solidFill>
                  <a:schemeClr val="bg1"/>
                </a:solidFill>
                <a:latin typeface="Arial Black" panose="020B0A04020102020204" pitchFamily="34" charset="0"/>
              </a:rPr>
              <a:t>KNOW YOUR WATER</a:t>
            </a:r>
          </a:p>
        </p:txBody>
      </p:sp>
    </p:spTree>
    <p:extLst>
      <p:ext uri="{BB962C8B-B14F-4D97-AF65-F5344CB8AC3E}">
        <p14:creationId xmlns:p14="http://schemas.microsoft.com/office/powerpoint/2010/main" val="3860956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2475">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1125">
                <a:solidFill>
                  <a:srgbClr val="FFFFFF"/>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srgbClr val="073E87"/>
                </a:solidFill>
              </a:rPr>
              <a:t>August 8, 2023</a:t>
            </a: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55808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5703-F68E-453C-BC9A-B00DF2337CB5}"/>
              </a:ext>
            </a:extLst>
          </p:cNvPr>
          <p:cNvSpPr>
            <a:spLocks noGrp="1"/>
          </p:cNvSpPr>
          <p:nvPr>
            <p:ph type="title"/>
          </p:nvPr>
        </p:nvSpPr>
        <p:spPr/>
        <p:txBody>
          <a:bodyPr>
            <a:normAutofit/>
          </a:bodyPr>
          <a:lstStyle>
            <a:lvl1pPr>
              <a:defRPr sz="33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B2CFF-AEF4-43BE-A7D2-A1726513BBF6}"/>
              </a:ext>
            </a:extLst>
          </p:cNvPr>
          <p:cNvSpPr>
            <a:spLocks noGrp="1"/>
          </p:cNvSpPr>
          <p:nvPr>
            <p:ph idx="1"/>
          </p:nvPr>
        </p:nvSpPr>
        <p:spPr>
          <a:xfrm>
            <a:off x="838200" y="1825623"/>
            <a:ext cx="10515600" cy="4572000"/>
          </a:xfrm>
        </p:spPr>
        <p:txBody>
          <a:bodyPr/>
          <a:lstStyle>
            <a:lvl1pPr>
              <a:defRPr sz="2100"/>
            </a:lvl1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996875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sp>
        <p:nvSpPr>
          <p:cNvPr id="12" name="Rounded Rectangle 11"/>
          <p:cNvSpPr/>
          <p:nvPr/>
        </p:nvSpPr>
        <p:spPr>
          <a:xfrm>
            <a:off x="304800" y="228599"/>
            <a:ext cx="11594592" cy="1857473"/>
          </a:xfrm>
          <a:prstGeom prst="roundRect">
            <a:avLst>
              <a:gd name="adj" fmla="val 7136"/>
            </a:avLst>
          </a:prstGeom>
          <a:gradFill>
            <a:gsLst>
              <a:gs pos="0">
                <a:srgbClr val="00206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6" name="Group 5"/>
          <p:cNvGrpSpPr>
            <a:grpSpLocks noChangeAspect="1"/>
          </p:cNvGrpSpPr>
          <p:nvPr/>
        </p:nvGrpSpPr>
        <p:grpSpPr bwMode="hidden">
          <a:xfrm>
            <a:off x="268224" y="1219200"/>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Date Placeholder 1"/>
          <p:cNvSpPr>
            <a:spLocks noGrp="1"/>
          </p:cNvSpPr>
          <p:nvPr>
            <p:ph type="dt" sz="half" idx="10"/>
          </p:nvPr>
        </p:nvSpPr>
        <p:spPr>
          <a:xfrm>
            <a:off x="838200" y="6356350"/>
            <a:ext cx="2743200" cy="365125"/>
          </a:xfrm>
          <a:prstGeom prst="rect">
            <a:avLst/>
          </a:prstGeom>
        </p:spPr>
        <p:txBody>
          <a:bodyPr/>
          <a:lstStyle/>
          <a:p>
            <a:r>
              <a:rPr lang="en-US">
                <a:solidFill>
                  <a:srgbClr val="073E87"/>
                </a:solidFill>
              </a:rPr>
              <a:t>August 8, 2023</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262298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Background Title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EFC0C2-A130-9146-A779-7D2BF5FF5643}"/>
              </a:ext>
            </a:extLst>
          </p:cNvPr>
          <p:cNvSpPr>
            <a:spLocks noGrp="1"/>
          </p:cNvSpPr>
          <p:nvPr>
            <p:ph type="ctrTitle" hasCustomPrompt="1"/>
          </p:nvPr>
        </p:nvSpPr>
        <p:spPr>
          <a:xfrm>
            <a:off x="638175" y="1552678"/>
            <a:ext cx="9144000" cy="2387600"/>
          </a:xfrm>
          <a:effectLst/>
        </p:spPr>
        <p:txBody>
          <a:bodyPr anchor="b"/>
          <a:lstStyle>
            <a:lvl1pPr algn="l">
              <a:defRPr sz="6000" b="1" i="0">
                <a:solidFill>
                  <a:srgbClr val="003E52"/>
                </a:solidFill>
                <a:effectLst/>
                <a:latin typeface="Segoe UI Semibold" panose="020B0502040204020203" pitchFamily="34" charset="0"/>
                <a:ea typeface="Segoe UI Semibold" panose="020B0502040204020203" pitchFamily="34" charset="0"/>
                <a:cs typeface="Segoe UI Semibold" panose="020B0502040204020203" pitchFamily="34" charset="0"/>
              </a:defRPr>
            </a:lvl1pPr>
          </a:lstStyle>
          <a:p>
            <a:r>
              <a:rPr lang="en-US" dirty="0"/>
              <a:t>Title</a:t>
            </a:r>
            <a:br>
              <a:rPr lang="en-US" dirty="0"/>
            </a:br>
            <a:r>
              <a:rPr lang="en-US" dirty="0"/>
              <a:t>No more than two lines</a:t>
            </a:r>
          </a:p>
        </p:txBody>
      </p:sp>
      <p:sp>
        <p:nvSpPr>
          <p:cNvPr id="11" name="Subtitle 2">
            <a:extLst>
              <a:ext uri="{FF2B5EF4-FFF2-40B4-BE49-F238E27FC236}">
                <a16:creationId xmlns:a16="http://schemas.microsoft.com/office/drawing/2014/main" id="{62F25F8E-0532-8E47-9BD2-6B61DE319C7D}"/>
              </a:ext>
            </a:extLst>
          </p:cNvPr>
          <p:cNvSpPr>
            <a:spLocks noGrp="1"/>
          </p:cNvSpPr>
          <p:nvPr>
            <p:ph type="subTitle" idx="1" hasCustomPrompt="1"/>
          </p:nvPr>
        </p:nvSpPr>
        <p:spPr>
          <a:xfrm>
            <a:off x="638175" y="4032353"/>
            <a:ext cx="9144000" cy="1655762"/>
          </a:xfrm>
          <a:effectLst/>
        </p:spPr>
        <p:txBody>
          <a:bodyPr>
            <a:noAutofit/>
          </a:bodyPr>
          <a:lstStyle>
            <a:lvl1pPr marL="0" indent="0" algn="l">
              <a:buNone/>
              <a:defRPr sz="3200" b="1" i="0" baseline="0">
                <a:solidFill>
                  <a:srgbClr val="003E52"/>
                </a:solidFill>
                <a:effectLst/>
                <a:latin typeface="Segoe UI Semibold" panose="020B0502040204020203" pitchFamily="34" charset="0"/>
                <a:ea typeface="Segoe UI Semibold" panose="020B0502040204020203" pitchFamily="34" charset="0"/>
                <a:cs typeface="Segoe UI Semibold"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br>
              <a:rPr lang="en-US" dirty="0"/>
            </a:br>
            <a:r>
              <a:rPr lang="en-US" dirty="0"/>
              <a:t>No more than two lines</a:t>
            </a:r>
          </a:p>
        </p:txBody>
      </p:sp>
      <p:pic>
        <p:nvPicPr>
          <p:cNvPr id="7" name="Picture 6">
            <a:extLst>
              <a:ext uri="{FF2B5EF4-FFF2-40B4-BE49-F238E27FC236}">
                <a16:creationId xmlns:a16="http://schemas.microsoft.com/office/drawing/2014/main" id="{77AFACC6-C071-2A43-854D-A88E547DAF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529" y="260874"/>
            <a:ext cx="3657600" cy="1160584"/>
          </a:xfrm>
          <a:prstGeom prst="rect">
            <a:avLst/>
          </a:prstGeom>
        </p:spPr>
      </p:pic>
    </p:spTree>
    <p:extLst>
      <p:ext uri="{BB962C8B-B14F-4D97-AF65-F5344CB8AC3E}">
        <p14:creationId xmlns:p14="http://schemas.microsoft.com/office/powerpoint/2010/main" val="2307817012"/>
      </p:ext>
    </p:extLst>
  </p:cSld>
  <p:clrMapOvr>
    <a:masterClrMapping/>
  </p:clrMapOvr>
  <p:extLst>
    <p:ext uri="{DCECCB84-F9BA-43D5-87BE-67443E8EF086}">
      <p15:sldGuideLst xmlns:p15="http://schemas.microsoft.com/office/powerpoint/2012/main">
        <p15:guide id="1" orient="horz" pos="2160">
          <p15:clr>
            <a:srgbClr val="FBAE40"/>
          </p15:clr>
        </p15:guide>
        <p15:guide id="2" pos="1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1D9053B-8DB2-EA4A-A9CF-0F8FB54823AA}" type="slidenum">
              <a:rPr lang="en-US" smtClean="0"/>
              <a:t>‹#›</a:t>
            </a:fld>
            <a:endParaRPr lang="en-US"/>
          </a:p>
        </p:txBody>
      </p:sp>
      <p:sp>
        <p:nvSpPr>
          <p:cNvPr id="5" name="Footer Placeholder 4" descr="Reclamation Logo"/>
          <p:cNvSpPr>
            <a:spLocks noGrp="1"/>
          </p:cNvSpPr>
          <p:nvPr>
            <p:ph type="ftr" sz="quarter" idx="11"/>
          </p:nvPr>
        </p:nvSpPr>
        <p:spPr>
          <a:xfrm>
            <a:off x="11284351" y="5828613"/>
            <a:ext cx="777240" cy="9144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03E52">
                    <a:alpha val="0"/>
                  </a:srgbClr>
                </a:solidFill>
              </a:defRPr>
            </a:lvl1pPr>
          </a:lstStyle>
          <a:p>
            <a:endParaRPr lang="en-US" dirty="0"/>
          </a:p>
        </p:txBody>
      </p:sp>
    </p:spTree>
    <p:extLst>
      <p:ext uri="{BB962C8B-B14F-4D97-AF65-F5344CB8AC3E}">
        <p14:creationId xmlns:p14="http://schemas.microsoft.com/office/powerpoint/2010/main" val="350001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167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ight Photo">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5676900" cy="1325563"/>
          </a:xfrm>
        </p:spPr>
        <p:txBody>
          <a:bodyPr/>
          <a:lstStyle/>
          <a:p>
            <a:r>
              <a:rPr lang="en-US"/>
              <a:t>Click to edit Master title style</a:t>
            </a:r>
          </a:p>
        </p:txBody>
      </p:sp>
      <p:sp>
        <p:nvSpPr>
          <p:cNvPr id="3" name="Content Placeholder 2"/>
          <p:cNvSpPr>
            <a:spLocks noGrp="1"/>
          </p:cNvSpPr>
          <p:nvPr>
            <p:ph sz="half" idx="1"/>
          </p:nvPr>
        </p:nvSpPr>
        <p:spPr>
          <a:xfrm>
            <a:off x="228600" y="1825625"/>
            <a:ext cx="56769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idx="13"/>
          </p:nvPr>
        </p:nvSpPr>
        <p:spPr>
          <a:xfrm>
            <a:off x="6019800" y="0"/>
            <a:ext cx="6172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a:xfrm>
            <a:off x="75177" y="6400799"/>
            <a:ext cx="2743200" cy="365125"/>
          </a:xfrm>
        </p:spPr>
        <p:txBody>
          <a:bodyPr/>
          <a:lstStyle/>
          <a:p>
            <a:fld id="{A1D9053B-8DB2-EA4A-A9CF-0F8FB54823AA}" type="slidenum">
              <a:rPr lang="en-US" smtClean="0"/>
              <a:t>‹#›</a:t>
            </a:fld>
            <a:endParaRPr lang="en-US"/>
          </a:p>
        </p:txBody>
      </p:sp>
      <p:sp>
        <p:nvSpPr>
          <p:cNvPr id="6" name="Footer Placeholder 5" descr="Reclamation Logo"/>
          <p:cNvSpPr>
            <a:spLocks noGrp="1"/>
          </p:cNvSpPr>
          <p:nvPr>
            <p:ph type="ftr" sz="quarter" idx="11"/>
          </p:nvPr>
        </p:nvSpPr>
        <p:spPr>
          <a:xfrm>
            <a:off x="11311128" y="5824728"/>
            <a:ext cx="777240" cy="9144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03E52">
                    <a:alpha val="0"/>
                  </a:srgbClr>
                </a:solidFill>
              </a:defRPr>
            </a:lvl1pPr>
          </a:lstStyle>
          <a:p>
            <a:endParaRPr lang="en-US" dirty="0"/>
          </a:p>
        </p:txBody>
      </p:sp>
    </p:spTree>
    <p:extLst>
      <p:ext uri="{BB962C8B-B14F-4D97-AF65-F5344CB8AC3E}">
        <p14:creationId xmlns:p14="http://schemas.microsoft.com/office/powerpoint/2010/main" val="4228437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wer Phot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3657600"/>
            <a:ext cx="12192000" cy="3686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idx="1"/>
          </p:nvPr>
        </p:nvSpPr>
        <p:spPr>
          <a:xfrm>
            <a:off x="243840" y="1282700"/>
            <a:ext cx="11704320"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228600" y="365126"/>
            <a:ext cx="11704320" cy="763588"/>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6"/>
          <p:cNvSpPr>
            <a:spLocks noGrp="1"/>
          </p:cNvSpPr>
          <p:nvPr>
            <p:ph type="sldNum" sz="quarter" idx="12"/>
          </p:nvPr>
        </p:nvSpPr>
        <p:spPr/>
        <p:txBody>
          <a:bodyPr/>
          <a:lstStyle/>
          <a:p>
            <a:fld id="{A1D9053B-8DB2-EA4A-A9CF-0F8FB54823AA}" type="slidenum">
              <a:rPr lang="en-US" smtClean="0"/>
              <a:t>‹#›</a:t>
            </a:fld>
            <a:endParaRPr lang="en-US" dirty="0"/>
          </a:p>
        </p:txBody>
      </p:sp>
      <p:sp>
        <p:nvSpPr>
          <p:cNvPr id="6" name="Footer Placeholder 5" descr="Reclamation Logo"/>
          <p:cNvSpPr>
            <a:spLocks noGrp="1"/>
          </p:cNvSpPr>
          <p:nvPr>
            <p:ph type="ftr" sz="quarter" idx="11"/>
          </p:nvPr>
        </p:nvSpPr>
        <p:spPr>
          <a:xfrm>
            <a:off x="11283696" y="5824728"/>
            <a:ext cx="777240" cy="9144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03E52">
                    <a:alpha val="0"/>
                  </a:srgbClr>
                </a:solidFill>
              </a:defRPr>
            </a:lvl1pPr>
          </a:lstStyle>
          <a:p>
            <a:endParaRPr lang="en-US" dirty="0"/>
          </a:p>
        </p:txBody>
      </p:sp>
    </p:spTree>
    <p:extLst>
      <p:ext uri="{BB962C8B-B14F-4D97-AF65-F5344CB8AC3E}">
        <p14:creationId xmlns:p14="http://schemas.microsoft.com/office/powerpoint/2010/main" val="3921158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365125"/>
            <a:ext cx="11704320" cy="1325563"/>
          </a:xfrm>
        </p:spPr>
        <p:txBody>
          <a:bodyPr/>
          <a:lstStyle/>
          <a:p>
            <a:r>
              <a:rPr lang="en-US"/>
              <a:t>Click to edit Master title style</a:t>
            </a:r>
          </a:p>
        </p:txBody>
      </p:sp>
      <p:sp>
        <p:nvSpPr>
          <p:cNvPr id="10" name="Content Placeholder 2"/>
          <p:cNvSpPr>
            <a:spLocks noGrp="1"/>
          </p:cNvSpPr>
          <p:nvPr>
            <p:ph idx="1"/>
          </p:nvPr>
        </p:nvSpPr>
        <p:spPr>
          <a:xfrm>
            <a:off x="228600" y="1813717"/>
            <a:ext cx="580644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26480" y="1813717"/>
            <a:ext cx="580644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1D9053B-8DB2-EA4A-A9CF-0F8FB54823AA}" type="slidenum">
              <a:rPr lang="en-US" smtClean="0"/>
              <a:t>‹#›</a:t>
            </a:fld>
            <a:endParaRPr lang="en-US"/>
          </a:p>
        </p:txBody>
      </p:sp>
      <p:sp>
        <p:nvSpPr>
          <p:cNvPr id="8" name="Footer Placeholder 7" descr="Reclamation Logo"/>
          <p:cNvSpPr>
            <a:spLocks noGrp="1"/>
          </p:cNvSpPr>
          <p:nvPr>
            <p:ph type="ftr" sz="quarter" idx="11"/>
          </p:nvPr>
        </p:nvSpPr>
        <p:spPr>
          <a:xfrm>
            <a:off x="11283696" y="5824728"/>
            <a:ext cx="777240" cy="9144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03E52">
                    <a:alpha val="0"/>
                  </a:srgbClr>
                </a:solidFill>
              </a:defRPr>
            </a:lvl1pPr>
          </a:lstStyle>
          <a:p>
            <a:endParaRPr lang="en-US"/>
          </a:p>
        </p:txBody>
      </p:sp>
    </p:spTree>
    <p:extLst>
      <p:ext uri="{BB962C8B-B14F-4D97-AF65-F5344CB8AC3E}">
        <p14:creationId xmlns:p14="http://schemas.microsoft.com/office/powerpoint/2010/main" val="191737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1D9053B-8DB2-EA4A-A9CF-0F8FB54823AA}" type="slidenum">
              <a:rPr lang="en-US" smtClean="0"/>
              <a:t>‹#›</a:t>
            </a:fld>
            <a:endParaRPr lang="en-US"/>
          </a:p>
        </p:txBody>
      </p:sp>
      <p:sp>
        <p:nvSpPr>
          <p:cNvPr id="4" name="Footer Placeholder 3" descr="Reclamation Logo"/>
          <p:cNvSpPr>
            <a:spLocks noGrp="1"/>
          </p:cNvSpPr>
          <p:nvPr>
            <p:ph type="ftr" sz="quarter" idx="11"/>
          </p:nvPr>
        </p:nvSpPr>
        <p:spPr>
          <a:xfrm>
            <a:off x="11283696" y="5824728"/>
            <a:ext cx="777240" cy="9144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03E52">
                    <a:alpha val="0"/>
                  </a:srgbClr>
                </a:solidFill>
              </a:defRPr>
            </a:lvl1pPr>
          </a:lstStyle>
          <a:p>
            <a:endParaRPr lang="en-US"/>
          </a:p>
        </p:txBody>
      </p:sp>
    </p:spTree>
    <p:extLst>
      <p:ext uri="{BB962C8B-B14F-4D97-AF65-F5344CB8AC3E}">
        <p14:creationId xmlns:p14="http://schemas.microsoft.com/office/powerpoint/2010/main" val="31588936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D9053B-8DB2-EA4A-A9CF-0F8FB54823AA}" type="slidenum">
              <a:rPr lang="en-US" smtClean="0"/>
              <a:t>‹#›</a:t>
            </a:fld>
            <a:endParaRPr lang="en-US"/>
          </a:p>
        </p:txBody>
      </p:sp>
      <p:sp>
        <p:nvSpPr>
          <p:cNvPr id="3" name="Footer Placeholder 2" descr="Reclamation Logo"/>
          <p:cNvSpPr>
            <a:spLocks noGrp="1"/>
          </p:cNvSpPr>
          <p:nvPr>
            <p:ph type="ftr" sz="quarter" idx="11"/>
          </p:nvPr>
        </p:nvSpPr>
        <p:spPr>
          <a:xfrm>
            <a:off x="11283696" y="5824728"/>
            <a:ext cx="777240" cy="9144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03E52">
                    <a:alpha val="0"/>
                  </a:srgbClr>
                </a:solidFill>
              </a:defRPr>
            </a:lvl1pPr>
          </a:lstStyle>
          <a:p>
            <a:endParaRPr lang="en-US" dirty="0"/>
          </a:p>
        </p:txBody>
      </p:sp>
    </p:spTree>
    <p:extLst>
      <p:ext uri="{BB962C8B-B14F-4D97-AF65-F5344CB8AC3E}">
        <p14:creationId xmlns:p14="http://schemas.microsoft.com/office/powerpoint/2010/main" val="3442646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067300" y="0"/>
            <a:ext cx="71247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1D9053B-8DB2-EA4A-A9CF-0F8FB54823AA}" type="slidenum">
              <a:rPr lang="en-US" smtClean="0"/>
              <a:t>‹#›</a:t>
            </a:fld>
            <a:endParaRPr lang="en-US"/>
          </a:p>
        </p:txBody>
      </p:sp>
      <p:sp>
        <p:nvSpPr>
          <p:cNvPr id="6" name="Footer Placeholder 5" descr="Reclamation Logo"/>
          <p:cNvSpPr>
            <a:spLocks noGrp="1"/>
          </p:cNvSpPr>
          <p:nvPr>
            <p:ph type="ftr" sz="quarter" idx="11"/>
          </p:nvPr>
        </p:nvSpPr>
        <p:spPr>
          <a:xfrm>
            <a:off x="11283696" y="5824728"/>
            <a:ext cx="777240" cy="914400"/>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003E52">
                    <a:alpha val="0"/>
                  </a:srgbClr>
                </a:solidFill>
              </a:defRPr>
            </a:lvl1pPr>
          </a:lstStyle>
          <a:p>
            <a:endParaRPr lang="en-US"/>
          </a:p>
        </p:txBody>
      </p:sp>
    </p:spTree>
    <p:extLst>
      <p:ext uri="{BB962C8B-B14F-4D97-AF65-F5344CB8AC3E}">
        <p14:creationId xmlns:p14="http://schemas.microsoft.com/office/powerpoint/2010/main" val="932342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31D4BB8E-95F9-9945-83B0-33E400AB81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227" y="5172257"/>
            <a:ext cx="3335250" cy="1061332"/>
          </a:xfrm>
          <a:prstGeom prst="rect">
            <a:avLst/>
          </a:prstGeom>
        </p:spPr>
      </p:pic>
    </p:spTree>
    <p:extLst>
      <p:ext uri="{BB962C8B-B14F-4D97-AF65-F5344CB8AC3E}">
        <p14:creationId xmlns:p14="http://schemas.microsoft.com/office/powerpoint/2010/main" val="656846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5D1510-C920-4253-91BF-21763344EA3F}"/>
              </a:ext>
            </a:extLst>
          </p:cNvPr>
          <p:cNvPicPr>
            <a:picLocks noChangeAspect="1"/>
          </p:cNvPicPr>
          <p:nvPr/>
        </p:nvPicPr>
        <p:blipFill>
          <a:blip r:embed="rId2"/>
          <a:stretch>
            <a:fillRect/>
          </a:stretch>
        </p:blipFill>
        <p:spPr>
          <a:xfrm>
            <a:off x="11109881" y="5623468"/>
            <a:ext cx="914479" cy="106079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4" name="Text Placeholder 3">
            <a:extLst>
              <a:ext uri="{FF2B5EF4-FFF2-40B4-BE49-F238E27FC236}">
                <a16:creationId xmlns:a16="http://schemas.microsoft.com/office/drawing/2014/main" id="{DBA7C424-6CF4-1C48-9E16-CCD580512B34}"/>
              </a:ext>
            </a:extLst>
          </p:cNvPr>
          <p:cNvSpPr>
            <a:spLocks noGrp="1"/>
          </p:cNvSpPr>
          <p:nvPr>
            <p:ph type="body" sz="quarter" idx="13"/>
          </p:nvPr>
        </p:nvSpPr>
        <p:spPr>
          <a:xfrm>
            <a:off x="228600" y="1456267"/>
            <a:ext cx="11704320" cy="472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7796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2475">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1125">
                <a:solidFill>
                  <a:srgbClr val="FFFFFF"/>
                </a:solidFill>
              </a:defRPr>
            </a:lvl1pPr>
            <a:lvl2pPr marL="257168"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0C329A-D020-41A7-81E0-41453C005F5A}" type="datetimeFigureOut">
              <a:rPr lang="en-US" smtClean="0">
                <a:solidFill>
                  <a:srgbClr val="073E87"/>
                </a:solidFill>
              </a:rPr>
              <a:pPr/>
              <a:t>8/7/2023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9630746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5703-F68E-453C-BC9A-B00DF2337CB5}"/>
              </a:ext>
            </a:extLst>
          </p:cNvPr>
          <p:cNvSpPr>
            <a:spLocks noGrp="1"/>
          </p:cNvSpPr>
          <p:nvPr>
            <p:ph type="title"/>
          </p:nvPr>
        </p:nvSpPr>
        <p:spPr/>
        <p:txBody>
          <a:bodyPr>
            <a:normAutofit/>
          </a:bodyPr>
          <a:lstStyle>
            <a:lvl1pPr>
              <a:defRPr sz="33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B2CFF-AEF4-43BE-A7D2-A1726513BBF6}"/>
              </a:ext>
            </a:extLst>
          </p:cNvPr>
          <p:cNvSpPr>
            <a:spLocks noGrp="1"/>
          </p:cNvSpPr>
          <p:nvPr>
            <p:ph idx="1"/>
          </p:nvPr>
        </p:nvSpPr>
        <p:spPr>
          <a:xfrm>
            <a:off x="838200" y="1825623"/>
            <a:ext cx="10515600" cy="4572000"/>
          </a:xfrm>
        </p:spPr>
        <p:txBody>
          <a:bodyPr/>
          <a:lstStyle>
            <a:lvl1pPr>
              <a:defRPr sz="2100"/>
            </a:lvl1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17979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90639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sp>
        <p:nvSpPr>
          <p:cNvPr id="12" name="Rounded Rectangle 11"/>
          <p:cNvSpPr/>
          <p:nvPr/>
        </p:nvSpPr>
        <p:spPr>
          <a:xfrm>
            <a:off x="304800" y="228599"/>
            <a:ext cx="11594592" cy="1857473"/>
          </a:xfrm>
          <a:prstGeom prst="roundRect">
            <a:avLst>
              <a:gd name="adj" fmla="val 7136"/>
            </a:avLst>
          </a:prstGeom>
          <a:gradFill>
            <a:gsLst>
              <a:gs pos="0">
                <a:srgbClr val="00206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6" name="Group 5"/>
          <p:cNvGrpSpPr>
            <a:grpSpLocks noChangeAspect="1"/>
          </p:cNvGrpSpPr>
          <p:nvPr/>
        </p:nvGrpSpPr>
        <p:grpSpPr bwMode="hidden">
          <a:xfrm>
            <a:off x="268224" y="1219200"/>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solidFill>
                  <a:prstClr val="black"/>
                </a:solidFill>
              </a:endParaRPr>
            </a:p>
          </p:txBody>
        </p:sp>
      </p:grpSp>
      <p:sp>
        <p:nvSpPr>
          <p:cNvPr id="2" name="Date Placeholder 1"/>
          <p:cNvSpPr>
            <a:spLocks noGrp="1"/>
          </p:cNvSpPr>
          <p:nvPr>
            <p:ph type="dt" sz="half" idx="10"/>
          </p:nvPr>
        </p:nvSpPr>
        <p:spPr>
          <a:xfrm>
            <a:off x="838200" y="6356350"/>
            <a:ext cx="2743200" cy="365125"/>
          </a:xfrm>
          <a:prstGeom prst="rect">
            <a:avLst/>
          </a:prstGeom>
        </p:spPr>
        <p:txBody>
          <a:bodyPr/>
          <a:lstStyle/>
          <a:p>
            <a:fld id="{030C329A-D020-41A7-81E0-41453C005F5A}" type="datetimeFigureOut">
              <a:rPr lang="en-US" smtClean="0">
                <a:solidFill>
                  <a:srgbClr val="073E87"/>
                </a:solidFill>
              </a:rPr>
              <a:pPr/>
              <a:t>8/7/2023</a:t>
            </a:fld>
            <a:endParaRPr lang="en-US">
              <a:solidFill>
                <a:srgbClr val="073E87"/>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54770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599" y="914400"/>
            <a:ext cx="7315200" cy="246888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038599" y="3657600"/>
            <a:ext cx="7315200" cy="18288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0517908" y="6356350"/>
            <a:ext cx="2103121"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xfrm>
            <a:off x="3672839" y="6356350"/>
            <a:ext cx="6400800" cy="365125"/>
          </a:xfrm>
        </p:spPr>
        <p:txBody>
          <a:bodyPr/>
          <a:lstStyle>
            <a:lvl1pPr>
              <a:defRPr>
                <a:solidFill>
                  <a:schemeClr val="bg1"/>
                </a:solidFill>
              </a:defRPr>
            </a:lvl1pPr>
          </a:lstStyle>
          <a:p>
            <a:r>
              <a:rPr lang="en-US"/>
              <a:t>To submit questions, visit:  www.cap-az.com/meetings/Arizona Reconsultation Committee           May 3, 2023 – ADWR/CAP Joint Briefing</a:t>
            </a:r>
            <a:endParaRPr lang="en-US" dirty="0"/>
          </a:p>
        </p:txBody>
      </p:sp>
      <p:sp>
        <p:nvSpPr>
          <p:cNvPr id="6" name="Slide Number Placeholder 5"/>
          <p:cNvSpPr>
            <a:spLocks noGrp="1"/>
          </p:cNvSpPr>
          <p:nvPr>
            <p:ph type="sldNum" sz="quarter" idx="12"/>
          </p:nvPr>
        </p:nvSpPr>
        <p:spPr>
          <a:xfrm>
            <a:off x="10439399" y="6356350"/>
            <a:ext cx="914400" cy="365125"/>
          </a:xfrm>
        </p:spPr>
        <p:txBody>
          <a:bodyPr/>
          <a:lstStyle>
            <a:lvl1pPr>
              <a:defRPr>
                <a:solidFill>
                  <a:schemeClr val="bg1"/>
                </a:solidFill>
              </a:defRPr>
            </a:lvl1pPr>
          </a:lstStyle>
          <a:p>
            <a:fld id="{96F96655-134D-4E33-9B31-5D8603E579F2}"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897" y="3125066"/>
            <a:ext cx="1785367" cy="609963"/>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9913" y="1593951"/>
            <a:ext cx="1465336" cy="1109777"/>
          </a:xfrm>
          <a:prstGeom prst="rect">
            <a:avLst/>
          </a:prstGeom>
        </p:spPr>
      </p:pic>
      <p:sp>
        <p:nvSpPr>
          <p:cNvPr id="10" name="TextBox 9"/>
          <p:cNvSpPr txBox="1"/>
          <p:nvPr userDrawn="1"/>
        </p:nvSpPr>
        <p:spPr>
          <a:xfrm>
            <a:off x="838200" y="4156367"/>
            <a:ext cx="2743200" cy="1015663"/>
          </a:xfrm>
          <a:prstGeom prst="rect">
            <a:avLst/>
          </a:prstGeom>
          <a:noFill/>
        </p:spPr>
        <p:txBody>
          <a:bodyPr wrap="square" rtlCol="0">
            <a:spAutoFit/>
          </a:bodyPr>
          <a:lstStyle/>
          <a:p>
            <a:r>
              <a:rPr lang="en-US" sz="2000" kern="1200" dirty="0">
                <a:solidFill>
                  <a:schemeClr val="bg1"/>
                </a:solidFill>
                <a:effectLst/>
                <a:latin typeface="+mj-lt"/>
                <a:ea typeface="+mn-ea"/>
                <a:cs typeface="+mn-cs"/>
              </a:rPr>
              <a:t>SHORTAGE PREPAREDNESS BRIEFING</a:t>
            </a:r>
            <a:endParaRPr lang="en-US" sz="2000" dirty="0">
              <a:solidFill>
                <a:schemeClr val="bg1"/>
              </a:solidFill>
              <a:latin typeface="+mj-lt"/>
            </a:endParaRPr>
          </a:p>
        </p:txBody>
      </p:sp>
      <p:cxnSp>
        <p:nvCxnSpPr>
          <p:cNvPr id="12" name="Straight Connector 11"/>
          <p:cNvCxnSpPr/>
          <p:nvPr userDrawn="1"/>
        </p:nvCxnSpPr>
        <p:spPr>
          <a:xfrm>
            <a:off x="3700549" y="914400"/>
            <a:ext cx="0" cy="4572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0951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55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To submit questions, visit:  www.cap-az.com/meetings/Arizona Reconsultation Committee           May 3, 2023 – ADWR/CAP Joint Briefing</a:t>
            </a:r>
            <a:endParaRPr lang="en-US" sz="1100" dirty="0">
              <a:solidFill>
                <a:schemeClr val="bg1">
                  <a:lumMod val="65000"/>
                </a:schemeClr>
              </a:solidFill>
            </a:endParaRPr>
          </a:p>
        </p:txBody>
      </p:sp>
      <p:sp>
        <p:nvSpPr>
          <p:cNvPr id="6" name="Slide Number Placeholder 5"/>
          <p:cNvSpPr>
            <a:spLocks noGrp="1"/>
          </p:cNvSpPr>
          <p:nvPr>
            <p:ph type="sldNum" sz="quarter" idx="12"/>
          </p:nvPr>
        </p:nvSpPr>
        <p:spPr/>
        <p:txBody>
          <a:bodyPr/>
          <a:lstStyle/>
          <a:p>
            <a:fld id="{96F96655-134D-4E33-9B31-5D8603E579F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8871" y="5954506"/>
            <a:ext cx="1000845" cy="75799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6534" y="6126717"/>
            <a:ext cx="1207266" cy="413573"/>
          </a:xfrm>
          <a:prstGeom prst="rect">
            <a:avLst/>
          </a:prstGeom>
        </p:spPr>
      </p:pic>
      <p:cxnSp>
        <p:nvCxnSpPr>
          <p:cNvPr id="13" name="Straight Connector 12"/>
          <p:cNvCxnSpPr/>
          <p:nvPr userDrawn="1"/>
        </p:nvCxnSpPr>
        <p:spPr>
          <a:xfrm>
            <a:off x="1312951" y="6149975"/>
            <a:ext cx="0" cy="36512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488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560320"/>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389120"/>
            <a:ext cx="10515600" cy="1371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r>
              <a:rPr lang="en-US"/>
              <a:t>To submit questions, visit:  www.cap-az.com/meetings/Arizona Reconsultation Committee           May 3, 2023 – ADWR/CAP Joint Briefing</a:t>
            </a:r>
            <a:endParaRPr lang="en-US" dirty="0"/>
          </a:p>
        </p:txBody>
      </p:sp>
      <p:sp>
        <p:nvSpPr>
          <p:cNvPr id="6" name="Slide Number Placeholder 5"/>
          <p:cNvSpPr>
            <a:spLocks noGrp="1"/>
          </p:cNvSpPr>
          <p:nvPr>
            <p:ph type="sldNum" sz="quarter" idx="12"/>
          </p:nvPr>
        </p:nvSpPr>
        <p:spPr/>
        <p:txBody>
          <a:bodyPr/>
          <a:lstStyle/>
          <a:p>
            <a:fld id="{96F96655-134D-4E33-9B31-5D8603E579F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8871" y="5954506"/>
            <a:ext cx="1000845" cy="75799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8020" y="6126717"/>
            <a:ext cx="1219430" cy="416614"/>
          </a:xfrm>
          <a:prstGeom prst="rect">
            <a:avLst/>
          </a:prstGeom>
        </p:spPr>
      </p:pic>
      <p:cxnSp>
        <p:nvCxnSpPr>
          <p:cNvPr id="11" name="Straight Connector 10"/>
          <p:cNvCxnSpPr/>
          <p:nvPr userDrawn="1"/>
        </p:nvCxnSpPr>
        <p:spPr>
          <a:xfrm>
            <a:off x="1312951" y="6149975"/>
            <a:ext cx="0" cy="36512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57284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198" y="1645920"/>
            <a:ext cx="502920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600" y="1645920"/>
            <a:ext cx="502920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To submit questions, visit:  www.cap-az.com/meetings/Arizona Reconsultation Committee           May 3, 2023 – ADWR/CAP Joint Briefing</a:t>
            </a:r>
            <a:endParaRPr lang="en-US" dirty="0"/>
          </a:p>
        </p:txBody>
      </p:sp>
      <p:sp>
        <p:nvSpPr>
          <p:cNvPr id="7" name="Slide Number Placeholder 6"/>
          <p:cNvSpPr>
            <a:spLocks noGrp="1"/>
          </p:cNvSpPr>
          <p:nvPr>
            <p:ph type="sldNum" sz="quarter" idx="12"/>
          </p:nvPr>
        </p:nvSpPr>
        <p:spPr/>
        <p:txBody>
          <a:bodyPr/>
          <a:lstStyle/>
          <a:p>
            <a:fld id="{96F96655-134D-4E33-9B31-5D8603E579F2}" type="slidenum">
              <a:rPr lang="en-US" smtClean="0"/>
              <a:t>‹#›</a:t>
            </a:fld>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8871" y="5954506"/>
            <a:ext cx="1000845" cy="75799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6534" y="6126717"/>
            <a:ext cx="1207266" cy="413573"/>
          </a:xfrm>
          <a:prstGeom prst="rect">
            <a:avLst/>
          </a:prstGeom>
        </p:spPr>
      </p:pic>
      <p:cxnSp>
        <p:nvCxnSpPr>
          <p:cNvPr id="18" name="Straight Connector 17"/>
          <p:cNvCxnSpPr/>
          <p:nvPr userDrawn="1"/>
        </p:nvCxnSpPr>
        <p:spPr>
          <a:xfrm>
            <a:off x="1312951" y="6149975"/>
            <a:ext cx="0" cy="36512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229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To submit questions, visit:  www.cap-az.com/meetings/Arizona Reconsultation Committee           May 3, 2023 – ADWR/CAP Joint Briefing</a:t>
            </a:r>
            <a:endParaRPr lang="en-US" dirty="0"/>
          </a:p>
        </p:txBody>
      </p:sp>
      <p:sp>
        <p:nvSpPr>
          <p:cNvPr id="5" name="Slide Number Placeholder 4"/>
          <p:cNvSpPr>
            <a:spLocks noGrp="1"/>
          </p:cNvSpPr>
          <p:nvPr>
            <p:ph type="sldNum" sz="quarter" idx="12"/>
          </p:nvPr>
        </p:nvSpPr>
        <p:spPr/>
        <p:txBody>
          <a:bodyPr/>
          <a:lstStyle/>
          <a:p>
            <a:fld id="{96F96655-134D-4E33-9B31-5D8603E579F2}" type="slidenum">
              <a:rPr lang="en-US" smtClean="0"/>
              <a:t>‹#›</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8871" y="5954506"/>
            <a:ext cx="1000845" cy="75799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6534" y="6126717"/>
            <a:ext cx="1207266" cy="413573"/>
          </a:xfrm>
          <a:prstGeom prst="rect">
            <a:avLst/>
          </a:prstGeom>
        </p:spPr>
      </p:pic>
      <p:cxnSp>
        <p:nvCxnSpPr>
          <p:cNvPr id="16" name="Straight Connector 15"/>
          <p:cNvCxnSpPr/>
          <p:nvPr userDrawn="1"/>
        </p:nvCxnSpPr>
        <p:spPr>
          <a:xfrm>
            <a:off x="1312951" y="6149975"/>
            <a:ext cx="0" cy="36512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9414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9293137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To submit questions, visit:  www.cap-az.com/meetings/Arizona Reconsultation Committee           May 3, 2023 – ADWR/CAP Joint Briefing</a:t>
            </a:r>
            <a:endParaRPr lang="en-US" dirty="0"/>
          </a:p>
        </p:txBody>
      </p:sp>
      <p:sp>
        <p:nvSpPr>
          <p:cNvPr id="4" name="Slide Number Placeholder 3"/>
          <p:cNvSpPr>
            <a:spLocks noGrp="1"/>
          </p:cNvSpPr>
          <p:nvPr>
            <p:ph type="sldNum" sz="quarter" idx="12"/>
          </p:nvPr>
        </p:nvSpPr>
        <p:spPr/>
        <p:txBody>
          <a:bodyPr/>
          <a:lstStyle/>
          <a:p>
            <a:fld id="{96F96655-134D-4E33-9B31-5D8603E579F2}"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8871" y="5954506"/>
            <a:ext cx="1000845" cy="75799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6534" y="6126717"/>
            <a:ext cx="1207266" cy="413573"/>
          </a:xfrm>
          <a:prstGeom prst="rect">
            <a:avLst/>
          </a:prstGeom>
        </p:spPr>
      </p:pic>
      <p:cxnSp>
        <p:nvCxnSpPr>
          <p:cNvPr id="15" name="Straight Connector 14"/>
          <p:cNvCxnSpPr/>
          <p:nvPr userDrawn="1"/>
        </p:nvCxnSpPr>
        <p:spPr>
          <a:xfrm>
            <a:off x="1312951" y="6149975"/>
            <a:ext cx="0" cy="36512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876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a:t>To submit questions, visit:  www.cap-az.com/meetings/Arizona Reconsultation Committee           May 3, 2023 – ADWR/CAP Joint Briefing</a:t>
            </a:r>
            <a:endParaRPr lang="en-GB" dirty="0"/>
          </a:p>
        </p:txBody>
      </p:sp>
      <p:sp>
        <p:nvSpPr>
          <p:cNvPr id="6" name="Slide Number Placeholder 5"/>
          <p:cNvSpPr>
            <a:spLocks noGrp="1"/>
          </p:cNvSpPr>
          <p:nvPr>
            <p:ph type="sldNum" sz="quarter" idx="12"/>
          </p:nvPr>
        </p:nvSpPr>
        <p:spPr/>
        <p:txBody>
          <a:bodyPr/>
          <a:lstStyle/>
          <a:p>
            <a:fld id="{FC86A65E-82A9-2E44-B623-2C55316353C7}" type="slidenum">
              <a:rPr/>
              <a:pPr/>
              <a:t>‹#›</a:t>
            </a:fld>
            <a:endParaRPr lang="en-GB"/>
          </a:p>
        </p:txBody>
      </p:sp>
      <p:sp>
        <p:nvSpPr>
          <p:cNvPr id="10" name="Content Placeholder 9"/>
          <p:cNvSpPr>
            <a:spLocks noGrp="1"/>
          </p:cNvSpPr>
          <p:nvPr>
            <p:ph sz="quarter" idx="13"/>
          </p:nvPr>
        </p:nvSpPr>
        <p:spPr>
          <a:xfrm>
            <a:off x="516937" y="1616281"/>
            <a:ext cx="11032936" cy="4511040"/>
          </a:xfrm>
        </p:spPr>
        <p:txBody>
          <a:bodyPr/>
          <a:lstStyle/>
          <a:p>
            <a:pPr lvl="0"/>
            <a:r>
              <a:rPr lang="en-US" dirty="0"/>
              <a:t>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0690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3" name="Google Shape;8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84" name="Google Shape;8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817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August 8, 2023</a:t>
            </a:r>
            <a:endParaRPr/>
          </a:p>
        </p:txBody>
      </p:sp>
      <p:sp>
        <p:nvSpPr>
          <p:cNvPr id="90" name="Google Shape;9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73E8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85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3.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5.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228600" y="228599"/>
            <a:ext cx="11684788" cy="6492875"/>
          </a:xfrm>
          <a:prstGeom prst="roundRect">
            <a:avLst>
              <a:gd name="adj" fmla="val 1272"/>
            </a:avLst>
          </a:prstGeom>
          <a:gradFill>
            <a:gsLst>
              <a:gs pos="0">
                <a:srgbClr val="002060"/>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11" name="Google Shape;1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 name="Google Shape;13;p15"/>
          <p:cNvGrpSpPr/>
          <p:nvPr/>
        </p:nvGrpSpPr>
        <p:grpSpPr>
          <a:xfrm>
            <a:off x="0" y="6243434"/>
            <a:ext cx="12192000" cy="609600"/>
            <a:chOff x="-3905250" y="4294188"/>
            <a:chExt cx="13011150" cy="1892300"/>
          </a:xfrm>
        </p:grpSpPr>
        <p:sp>
          <p:nvSpPr>
            <p:cNvPr id="14" name="Google Shape;14;p15"/>
            <p:cNvSpPr/>
            <p:nvPr/>
          </p:nvSpPr>
          <p:spPr>
            <a:xfrm>
              <a:off x="4810125" y="4500563"/>
              <a:ext cx="4295775" cy="1016000"/>
            </a:xfrm>
            <a:custGeom>
              <a:avLst/>
              <a:gdLst/>
              <a:ahLst/>
              <a:cxnLst/>
              <a:rect l="l" t="t" r="r" b="b"/>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235"/>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15"/>
            <p:cNvSpPr/>
            <p:nvPr/>
          </p:nvSpPr>
          <p:spPr>
            <a:xfrm>
              <a:off x="-309563" y="4318000"/>
              <a:ext cx="8280401" cy="1209675"/>
            </a:xfrm>
            <a:custGeom>
              <a:avLst/>
              <a:gdLst/>
              <a:ahLst/>
              <a:cxnLst/>
              <a:rect l="l" t="t" r="r" b="b"/>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15"/>
            <p:cNvSpPr/>
            <p:nvPr/>
          </p:nvSpPr>
          <p:spPr>
            <a:xfrm>
              <a:off x="3175" y="4335463"/>
              <a:ext cx="8166100" cy="1101725"/>
            </a:xfrm>
            <a:custGeom>
              <a:avLst/>
              <a:gdLst/>
              <a:ahLst/>
              <a:cxnLst/>
              <a:rect l="l" t="t" r="r" b="b"/>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15"/>
            <p:cNvSpPr/>
            <p:nvPr/>
          </p:nvSpPr>
          <p:spPr>
            <a:xfrm>
              <a:off x="4156075" y="4316413"/>
              <a:ext cx="4940300" cy="927100"/>
            </a:xfrm>
            <a:custGeom>
              <a:avLst/>
              <a:gdLst/>
              <a:ahLst/>
              <a:cxnLst/>
              <a:rect l="l" t="t" r="r" b="b"/>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15"/>
            <p:cNvSpPr/>
            <p:nvPr/>
          </p:nvSpPr>
          <p:spPr>
            <a:xfrm>
              <a:off x="-3905250" y="4294188"/>
              <a:ext cx="13011150" cy="1892300"/>
            </a:xfrm>
            <a:custGeom>
              <a:avLst/>
              <a:gdLst/>
              <a:ahLst/>
              <a:cxnLst/>
              <a:rect l="l" t="t" r="r" b="b"/>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 name="Google Shape;1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206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August 8, 2023</a:t>
            </a:r>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206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26523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F0E2E4D-BE86-4707-AF19-761F548D61E5}"/>
              </a:ext>
            </a:extLst>
          </p:cNvPr>
          <p:cNvSpPr/>
          <p:nvPr userDrawn="1"/>
        </p:nvSpPr>
        <p:spPr>
          <a:xfrm>
            <a:off x="228600" y="228599"/>
            <a:ext cx="11684788" cy="6492875"/>
          </a:xfrm>
          <a:prstGeom prst="roundRect">
            <a:avLst>
              <a:gd name="adj" fmla="val 1272"/>
            </a:avLst>
          </a:prstGeom>
          <a:gradFill>
            <a:gsLst>
              <a:gs pos="0">
                <a:srgbClr val="00206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9">
            <a:extLst>
              <a:ext uri="{FF2B5EF4-FFF2-40B4-BE49-F238E27FC236}">
                <a16:creationId xmlns:a16="http://schemas.microsoft.com/office/drawing/2014/main" id="{22525A28-96AC-429E-9F49-A5142B3FACC5}"/>
              </a:ext>
            </a:extLst>
          </p:cNvPr>
          <p:cNvGrpSpPr>
            <a:grpSpLocks noChangeAspect="1"/>
          </p:cNvGrpSpPr>
          <p:nvPr userDrawn="1"/>
        </p:nvGrpSpPr>
        <p:grpSpPr bwMode="hidden">
          <a:xfrm>
            <a:off x="0" y="6243434"/>
            <a:ext cx="12192000" cy="609600"/>
            <a:chOff x="-3905250" y="4294188"/>
            <a:chExt cx="13011150" cy="1892300"/>
          </a:xfrm>
        </p:grpSpPr>
        <p:sp>
          <p:nvSpPr>
            <p:cNvPr id="9" name="Freeform 14">
              <a:extLst>
                <a:ext uri="{FF2B5EF4-FFF2-40B4-BE49-F238E27FC236}">
                  <a16:creationId xmlns:a16="http://schemas.microsoft.com/office/drawing/2014/main" id="{0D4E846A-C766-494A-A06C-8EA62ED6BF43}"/>
                </a:ext>
              </a:extLst>
            </p:cNvPr>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0" name="Freeform 18">
              <a:extLst>
                <a:ext uri="{FF2B5EF4-FFF2-40B4-BE49-F238E27FC236}">
                  <a16:creationId xmlns:a16="http://schemas.microsoft.com/office/drawing/2014/main" id="{FC435417-0682-4336-ABBB-9BE11F207FB2}"/>
                </a:ext>
              </a:extLst>
            </p:cNvPr>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1" name="Freeform 22">
              <a:extLst>
                <a:ext uri="{FF2B5EF4-FFF2-40B4-BE49-F238E27FC236}">
                  <a16:creationId xmlns:a16="http://schemas.microsoft.com/office/drawing/2014/main" id="{C978521C-285C-4CB6-942B-AC4B7BC27C25}"/>
                </a:ext>
              </a:extLst>
            </p:cNvPr>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26">
              <a:extLst>
                <a:ext uri="{FF2B5EF4-FFF2-40B4-BE49-F238E27FC236}">
                  <a16:creationId xmlns:a16="http://schemas.microsoft.com/office/drawing/2014/main" id="{B7F35304-D5BF-4DC9-84D7-697EFC47E4AF}"/>
                </a:ext>
              </a:extLst>
            </p:cNvPr>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useBgFill="1">
          <p:nvSpPr>
            <p:cNvPr id="13" name="Freeform 10">
              <a:extLst>
                <a:ext uri="{FF2B5EF4-FFF2-40B4-BE49-F238E27FC236}">
                  <a16:creationId xmlns:a16="http://schemas.microsoft.com/office/drawing/2014/main" id="{97D246AD-A3BC-481B-A72B-DA14D87AF71B}"/>
                </a:ext>
              </a:extLst>
            </p:cNvPr>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gr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2060"/>
                </a:solidFill>
              </a:defRPr>
            </a:lvl1pPr>
          </a:lstStyle>
          <a:p>
            <a:r>
              <a:rPr lang="en-US"/>
              <a:t>August 8, 2023</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rgbClr val="002060"/>
                </a:solidFill>
              </a:defRPr>
            </a:lvl1pPr>
          </a:lstStyle>
          <a:p>
            <a:fld id="{7AEB4574-46BF-4366-BDDB-0E366700F9B8}" type="slidenum">
              <a:rPr lang="en-US" smtClean="0"/>
              <a:pPr/>
              <a:t>‹#›</a:t>
            </a:fld>
            <a:endParaRPr lang="en-US" dirty="0"/>
          </a:p>
        </p:txBody>
      </p:sp>
    </p:spTree>
    <p:extLst>
      <p:ext uri="{BB962C8B-B14F-4D97-AF65-F5344CB8AC3E}">
        <p14:creationId xmlns:p14="http://schemas.microsoft.com/office/powerpoint/2010/main" val="23390095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713" y="434710"/>
            <a:ext cx="11032936" cy="1061901"/>
          </a:xfrm>
          <a:prstGeom prst="rect">
            <a:avLst/>
          </a:prstGeom>
        </p:spPr>
        <p:txBody>
          <a:bodyPr vert="horz" lIns="0" tIns="45720" rIns="0" bIns="45720" rtlCol="0" anchor="b"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517715" y="1614841"/>
            <a:ext cx="11032936" cy="451104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7732581" y="-547688"/>
            <a:ext cx="2844800" cy="365125"/>
          </a:xfrm>
          <a:prstGeom prst="rect">
            <a:avLst/>
          </a:prstGeom>
        </p:spPr>
        <p:txBody>
          <a:bodyPr vert="horz" lIns="91440" tIns="45720" rIns="91440" bIns="45720" rtlCol="0" anchor="ctr"/>
          <a:lstStyle>
            <a:lvl1pPr algn="l">
              <a:defRPr sz="800" b="0" i="0" cap="all">
                <a:solidFill>
                  <a:schemeClr val="tx1">
                    <a:tint val="75000"/>
                  </a:schemeClr>
                </a:solidFill>
                <a:latin typeface="Calibri Light"/>
                <a:cs typeface="Calibri Light"/>
              </a:defRPr>
            </a:lvl1pPr>
          </a:lstStyle>
          <a:p>
            <a:r>
              <a:rPr lang="en-US"/>
              <a:t>August 8, 2023</a:t>
            </a:r>
          </a:p>
        </p:txBody>
      </p:sp>
      <p:sp>
        <p:nvSpPr>
          <p:cNvPr id="5" name="Footer Placeholder 4"/>
          <p:cNvSpPr>
            <a:spLocks noGrp="1"/>
          </p:cNvSpPr>
          <p:nvPr>
            <p:ph type="ftr" sz="quarter" idx="3"/>
          </p:nvPr>
        </p:nvSpPr>
        <p:spPr>
          <a:xfrm>
            <a:off x="932128" y="6193986"/>
            <a:ext cx="5163872" cy="365125"/>
          </a:xfrm>
          <a:prstGeom prst="rect">
            <a:avLst/>
          </a:prstGeom>
        </p:spPr>
        <p:txBody>
          <a:bodyPr vert="horz" lIns="0" tIns="45720" rIns="0" bIns="45720" rtlCol="0" anchor="ctr"/>
          <a:lstStyle>
            <a:lvl1pPr algn="l">
              <a:defRPr sz="1067" b="0" i="0" cap="all">
                <a:solidFill>
                  <a:srgbClr val="333544"/>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492314" y="6193986"/>
            <a:ext cx="439815" cy="365125"/>
          </a:xfrm>
          <a:prstGeom prst="rect">
            <a:avLst/>
          </a:prstGeom>
        </p:spPr>
        <p:txBody>
          <a:bodyPr vert="horz" lIns="0" tIns="45720" rIns="0" bIns="45720" rtlCol="0" anchor="ctr"/>
          <a:lstStyle>
            <a:lvl1pPr algn="ctr">
              <a:defRPr sz="1067" b="0" i="0" cap="all">
                <a:solidFill>
                  <a:srgbClr val="333544"/>
                </a:solidFill>
                <a:latin typeface="Arial" panose="020B0604020202020204" pitchFamily="34" charset="0"/>
                <a:cs typeface="Arial" panose="020B0604020202020204" pitchFamily="34" charset="0"/>
              </a:defRPr>
            </a:lvl1pPr>
          </a:lstStyle>
          <a:p>
            <a:fld id="{FC86A65E-82A9-2E44-B623-2C55316353C7}" type="slidenum">
              <a:rPr lang="en-US" smtClean="0"/>
              <a:pPr/>
              <a:t>‹#›</a:t>
            </a:fld>
            <a:endParaRPr lang="en-US" dirty="0"/>
          </a:p>
        </p:txBody>
      </p:sp>
      <p:sp>
        <p:nvSpPr>
          <p:cNvPr id="11" name="TextBox 10"/>
          <p:cNvSpPr txBox="1"/>
          <p:nvPr/>
        </p:nvSpPr>
        <p:spPr>
          <a:xfrm>
            <a:off x="817163" y="6244785"/>
            <a:ext cx="46488" cy="215444"/>
          </a:xfrm>
          <a:prstGeom prst="rect">
            <a:avLst/>
          </a:prstGeom>
          <a:noFill/>
        </p:spPr>
        <p:txBody>
          <a:bodyPr wrap="none" lIns="0" rIns="0" rtlCol="0">
            <a:spAutoFit/>
          </a:bodyPr>
          <a:lstStyle/>
          <a:p>
            <a:r>
              <a:rPr lang="en-GB" sz="800" b="0" i="0">
                <a:solidFill>
                  <a:srgbClr val="333544"/>
                </a:solidFill>
                <a:latin typeface="Calibri Light"/>
                <a:cs typeface="Calibri Light"/>
              </a:rPr>
              <a:t>|</a:t>
            </a:r>
          </a:p>
        </p:txBody>
      </p:sp>
      <p:pic>
        <p:nvPicPr>
          <p:cNvPr id="13" name="Picture 1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036776" y="6012529"/>
            <a:ext cx="1582403" cy="730340"/>
          </a:xfrm>
          <a:prstGeom prst="rect">
            <a:avLst/>
          </a:prstGeom>
        </p:spPr>
      </p:pic>
    </p:spTree>
    <p:extLst>
      <p:ext uri="{BB962C8B-B14F-4D97-AF65-F5344CB8AC3E}">
        <p14:creationId xmlns:p14="http://schemas.microsoft.com/office/powerpoint/2010/main" val="252060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sldNum="0" hdr="0" ftr="0"/>
  <p:txStyles>
    <p:titleStyle>
      <a:lvl1pPr algn="l" defTabSz="609585" rtl="0" eaLnBrk="1" latinLnBrk="0" hangingPunct="1">
        <a:lnSpc>
          <a:spcPct val="83000"/>
        </a:lnSpc>
        <a:spcBef>
          <a:spcPct val="0"/>
        </a:spcBef>
        <a:buNone/>
        <a:defRPr sz="4267" b="1" kern="1200">
          <a:solidFill>
            <a:schemeClr val="accent3"/>
          </a:solidFill>
          <a:latin typeface="+mj-lt"/>
          <a:ea typeface="+mj-ea"/>
          <a:cs typeface="+mj-cs"/>
        </a:defRPr>
      </a:lvl1pPr>
    </p:titleStyle>
    <p:bodyStyle>
      <a:lvl1pPr marL="309026" indent="-309026" algn="l" defTabSz="609585" rtl="0" eaLnBrk="1" latinLnBrk="0" hangingPunct="1">
        <a:spcBef>
          <a:spcPts val="0"/>
        </a:spcBef>
        <a:spcAft>
          <a:spcPts val="400"/>
        </a:spcAft>
        <a:buFont typeface="Arial" panose="020B0604020202020204" pitchFamily="34" charset="0"/>
        <a:buChar char="•"/>
        <a:defRPr sz="2933" b="0" kern="1200">
          <a:solidFill>
            <a:schemeClr val="tx2"/>
          </a:solidFill>
          <a:latin typeface="+mn-lt"/>
          <a:ea typeface="+mn-ea"/>
          <a:cs typeface="+mn-cs"/>
        </a:defRPr>
      </a:lvl1pPr>
      <a:lvl2pPr marL="609585" indent="-300559" algn="l" defTabSz="609585" rtl="0" eaLnBrk="1" latinLnBrk="0" hangingPunct="1">
        <a:spcBef>
          <a:spcPts val="0"/>
        </a:spcBef>
        <a:spcAft>
          <a:spcPts val="400"/>
        </a:spcAft>
        <a:buFont typeface="Arial" panose="020B0604020202020204" pitchFamily="34" charset="0"/>
        <a:buChar char="•"/>
        <a:defRPr sz="2667" b="0" i="0" kern="1200">
          <a:solidFill>
            <a:schemeClr val="accent5"/>
          </a:solidFill>
          <a:latin typeface="Arial" panose="020B0604020202020204" pitchFamily="34" charset="0"/>
          <a:ea typeface="+mn-ea"/>
          <a:cs typeface="Arial" panose="020B0604020202020204" pitchFamily="34" charset="0"/>
        </a:defRPr>
      </a:lvl2pPr>
      <a:lvl3pPr marL="918610" indent="-309026" algn="l" defTabSz="609585" rtl="0" eaLnBrk="1" latinLnBrk="0" hangingPunct="1">
        <a:spcBef>
          <a:spcPts val="0"/>
        </a:spcBef>
        <a:spcAft>
          <a:spcPts val="400"/>
        </a:spcAft>
        <a:buClr>
          <a:schemeClr val="accent4"/>
        </a:buClr>
        <a:buFont typeface="Arial" panose="020B0604020202020204" pitchFamily="34" charset="0"/>
        <a:buChar char="•"/>
        <a:defRPr sz="2400" b="0" i="0" kern="1200" baseline="0">
          <a:solidFill>
            <a:schemeClr val="accent4"/>
          </a:solidFill>
          <a:latin typeface="Arial" panose="020B0604020202020204" pitchFamily="34" charset="0"/>
          <a:ea typeface="+mn-ea"/>
          <a:cs typeface="Arial" panose="020B0604020202020204" pitchFamily="34" charset="0"/>
        </a:defRPr>
      </a:lvl3pPr>
      <a:lvl4pPr marL="479988" indent="-239994" algn="l" defTabSz="609585" rtl="0" eaLnBrk="1" latinLnBrk="0" hangingPunct="1">
        <a:spcBef>
          <a:spcPts val="0"/>
        </a:spcBef>
        <a:spcAft>
          <a:spcPts val="667"/>
        </a:spcAft>
        <a:buClr>
          <a:schemeClr val="accent4"/>
        </a:buClr>
        <a:buFont typeface="Lucida Grande"/>
        <a:buChar char="-"/>
        <a:defRPr sz="2133" b="0" i="0" kern="1200">
          <a:solidFill>
            <a:schemeClr val="accent4"/>
          </a:solidFill>
          <a:latin typeface="Arial" panose="020B0604020202020204" pitchFamily="34" charset="0"/>
          <a:ea typeface="+mn-ea"/>
          <a:cs typeface="Arial" panose="020B0604020202020204" pitchFamily="34" charset="0"/>
        </a:defRPr>
      </a:lvl4pPr>
      <a:lvl5pPr marL="479988" indent="-239994" algn="l" defTabSz="609585" rtl="0" eaLnBrk="1" latinLnBrk="0" hangingPunct="1">
        <a:spcBef>
          <a:spcPts val="0"/>
        </a:spcBef>
        <a:spcAft>
          <a:spcPts val="667"/>
        </a:spcAft>
        <a:buClr>
          <a:schemeClr val="accent4"/>
        </a:buClr>
        <a:buFont typeface="Lucida Grande"/>
        <a:buChar char="-"/>
        <a:defRPr sz="2133" b="0" i="0" kern="1200">
          <a:solidFill>
            <a:schemeClr val="accent4"/>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4896">
          <p15:clr>
            <a:srgbClr val="F26B43"/>
          </p15:clr>
        </p15:guide>
        <p15:guide id="4" pos="864">
          <p15:clr>
            <a:srgbClr val="F26B43"/>
          </p15:clr>
        </p15:guide>
        <p15:guide id="5" orient="horz" pos="204">
          <p15:clr>
            <a:srgbClr val="F26B43"/>
          </p15:clr>
        </p15:guide>
        <p15:guide id="6" orient="horz" pos="7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nvGrpSpPr>
          <p:cNvPr id="8" name="Group 15"/>
          <p:cNvGrpSpPr>
            <a:grpSpLocks noChangeAspect="1"/>
          </p:cNvGrpSpPr>
          <p:nvPr/>
        </p:nvGrpSpPr>
        <p:grpSpPr bwMode="hidden">
          <a:xfrm>
            <a:off x="282220" y="1679430"/>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902" y="6250174"/>
            <a:ext cx="5048921" cy="365125"/>
          </a:xfrm>
          <a:prstGeom prst="rect">
            <a:avLst/>
          </a:prstGeom>
        </p:spPr>
        <p:txBody>
          <a:bodyPr vert="horz" lIns="91440" tIns="45720" rIns="91440" bIns="45720" rtlCol="0" anchor="ctr"/>
          <a:lstStyle>
            <a:lvl1pPr algn="r">
              <a:defRPr sz="563">
                <a:solidFill>
                  <a:schemeClr val="tx2"/>
                </a:solidFill>
              </a:defRPr>
            </a:lvl1pPr>
          </a:lstStyle>
          <a:p>
            <a:r>
              <a:rPr lang="en-US">
                <a:solidFill>
                  <a:srgbClr val="073E87"/>
                </a:solidFill>
              </a:rPr>
              <a:t>August 8, 2023</a:t>
            </a:r>
          </a:p>
        </p:txBody>
      </p:sp>
      <p:sp>
        <p:nvSpPr>
          <p:cNvPr id="5" name="Footer Placeholder 4"/>
          <p:cNvSpPr>
            <a:spLocks noGrp="1"/>
          </p:cNvSpPr>
          <p:nvPr>
            <p:ph type="ftr" sz="quarter" idx="3"/>
          </p:nvPr>
        </p:nvSpPr>
        <p:spPr>
          <a:xfrm>
            <a:off x="258192" y="6250174"/>
            <a:ext cx="5048921" cy="365125"/>
          </a:xfrm>
          <a:prstGeom prst="rect">
            <a:avLst/>
          </a:prstGeom>
        </p:spPr>
        <p:txBody>
          <a:bodyPr vert="horz" lIns="91440" tIns="45720" rIns="91440" bIns="45720" rtlCol="0" anchor="ctr"/>
          <a:lstStyle>
            <a:lvl1pPr algn="l">
              <a:defRPr sz="563">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5321456" y="6250173"/>
            <a:ext cx="1549103" cy="365125"/>
          </a:xfrm>
          <a:prstGeom prst="rect">
            <a:avLst/>
          </a:prstGeom>
        </p:spPr>
        <p:txBody>
          <a:bodyPr vert="horz" lIns="91440" tIns="45720" rIns="91440" bIns="45720" rtlCol="0" anchor="ctr"/>
          <a:lstStyle>
            <a:lvl1pPr algn="ctr">
              <a:defRPr sz="563">
                <a:solidFill>
                  <a:schemeClr val="tx2"/>
                </a:solidFill>
              </a:defRPr>
            </a:lvl1pPr>
          </a:lstStyle>
          <a:p>
            <a:fld id="{1A8666D9-BE27-4340-8C56-1701C85A723C}"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1162764"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56758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hf sldNum="0" hdr="0" ftr="0"/>
  <p:txStyles>
    <p:titleStyle>
      <a:lvl1pPr algn="ctr" defTabSz="514337" rtl="0" eaLnBrk="1" latinLnBrk="0" hangingPunct="1">
        <a:spcBef>
          <a:spcPct val="0"/>
        </a:spcBef>
        <a:buNone/>
        <a:defRPr sz="2475"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4301" indent="-154301" algn="l" defTabSz="514337"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1pPr>
      <a:lvl2pPr marL="324140" indent="-154301" algn="l" defTabSz="514337" rtl="0" eaLnBrk="1" latinLnBrk="0" hangingPunct="1">
        <a:spcBef>
          <a:spcPct val="20000"/>
        </a:spcBef>
        <a:buClr>
          <a:schemeClr val="accent1"/>
        </a:buClr>
        <a:buSzPct val="100000"/>
        <a:buFont typeface="Symbol" pitchFamily="18" charset="2"/>
        <a:buChar char=""/>
        <a:defRPr sz="1238" kern="1200">
          <a:solidFill>
            <a:schemeClr val="tx2"/>
          </a:solidFill>
          <a:latin typeface="+mn-lt"/>
          <a:ea typeface="+mn-ea"/>
          <a:cs typeface="+mn-cs"/>
        </a:defRPr>
      </a:lvl2pPr>
      <a:lvl3pPr marL="481298" indent="-128585" algn="l" defTabSz="514337" rtl="0" eaLnBrk="1" latinLnBrk="0" hangingPunct="1">
        <a:spcBef>
          <a:spcPct val="20000"/>
        </a:spcBef>
        <a:buClr>
          <a:schemeClr val="accent1"/>
        </a:buClr>
        <a:buSzPct val="100000"/>
        <a:buFont typeface="Symbol" pitchFamily="18" charset="2"/>
        <a:buChar char=""/>
        <a:defRPr sz="1125" kern="1200">
          <a:solidFill>
            <a:schemeClr val="tx2"/>
          </a:solidFill>
          <a:latin typeface="+mn-lt"/>
          <a:ea typeface="+mn-ea"/>
          <a:cs typeface="+mn-cs"/>
        </a:defRPr>
      </a:lvl3pPr>
      <a:lvl4pPr marL="642922" indent="-128585" algn="l" defTabSz="514337" rtl="0" eaLnBrk="1" latinLnBrk="0" hangingPunct="1">
        <a:spcBef>
          <a:spcPct val="20000"/>
        </a:spcBef>
        <a:buClr>
          <a:schemeClr val="accent1"/>
        </a:buClr>
        <a:buSzPct val="100000"/>
        <a:buFont typeface="Symbol" pitchFamily="18" charset="2"/>
        <a:buChar char=""/>
        <a:defRPr sz="1013" kern="1200">
          <a:solidFill>
            <a:schemeClr val="tx2"/>
          </a:solidFill>
          <a:latin typeface="+mn-lt"/>
          <a:ea typeface="+mn-ea"/>
          <a:cs typeface="+mn-cs"/>
        </a:defRPr>
      </a:lvl4pPr>
      <a:lvl5pPr marL="822940" indent="-128585" algn="l" defTabSz="514337" rtl="0" eaLnBrk="1" latinLnBrk="0" hangingPunct="1">
        <a:spcBef>
          <a:spcPct val="20000"/>
        </a:spcBef>
        <a:buClr>
          <a:schemeClr val="accent1"/>
        </a:buClr>
        <a:buSzPct val="100000"/>
        <a:buFont typeface="Symbol" pitchFamily="18" charset="2"/>
        <a:buChar char=""/>
        <a:defRPr sz="900" kern="1200">
          <a:solidFill>
            <a:schemeClr val="tx2"/>
          </a:solidFill>
          <a:latin typeface="+mn-lt"/>
          <a:ea typeface="+mn-ea"/>
          <a:cs typeface="+mn-cs"/>
        </a:defRPr>
      </a:lvl5pPr>
      <a:lvl6pPr marL="1002958"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6pPr>
      <a:lvl7pPr marL="1182976"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7pPr>
      <a:lvl8pPr marL="1362994"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8pPr>
      <a:lvl9pPr marL="1543012"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65125"/>
            <a:ext cx="1170432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825625"/>
            <a:ext cx="1170432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1200" b="1" i="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30409" y="6394663"/>
            <a:ext cx="2743200" cy="365125"/>
          </a:xfrm>
          <a:prstGeom prst="rect">
            <a:avLst/>
          </a:prstGeom>
        </p:spPr>
        <p:txBody>
          <a:bodyPr vert="horz" lIns="91440" tIns="45720" rIns="91440" bIns="45720" rtlCol="0" anchor="ctr"/>
          <a:lstStyle>
            <a:lvl1pPr algn="l">
              <a:defRPr sz="1200" b="1" i="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fld id="{A1D9053B-8DB2-EA4A-A9CF-0F8FB54823AA}" type="slidenum">
              <a:rPr lang="en-US" smtClean="0"/>
              <a:pPr/>
              <a:t>‹#›</a:t>
            </a:fld>
            <a:endParaRPr lang="en-US" dirty="0"/>
          </a:p>
        </p:txBody>
      </p:sp>
    </p:spTree>
    <p:extLst>
      <p:ext uri="{BB962C8B-B14F-4D97-AF65-F5344CB8AC3E}">
        <p14:creationId xmlns:p14="http://schemas.microsoft.com/office/powerpoint/2010/main" val="13560604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hf sldNum="0" hdr="0" ftr="0"/>
  <p:txStyles>
    <p:titleStyle>
      <a:lvl1pPr algn="l" defTabSz="914400" rtl="0" eaLnBrk="1" latinLnBrk="0" hangingPunct="1">
        <a:lnSpc>
          <a:spcPct val="90000"/>
        </a:lnSpc>
        <a:spcBef>
          <a:spcPct val="0"/>
        </a:spcBef>
        <a:buNone/>
        <a:defRPr sz="4400" b="1" i="0" kern="120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1pPr>
      <a:lvl2pPr marL="685800" indent="-228600" algn="l" defTabSz="914400" rtl="0" eaLnBrk="1" latinLnBrk="0" hangingPunct="1">
        <a:lnSpc>
          <a:spcPct val="90000"/>
        </a:lnSpc>
        <a:spcBef>
          <a:spcPts val="500"/>
        </a:spcBef>
        <a:buFont typeface="Arial"/>
        <a:buChar char="•"/>
        <a:defRPr sz="2400" b="1" i="0" kern="120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2pPr>
      <a:lvl3pPr marL="1143000" indent="-228600" algn="l" defTabSz="914400" rtl="0" eaLnBrk="1" latinLnBrk="0" hangingPunct="1">
        <a:lnSpc>
          <a:spcPct val="90000"/>
        </a:lnSpc>
        <a:spcBef>
          <a:spcPts val="500"/>
        </a:spcBef>
        <a:buFont typeface="Arial"/>
        <a:buChar char="•"/>
        <a:defRPr sz="2000" b="1" i="0" kern="120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3pPr>
      <a:lvl4pPr marL="1600200" indent="-228600" algn="l" defTabSz="914400" rtl="0" eaLnBrk="1" latinLnBrk="0" hangingPunct="1">
        <a:lnSpc>
          <a:spcPct val="90000"/>
        </a:lnSpc>
        <a:spcBef>
          <a:spcPts val="500"/>
        </a:spcBef>
        <a:buFont typeface="Arial"/>
        <a:buChar char="•"/>
        <a:defRPr sz="1800" b="1" i="0" kern="120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4pPr>
      <a:lvl5pPr marL="2057400" indent="-228600" algn="l" defTabSz="914400" rtl="0" eaLnBrk="1" latinLnBrk="0" hangingPunct="1">
        <a:lnSpc>
          <a:spcPct val="90000"/>
        </a:lnSpc>
        <a:spcBef>
          <a:spcPts val="500"/>
        </a:spcBef>
        <a:buFont typeface="Arial"/>
        <a:buChar char="•"/>
        <a:defRPr sz="1800" b="1" i="0" kern="1200">
          <a:solidFill>
            <a:srgbClr val="003E52"/>
          </a:solidFill>
          <a:latin typeface="Segoe UI Semibold" panose="020B0502040204020203" pitchFamily="34" charset="0"/>
          <a:ea typeface="Segoe UI Semibold" panose="020B0502040204020203" pitchFamily="34" charset="0"/>
          <a:cs typeface="Segoe UI Semibold" panose="020B0502040204020203"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nvGrpSpPr>
          <p:cNvPr id="8" name="Group 15"/>
          <p:cNvGrpSpPr>
            <a:grpSpLocks noChangeAspect="1"/>
          </p:cNvGrpSpPr>
          <p:nvPr/>
        </p:nvGrpSpPr>
        <p:grpSpPr bwMode="hidden">
          <a:xfrm>
            <a:off x="282220" y="1679430"/>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013">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902" y="6250174"/>
            <a:ext cx="5048921" cy="365125"/>
          </a:xfrm>
          <a:prstGeom prst="rect">
            <a:avLst/>
          </a:prstGeom>
        </p:spPr>
        <p:txBody>
          <a:bodyPr vert="horz" lIns="91440" tIns="45720" rIns="91440" bIns="45720" rtlCol="0" anchor="ctr"/>
          <a:lstStyle>
            <a:lvl1pPr algn="r">
              <a:defRPr sz="563">
                <a:solidFill>
                  <a:schemeClr val="tx2"/>
                </a:solidFill>
              </a:defRPr>
            </a:lvl1pPr>
          </a:lstStyle>
          <a:p>
            <a:fld id="{030C329A-D020-41A7-81E0-41453C005F5A}" type="datetimeFigureOut">
              <a:rPr lang="en-US" smtClean="0">
                <a:solidFill>
                  <a:srgbClr val="073E87"/>
                </a:solidFill>
              </a:rPr>
              <a:pPr/>
              <a:t>8/7/2023</a:t>
            </a:fld>
            <a:endParaRPr lang="en-US">
              <a:solidFill>
                <a:srgbClr val="073E87"/>
              </a:solidFill>
            </a:endParaRPr>
          </a:p>
        </p:txBody>
      </p:sp>
      <p:sp>
        <p:nvSpPr>
          <p:cNvPr id="5" name="Footer Placeholder 4"/>
          <p:cNvSpPr>
            <a:spLocks noGrp="1"/>
          </p:cNvSpPr>
          <p:nvPr>
            <p:ph type="ftr" sz="quarter" idx="3"/>
          </p:nvPr>
        </p:nvSpPr>
        <p:spPr>
          <a:xfrm>
            <a:off x="258192" y="6250174"/>
            <a:ext cx="5048921" cy="365125"/>
          </a:xfrm>
          <a:prstGeom prst="rect">
            <a:avLst/>
          </a:prstGeom>
        </p:spPr>
        <p:txBody>
          <a:bodyPr vert="horz" lIns="91440" tIns="45720" rIns="91440" bIns="45720" rtlCol="0" anchor="ctr"/>
          <a:lstStyle>
            <a:lvl1pPr algn="l">
              <a:defRPr sz="563">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5321456" y="6250173"/>
            <a:ext cx="1549103" cy="365125"/>
          </a:xfrm>
          <a:prstGeom prst="rect">
            <a:avLst/>
          </a:prstGeom>
        </p:spPr>
        <p:txBody>
          <a:bodyPr vert="horz" lIns="91440" tIns="45720" rIns="91440" bIns="45720" rtlCol="0" anchor="ctr"/>
          <a:lstStyle>
            <a:lvl1pPr algn="ctr">
              <a:defRPr sz="563">
                <a:solidFill>
                  <a:schemeClr val="tx2"/>
                </a:solidFill>
              </a:defRPr>
            </a:lvl1pPr>
          </a:lstStyle>
          <a:p>
            <a:fld id="{1A8666D9-BE27-4340-8C56-1701C85A723C}"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1162764"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63004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txStyles>
    <p:titleStyle>
      <a:lvl1pPr algn="ctr" defTabSz="514337" rtl="0" eaLnBrk="1" latinLnBrk="0" hangingPunct="1">
        <a:spcBef>
          <a:spcPct val="0"/>
        </a:spcBef>
        <a:buNone/>
        <a:defRPr sz="2475"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4301" indent="-154301" algn="l" defTabSz="514337"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1pPr>
      <a:lvl2pPr marL="324140" indent="-154301" algn="l" defTabSz="514337" rtl="0" eaLnBrk="1" latinLnBrk="0" hangingPunct="1">
        <a:spcBef>
          <a:spcPct val="20000"/>
        </a:spcBef>
        <a:buClr>
          <a:schemeClr val="accent1"/>
        </a:buClr>
        <a:buSzPct val="100000"/>
        <a:buFont typeface="Symbol" pitchFamily="18" charset="2"/>
        <a:buChar char=""/>
        <a:defRPr sz="1238" kern="1200">
          <a:solidFill>
            <a:schemeClr val="tx2"/>
          </a:solidFill>
          <a:latin typeface="+mn-lt"/>
          <a:ea typeface="+mn-ea"/>
          <a:cs typeface="+mn-cs"/>
        </a:defRPr>
      </a:lvl2pPr>
      <a:lvl3pPr marL="481298" indent="-128585" algn="l" defTabSz="514337" rtl="0" eaLnBrk="1" latinLnBrk="0" hangingPunct="1">
        <a:spcBef>
          <a:spcPct val="20000"/>
        </a:spcBef>
        <a:buClr>
          <a:schemeClr val="accent1"/>
        </a:buClr>
        <a:buSzPct val="100000"/>
        <a:buFont typeface="Symbol" pitchFamily="18" charset="2"/>
        <a:buChar char=""/>
        <a:defRPr sz="1125" kern="1200">
          <a:solidFill>
            <a:schemeClr val="tx2"/>
          </a:solidFill>
          <a:latin typeface="+mn-lt"/>
          <a:ea typeface="+mn-ea"/>
          <a:cs typeface="+mn-cs"/>
        </a:defRPr>
      </a:lvl3pPr>
      <a:lvl4pPr marL="642922" indent="-128585" algn="l" defTabSz="514337" rtl="0" eaLnBrk="1" latinLnBrk="0" hangingPunct="1">
        <a:spcBef>
          <a:spcPct val="20000"/>
        </a:spcBef>
        <a:buClr>
          <a:schemeClr val="accent1"/>
        </a:buClr>
        <a:buSzPct val="100000"/>
        <a:buFont typeface="Symbol" pitchFamily="18" charset="2"/>
        <a:buChar char=""/>
        <a:defRPr sz="1013" kern="1200">
          <a:solidFill>
            <a:schemeClr val="tx2"/>
          </a:solidFill>
          <a:latin typeface="+mn-lt"/>
          <a:ea typeface="+mn-ea"/>
          <a:cs typeface="+mn-cs"/>
        </a:defRPr>
      </a:lvl4pPr>
      <a:lvl5pPr marL="822940" indent="-128585" algn="l" defTabSz="514337" rtl="0" eaLnBrk="1" latinLnBrk="0" hangingPunct="1">
        <a:spcBef>
          <a:spcPct val="20000"/>
        </a:spcBef>
        <a:buClr>
          <a:schemeClr val="accent1"/>
        </a:buClr>
        <a:buSzPct val="100000"/>
        <a:buFont typeface="Symbol" pitchFamily="18" charset="2"/>
        <a:buChar char=""/>
        <a:defRPr sz="900" kern="1200">
          <a:solidFill>
            <a:schemeClr val="tx2"/>
          </a:solidFill>
          <a:latin typeface="+mn-lt"/>
          <a:ea typeface="+mn-ea"/>
          <a:cs typeface="+mn-cs"/>
        </a:defRPr>
      </a:lvl5pPr>
      <a:lvl6pPr marL="1002958"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6pPr>
      <a:lvl7pPr marL="1182976"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7pPr>
      <a:lvl8pPr marL="1362994"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8pPr>
      <a:lvl9pPr marL="1543012" indent="-128585" algn="l" defTabSz="514337" rtl="0" eaLnBrk="1" latinLnBrk="0" hangingPunct="1">
        <a:spcBef>
          <a:spcPts val="216"/>
        </a:spcBef>
        <a:buClr>
          <a:schemeClr val="accent1"/>
        </a:buClr>
        <a:buFont typeface="Symbol" pitchFamily="18" charset="2"/>
        <a:buChar char="*"/>
        <a:defRPr sz="788" kern="1200">
          <a:solidFill>
            <a:schemeClr val="tx2"/>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274320"/>
            <a:ext cx="10515601" cy="11887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199" y="1645920"/>
            <a:ext cx="10515601" cy="4114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63040" y="6149975"/>
            <a:ext cx="685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To submit questions, visit:  www.cap-az.com/meetings/Arizona Reconsultation Committee           May 3, 2023 – ADWR/CAP Joint Briefing</a:t>
            </a:r>
            <a:endParaRPr lang="en-US" dirty="0">
              <a:solidFill>
                <a:schemeClr val="bg1">
                  <a:lumMod val="75000"/>
                </a:schemeClr>
              </a:solidFill>
            </a:endParaRPr>
          </a:p>
        </p:txBody>
      </p:sp>
      <p:sp>
        <p:nvSpPr>
          <p:cNvPr id="6" name="Slide Number Placeholder 5"/>
          <p:cNvSpPr>
            <a:spLocks noGrp="1"/>
          </p:cNvSpPr>
          <p:nvPr>
            <p:ph type="sldNum" sz="quarter" idx="4"/>
          </p:nvPr>
        </p:nvSpPr>
        <p:spPr>
          <a:xfrm>
            <a:off x="838199" y="6149975"/>
            <a:ext cx="4572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96F96655-134D-4E33-9B31-5D8603E579F2}" type="slidenum">
              <a:rPr lang="en-US" smtClean="0"/>
              <a:pPr/>
              <a:t>‹#›</a:t>
            </a:fld>
            <a:endParaRPr lang="en-US" dirty="0"/>
          </a:p>
        </p:txBody>
      </p:sp>
    </p:spTree>
    <p:extLst>
      <p:ext uri="{BB962C8B-B14F-4D97-AF65-F5344CB8AC3E}">
        <p14:creationId xmlns:p14="http://schemas.microsoft.com/office/powerpoint/2010/main" val="133732291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ransition>
    <p:fade/>
  </p:transition>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200"/>
        </a:spcAft>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2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200"/>
        </a:spcAft>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18" Type="http://schemas.openxmlformats.org/officeDocument/2006/relationships/image" Target="../media/image50.jpe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jpeg"/><Relationship Id="rId17" Type="http://schemas.openxmlformats.org/officeDocument/2006/relationships/image" Target="../media/image49.png"/><Relationship Id="rId2" Type="http://schemas.openxmlformats.org/officeDocument/2006/relationships/notesSlide" Target="../notesSlides/notesSlide13.xml"/><Relationship Id="rId16" Type="http://schemas.openxmlformats.org/officeDocument/2006/relationships/image" Target="../media/image48.jpg"/><Relationship Id="rId20" Type="http://schemas.openxmlformats.org/officeDocument/2006/relationships/image" Target="../media/image52.png"/><Relationship Id="rId1" Type="http://schemas.openxmlformats.org/officeDocument/2006/relationships/slideLayout" Target="../slideLayouts/slideLayout5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jpe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hyperlink" Target="mailto:ndklobas@azwater.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www.azwater.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a:spLocks noGrp="1"/>
          </p:cNvSpPr>
          <p:nvPr>
            <p:ph type="ctrTitle"/>
          </p:nvPr>
        </p:nvSpPr>
        <p:spPr>
          <a:xfrm>
            <a:off x="710951" y="645675"/>
            <a:ext cx="10770098" cy="1524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1200"/>
              </a:spcBef>
              <a:spcAft>
                <a:spcPts val="0"/>
              </a:spcAft>
              <a:buClr>
                <a:srgbClr val="052E65"/>
              </a:buClr>
              <a:buSzPts val="4400"/>
              <a:buFont typeface="Calibri"/>
              <a:buNone/>
            </a:pPr>
            <a:r>
              <a:rPr kumimoji="0" lang="en-US" sz="40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cs typeface="Calibri"/>
                <a:sym typeface="Calibri"/>
              </a:rPr>
              <a:t>Tribes and the Colorado River: </a:t>
            </a:r>
            <a:br>
              <a:rPr kumimoji="0" lang="en-US" sz="40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cs typeface="Calibri"/>
                <a:sym typeface="Calibri"/>
              </a:rPr>
            </a:br>
            <a:r>
              <a:rPr kumimoji="0" lang="en-US" sz="4000" b="1"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cs typeface="Calibri"/>
                <a:sym typeface="Calibri"/>
              </a:rPr>
              <a:t>Arizona’s Perspective</a:t>
            </a:r>
            <a:endParaRPr lang="en-US" sz="3200" i="1" dirty="0">
              <a:solidFill>
                <a:schemeClr val="lt1"/>
              </a:solidFill>
              <a:effectLst>
                <a:outerShdw blurRad="38100" dist="38100" dir="2700000" algn="tl">
                  <a:srgbClr val="000000">
                    <a:alpha val="43137"/>
                  </a:srgbClr>
                </a:outerShdw>
              </a:effectLst>
              <a:latin typeface="Candara" panose="020E0502030303020204" pitchFamily="34" charset="0"/>
            </a:endParaRPr>
          </a:p>
        </p:txBody>
      </p:sp>
      <p:sp>
        <p:nvSpPr>
          <p:cNvPr id="166" name="Google Shape;166;p1"/>
          <p:cNvSpPr txBox="1">
            <a:spLocks noGrp="1"/>
          </p:cNvSpPr>
          <p:nvPr>
            <p:ph type="subTitle" idx="1"/>
          </p:nvPr>
        </p:nvSpPr>
        <p:spPr>
          <a:xfrm>
            <a:off x="935665" y="3344296"/>
            <a:ext cx="10320670" cy="2362200"/>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0"/>
              </a:spcBef>
              <a:spcAft>
                <a:spcPts val="0"/>
              </a:spcAft>
              <a:buClr>
                <a:srgbClr val="052E65"/>
              </a:buClr>
              <a:buSzPts val="2800"/>
              <a:buNone/>
            </a:pPr>
            <a:r>
              <a:rPr lang="en-US" sz="2800" i="1" dirty="0">
                <a:solidFill>
                  <a:srgbClr val="FFFFFF"/>
                </a:solidFill>
                <a:latin typeface="Candara"/>
                <a:ea typeface="Candara"/>
                <a:cs typeface="Candara"/>
                <a:sym typeface="Candara"/>
              </a:rPr>
              <a:t>Nicole Klobas</a:t>
            </a:r>
            <a:endParaRPr dirty="0"/>
          </a:p>
          <a:p>
            <a:pPr marL="0" lvl="0" indent="0" algn="r" rtl="0">
              <a:lnSpc>
                <a:spcPct val="100000"/>
              </a:lnSpc>
              <a:spcBef>
                <a:spcPts val="560"/>
              </a:spcBef>
              <a:spcAft>
                <a:spcPts val="0"/>
              </a:spcAft>
              <a:buClr>
                <a:srgbClr val="052E65"/>
              </a:buClr>
              <a:buSzPts val="2800"/>
              <a:buNone/>
            </a:pPr>
            <a:r>
              <a:rPr lang="en-US" sz="2800" i="1" dirty="0">
                <a:solidFill>
                  <a:srgbClr val="FFFFFF"/>
                </a:solidFill>
                <a:latin typeface="Candara"/>
                <a:ea typeface="Candara"/>
                <a:cs typeface="Candara"/>
                <a:sym typeface="Candara"/>
              </a:rPr>
              <a:t>Chief Counsel</a:t>
            </a:r>
          </a:p>
          <a:p>
            <a:pPr marL="0" lvl="0" indent="0" algn="r" rtl="0">
              <a:lnSpc>
                <a:spcPct val="100000"/>
              </a:lnSpc>
              <a:spcBef>
                <a:spcPts val="560"/>
              </a:spcBef>
              <a:spcAft>
                <a:spcPts val="0"/>
              </a:spcAft>
              <a:buClr>
                <a:srgbClr val="052E65"/>
              </a:buClr>
              <a:buSzPts val="2800"/>
              <a:buNone/>
            </a:pPr>
            <a:r>
              <a:rPr lang="en-US" sz="2800" i="1" dirty="0">
                <a:solidFill>
                  <a:srgbClr val="FFFFFF"/>
                </a:solidFill>
                <a:latin typeface="Candara"/>
                <a:ea typeface="Candara"/>
                <a:cs typeface="Candara"/>
                <a:sym typeface="Candara"/>
              </a:rPr>
              <a:t>Arizona Department of Water Resources</a:t>
            </a:r>
            <a:endParaRPr dirty="0"/>
          </a:p>
          <a:p>
            <a:pPr marL="0" lvl="0" indent="0" algn="r" rtl="0">
              <a:lnSpc>
                <a:spcPct val="100000"/>
              </a:lnSpc>
              <a:spcBef>
                <a:spcPts val="560"/>
              </a:spcBef>
              <a:spcAft>
                <a:spcPts val="0"/>
              </a:spcAft>
              <a:buClr>
                <a:srgbClr val="052E65"/>
              </a:buClr>
              <a:buSzPts val="2800"/>
              <a:buNone/>
            </a:pPr>
            <a:r>
              <a:rPr lang="en-US" sz="2800" i="1" dirty="0">
                <a:solidFill>
                  <a:srgbClr val="FFFFFF"/>
                </a:solidFill>
                <a:latin typeface="Candara"/>
                <a:ea typeface="Candara"/>
                <a:cs typeface="Candara"/>
                <a:sym typeface="Candara"/>
              </a:rPr>
              <a:t>August 8, 2023</a:t>
            </a:r>
            <a:endParaRPr dirty="0"/>
          </a:p>
        </p:txBody>
      </p:sp>
      <p:pic>
        <p:nvPicPr>
          <p:cNvPr id="167" name="Google Shape;167;p1"/>
          <p:cNvPicPr preferRelativeResize="0"/>
          <p:nvPr/>
        </p:nvPicPr>
        <p:blipFill rotWithShape="1">
          <a:blip r:embed="rId3">
            <a:alphaModFix/>
          </a:blip>
          <a:srcRect/>
          <a:stretch/>
        </p:blipFill>
        <p:spPr>
          <a:xfrm>
            <a:off x="685800" y="3019458"/>
            <a:ext cx="2848998" cy="220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6CF1A5-3EA0-DA92-024C-E18F7040C31E}"/>
              </a:ext>
            </a:extLst>
          </p:cNvPr>
          <p:cNvSpPr/>
          <p:nvPr/>
        </p:nvSpPr>
        <p:spPr>
          <a:xfrm>
            <a:off x="134352" y="1677111"/>
            <a:ext cx="11923295" cy="1099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235725"/>
            <a:ext cx="12192000" cy="1252728"/>
          </a:xfrm>
        </p:spPr>
        <p:txBody>
          <a:bodyPr>
            <a:noAutofit/>
          </a:bodyPr>
          <a:lstStyle/>
          <a:p>
            <a:r>
              <a:rPr lang="en-US" altLang="en-US" sz="4800" b="1" dirty="0">
                <a:effectLst>
                  <a:outerShdw blurRad="38100" dist="38100" dir="2700000" algn="tl">
                    <a:srgbClr val="000000">
                      <a:alpha val="43137"/>
                    </a:srgbClr>
                  </a:outerShdw>
                </a:effectLst>
                <a:latin typeface="+mj-lt"/>
              </a:rPr>
              <a:t>Arizona’s Recent Colorado River Use</a:t>
            </a: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2" name="TextBox 1">
            <a:extLst>
              <a:ext uri="{FF2B5EF4-FFF2-40B4-BE49-F238E27FC236}">
                <a16:creationId xmlns:a16="http://schemas.microsoft.com/office/drawing/2014/main" id="{FCB75846-C7C1-CF92-7282-1B6A6EDDD067}"/>
              </a:ext>
            </a:extLst>
          </p:cNvPr>
          <p:cNvSpPr txBox="1"/>
          <p:nvPr/>
        </p:nvSpPr>
        <p:spPr>
          <a:xfrm>
            <a:off x="3974333" y="1119121"/>
            <a:ext cx="463299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ndara"/>
                <a:ea typeface="+mn-ea"/>
                <a:cs typeface="+mn-cs"/>
              </a:rPr>
              <a:t>Based on Draft 2022 USBR Decree Accounting</a:t>
            </a:r>
          </a:p>
        </p:txBody>
      </p:sp>
      <p:sp>
        <p:nvSpPr>
          <p:cNvPr id="24" name="TextBox 23">
            <a:extLst>
              <a:ext uri="{FF2B5EF4-FFF2-40B4-BE49-F238E27FC236}">
                <a16:creationId xmlns:a16="http://schemas.microsoft.com/office/drawing/2014/main" id="{F48A8C77-87AF-EC4E-B18B-44996D166794}"/>
              </a:ext>
            </a:extLst>
          </p:cNvPr>
          <p:cNvSpPr txBox="1"/>
          <p:nvPr/>
        </p:nvSpPr>
        <p:spPr>
          <a:xfrm>
            <a:off x="4689711" y="6419556"/>
            <a:ext cx="29766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ndara"/>
                <a:ea typeface="+mn-ea"/>
                <a:cs typeface="+mn-cs"/>
              </a:rPr>
              <a:t>Provisional data; subject to change</a:t>
            </a:r>
          </a:p>
        </p:txBody>
      </p:sp>
      <p:grpSp>
        <p:nvGrpSpPr>
          <p:cNvPr id="3" name="Group 2">
            <a:extLst>
              <a:ext uri="{FF2B5EF4-FFF2-40B4-BE49-F238E27FC236}">
                <a16:creationId xmlns:a16="http://schemas.microsoft.com/office/drawing/2014/main" id="{2E4A559D-19B6-1171-5280-42EC4003E1A4}"/>
              </a:ext>
            </a:extLst>
          </p:cNvPr>
          <p:cNvGrpSpPr/>
          <p:nvPr/>
        </p:nvGrpSpPr>
        <p:grpSpPr>
          <a:xfrm>
            <a:off x="874696" y="1788258"/>
            <a:ext cx="10390469" cy="4714330"/>
            <a:chOff x="815340" y="1234424"/>
            <a:chExt cx="10390469" cy="4714330"/>
          </a:xfrm>
        </p:grpSpPr>
        <p:pic>
          <p:nvPicPr>
            <p:cNvPr id="5" name="Picture 4">
              <a:extLst>
                <a:ext uri="{FF2B5EF4-FFF2-40B4-BE49-F238E27FC236}">
                  <a16:creationId xmlns:a16="http://schemas.microsoft.com/office/drawing/2014/main" id="{25419D27-8229-1953-562A-67A6175F786A}"/>
                </a:ext>
              </a:extLst>
            </p:cNvPr>
            <p:cNvPicPr>
              <a:picLocks noChangeAspect="1"/>
            </p:cNvPicPr>
            <p:nvPr/>
          </p:nvPicPr>
          <p:blipFill rotWithShape="1">
            <a:blip r:embed="rId3"/>
            <a:srcRect t="17322" b="983"/>
            <a:stretch/>
          </p:blipFill>
          <p:spPr>
            <a:xfrm>
              <a:off x="1772917" y="1234424"/>
              <a:ext cx="7944520" cy="4714330"/>
            </a:xfrm>
            <a:prstGeom prst="rect">
              <a:avLst/>
            </a:prstGeom>
          </p:spPr>
        </p:pic>
        <p:grpSp>
          <p:nvGrpSpPr>
            <p:cNvPr id="6" name="Group 5">
              <a:extLst>
                <a:ext uri="{FF2B5EF4-FFF2-40B4-BE49-F238E27FC236}">
                  <a16:creationId xmlns:a16="http://schemas.microsoft.com/office/drawing/2014/main" id="{FBC3D07B-E773-5B2E-E7C3-523E17C70646}"/>
                </a:ext>
              </a:extLst>
            </p:cNvPr>
            <p:cNvGrpSpPr/>
            <p:nvPr/>
          </p:nvGrpSpPr>
          <p:grpSpPr>
            <a:xfrm>
              <a:off x="9159863" y="1852047"/>
              <a:ext cx="2045946" cy="3557527"/>
              <a:chOff x="9159863" y="1852047"/>
              <a:chExt cx="2045946" cy="3557527"/>
            </a:xfrm>
          </p:grpSpPr>
          <p:sp>
            <p:nvSpPr>
              <p:cNvPr id="8" name="Right Brace 7">
                <a:extLst>
                  <a:ext uri="{FF2B5EF4-FFF2-40B4-BE49-F238E27FC236}">
                    <a16:creationId xmlns:a16="http://schemas.microsoft.com/office/drawing/2014/main" id="{1F52F4AC-693F-79BA-6EE9-1DB02434F4F1}"/>
                  </a:ext>
                </a:extLst>
              </p:cNvPr>
              <p:cNvSpPr/>
              <p:nvPr/>
            </p:nvSpPr>
            <p:spPr>
              <a:xfrm>
                <a:off x="9159863" y="1852047"/>
                <a:ext cx="733775" cy="35575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9" name="TextBox 8">
                <a:extLst>
                  <a:ext uri="{FF2B5EF4-FFF2-40B4-BE49-F238E27FC236}">
                    <a16:creationId xmlns:a16="http://schemas.microsoft.com/office/drawing/2014/main" id="{3171031B-C6B9-7638-764A-76613BBC62D6}"/>
                  </a:ext>
                </a:extLst>
              </p:cNvPr>
              <p:cNvSpPr txBox="1"/>
              <p:nvPr/>
            </p:nvSpPr>
            <p:spPr>
              <a:xfrm>
                <a:off x="9893638" y="3442270"/>
                <a:ext cx="131217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~1.7 MAF</a:t>
                </a:r>
              </a:p>
            </p:txBody>
          </p:sp>
        </p:grpSp>
        <p:sp>
          <p:nvSpPr>
            <p:cNvPr id="7" name="TextBox 6">
              <a:extLst>
                <a:ext uri="{FF2B5EF4-FFF2-40B4-BE49-F238E27FC236}">
                  <a16:creationId xmlns:a16="http://schemas.microsoft.com/office/drawing/2014/main" id="{71BB2466-CE1F-B15C-EBC2-72000E676D6E}"/>
                </a:ext>
              </a:extLst>
            </p:cNvPr>
            <p:cNvSpPr txBox="1"/>
            <p:nvPr/>
          </p:nvSpPr>
          <p:spPr>
            <a:xfrm>
              <a:off x="815340" y="3988586"/>
              <a:ext cx="12953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ndara"/>
                  <a:ea typeface="+mn-ea"/>
                  <a:cs typeface="+mn-cs"/>
                </a:rPr>
                <a:t>~1.1 MAF</a:t>
              </a:r>
            </a:p>
          </p:txBody>
        </p:sp>
      </p:grpSp>
    </p:spTree>
    <p:extLst>
      <p:ext uri="{BB962C8B-B14F-4D97-AF65-F5344CB8AC3E}">
        <p14:creationId xmlns:p14="http://schemas.microsoft.com/office/powerpoint/2010/main" val="242758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ontent Placeholder 2"/>
          <p:cNvSpPr>
            <a:spLocks noGrp="1"/>
          </p:cNvSpPr>
          <p:nvPr>
            <p:ph sz="half" idx="2"/>
          </p:nvPr>
        </p:nvSpPr>
        <p:spPr>
          <a:xfrm>
            <a:off x="6324599" y="1645920"/>
            <a:ext cx="5320229" cy="4114800"/>
          </a:xfrm>
        </p:spPr>
        <p:txBody>
          <a:bodyPr>
            <a:normAutofit fontScale="92500" lnSpcReduction="20000"/>
          </a:bodyPr>
          <a:lstStyle/>
          <a:p>
            <a:pPr>
              <a:spcAft>
                <a:spcPts val="600"/>
              </a:spcAft>
            </a:pPr>
            <a:r>
              <a:rPr lang="en-US" sz="2400" dirty="0"/>
              <a:t>“Block Chart” illustrates delivery requests by CAP priority</a:t>
            </a:r>
          </a:p>
          <a:p>
            <a:pPr lvl="1">
              <a:spcAft>
                <a:spcPts val="600"/>
              </a:spcAft>
            </a:pPr>
            <a:r>
              <a:rPr lang="en-US" sz="2000" dirty="0"/>
              <a:t>Higher priority entitlements are towards the bottom of the chart</a:t>
            </a:r>
          </a:p>
          <a:p>
            <a:pPr>
              <a:spcAft>
                <a:spcPts val="600"/>
              </a:spcAft>
            </a:pPr>
            <a:r>
              <a:rPr lang="en-US" sz="2400" dirty="0"/>
              <a:t>The names of the “pools” do not neatly align with uses</a:t>
            </a:r>
          </a:p>
          <a:p>
            <a:pPr>
              <a:spcAft>
                <a:spcPts val="600"/>
              </a:spcAft>
            </a:pPr>
            <a:r>
              <a:rPr lang="en-US" sz="2400" dirty="0"/>
              <a:t>Assumptions for 2024:</a:t>
            </a:r>
          </a:p>
          <a:p>
            <a:pPr lvl="1">
              <a:spcAft>
                <a:spcPts val="600"/>
              </a:spcAft>
            </a:pPr>
            <a:r>
              <a:rPr lang="en-US" sz="2000" dirty="0"/>
              <a:t>1.595 MAF delivery supply prior to reductions</a:t>
            </a:r>
          </a:p>
          <a:p>
            <a:pPr lvl="1">
              <a:spcAft>
                <a:spcPts val="600"/>
              </a:spcAft>
            </a:pPr>
            <a:r>
              <a:rPr lang="en-US" sz="2000" dirty="0"/>
              <a:t>Water orders similar to 2023</a:t>
            </a:r>
          </a:p>
          <a:p>
            <a:pPr lvl="1"/>
            <a:r>
              <a:rPr lang="en-US" sz="2000" dirty="0"/>
              <a:t>Includes NIA Reallocation</a:t>
            </a:r>
          </a:p>
        </p:txBody>
      </p:sp>
      <p:sp>
        <p:nvSpPr>
          <p:cNvPr id="127" name="Slide Number Placeholder 5"/>
          <p:cNvSpPr>
            <a:spLocks noGrp="1"/>
          </p:cNvSpPr>
          <p:nvPr>
            <p:ph type="sldNum" sz="quarter" idx="12"/>
          </p:nvPr>
        </p:nvSpPr>
        <p:spPr>
          <a:xfrm>
            <a:off x="838199" y="6149975"/>
            <a:ext cx="457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F96655-134D-4E33-9B31-5D8603E579F2}" type="slidenum">
              <a:rPr kumimoji="0" lang="en-US" sz="1200" b="1" i="0" u="none" strike="noStrike" kern="1200" cap="none" spc="0" normalizeH="0" baseline="0" noProof="0" smtClean="0">
                <a:ln>
                  <a:noFill/>
                </a:ln>
                <a:solidFill>
                  <a:srgbClr val="3F3E4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3F3E40">
                  <a:tint val="75000"/>
                </a:srgbClr>
              </a:solidFill>
              <a:effectLst/>
              <a:uLnTx/>
              <a:uFillTx/>
              <a:latin typeface="Arial" panose="020B0604020202020204"/>
              <a:ea typeface="+mn-ea"/>
              <a:cs typeface="+mn-cs"/>
            </a:endParaRPr>
          </a:p>
        </p:txBody>
      </p:sp>
      <p:cxnSp>
        <p:nvCxnSpPr>
          <p:cNvPr id="128" name="Straight Connector 127"/>
          <p:cNvCxnSpPr/>
          <p:nvPr/>
        </p:nvCxnSpPr>
        <p:spPr>
          <a:xfrm>
            <a:off x="1312951" y="6149975"/>
            <a:ext cx="0" cy="365125"/>
          </a:xfrm>
          <a:prstGeom prst="line">
            <a:avLst/>
          </a:prstGeom>
          <a:ln w="1905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p:txBody>
          <a:bodyPr/>
          <a:lstStyle/>
          <a:p>
            <a:r>
              <a:rPr lang="en-US" dirty="0"/>
              <a:t>CAP Priorities—Full Supply</a:t>
            </a:r>
          </a:p>
        </p:txBody>
      </p:sp>
      <p:grpSp>
        <p:nvGrpSpPr>
          <p:cNvPr id="6" name="Group 5">
            <a:extLst>
              <a:ext uri="{FF2B5EF4-FFF2-40B4-BE49-F238E27FC236}">
                <a16:creationId xmlns:a16="http://schemas.microsoft.com/office/drawing/2014/main" id="{6B2580BB-B79A-E40D-90CF-10A1541DE373}"/>
              </a:ext>
            </a:extLst>
          </p:cNvPr>
          <p:cNvGrpSpPr/>
          <p:nvPr/>
        </p:nvGrpSpPr>
        <p:grpSpPr>
          <a:xfrm>
            <a:off x="374371" y="1226694"/>
            <a:ext cx="7625930" cy="5029200"/>
            <a:chOff x="374371" y="1226694"/>
            <a:chExt cx="7625930" cy="5029200"/>
          </a:xfrm>
        </p:grpSpPr>
        <p:grpSp>
          <p:nvGrpSpPr>
            <p:cNvPr id="4" name="Group 3">
              <a:extLst>
                <a:ext uri="{FF2B5EF4-FFF2-40B4-BE49-F238E27FC236}">
                  <a16:creationId xmlns:a16="http://schemas.microsoft.com/office/drawing/2014/main" id="{11C7024F-162B-FE71-024B-D402FD79571C}"/>
                </a:ext>
              </a:extLst>
            </p:cNvPr>
            <p:cNvGrpSpPr/>
            <p:nvPr/>
          </p:nvGrpSpPr>
          <p:grpSpPr>
            <a:xfrm>
              <a:off x="374371" y="1226694"/>
              <a:ext cx="7625930" cy="5029200"/>
              <a:chOff x="374371" y="1226694"/>
              <a:chExt cx="7625930" cy="5029200"/>
            </a:xfrm>
          </p:grpSpPr>
          <p:pic>
            <p:nvPicPr>
              <p:cNvPr id="5" name="Picture 4">
                <a:extLst>
                  <a:ext uri="{FF2B5EF4-FFF2-40B4-BE49-F238E27FC236}">
                    <a16:creationId xmlns:a16="http://schemas.microsoft.com/office/drawing/2014/main" id="{4570F6B0-E058-FBE4-82E6-E65AB99D830D}"/>
                  </a:ext>
                </a:extLst>
              </p:cNvPr>
              <p:cNvPicPr>
                <a:picLocks noChangeAspect="1"/>
              </p:cNvPicPr>
              <p:nvPr/>
            </p:nvPicPr>
            <p:blipFill>
              <a:blip r:embed="rId3"/>
              <a:stretch>
                <a:fillRect/>
              </a:stretch>
            </p:blipFill>
            <p:spPr>
              <a:xfrm>
                <a:off x="374371" y="1226694"/>
                <a:ext cx="5172894" cy="5029200"/>
              </a:xfrm>
              <a:prstGeom prst="rect">
                <a:avLst/>
              </a:prstGeom>
            </p:spPr>
          </p:pic>
          <p:sp>
            <p:nvSpPr>
              <p:cNvPr id="2" name="Cities oval"/>
              <p:cNvSpPr/>
              <p:nvPr/>
            </p:nvSpPr>
            <p:spPr>
              <a:xfrm>
                <a:off x="2717073" y="3004457"/>
                <a:ext cx="1865481" cy="292761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2" name="Tribes oval"/>
              <p:cNvSpPr/>
              <p:nvPr/>
            </p:nvSpPr>
            <p:spPr>
              <a:xfrm>
                <a:off x="1663336" y="3004457"/>
                <a:ext cx="1053737" cy="28863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9" name="Cities and industry text"/>
              <p:cNvSpPr/>
              <p:nvPr/>
            </p:nvSpPr>
            <p:spPr>
              <a:xfrm>
                <a:off x="6272356" y="5453840"/>
                <a:ext cx="1727945" cy="802054"/>
              </a:xfrm>
              <a:prstGeom prst="rect">
                <a:avLst/>
              </a:prstGeom>
            </p:spPr>
            <p:txBody>
              <a:bodyPr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500" cap="none" spc="0" normalizeH="0" baseline="0" noProof="0" dirty="0">
                    <a:ln>
                      <a:noFill/>
                    </a:ln>
                    <a:solidFill>
                      <a:srgbClr val="8A487F"/>
                    </a:solidFill>
                    <a:effectLst/>
                    <a:uLnTx/>
                    <a:uFillTx/>
                    <a:latin typeface="Arial" panose="020B0604020202020204" pitchFamily="34" charset="0"/>
                    <a:ea typeface="Verdana" pitchFamily="34" charset="0"/>
                    <a:cs typeface="Arial" panose="020B0604020202020204" pitchFamily="34" charset="0"/>
                  </a:rPr>
                  <a:t>Cities &amp; Industry</a:t>
                </a:r>
              </a:p>
            </p:txBody>
          </p:sp>
          <p:cxnSp>
            <p:nvCxnSpPr>
              <p:cNvPr id="224" name="Cities line"/>
              <p:cNvCxnSpPr>
                <a:cxnSpLocks/>
              </p:cNvCxnSpPr>
              <p:nvPr/>
            </p:nvCxnSpPr>
            <p:spPr>
              <a:xfrm flipH="1" flipV="1">
                <a:off x="4432663" y="5212080"/>
                <a:ext cx="2080748" cy="624597"/>
              </a:xfrm>
              <a:prstGeom prst="straightConnector1">
                <a:avLst/>
              </a:prstGeom>
              <a:ln w="38100">
                <a:solidFill>
                  <a:srgbClr val="8A487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4" name="Tribes line"/>
              <p:cNvCxnSpPr>
                <a:cxnSpLocks/>
              </p:cNvCxnSpPr>
              <p:nvPr/>
            </p:nvCxnSpPr>
            <p:spPr>
              <a:xfrm flipH="1" flipV="1">
                <a:off x="2490651" y="5643154"/>
                <a:ext cx="2554585" cy="480222"/>
              </a:xfrm>
              <a:prstGeom prst="straightConnector1">
                <a:avLst/>
              </a:prstGeom>
              <a:ln w="38100">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35" name="Lower to Higher"/>
            <p:cNvSpPr/>
            <p:nvPr/>
          </p:nvSpPr>
          <p:spPr>
            <a:xfrm rot="5400000">
              <a:off x="3241419" y="3128835"/>
              <a:ext cx="4585416" cy="802054"/>
            </a:xfrm>
            <a:prstGeom prst="rect">
              <a:avLst/>
            </a:prstGeom>
          </p:spPr>
          <p:txBody>
            <a:bodyPr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500" cap="none" spc="0" normalizeH="0" baseline="0" noProof="0" dirty="0">
                  <a:ln>
                    <a:noFill/>
                  </a:ln>
                  <a:solidFill>
                    <a:srgbClr val="3F3E40"/>
                  </a:solidFill>
                  <a:effectLst/>
                  <a:uLnTx/>
                  <a:uFillTx/>
                  <a:latin typeface="Arial" panose="020B0604020202020204" pitchFamily="34" charset="0"/>
                  <a:ea typeface="Verdana" pitchFamily="34" charset="0"/>
                  <a:cs typeface="Arial" panose="020B0604020202020204" pitchFamily="34" charset="0"/>
                  <a:sym typeface="Wingdings" panose="05000000000000000000" pitchFamily="2" charset="2"/>
                </a:rPr>
                <a:t> Lower ---- Priority ---- Higher</a:t>
              </a:r>
              <a:endParaRPr kumimoji="0" lang="en-US" sz="1600" b="0" i="0" u="none" strike="noStrike" kern="500" cap="none" spc="0" normalizeH="0" baseline="0" noProof="0" dirty="0">
                <a:ln>
                  <a:noFill/>
                </a:ln>
                <a:solidFill>
                  <a:srgbClr val="3F3E40"/>
                </a:solidFill>
                <a:effectLst/>
                <a:uLnTx/>
                <a:uFillTx/>
                <a:latin typeface="Arial" panose="020B0604020202020204" pitchFamily="34" charset="0"/>
                <a:ea typeface="Verdana" pitchFamily="34" charset="0"/>
                <a:cs typeface="Arial" panose="020B0604020202020204" pitchFamily="34" charset="0"/>
              </a:endParaRPr>
            </a:p>
          </p:txBody>
        </p:sp>
      </p:grpSp>
      <p:sp>
        <p:nvSpPr>
          <p:cNvPr id="3" name="Footer Placeholder 2">
            <a:extLst>
              <a:ext uri="{FF2B5EF4-FFF2-40B4-BE49-F238E27FC236}">
                <a16:creationId xmlns:a16="http://schemas.microsoft.com/office/drawing/2014/main" id="{A66BA2DA-CAA2-4B09-9249-AD56DF7FD453}"/>
              </a:ext>
            </a:extLst>
          </p:cNvPr>
          <p:cNvSpPr>
            <a:spLocks noGrp="1"/>
          </p:cNvSpPr>
          <p:nvPr>
            <p:ph type="ftr" sz="quarter" idx="11"/>
          </p:nvPr>
        </p:nvSpPr>
        <p:spPr>
          <a:xfrm>
            <a:off x="1376431" y="6351292"/>
            <a:ext cx="68580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E40">
                    <a:tint val="75000"/>
                  </a:srgbClr>
                </a:solidFill>
                <a:effectLst/>
                <a:uLnTx/>
                <a:uFillTx/>
                <a:latin typeface="Arial" panose="020B0604020202020204"/>
                <a:ea typeface="+mn-ea"/>
                <a:cs typeface="+mn-cs"/>
              </a:rPr>
              <a:t>To submit questions, visit:  www.cap-az.com/meetings/Arizona Reconsultation Committee           May 3, 2023 – ADWR/CAP Joint Briefing</a:t>
            </a:r>
          </a:p>
        </p:txBody>
      </p:sp>
      <p:sp>
        <p:nvSpPr>
          <p:cNvPr id="233" name="Tribes text"/>
          <p:cNvSpPr/>
          <p:nvPr/>
        </p:nvSpPr>
        <p:spPr>
          <a:xfrm>
            <a:off x="4805431" y="5932075"/>
            <a:ext cx="1343327" cy="350736"/>
          </a:xfrm>
          <a:prstGeom prst="rect">
            <a:avLst/>
          </a:prstGeom>
        </p:spPr>
        <p:txBody>
          <a:bodyPr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500" cap="none" spc="0" normalizeH="0" baseline="0" noProof="0" dirty="0">
                <a:ln>
                  <a:noFill/>
                </a:ln>
                <a:solidFill>
                  <a:srgbClr val="3F3E40"/>
                </a:solidFill>
                <a:effectLst/>
                <a:uLnTx/>
                <a:uFillTx/>
                <a:latin typeface="Arial" panose="020B0604020202020204" pitchFamily="34" charset="0"/>
                <a:ea typeface="Verdana" pitchFamily="34" charset="0"/>
                <a:cs typeface="Arial" panose="020B0604020202020204" pitchFamily="34" charset="0"/>
              </a:rPr>
              <a:t>Tribes</a:t>
            </a:r>
          </a:p>
        </p:txBody>
      </p:sp>
    </p:spTree>
    <p:extLst>
      <p:ext uri="{BB962C8B-B14F-4D97-AF65-F5344CB8AC3E}">
        <p14:creationId xmlns:p14="http://schemas.microsoft.com/office/powerpoint/2010/main" val="3202542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25">
                                            <p:txEl>
                                              <p:pRg st="1" end="1"/>
                                            </p:txEl>
                                          </p:spTgt>
                                        </p:tgtEl>
                                        <p:attrNameLst>
                                          <p:attrName>style.visibility</p:attrName>
                                        </p:attrNameLst>
                                      </p:cBhvr>
                                      <p:to>
                                        <p:strVal val="visible"/>
                                      </p:to>
                                    </p:set>
                                    <p:animEffect transition="in" filter="fade">
                                      <p:cBhvr>
                                        <p:cTn id="11" dur="500"/>
                                        <p:tgtEl>
                                          <p:spTgt spid="125">
                                            <p:txEl>
                                              <p:pRg st="1" end="1"/>
                                            </p:txEl>
                                          </p:spTgt>
                                        </p:tgtEl>
                                      </p:cBhvr>
                                    </p:animEffect>
                                  </p:childTnLst>
                                </p:cTn>
                              </p:par>
                            </p:childTnLst>
                          </p:cTn>
                        </p:par>
                        <p:par>
                          <p:cTn id="12" fill="hold">
                            <p:stCondLst>
                              <p:cond delay="1250"/>
                            </p:stCondLst>
                            <p:childTnLst>
                              <p:par>
                                <p:cTn id="13" presetID="10" presetClass="entr" presetSubtype="0" fill="hold" grpId="0" nodeType="afterEffect">
                                  <p:stCondLst>
                                    <p:cond delay="500"/>
                                  </p:stCondLst>
                                  <p:childTnLst>
                                    <p:set>
                                      <p:cBhvr>
                                        <p:cTn id="14" dur="1" fill="hold">
                                          <p:stCondLst>
                                            <p:cond delay="0"/>
                                          </p:stCondLst>
                                        </p:cTn>
                                        <p:tgtEl>
                                          <p:spTgt spid="125">
                                            <p:txEl>
                                              <p:pRg st="2" end="2"/>
                                            </p:txEl>
                                          </p:spTgt>
                                        </p:tgtEl>
                                        <p:attrNameLst>
                                          <p:attrName>style.visibility</p:attrName>
                                        </p:attrNameLst>
                                      </p:cBhvr>
                                      <p:to>
                                        <p:strVal val="visible"/>
                                      </p:to>
                                    </p:set>
                                    <p:animEffect transition="in" filter="fade">
                                      <p:cBhvr>
                                        <p:cTn id="15" dur="500"/>
                                        <p:tgtEl>
                                          <p:spTgt spid="125">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33"/>
                                        </p:tgtEl>
                                        <p:attrNameLst>
                                          <p:attrName>style.visibility</p:attrName>
                                        </p:attrNameLst>
                                      </p:cBhvr>
                                      <p:to>
                                        <p:strVal val="visible"/>
                                      </p:to>
                                    </p:set>
                                    <p:animEffect transition="in" filter="fade">
                                      <p:cBhvr>
                                        <p:cTn id="19" dur="500"/>
                                        <p:tgtEl>
                                          <p:spTgt spid="233"/>
                                        </p:tgtEl>
                                      </p:cBhvr>
                                    </p:animEffect>
                                  </p:childTnLst>
                                </p:cTn>
                              </p:par>
                            </p:childTnLst>
                          </p:cTn>
                        </p:par>
                        <p:par>
                          <p:cTn id="20" fill="hold">
                            <p:stCondLst>
                              <p:cond delay="2750"/>
                            </p:stCondLst>
                            <p:childTnLst>
                              <p:par>
                                <p:cTn id="21" presetID="10" presetClass="entr" presetSubtype="0" fill="hold" grpId="0" nodeType="afterEffect">
                                  <p:stCondLst>
                                    <p:cond delay="500"/>
                                  </p:stCondLst>
                                  <p:childTnLst>
                                    <p:set>
                                      <p:cBhvr>
                                        <p:cTn id="22" dur="1" fill="hold">
                                          <p:stCondLst>
                                            <p:cond delay="0"/>
                                          </p:stCondLst>
                                        </p:cTn>
                                        <p:tgtEl>
                                          <p:spTgt spid="125">
                                            <p:txEl>
                                              <p:pRg st="3" end="3"/>
                                            </p:txEl>
                                          </p:spTgt>
                                        </p:tgtEl>
                                        <p:attrNameLst>
                                          <p:attrName>style.visibility</p:attrName>
                                        </p:attrNameLst>
                                      </p:cBhvr>
                                      <p:to>
                                        <p:strVal val="visible"/>
                                      </p:to>
                                    </p:set>
                                    <p:animEffect transition="in" filter="fade">
                                      <p:cBhvr>
                                        <p:cTn id="23" dur="500"/>
                                        <p:tgtEl>
                                          <p:spTgt spid="125">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500"/>
                                        <p:tgtEl>
                                          <p:spTgt spid="125">
                                            <p:txEl>
                                              <p:pRg st="4" end="4"/>
                                            </p:txEl>
                                          </p:spTgt>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125">
                                            <p:txEl>
                                              <p:pRg st="5" end="5"/>
                                            </p:txEl>
                                          </p:spTgt>
                                        </p:tgtEl>
                                        <p:attrNameLst>
                                          <p:attrName>style.visibility</p:attrName>
                                        </p:attrNameLst>
                                      </p:cBhvr>
                                      <p:to>
                                        <p:strVal val="visible"/>
                                      </p:to>
                                    </p:set>
                                    <p:animEffect transition="in" filter="fade">
                                      <p:cBhvr>
                                        <p:cTn id="31" dur="500"/>
                                        <p:tgtEl>
                                          <p:spTgt spid="125">
                                            <p:txEl>
                                              <p:pRg st="5" end="5"/>
                                            </p:txEl>
                                          </p:spTgt>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125">
                                            <p:txEl>
                                              <p:pRg st="6" end="6"/>
                                            </p:txEl>
                                          </p:spTgt>
                                        </p:tgtEl>
                                        <p:attrNameLst>
                                          <p:attrName>style.visibility</p:attrName>
                                        </p:attrNameLst>
                                      </p:cBhvr>
                                      <p:to>
                                        <p:strVal val="visible"/>
                                      </p:to>
                                    </p:set>
                                    <p:animEffect transition="in" filter="fade">
                                      <p:cBhvr>
                                        <p:cTn id="35" dur="500"/>
                                        <p:tgtEl>
                                          <p:spTgt spid="1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uiExpand="1" build="p"/>
      <p:bldP spid="2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0DE5F7C-6D55-4040-9A23-F187771321E2}"/>
              </a:ext>
            </a:extLst>
          </p:cNvPr>
          <p:cNvSpPr txBox="1">
            <a:spLocks/>
          </p:cNvSpPr>
          <p:nvPr/>
        </p:nvSpPr>
        <p:spPr>
          <a:xfrm>
            <a:off x="0" y="96780"/>
            <a:ext cx="12191999" cy="1252728"/>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mj-cs"/>
              </a:rPr>
              <a:t>Arizona Conservation &amp; DCP Contributions</a:t>
            </a:r>
            <a:endPar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mj-cs"/>
            </a:endParaRPr>
          </a:p>
        </p:txBody>
      </p:sp>
      <p:pic>
        <p:nvPicPr>
          <p:cNvPr id="2" name="Picture 1" descr="A close-up of a graph&#10;&#10;Description automatically generated">
            <a:extLst>
              <a:ext uri="{FF2B5EF4-FFF2-40B4-BE49-F238E27FC236}">
                <a16:creationId xmlns:a16="http://schemas.microsoft.com/office/drawing/2014/main" id="{63EA1C31-648A-648D-71F9-0354FEFE1C5F}"/>
              </a:ext>
            </a:extLst>
          </p:cNvPr>
          <p:cNvPicPr>
            <a:picLocks noChangeAspect="1"/>
          </p:cNvPicPr>
          <p:nvPr/>
        </p:nvPicPr>
        <p:blipFill rotWithShape="1">
          <a:blip r:embed="rId3">
            <a:extLst>
              <a:ext uri="{28A0092B-C50C-407E-A947-70E740481C1C}">
                <a14:useLocalDpi xmlns:a14="http://schemas.microsoft.com/office/drawing/2010/main" val="0"/>
              </a:ext>
            </a:extLst>
          </a:blip>
          <a:srcRect l="42742" t="7692" b="34746"/>
          <a:stretch/>
        </p:blipFill>
        <p:spPr>
          <a:xfrm>
            <a:off x="1342101" y="2102114"/>
            <a:ext cx="9507795" cy="4537382"/>
          </a:xfrm>
          <a:prstGeom prst="rect">
            <a:avLst/>
          </a:prstGeom>
        </p:spPr>
      </p:pic>
      <p:sp>
        <p:nvSpPr>
          <p:cNvPr id="4" name="Date Placeholder 3">
            <a:extLst>
              <a:ext uri="{FF2B5EF4-FFF2-40B4-BE49-F238E27FC236}">
                <a16:creationId xmlns:a16="http://schemas.microsoft.com/office/drawing/2014/main" id="{927F7C62-94FC-FCAD-F8ED-E5310F429065}"/>
              </a:ext>
            </a:extLst>
          </p:cNvPr>
          <p:cNvSpPr>
            <a:spLocks noGrp="1"/>
          </p:cNvSpPr>
          <p:nvPr>
            <p:ph type="dt" idx="10"/>
          </p:nvPr>
        </p:nvSpPr>
        <p:spPr/>
        <p:txBody>
          <a:bodyPr/>
          <a:lstStyle/>
          <a:p>
            <a:r>
              <a:rPr lang="en-US"/>
              <a:t>August 8, 2023</a:t>
            </a:r>
          </a:p>
        </p:txBody>
      </p:sp>
    </p:spTree>
    <p:extLst>
      <p:ext uri="{BB962C8B-B14F-4D97-AF65-F5344CB8AC3E}">
        <p14:creationId xmlns:p14="http://schemas.microsoft.com/office/powerpoint/2010/main" val="19281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89FEF4-898B-5913-08FB-10011DFAB85C}"/>
              </a:ext>
            </a:extLst>
          </p:cNvPr>
          <p:cNvSpPr>
            <a:spLocks noGrp="1"/>
          </p:cNvSpPr>
          <p:nvPr>
            <p:ph type="title"/>
          </p:nvPr>
        </p:nvSpPr>
        <p:spPr>
          <a:xfrm>
            <a:off x="8581135" y="230524"/>
            <a:ext cx="2969513" cy="1589398"/>
          </a:xfrm>
        </p:spPr>
        <p:txBody>
          <a:bodyPr>
            <a:normAutofit/>
          </a:bodyPr>
          <a:lstStyle/>
          <a:p>
            <a:r>
              <a:rPr lang="en-US" sz="2400" dirty="0"/>
              <a:t>Arizona Colorado River Water Conserved in Lake Mead</a:t>
            </a:r>
          </a:p>
        </p:txBody>
      </p:sp>
      <p:sp>
        <p:nvSpPr>
          <p:cNvPr id="10" name="TextBox 9">
            <a:extLst>
              <a:ext uri="{FF2B5EF4-FFF2-40B4-BE49-F238E27FC236}">
                <a16:creationId xmlns:a16="http://schemas.microsoft.com/office/drawing/2014/main" id="{9B9E7263-E8E2-EC47-6C27-8E51A2911BF0}"/>
              </a:ext>
            </a:extLst>
          </p:cNvPr>
          <p:cNvSpPr txBox="1"/>
          <p:nvPr/>
        </p:nvSpPr>
        <p:spPr>
          <a:xfrm>
            <a:off x="8581135" y="2099514"/>
            <a:ext cx="3251269" cy="21646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800" b="0" i="0" u="sng" strike="noStrike" kern="1200" cap="none" spc="0" normalizeH="0" baseline="0" noProof="0" dirty="0">
                <a:ln>
                  <a:noFill/>
                </a:ln>
                <a:solidFill>
                  <a:srgbClr val="BE9969">
                    <a:lumMod val="50000"/>
                  </a:srgbClr>
                </a:solidFill>
                <a:effectLst/>
                <a:uLnTx/>
                <a:uFillTx/>
                <a:latin typeface="Arial" panose="020B0604020202020204"/>
                <a:ea typeface="+mn-ea"/>
                <a:cs typeface="+mn-cs"/>
              </a:rPr>
              <a:t>Includes</a:t>
            </a:r>
            <a:endParaRPr kumimoji="0" lang="en-US" sz="1800" b="0" i="0" u="none" strike="noStrike" kern="1200" cap="none" spc="0" normalizeH="0" baseline="0" noProof="0" dirty="0">
              <a:ln>
                <a:noFill/>
              </a:ln>
              <a:solidFill>
                <a:srgbClr val="BE9969">
                  <a:lumMod val="50000"/>
                </a:srgbClr>
              </a:solidFill>
              <a:effectLst/>
              <a:uLnTx/>
              <a:uFillTx/>
              <a:latin typeface="Arial" panose="020B0604020202020204"/>
              <a:ea typeface="+mn-ea"/>
              <a:cs typeface="+mn-cs"/>
            </a:endParaRPr>
          </a:p>
          <a:p>
            <a:pPr marL="214313" marR="0" lvl="0" indent="-214313"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BE9969">
                    <a:lumMod val="50000"/>
                  </a:srgbClr>
                </a:solidFill>
                <a:effectLst/>
                <a:uLnTx/>
                <a:uFillTx/>
                <a:latin typeface="Arial" panose="020B0604020202020204"/>
                <a:ea typeface="+mn-ea"/>
                <a:cs typeface="+mn-cs"/>
              </a:rPr>
              <a:t>2007 Guidelines</a:t>
            </a:r>
          </a:p>
          <a:p>
            <a:pPr marL="214313" marR="0" lvl="0" indent="-214313"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BE9969">
                    <a:lumMod val="50000"/>
                  </a:srgbClr>
                </a:solidFill>
                <a:effectLst/>
                <a:uLnTx/>
                <a:uFillTx/>
                <a:latin typeface="Arial" panose="020B0604020202020204"/>
                <a:ea typeface="+mn-ea"/>
                <a:cs typeface="+mn-cs"/>
              </a:rPr>
              <a:t>DCP Contributions</a:t>
            </a:r>
          </a:p>
          <a:p>
            <a:pPr marL="214313" marR="0" lvl="0" indent="-214313"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BE9969">
                    <a:lumMod val="50000"/>
                  </a:srgbClr>
                </a:solidFill>
                <a:effectLst/>
                <a:uLnTx/>
                <a:uFillTx/>
                <a:latin typeface="Arial" panose="020B0604020202020204"/>
                <a:ea typeface="+mn-ea"/>
                <a:cs typeface="+mn-cs"/>
              </a:rPr>
              <a:t>ICS Creation</a:t>
            </a:r>
          </a:p>
          <a:p>
            <a:pPr marL="214313" marR="0" lvl="0" indent="-214313" algn="l"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BE9969">
                    <a:lumMod val="50000"/>
                  </a:srgbClr>
                </a:solidFill>
                <a:effectLst/>
                <a:uLnTx/>
                <a:uFillTx/>
                <a:latin typeface="Arial" panose="020B0604020202020204"/>
                <a:ea typeface="+mn-ea"/>
                <a:cs typeface="+mn-cs"/>
              </a:rPr>
              <a:t>Voluntary System Conservation Programs</a:t>
            </a:r>
          </a:p>
        </p:txBody>
      </p:sp>
      <p:grpSp>
        <p:nvGrpSpPr>
          <p:cNvPr id="7" name="Group 6">
            <a:extLst>
              <a:ext uri="{FF2B5EF4-FFF2-40B4-BE49-F238E27FC236}">
                <a16:creationId xmlns:a16="http://schemas.microsoft.com/office/drawing/2014/main" id="{283122C6-5843-A93B-5BF8-C409D6CE3640}"/>
              </a:ext>
            </a:extLst>
          </p:cNvPr>
          <p:cNvGrpSpPr/>
          <p:nvPr/>
        </p:nvGrpSpPr>
        <p:grpSpPr>
          <a:xfrm>
            <a:off x="495683" y="496328"/>
            <a:ext cx="7882907" cy="6065346"/>
            <a:chOff x="595271" y="224724"/>
            <a:chExt cx="7882907" cy="6065346"/>
          </a:xfrm>
        </p:grpSpPr>
        <p:pic>
          <p:nvPicPr>
            <p:cNvPr id="4" name="Picture 3">
              <a:extLst>
                <a:ext uri="{FF2B5EF4-FFF2-40B4-BE49-F238E27FC236}">
                  <a16:creationId xmlns:a16="http://schemas.microsoft.com/office/drawing/2014/main" id="{F42D49D5-B045-E6F7-9C18-2EA01755022A}"/>
                </a:ext>
              </a:extLst>
            </p:cNvPr>
            <p:cNvPicPr>
              <a:picLocks noChangeAspect="1"/>
            </p:cNvPicPr>
            <p:nvPr/>
          </p:nvPicPr>
          <p:blipFill>
            <a:blip r:embed="rId3"/>
            <a:stretch>
              <a:fillRect/>
            </a:stretch>
          </p:blipFill>
          <p:spPr>
            <a:xfrm>
              <a:off x="595271" y="224724"/>
              <a:ext cx="7882907" cy="6065346"/>
            </a:xfrm>
            <a:prstGeom prst="rect">
              <a:avLst/>
            </a:prstGeom>
          </p:spPr>
        </p:pic>
        <p:cxnSp>
          <p:nvCxnSpPr>
            <p:cNvPr id="11" name="Straight Connector 10">
              <a:extLst>
                <a:ext uri="{FF2B5EF4-FFF2-40B4-BE49-F238E27FC236}">
                  <a16:creationId xmlns:a16="http://schemas.microsoft.com/office/drawing/2014/main" id="{C8AECA91-F94E-6687-E116-2EE64DDD5573}"/>
                </a:ext>
              </a:extLst>
            </p:cNvPr>
            <p:cNvCxnSpPr>
              <a:cxnSpLocks/>
            </p:cNvCxnSpPr>
            <p:nvPr/>
          </p:nvCxnSpPr>
          <p:spPr>
            <a:xfrm>
              <a:off x="6200775" y="4660777"/>
              <a:ext cx="1966681"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6" name="Straight Connector 15">
              <a:extLst>
                <a:ext uri="{FF2B5EF4-FFF2-40B4-BE49-F238E27FC236}">
                  <a16:creationId xmlns:a16="http://schemas.microsoft.com/office/drawing/2014/main" id="{4076562C-13E2-5E3F-4862-50C2A1ABE9C6}"/>
                </a:ext>
              </a:extLst>
            </p:cNvPr>
            <p:cNvCxnSpPr>
              <a:cxnSpLocks/>
            </p:cNvCxnSpPr>
            <p:nvPr/>
          </p:nvCxnSpPr>
          <p:spPr>
            <a:xfrm>
              <a:off x="7667625" y="3091644"/>
              <a:ext cx="542925" cy="0"/>
            </a:xfrm>
            <a:prstGeom prst="line">
              <a:avLst/>
            </a:prstGeom>
            <a:ln>
              <a:solidFill>
                <a:srgbClr val="7030A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22" name="TextBox 21">
              <a:extLst>
                <a:ext uri="{FF2B5EF4-FFF2-40B4-BE49-F238E27FC236}">
                  <a16:creationId xmlns:a16="http://schemas.microsoft.com/office/drawing/2014/main" id="{1BA55C08-2CF8-43FD-15E7-2D4E0FAF2AA8}"/>
                </a:ext>
              </a:extLst>
            </p:cNvPr>
            <p:cNvSpPr txBox="1"/>
            <p:nvPr/>
          </p:nvSpPr>
          <p:spPr>
            <a:xfrm>
              <a:off x="3895724" y="1425103"/>
              <a:ext cx="3619501" cy="1077218"/>
            </a:xfrm>
            <a:prstGeom prst="rect">
              <a:avLst/>
            </a:prstGeom>
            <a:solidFill>
              <a:schemeClr val="accent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E40"/>
                  </a:solidFill>
                  <a:effectLst/>
                  <a:uLnTx/>
                  <a:uFillTx/>
                  <a:latin typeface="Arial" panose="020B0604020202020204"/>
                  <a:ea typeface="+mn-ea"/>
                  <a:cs typeface="+mn-cs"/>
                </a:rPr>
                <a:t>DCP Contribution = 192 KAF</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F3E40"/>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F3E40"/>
                  </a:solidFill>
                  <a:effectLst/>
                  <a:uLnTx/>
                  <a:uFillTx/>
                  <a:latin typeface="Arial" panose="020B0604020202020204"/>
                  <a:ea typeface="+mn-ea"/>
                  <a:cs typeface="+mn-cs"/>
                </a:rPr>
                <a:t>Shortage Reduction and DCP           Contribution = 512 KAF</a:t>
              </a:r>
            </a:p>
          </p:txBody>
        </p:sp>
        <p:cxnSp>
          <p:nvCxnSpPr>
            <p:cNvPr id="15" name="Straight Connector 14">
              <a:extLst>
                <a:ext uri="{FF2B5EF4-FFF2-40B4-BE49-F238E27FC236}">
                  <a16:creationId xmlns:a16="http://schemas.microsoft.com/office/drawing/2014/main" id="{00358BF1-469A-C45D-E75D-D9AF3EBD13B1}"/>
                </a:ext>
              </a:extLst>
            </p:cNvPr>
            <p:cNvCxnSpPr>
              <a:cxnSpLocks/>
            </p:cNvCxnSpPr>
            <p:nvPr/>
          </p:nvCxnSpPr>
          <p:spPr>
            <a:xfrm>
              <a:off x="4068586" y="2073116"/>
              <a:ext cx="528869" cy="0"/>
            </a:xfrm>
            <a:prstGeom prst="line">
              <a:avLst/>
            </a:prstGeom>
            <a:ln>
              <a:solidFill>
                <a:srgbClr val="7030A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4" name="Straight Connector 13">
              <a:extLst>
                <a:ext uri="{FF2B5EF4-FFF2-40B4-BE49-F238E27FC236}">
                  <a16:creationId xmlns:a16="http://schemas.microsoft.com/office/drawing/2014/main" id="{214802F2-8A95-C479-A7F8-A26D5784125F}"/>
                </a:ext>
              </a:extLst>
            </p:cNvPr>
            <p:cNvCxnSpPr>
              <a:cxnSpLocks/>
            </p:cNvCxnSpPr>
            <p:nvPr/>
          </p:nvCxnSpPr>
          <p:spPr>
            <a:xfrm>
              <a:off x="4057650" y="1596219"/>
              <a:ext cx="517174"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sp>
        <p:nvSpPr>
          <p:cNvPr id="8" name="Date Placeholder 7">
            <a:extLst>
              <a:ext uri="{FF2B5EF4-FFF2-40B4-BE49-F238E27FC236}">
                <a16:creationId xmlns:a16="http://schemas.microsoft.com/office/drawing/2014/main" id="{FBB69981-4F10-4EA8-66DB-5A1E4EF7EB47}"/>
              </a:ext>
            </a:extLst>
          </p:cNvPr>
          <p:cNvSpPr>
            <a:spLocks noGrp="1"/>
          </p:cNvSpPr>
          <p:nvPr>
            <p:ph type="dt" sz="half" idx="10"/>
          </p:nvPr>
        </p:nvSpPr>
        <p:spPr/>
        <p:txBody>
          <a:bodyPr/>
          <a:lstStyle/>
          <a:p>
            <a:r>
              <a:rPr lang="en-US"/>
              <a:t>August 8, 2023</a:t>
            </a:r>
            <a:endParaRPr lang="en-GB"/>
          </a:p>
        </p:txBody>
      </p:sp>
    </p:spTree>
    <p:extLst>
      <p:ext uri="{BB962C8B-B14F-4D97-AF65-F5344CB8AC3E}">
        <p14:creationId xmlns:p14="http://schemas.microsoft.com/office/powerpoint/2010/main" val="205798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325628"/>
            <a:ext cx="12192000" cy="1252728"/>
          </a:xfrm>
        </p:spPr>
        <p:txBody>
          <a:bodyPr>
            <a:no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mj-cs"/>
              </a:rPr>
              <a:t>Arizona’s 2023 Reductions &amp; Contributions</a:t>
            </a:r>
            <a:endPar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mj-cs"/>
            </a:endParaRP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graphicFrame>
        <p:nvGraphicFramePr>
          <p:cNvPr id="3" name="Table 6">
            <a:extLst>
              <a:ext uri="{FF2B5EF4-FFF2-40B4-BE49-F238E27FC236}">
                <a16:creationId xmlns:a16="http://schemas.microsoft.com/office/drawing/2014/main" id="{95C66288-3A5C-F4D1-7250-40BC7B6CC951}"/>
              </a:ext>
            </a:extLst>
          </p:cNvPr>
          <p:cNvGraphicFramePr>
            <a:graphicFrameLocks noGrp="1"/>
          </p:cNvGraphicFramePr>
          <p:nvPr/>
        </p:nvGraphicFramePr>
        <p:xfrm>
          <a:off x="1228023" y="2576830"/>
          <a:ext cx="9735953" cy="3779520"/>
        </p:xfrm>
        <a:graphic>
          <a:graphicData uri="http://schemas.openxmlformats.org/drawingml/2006/table">
            <a:tbl>
              <a:tblPr firstRow="1" bandRow="1">
                <a:tableStyleId>{2D5ABB26-0587-4C30-8999-92F81FD0307C}</a:tableStyleId>
              </a:tblPr>
              <a:tblGrid>
                <a:gridCol w="6945662">
                  <a:extLst>
                    <a:ext uri="{9D8B030D-6E8A-4147-A177-3AD203B41FA5}">
                      <a16:colId xmlns:a16="http://schemas.microsoft.com/office/drawing/2014/main" val="2508045822"/>
                    </a:ext>
                  </a:extLst>
                </a:gridCol>
                <a:gridCol w="2790291">
                  <a:extLst>
                    <a:ext uri="{9D8B030D-6E8A-4147-A177-3AD203B41FA5}">
                      <a16:colId xmlns:a16="http://schemas.microsoft.com/office/drawing/2014/main" val="361426441"/>
                    </a:ext>
                  </a:extLst>
                </a:gridCol>
              </a:tblGrid>
              <a:tr h="755904">
                <a:tc>
                  <a:txBody>
                    <a:bodyPr/>
                    <a:lstStyle/>
                    <a:p>
                      <a:r>
                        <a:rPr lang="en-US" sz="2800" dirty="0"/>
                        <a:t>Tier 2a Guidelines shortage reduction</a:t>
                      </a:r>
                    </a:p>
                  </a:txBody>
                  <a:tcPr marL="137160" marR="137160" marT="137160" marB="137160"/>
                </a:tc>
                <a:tc>
                  <a:txBody>
                    <a:bodyPr/>
                    <a:lstStyle/>
                    <a:p>
                      <a:pPr algn="ctr"/>
                      <a:r>
                        <a:rPr lang="en-US" sz="2800" dirty="0"/>
                        <a:t>400 KAF</a:t>
                      </a:r>
                    </a:p>
                  </a:txBody>
                  <a:tcPr marL="137160" marR="137160" marT="137160" marB="137160"/>
                </a:tc>
                <a:extLst>
                  <a:ext uri="{0D108BD9-81ED-4DB2-BD59-A6C34878D82A}">
                    <a16:rowId xmlns:a16="http://schemas.microsoft.com/office/drawing/2014/main" val="4019707612"/>
                  </a:ext>
                </a:extLst>
              </a:tr>
              <a:tr h="755904">
                <a:tc>
                  <a:txBody>
                    <a:bodyPr/>
                    <a:lstStyle/>
                    <a:p>
                      <a:r>
                        <a:rPr lang="en-US" sz="2800" dirty="0"/>
                        <a:t>Tier 2a DCP contribution</a:t>
                      </a:r>
                    </a:p>
                  </a:txBody>
                  <a:tcPr marL="137160" marR="137160" marT="137160" marB="137160"/>
                </a:tc>
                <a:tc>
                  <a:txBody>
                    <a:bodyPr/>
                    <a:lstStyle/>
                    <a:p>
                      <a:pPr algn="ctr"/>
                      <a:r>
                        <a:rPr lang="en-US" sz="2800" dirty="0"/>
                        <a:t>192 KAF</a:t>
                      </a:r>
                    </a:p>
                  </a:txBody>
                  <a:tcPr marL="137160" marR="137160" marT="137160" marB="137160"/>
                </a:tc>
                <a:extLst>
                  <a:ext uri="{0D108BD9-81ED-4DB2-BD59-A6C34878D82A}">
                    <a16:rowId xmlns:a16="http://schemas.microsoft.com/office/drawing/2014/main" val="3424232572"/>
                  </a:ext>
                </a:extLst>
              </a:tr>
              <a:tr h="755904">
                <a:tc>
                  <a:txBody>
                    <a:bodyPr/>
                    <a:lstStyle/>
                    <a:p>
                      <a:r>
                        <a:rPr lang="en-US" sz="2800" dirty="0"/>
                        <a:t>Reclamation funded System Conservation</a:t>
                      </a:r>
                    </a:p>
                  </a:txBody>
                  <a:tcPr marL="137160" marR="137160" marT="137160" marB="137160"/>
                </a:tc>
                <a:tc>
                  <a:txBody>
                    <a:bodyPr/>
                    <a:lstStyle/>
                    <a:p>
                      <a:pPr algn="ctr"/>
                      <a:r>
                        <a:rPr lang="en-US" sz="2800" dirty="0"/>
                        <a:t>~272 KAF</a:t>
                      </a:r>
                    </a:p>
                  </a:txBody>
                  <a:tcPr marL="137160" marR="137160" marT="137160" marB="137160"/>
                </a:tc>
                <a:extLst>
                  <a:ext uri="{0D108BD9-81ED-4DB2-BD59-A6C34878D82A}">
                    <a16:rowId xmlns:a16="http://schemas.microsoft.com/office/drawing/2014/main" val="2458195986"/>
                  </a:ext>
                </a:extLst>
              </a:tr>
              <a:tr h="755904">
                <a:tc>
                  <a:txBody>
                    <a:bodyPr/>
                    <a:lstStyle/>
                    <a:p>
                      <a:r>
                        <a:rPr lang="en-US" sz="2800" b="0" dirty="0"/>
                        <a:t>ADWR-CAWCD ICS Preservation</a:t>
                      </a:r>
                    </a:p>
                  </a:txBody>
                  <a:tcPr marL="137160" marR="137160" marT="137160" marB="137160">
                    <a:lnB w="12700" cap="flat" cmpd="sng" algn="ctr">
                      <a:solidFill>
                        <a:schemeClr val="tx1"/>
                      </a:solidFill>
                      <a:prstDash val="solid"/>
                      <a:round/>
                      <a:headEnd type="none" w="med" len="med"/>
                      <a:tailEnd type="none" w="med" len="med"/>
                    </a:lnB>
                  </a:tcPr>
                </a:tc>
                <a:tc>
                  <a:txBody>
                    <a:bodyPr/>
                    <a:lstStyle/>
                    <a:p>
                      <a:pPr algn="ctr"/>
                      <a:r>
                        <a:rPr lang="en-US" sz="2800" b="0" dirty="0"/>
                        <a:t>~43 KAF</a:t>
                      </a:r>
                    </a:p>
                  </a:txBody>
                  <a:tcPr marL="137160" marR="137160" marT="137160" marB="1371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22882"/>
                  </a:ext>
                </a:extLst>
              </a:tr>
              <a:tr h="755904">
                <a:tc>
                  <a:txBody>
                    <a:bodyPr/>
                    <a:lstStyle/>
                    <a:p>
                      <a:pPr algn="r"/>
                      <a:r>
                        <a:rPr lang="en-US" sz="2800" b="1" dirty="0"/>
                        <a:t>Total</a:t>
                      </a:r>
                    </a:p>
                  </a:txBody>
                  <a:tcPr marL="137160" marR="137160" marT="137160" marB="137160">
                    <a:lnT w="12700" cap="flat" cmpd="sng" algn="ctr">
                      <a:solidFill>
                        <a:schemeClr val="tx1"/>
                      </a:solidFill>
                      <a:prstDash val="solid"/>
                      <a:round/>
                      <a:headEnd type="none" w="med" len="med"/>
                      <a:tailEnd type="none" w="med" len="med"/>
                    </a:lnT>
                  </a:tcPr>
                </a:tc>
                <a:tc>
                  <a:txBody>
                    <a:bodyPr/>
                    <a:lstStyle/>
                    <a:p>
                      <a:pPr algn="ctr"/>
                      <a:r>
                        <a:rPr lang="en-US" sz="2800" b="1" dirty="0"/>
                        <a:t>~907 KAF</a:t>
                      </a:r>
                    </a:p>
                  </a:txBody>
                  <a:tcPr marL="137160" marR="137160" marT="137160" marB="1371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89122878"/>
                  </a:ext>
                </a:extLst>
              </a:tr>
            </a:tbl>
          </a:graphicData>
        </a:graphic>
      </p:graphicFrame>
      <p:sp>
        <p:nvSpPr>
          <p:cNvPr id="2" name="Date Placeholder 2">
            <a:extLst>
              <a:ext uri="{FF2B5EF4-FFF2-40B4-BE49-F238E27FC236}">
                <a16:creationId xmlns:a16="http://schemas.microsoft.com/office/drawing/2014/main" id="{2F0F7335-0958-4FBA-B73D-81A46AB2EAC8}"/>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24296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FEE3-782A-48BD-9D34-CBA5E4DEEC60}"/>
              </a:ext>
            </a:extLst>
          </p:cNvPr>
          <p:cNvSpPr>
            <a:spLocks noGrp="1"/>
          </p:cNvSpPr>
          <p:nvPr>
            <p:ph type="title" idx="4294967295"/>
          </p:nvPr>
        </p:nvSpPr>
        <p:spPr>
          <a:xfrm>
            <a:off x="0" y="-50799"/>
            <a:ext cx="12191999" cy="1033461"/>
          </a:xfrm>
        </p:spPr>
        <p:txBody>
          <a:bodyPr>
            <a:noAutofit/>
          </a:bodyPr>
          <a:lstStyle/>
          <a:p>
            <a:pPr>
              <a:defRPr/>
            </a:pPr>
            <a:r>
              <a:rPr lang="en-US" sz="4000" b="1" dirty="0">
                <a:effectLst>
                  <a:outerShdw blurRad="38100" dist="38100" dir="2700000" algn="tl">
                    <a:srgbClr val="000000">
                      <a:alpha val="43137"/>
                    </a:srgbClr>
                  </a:outerShdw>
                </a:effectLst>
              </a:rPr>
              <a:t>Arizona’s 2023 Reductions &amp; Contributions</a:t>
            </a:r>
          </a:p>
        </p:txBody>
      </p:sp>
      <p:sp>
        <p:nvSpPr>
          <p:cNvPr id="41" name="Content Placeholder 4">
            <a:extLst>
              <a:ext uri="{FF2B5EF4-FFF2-40B4-BE49-F238E27FC236}">
                <a16:creationId xmlns:a16="http://schemas.microsoft.com/office/drawing/2014/main" id="{C84D9C74-688E-D9DE-EE55-4E6A6FC6F960}"/>
              </a:ext>
            </a:extLst>
          </p:cNvPr>
          <p:cNvSpPr txBox="1">
            <a:spLocks/>
          </p:cNvSpPr>
          <p:nvPr/>
        </p:nvSpPr>
        <p:spPr>
          <a:xfrm>
            <a:off x="553121" y="1626559"/>
            <a:ext cx="11085755" cy="4416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Arizona parties contributing water in 2023:</a:t>
            </a:r>
          </a:p>
        </p:txBody>
      </p:sp>
      <p:grpSp>
        <p:nvGrpSpPr>
          <p:cNvPr id="43" name="Group 42">
            <a:extLst>
              <a:ext uri="{FF2B5EF4-FFF2-40B4-BE49-F238E27FC236}">
                <a16:creationId xmlns:a16="http://schemas.microsoft.com/office/drawing/2014/main" id="{BBA6D9E6-3573-0A16-E488-5204E225A998}"/>
              </a:ext>
            </a:extLst>
          </p:cNvPr>
          <p:cNvGrpSpPr/>
          <p:nvPr/>
        </p:nvGrpSpPr>
        <p:grpSpPr>
          <a:xfrm>
            <a:off x="538080" y="2126259"/>
            <a:ext cx="10977375" cy="4412653"/>
            <a:chOff x="538080" y="2126259"/>
            <a:chExt cx="10977375" cy="4412653"/>
          </a:xfrm>
        </p:grpSpPr>
        <p:grpSp>
          <p:nvGrpSpPr>
            <p:cNvPr id="40" name="Group 39">
              <a:extLst>
                <a:ext uri="{FF2B5EF4-FFF2-40B4-BE49-F238E27FC236}">
                  <a16:creationId xmlns:a16="http://schemas.microsoft.com/office/drawing/2014/main" id="{CFEDB167-0D2E-680B-716D-E91D4BF88CB6}"/>
                </a:ext>
              </a:extLst>
            </p:cNvPr>
            <p:cNvGrpSpPr/>
            <p:nvPr/>
          </p:nvGrpSpPr>
          <p:grpSpPr>
            <a:xfrm>
              <a:off x="676542" y="2126259"/>
              <a:ext cx="10838913" cy="4412653"/>
              <a:chOff x="681110" y="1737322"/>
              <a:chExt cx="10838913" cy="4412653"/>
            </a:xfrm>
          </p:grpSpPr>
          <p:sp>
            <p:nvSpPr>
              <p:cNvPr id="3" name="Content Placeholder 7">
                <a:extLst>
                  <a:ext uri="{FF2B5EF4-FFF2-40B4-BE49-F238E27FC236}">
                    <a16:creationId xmlns:a16="http://schemas.microsoft.com/office/drawing/2014/main" id="{2469A983-A2DD-87D7-3043-E053304E5D45}"/>
                  </a:ext>
                </a:extLst>
              </p:cNvPr>
              <p:cNvSpPr txBox="1">
                <a:spLocks/>
              </p:cNvSpPr>
              <p:nvPr/>
            </p:nvSpPr>
            <p:spPr>
              <a:xfrm>
                <a:off x="812073" y="3892867"/>
                <a:ext cx="10515601" cy="20116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200"/>
                  </a:spcAft>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2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200"/>
                  </a:spcAft>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Candara"/>
                  <a:ea typeface="+mn-ea"/>
                  <a:cs typeface="+mn-cs"/>
                </a:endParaRPr>
              </a:p>
            </p:txBody>
          </p:sp>
          <p:pic>
            <p:nvPicPr>
              <p:cNvPr id="4" name="Picture 3" descr="A picture containing cartoon, circle&#10;&#10;Description automatically generated">
                <a:extLst>
                  <a:ext uri="{FF2B5EF4-FFF2-40B4-BE49-F238E27FC236}">
                    <a16:creationId xmlns:a16="http://schemas.microsoft.com/office/drawing/2014/main" id="{8A4646A4-3ACA-B79E-BC4F-7C07A5290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948" y="1737322"/>
                <a:ext cx="1371600" cy="1371600"/>
              </a:xfrm>
              <a:prstGeom prst="rect">
                <a:avLst/>
              </a:prstGeom>
            </p:spPr>
          </p:pic>
          <p:pic>
            <p:nvPicPr>
              <p:cNvPr id="5" name="Picture 4" descr="A blue and green text on a black background&#10;&#10;Description automatically generated with low confidence">
                <a:extLst>
                  <a:ext uri="{FF2B5EF4-FFF2-40B4-BE49-F238E27FC236}">
                    <a16:creationId xmlns:a16="http://schemas.microsoft.com/office/drawing/2014/main" id="{64CB38DE-AEC7-BCD1-7D38-8E8FC581A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209" y="3468838"/>
                <a:ext cx="1645920" cy="515544"/>
              </a:xfrm>
              <a:prstGeom prst="rect">
                <a:avLst/>
              </a:prstGeom>
            </p:spPr>
          </p:pic>
          <p:pic>
            <p:nvPicPr>
              <p:cNvPr id="6" name="Picture 5" descr="A blue square with white text&#10;&#10;Description automatically generated with medium confidence">
                <a:extLst>
                  <a:ext uri="{FF2B5EF4-FFF2-40B4-BE49-F238E27FC236}">
                    <a16:creationId xmlns:a16="http://schemas.microsoft.com/office/drawing/2014/main" id="{BA1E2AF5-F806-B0B2-C9A9-F9D8DBCFB3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110" y="3647439"/>
                <a:ext cx="1198081" cy="1188720"/>
              </a:xfrm>
              <a:prstGeom prst="rect">
                <a:avLst/>
              </a:prstGeom>
            </p:spPr>
          </p:pic>
          <p:pic>
            <p:nvPicPr>
              <p:cNvPr id="7" name="Picture 6" descr="A picture containing emblem, symbol, cartoon, clipart&#10;&#10;Description automatically generated">
                <a:extLst>
                  <a:ext uri="{FF2B5EF4-FFF2-40B4-BE49-F238E27FC236}">
                    <a16:creationId xmlns:a16="http://schemas.microsoft.com/office/drawing/2014/main" id="{9A2FE4E2-25FF-5E94-AF0B-6BDAB9F8DB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4166" y="4736893"/>
                <a:ext cx="1188720" cy="1188720"/>
              </a:xfrm>
              <a:prstGeom prst="rect">
                <a:avLst/>
              </a:prstGeom>
            </p:spPr>
          </p:pic>
          <p:pic>
            <p:nvPicPr>
              <p:cNvPr id="8" name="Picture 7" descr="A black text on a black background&#10;&#10;Description automatically generated with low confidence">
                <a:extLst>
                  <a:ext uri="{FF2B5EF4-FFF2-40B4-BE49-F238E27FC236}">
                    <a16:creationId xmlns:a16="http://schemas.microsoft.com/office/drawing/2014/main" id="{E68CDAE9-C64D-9AD5-89BA-0DD8C23F3E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7754" y="1933331"/>
                <a:ext cx="2011680" cy="372162"/>
              </a:xfrm>
              <a:prstGeom prst="rect">
                <a:avLst/>
              </a:prstGeom>
            </p:spPr>
          </p:pic>
          <p:pic>
            <p:nvPicPr>
              <p:cNvPr id="12" name="Picture 11" descr="A picture containing logo, emblem&#10;&#10;Description automatically generated">
                <a:extLst>
                  <a:ext uri="{FF2B5EF4-FFF2-40B4-BE49-F238E27FC236}">
                    <a16:creationId xmlns:a16="http://schemas.microsoft.com/office/drawing/2014/main" id="{BDF7157B-1E43-975E-561E-D439E8E917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0192" y="2506279"/>
                <a:ext cx="1192694" cy="1188720"/>
              </a:xfrm>
              <a:prstGeom prst="rect">
                <a:avLst/>
              </a:prstGeom>
            </p:spPr>
          </p:pic>
          <p:pic>
            <p:nvPicPr>
              <p:cNvPr id="28" name="Picture 27" descr="A picture containing logo, graphics, orange, graphic design&#10;&#10;Description automatically generated">
                <a:extLst>
                  <a:ext uri="{FF2B5EF4-FFF2-40B4-BE49-F238E27FC236}">
                    <a16:creationId xmlns:a16="http://schemas.microsoft.com/office/drawing/2014/main" id="{4A0BF581-D6A5-8843-9AC8-FB0989EC61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22466" y="3570760"/>
                <a:ext cx="1828800" cy="580604"/>
              </a:xfrm>
              <a:prstGeom prst="rect">
                <a:avLst/>
              </a:prstGeom>
            </p:spPr>
          </p:pic>
          <p:pic>
            <p:nvPicPr>
              <p:cNvPr id="29" name="Picture 28" descr="A picture containing text, graphics, graphic design, font&#10;&#10;Description automatically generated">
                <a:extLst>
                  <a:ext uri="{FF2B5EF4-FFF2-40B4-BE49-F238E27FC236}">
                    <a16:creationId xmlns:a16="http://schemas.microsoft.com/office/drawing/2014/main" id="{7FB7420D-25B7-CB5E-F187-70C817D45C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8349" y="4186189"/>
                <a:ext cx="1280160" cy="1280160"/>
              </a:xfrm>
              <a:prstGeom prst="rect">
                <a:avLst/>
              </a:prstGeom>
            </p:spPr>
          </p:pic>
          <p:pic>
            <p:nvPicPr>
              <p:cNvPr id="30" name="Picture 29" descr="A picture containing font, graphics, logo, graphic design&#10;&#10;Description automatically generated">
                <a:extLst>
                  <a:ext uri="{FF2B5EF4-FFF2-40B4-BE49-F238E27FC236}">
                    <a16:creationId xmlns:a16="http://schemas.microsoft.com/office/drawing/2014/main" id="{9B07A0E7-AE68-6D71-3DB8-F7C1B1FE2A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3484" y="5064608"/>
                <a:ext cx="1415809" cy="640080"/>
              </a:xfrm>
              <a:prstGeom prst="rect">
                <a:avLst/>
              </a:prstGeom>
            </p:spPr>
          </p:pic>
          <p:pic>
            <p:nvPicPr>
              <p:cNvPr id="31" name="Picture 30" descr="A green and brown sign&#10;&#10;Description automatically generated with low confidence">
                <a:extLst>
                  <a:ext uri="{FF2B5EF4-FFF2-40B4-BE49-F238E27FC236}">
                    <a16:creationId xmlns:a16="http://schemas.microsoft.com/office/drawing/2014/main" id="{773FC1D2-B056-8DF3-E45E-3AC8769B51D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40434" y="1913696"/>
                <a:ext cx="1554480" cy="847901"/>
              </a:xfrm>
              <a:prstGeom prst="rect">
                <a:avLst/>
              </a:prstGeom>
            </p:spPr>
          </p:pic>
          <p:pic>
            <p:nvPicPr>
              <p:cNvPr id="32" name="Picture 31" descr="A blue and white logo&#10;&#10;Description automatically generated with low confidence">
                <a:extLst>
                  <a:ext uri="{FF2B5EF4-FFF2-40B4-BE49-F238E27FC236}">
                    <a16:creationId xmlns:a16="http://schemas.microsoft.com/office/drawing/2014/main" id="{2E7884F6-9A43-FEC1-87AA-2B69E07F7F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05762" y="2917603"/>
                <a:ext cx="1188720" cy="1188720"/>
              </a:xfrm>
              <a:prstGeom prst="rect">
                <a:avLst/>
              </a:prstGeom>
            </p:spPr>
          </p:pic>
          <p:pic>
            <p:nvPicPr>
              <p:cNvPr id="33" name="Picture 32" descr="A picture containing graphics, logo, font, graphic design&#10;&#10;Description automatically generated">
                <a:extLst>
                  <a:ext uri="{FF2B5EF4-FFF2-40B4-BE49-F238E27FC236}">
                    <a16:creationId xmlns:a16="http://schemas.microsoft.com/office/drawing/2014/main" id="{812EEF88-22EF-7483-67F6-50761496D81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73205" y="4245149"/>
                <a:ext cx="1828800" cy="491744"/>
              </a:xfrm>
              <a:prstGeom prst="rect">
                <a:avLst/>
              </a:prstGeom>
            </p:spPr>
          </p:pic>
          <p:pic>
            <p:nvPicPr>
              <p:cNvPr id="34" name="Picture 33" descr="A black and white logo&#10;&#10;Description automatically generated">
                <a:extLst>
                  <a:ext uri="{FF2B5EF4-FFF2-40B4-BE49-F238E27FC236}">
                    <a16:creationId xmlns:a16="http://schemas.microsoft.com/office/drawing/2014/main" id="{2793C91A-6A22-116F-54AD-2D8AB267747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32597" y="4961255"/>
                <a:ext cx="1307592" cy="1188720"/>
              </a:xfrm>
              <a:prstGeom prst="rect">
                <a:avLst/>
              </a:prstGeom>
            </p:spPr>
          </p:pic>
          <p:pic>
            <p:nvPicPr>
              <p:cNvPr id="35" name="Picture 34" descr="A logo for a mining company&#10;&#10;Description automatically generated with low confidence">
                <a:extLst>
                  <a:ext uri="{FF2B5EF4-FFF2-40B4-BE49-F238E27FC236}">
                    <a16:creationId xmlns:a16="http://schemas.microsoft.com/office/drawing/2014/main" id="{D02B0BCE-C6D4-73AA-5358-EEC7C43D3E1D}"/>
                  </a:ext>
                </a:extLst>
              </p:cNvPr>
              <p:cNvPicPr>
                <a:picLocks noChangeAspect="1"/>
              </p:cNvPicPr>
              <p:nvPr/>
            </p:nvPicPr>
            <p:blipFill rotWithShape="1">
              <a:blip r:embed="rId16">
                <a:extLst>
                  <a:ext uri="{28A0092B-C50C-407E-A947-70E740481C1C}">
                    <a14:useLocalDpi xmlns:a14="http://schemas.microsoft.com/office/drawing/2010/main" val="0"/>
                  </a:ext>
                </a:extLst>
              </a:blip>
              <a:srcRect t="30708" b="31870"/>
              <a:stretch/>
            </p:blipFill>
            <p:spPr>
              <a:xfrm>
                <a:off x="7987605" y="5115177"/>
                <a:ext cx="1920240" cy="538942"/>
              </a:xfrm>
              <a:prstGeom prst="rect">
                <a:avLst/>
              </a:prstGeom>
            </p:spPr>
          </p:pic>
          <p:pic>
            <p:nvPicPr>
              <p:cNvPr id="36" name="Picture 35" descr="A blue and black logo&#10;&#10;Description automatically generated with low confidence">
                <a:extLst>
                  <a:ext uri="{FF2B5EF4-FFF2-40B4-BE49-F238E27FC236}">
                    <a16:creationId xmlns:a16="http://schemas.microsoft.com/office/drawing/2014/main" id="{C381E1EB-1C2E-6DC2-1D1C-184D0AC5A6D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83115" y="2037666"/>
                <a:ext cx="1645920" cy="567297"/>
              </a:xfrm>
              <a:prstGeom prst="rect">
                <a:avLst/>
              </a:prstGeom>
            </p:spPr>
          </p:pic>
          <p:pic>
            <p:nvPicPr>
              <p:cNvPr id="37" name="Picture 36" descr="A blue and grey text&#10;&#10;Description automatically generated with low confidence">
                <a:extLst>
                  <a:ext uri="{FF2B5EF4-FFF2-40B4-BE49-F238E27FC236}">
                    <a16:creationId xmlns:a16="http://schemas.microsoft.com/office/drawing/2014/main" id="{420235DF-F5C0-623D-DFF6-97AC5647124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70040" y="2855391"/>
                <a:ext cx="1828800" cy="550308"/>
              </a:xfrm>
              <a:prstGeom prst="rect">
                <a:avLst/>
              </a:prstGeom>
            </p:spPr>
          </p:pic>
          <p:pic>
            <p:nvPicPr>
              <p:cNvPr id="38" name="Picture 37" descr="A picture containing font, text, logo, graphics&#10;&#10;Description automatically generated">
                <a:extLst>
                  <a:ext uri="{FF2B5EF4-FFF2-40B4-BE49-F238E27FC236}">
                    <a16:creationId xmlns:a16="http://schemas.microsoft.com/office/drawing/2014/main" id="{3C6961D6-20B3-8A01-B6A0-A03FB0EA89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91223" y="3420529"/>
                <a:ext cx="1828800" cy="1002792"/>
              </a:xfrm>
              <a:prstGeom prst="rect">
                <a:avLst/>
              </a:prstGeom>
            </p:spPr>
          </p:pic>
          <p:pic>
            <p:nvPicPr>
              <p:cNvPr id="39" name="Picture 38" descr="A blue text on a white background&#10;&#10;Description automatically generated with low confidence">
                <a:extLst>
                  <a:ext uri="{FF2B5EF4-FFF2-40B4-BE49-F238E27FC236}">
                    <a16:creationId xmlns:a16="http://schemas.microsoft.com/office/drawing/2014/main" id="{E295675C-AAA0-2A3F-279D-4CFB98DE6D8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08795" y="4460786"/>
                <a:ext cx="1920240" cy="506730"/>
              </a:xfrm>
              <a:prstGeom prst="rect">
                <a:avLst/>
              </a:prstGeom>
            </p:spPr>
          </p:pic>
        </p:grpSp>
        <p:pic>
          <p:nvPicPr>
            <p:cNvPr id="42" name="Picture 41" descr="A picture containing font, text, graphics, graphic design&#10;&#10;Description automatically generated">
              <a:extLst>
                <a:ext uri="{FF2B5EF4-FFF2-40B4-BE49-F238E27FC236}">
                  <a16:creationId xmlns:a16="http://schemas.microsoft.com/office/drawing/2014/main" id="{20D9C026-7C7B-C425-44D4-4FB22864BCD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8080" y="2647046"/>
              <a:ext cx="1645920" cy="556320"/>
            </a:xfrm>
            <a:prstGeom prst="rect">
              <a:avLst/>
            </a:prstGeom>
          </p:spPr>
        </p:pic>
      </p:grpSp>
      <p:sp>
        <p:nvSpPr>
          <p:cNvPr id="11" name="Date Placeholder 2">
            <a:extLst>
              <a:ext uri="{FF2B5EF4-FFF2-40B4-BE49-F238E27FC236}">
                <a16:creationId xmlns:a16="http://schemas.microsoft.com/office/drawing/2014/main" id="{6E2914A5-9310-6A2D-FEB2-2B721774F722}"/>
              </a:ext>
            </a:extLst>
          </p:cNvPr>
          <p:cNvSpPr txBox="1">
            <a:spLocks/>
          </p:cNvSpPr>
          <p:nvPr/>
        </p:nvSpPr>
        <p:spPr>
          <a:xfrm>
            <a:off x="933780" y="6294374"/>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srgbClr val="002060"/>
                </a:solidFill>
                <a:effectLst/>
                <a:uLnTx/>
                <a:uFillTx/>
                <a:latin typeface="Calibri"/>
                <a:cs typeface="Calibri"/>
                <a:sym typeface="Calibri"/>
              </a:rPr>
              <a:t>August 8, 2023</a:t>
            </a:r>
          </a:p>
        </p:txBody>
      </p:sp>
    </p:spTree>
    <p:extLst>
      <p:ext uri="{BB962C8B-B14F-4D97-AF65-F5344CB8AC3E}">
        <p14:creationId xmlns:p14="http://schemas.microsoft.com/office/powerpoint/2010/main" val="66702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325628"/>
            <a:ext cx="12192000" cy="1252728"/>
          </a:xfrm>
        </p:spPr>
        <p:txBody>
          <a:bodyPr>
            <a:noAutofit/>
          </a:bodyPr>
          <a:lstStyle/>
          <a:p>
            <a:r>
              <a:rPr lang="en-US" altLang="en-US" sz="5400" b="1" dirty="0">
                <a:effectLst>
                  <a:outerShdw blurRad="38100" dist="38100" dir="2700000" algn="tl">
                    <a:srgbClr val="000000">
                      <a:alpha val="43137"/>
                    </a:srgbClr>
                  </a:outerShdw>
                </a:effectLst>
                <a:latin typeface="+mj-lt"/>
              </a:rPr>
              <a:t>Measures to Protect the System</a:t>
            </a: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6" name="TextBox 5">
            <a:extLst>
              <a:ext uri="{FF2B5EF4-FFF2-40B4-BE49-F238E27FC236}">
                <a16:creationId xmlns:a16="http://schemas.microsoft.com/office/drawing/2014/main" id="{527AAC02-A520-1151-8C57-A67320221BCD}"/>
              </a:ext>
            </a:extLst>
          </p:cNvPr>
          <p:cNvSpPr txBox="1"/>
          <p:nvPr/>
        </p:nvSpPr>
        <p:spPr>
          <a:xfrm>
            <a:off x="733996" y="2743604"/>
            <a:ext cx="10929086" cy="35548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2007 Interim Guidelines – conjunctive management + shortage + ICS</a:t>
            </a:r>
          </a:p>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2014 Lower Basin Memorandum of Agreement</a:t>
            </a:r>
          </a:p>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2019 Drought Contingency Plans</a:t>
            </a:r>
          </a:p>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lang="en-US" sz="2400" dirty="0">
                <a:solidFill>
                  <a:prstClr val="black"/>
                </a:solidFill>
                <a:latin typeface="Candara"/>
              </a:rPr>
              <a:t>2021 500+ Plan</a:t>
            </a:r>
          </a:p>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2022 DROA and Secretarial </a:t>
            </a:r>
            <a:r>
              <a:rPr lang="en-US" sz="2400" dirty="0">
                <a:solidFill>
                  <a:prstClr val="black"/>
                </a:solidFill>
                <a:latin typeface="Candara"/>
              </a:rPr>
              <a:t>action to protect critical elevations</a:t>
            </a:r>
          </a:p>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2023 </a:t>
            </a:r>
            <a:r>
              <a:rPr lang="en-US" sz="2400" dirty="0">
                <a:solidFill>
                  <a:prstClr val="black"/>
                </a:solidFill>
                <a:latin typeface="Candara"/>
              </a:rPr>
              <a:t>NEPA Supplemental Environmental Impact Statement </a:t>
            </a:r>
          </a:p>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Bipartisan Infrastructure Law (2021)/Inflation Reduction Act (2022) funding</a:t>
            </a:r>
          </a:p>
          <a:p>
            <a:pPr marL="285750" marR="0" lvl="0" indent="-28575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ndara"/>
              <a:ea typeface="+mn-ea"/>
              <a:cs typeface="+mn-cs"/>
            </a:endParaRPr>
          </a:p>
        </p:txBody>
      </p:sp>
      <p:sp>
        <p:nvSpPr>
          <p:cNvPr id="2" name="Date Placeholder 2">
            <a:extLst>
              <a:ext uri="{FF2B5EF4-FFF2-40B4-BE49-F238E27FC236}">
                <a16:creationId xmlns:a16="http://schemas.microsoft.com/office/drawing/2014/main" id="{38F67BE7-1EFD-3BED-F0C0-8924CBC7AA20}"/>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120592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325628"/>
            <a:ext cx="12192000" cy="1252728"/>
          </a:xfrm>
        </p:spPr>
        <p:txBody>
          <a:bodyPr>
            <a:noAutofit/>
          </a:bodyPr>
          <a:lstStyle/>
          <a:p>
            <a:r>
              <a:rPr lang="en-US" altLang="en-US" sz="4800" b="1" dirty="0">
                <a:effectLst>
                  <a:outerShdw blurRad="38100" dist="38100" dir="2700000" algn="tl">
                    <a:srgbClr val="000000">
                      <a:alpha val="43137"/>
                    </a:srgbClr>
                  </a:outerShdw>
                </a:effectLst>
                <a:latin typeface="+mj-lt"/>
              </a:rPr>
              <a:t>Supplemental EIS Purpose</a:t>
            </a: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6" name="TextBox 5">
            <a:extLst>
              <a:ext uri="{FF2B5EF4-FFF2-40B4-BE49-F238E27FC236}">
                <a16:creationId xmlns:a16="http://schemas.microsoft.com/office/drawing/2014/main" id="{527AAC02-A520-1151-8C57-A67320221BCD}"/>
              </a:ext>
            </a:extLst>
          </p:cNvPr>
          <p:cNvSpPr txBox="1"/>
          <p:nvPr/>
        </p:nvSpPr>
        <p:spPr>
          <a:xfrm>
            <a:off x="931220" y="2582239"/>
            <a:ext cx="10761248" cy="350865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12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DOI recognizes that operational strategies must be revisited due to critically low reservoir elevations, and potential for worsening drought which threatens critical infrastructure and public health and safety</a:t>
            </a:r>
          </a:p>
          <a:p>
            <a:pPr marL="285750" marR="0" lvl="0" indent="-285750" algn="l" defTabSz="457200" rtl="0" eaLnBrk="1" fontAlgn="auto" latinLnBrk="0" hangingPunct="1">
              <a:lnSpc>
                <a:spcPct val="100000"/>
              </a:lnSpc>
              <a:spcBef>
                <a:spcPts val="0"/>
              </a:spcBef>
              <a:spcAft>
                <a:spcPts val="12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Potential impacts of low runoff conditions in 2022 and 2023 pose unacceptable risks to operations of Glen Canyon and Hoover Dams</a:t>
            </a:r>
          </a:p>
          <a:p>
            <a:pPr marL="285750" marR="0" lvl="0" indent="-285750" algn="l" defTabSz="457200" rtl="0" eaLnBrk="1" fontAlgn="auto" latinLnBrk="0" hangingPunct="1">
              <a:lnSpc>
                <a:spcPct val="100000"/>
              </a:lnSpc>
              <a:spcBef>
                <a:spcPts val="0"/>
              </a:spcBef>
              <a:spcAft>
                <a:spcPts val="12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Development of modified operating guidelines will inform operations in 2023-24; and may also inform potential operations in 2025-26</a:t>
            </a:r>
          </a:p>
          <a:p>
            <a:pPr marL="285750" marR="0" lvl="0" indent="-285750" algn="l" defTabSz="457200" rtl="0" eaLnBrk="1" fontAlgn="auto" latinLnBrk="0" hangingPunct="1">
              <a:lnSpc>
                <a:spcPct val="100000"/>
              </a:lnSpc>
              <a:spcBef>
                <a:spcPts val="0"/>
              </a:spcBef>
              <a:spcAft>
                <a:spcPts val="12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Scoping comments were due by December 20, 2022</a:t>
            </a:r>
          </a:p>
        </p:txBody>
      </p:sp>
      <p:sp>
        <p:nvSpPr>
          <p:cNvPr id="3" name="Date Placeholder 2">
            <a:extLst>
              <a:ext uri="{FF2B5EF4-FFF2-40B4-BE49-F238E27FC236}">
                <a16:creationId xmlns:a16="http://schemas.microsoft.com/office/drawing/2014/main" id="{80D7A98A-57C9-CD5B-5AFC-5486CFFEF7FF}"/>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423409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299990"/>
            <a:ext cx="12192000" cy="1252728"/>
          </a:xfrm>
        </p:spPr>
        <p:txBody>
          <a:bodyPr>
            <a:no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mj-cs"/>
              </a:rPr>
              <a:t>Lower Basin Consensus</a:t>
            </a:r>
            <a:r>
              <a:rPr lang="en-US" altLang="en-US" sz="4800" b="1" dirty="0">
                <a:effectLst>
                  <a:outerShdw blurRad="38100" dist="38100" dir="2700000" algn="tl">
                    <a:srgbClr val="000000">
                      <a:alpha val="43137"/>
                    </a:srgbClr>
                  </a:outerShdw>
                </a:effectLst>
                <a:latin typeface="Candara" panose="020E0502030303020204" pitchFamily="34" charset="0"/>
                <a:cs typeface="+mj-cs"/>
              </a:rPr>
              <a:t> </a:t>
            </a: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mj-cs"/>
              </a:rPr>
              <a:t>Proposal</a:t>
            </a:r>
            <a:endParaRPr kumimoji="0" 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mj-cs"/>
            </a:endParaRP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2" name="Content Placeholder 4">
            <a:extLst>
              <a:ext uri="{FF2B5EF4-FFF2-40B4-BE49-F238E27FC236}">
                <a16:creationId xmlns:a16="http://schemas.microsoft.com/office/drawing/2014/main" id="{E8838066-299A-D6E1-7BFE-034DC4F0BF39}"/>
              </a:ext>
            </a:extLst>
          </p:cNvPr>
          <p:cNvSpPr txBox="1">
            <a:spLocks/>
          </p:cNvSpPr>
          <p:nvPr/>
        </p:nvSpPr>
        <p:spPr>
          <a:xfrm>
            <a:off x="553122" y="2954801"/>
            <a:ext cx="11085755" cy="4416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
                <a:srgbClr val="CC660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On May 22, 2023, t</a:t>
            </a:r>
            <a:r>
              <a:rPr kumimoji="0" lang="en-US" sz="2400" b="0" i="0" u="none" strike="noStrike" kern="1200" cap="none" spc="0" normalizeH="0" baseline="0" noProof="0" dirty="0">
                <a:ln>
                  <a:noFill/>
                </a:ln>
                <a:solidFill>
                  <a:prstClr val="black"/>
                </a:solidFill>
                <a:effectLst/>
                <a:uLnTx/>
                <a:uFillTx/>
                <a:latin typeface="Candara"/>
                <a:ea typeface="+mn-ea"/>
                <a:cs typeface="+mn-cs"/>
              </a:rPr>
              <a:t>he Lower Colorado River Basin States announced a consensus proposal to conserve at least an additional 3 million acre-feet of Colorado River Water in the Lower Basin by the end of calendar year 2026 with at least 1.5 MAF of that total being conserved by the end of calendar year 2024.</a:t>
            </a:r>
          </a:p>
          <a:p>
            <a:pPr marL="228600" marR="0" lvl="0" indent="-228600" algn="l" defTabSz="914400" rtl="0" eaLnBrk="1" fontAlgn="auto" latinLnBrk="0" hangingPunct="1">
              <a:lnSpc>
                <a:spcPct val="90000"/>
              </a:lnSpc>
              <a:spcBef>
                <a:spcPts val="1000"/>
              </a:spcBef>
              <a:spcAft>
                <a:spcPts val="1200"/>
              </a:spcAft>
              <a:buClr>
                <a:srgbClr val="CC6600"/>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They requested that the proposal be fully analyzed as an action alternative in the Bureau of Reclamation’s Near-Term Colorado River Operations Draft Supplemental Environmental Impact Statement published in April.</a:t>
            </a:r>
            <a:endPar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 name="Date Placeholder 2">
            <a:extLst>
              <a:ext uri="{FF2B5EF4-FFF2-40B4-BE49-F238E27FC236}">
                <a16:creationId xmlns:a16="http://schemas.microsoft.com/office/drawing/2014/main" id="{9BE184A7-A49D-402E-7F04-9B488F8C4A01}"/>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224116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299990"/>
            <a:ext cx="12192000" cy="1252728"/>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Lower Basin Consensus Proposal, cont.</a:t>
            </a: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5" name="TextBox 4">
            <a:extLst>
              <a:ext uri="{FF2B5EF4-FFF2-40B4-BE49-F238E27FC236}">
                <a16:creationId xmlns:a16="http://schemas.microsoft.com/office/drawing/2014/main" id="{AC037B90-0F18-59F6-D138-546ECDF133B6}"/>
              </a:ext>
            </a:extLst>
          </p:cNvPr>
          <p:cNvSpPr txBox="1"/>
          <p:nvPr/>
        </p:nvSpPr>
        <p:spPr>
          <a:xfrm>
            <a:off x="626327" y="2578791"/>
            <a:ext cx="10939346" cy="360098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
                <a:srgbClr val="ED7D31">
                  <a:lumMod val="75000"/>
                </a:srgbClr>
              </a:buClr>
              <a:buSzTx/>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Candara"/>
                <a:ea typeface="+mn-ea"/>
                <a:cs typeface="+mn-cs"/>
              </a:rPr>
              <a:t>Also, on May 22, the</a:t>
            </a:r>
            <a:r>
              <a:rPr kumimoji="0" lang="en-US" sz="2600" b="0" i="0" u="none" strike="noStrike" kern="0" cap="none" spc="0" normalizeH="0" baseline="30000" noProof="0" dirty="0">
                <a:ln>
                  <a:noFill/>
                </a:ln>
                <a:solidFill>
                  <a:srgbClr val="000000"/>
                </a:solidFill>
                <a:effectLst/>
                <a:uLnTx/>
                <a:uFillTx/>
                <a:latin typeface="Candara"/>
                <a:ea typeface="+mn-ea"/>
                <a:cs typeface="+mn-cs"/>
              </a:rPr>
              <a:t> </a:t>
            </a:r>
            <a:r>
              <a:rPr kumimoji="0" lang="en-US" sz="2600" b="0" i="0" u="none" strike="noStrike" kern="0" cap="none" spc="0" normalizeH="0" baseline="0" noProof="0" dirty="0">
                <a:ln>
                  <a:noFill/>
                </a:ln>
                <a:solidFill>
                  <a:srgbClr val="000000"/>
                </a:solidFill>
                <a:effectLst/>
                <a:uLnTx/>
                <a:uFillTx/>
                <a:latin typeface="Candara"/>
                <a:ea typeface="+mn-ea"/>
                <a:cs typeface="+mn-cs"/>
              </a:rPr>
              <a:t>Seven Basin States submitted a letter requesting a suspension of the comment period on the Draft SEIS, which was scheduled to close on May 30, 2023, and also requested analysis of the Lower Basin Proposal.</a:t>
            </a:r>
          </a:p>
          <a:p>
            <a:pPr marL="342900" marR="0" lvl="0" indent="-342900" algn="l" defTabSz="457200" rtl="0" eaLnBrk="1" fontAlgn="auto" latinLnBrk="0" hangingPunct="1">
              <a:lnSpc>
                <a:spcPct val="100000"/>
              </a:lnSpc>
              <a:spcBef>
                <a:spcPts val="0"/>
              </a:spcBef>
              <a:spcAft>
                <a:spcPts val="1200"/>
              </a:spcAft>
              <a:buClr>
                <a:srgbClr val="ED7D31">
                  <a:lumMod val="75000"/>
                </a:srgbClr>
              </a:buClr>
              <a:buSzTx/>
              <a:buFont typeface="Arial" panose="020B0604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Candara"/>
                <a:ea typeface="+mn-ea"/>
                <a:cs typeface="+mn-cs"/>
              </a:rPr>
              <a:t>On Friday, May 26, Reclamation published a Federal Register Notice (88 Fed. Reg. 34151) and officially withdrew the Draft SEIS.</a:t>
            </a:r>
          </a:p>
          <a:p>
            <a:pPr marL="342900" marR="0" lvl="0" indent="-342900" algn="l" defTabSz="457200" rtl="0" eaLnBrk="1" fontAlgn="auto" latinLnBrk="0" hangingPunct="1">
              <a:lnSpc>
                <a:spcPct val="100000"/>
              </a:lnSpc>
              <a:spcBef>
                <a:spcPts val="0"/>
              </a:spcBef>
              <a:spcAft>
                <a:spcPts val="1200"/>
              </a:spcAft>
              <a:buClr>
                <a:srgbClr val="ED7D31">
                  <a:lumMod val="75000"/>
                </a:srgbClr>
              </a:buClr>
              <a:buSzTx/>
              <a:buFont typeface="Arial" panose="020B0604020202020204" pitchFamily="34" charset="0"/>
              <a:buChar char="•"/>
              <a:tabLst/>
              <a:defRPr/>
            </a:pPr>
            <a:r>
              <a:rPr lang="en-US" sz="2600" dirty="0">
                <a:solidFill>
                  <a:srgbClr val="000000"/>
                </a:solidFill>
                <a:latin typeface="Candara"/>
              </a:rPr>
              <a:t>A</a:t>
            </a:r>
            <a:r>
              <a:rPr kumimoji="0" lang="en-US" sz="2600" b="0" i="0" u="none" strike="noStrike" kern="1200" cap="none" spc="0" normalizeH="0" baseline="0" noProof="0" dirty="0">
                <a:ln>
                  <a:noFill/>
                </a:ln>
                <a:solidFill>
                  <a:srgbClr val="000000"/>
                </a:solidFill>
                <a:effectLst/>
                <a:uLnTx/>
                <a:uFillTx/>
                <a:latin typeface="Candara"/>
                <a:ea typeface="+mn-ea"/>
                <a:cs typeface="+mn-cs"/>
              </a:rPr>
              <a:t> new Draft Supplemental Impact Statement will be issued later this year (incorporating more recent hydrology) with a new comment period.</a:t>
            </a:r>
            <a:endParaRPr kumimoji="0" lang="en-US" sz="2600" b="0" i="0" u="none" strike="noStrike" kern="0" cap="none" spc="0" normalizeH="0" baseline="0" noProof="0" dirty="0">
              <a:ln>
                <a:noFill/>
              </a:ln>
              <a:solidFill>
                <a:srgbClr val="000000"/>
              </a:solidFill>
              <a:effectLst/>
              <a:uLnTx/>
              <a:uFillTx/>
              <a:latin typeface="Candara"/>
              <a:ea typeface="+mn-ea"/>
              <a:cs typeface="+mn-cs"/>
            </a:endParaRPr>
          </a:p>
        </p:txBody>
      </p:sp>
      <p:sp>
        <p:nvSpPr>
          <p:cNvPr id="2" name="Date Placeholder 2">
            <a:extLst>
              <a:ext uri="{FF2B5EF4-FFF2-40B4-BE49-F238E27FC236}">
                <a16:creationId xmlns:a16="http://schemas.microsoft.com/office/drawing/2014/main" id="{E89C457B-BFE8-6C02-0329-2A884DAF8B40}"/>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233652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1" name="Google Shape;311;p13"/>
          <p:cNvSpPr/>
          <p:nvPr/>
        </p:nvSpPr>
        <p:spPr>
          <a:xfrm>
            <a:off x="0" y="1"/>
            <a:ext cx="12192000" cy="646176"/>
          </a:xfrm>
          <a:prstGeom prst="rect">
            <a:avLst/>
          </a:prstGeom>
          <a:solidFill>
            <a:srgbClr val="24ABE2"/>
          </a:solidFill>
          <a:ln w="12700" cap="flat" cmpd="sng">
            <a:solidFill>
              <a:srgbClr val="28AB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ndara"/>
              <a:ea typeface="Candara"/>
              <a:cs typeface="Candara"/>
              <a:sym typeface="Candara"/>
            </a:endParaRPr>
          </a:p>
        </p:txBody>
      </p:sp>
      <p:pic>
        <p:nvPicPr>
          <p:cNvPr id="312" name="Google Shape;312;p13" descr="Chart&#10;&#10;Description automatically generated"/>
          <p:cNvPicPr preferRelativeResize="0"/>
          <p:nvPr/>
        </p:nvPicPr>
        <p:blipFill rotWithShape="1">
          <a:blip r:embed="rId3">
            <a:alphaModFix/>
          </a:blip>
          <a:srcRect b="11410"/>
          <a:stretch/>
        </p:blipFill>
        <p:spPr>
          <a:xfrm>
            <a:off x="1910503" y="0"/>
            <a:ext cx="7911932" cy="4106139"/>
          </a:xfrm>
          <a:prstGeom prst="rect">
            <a:avLst/>
          </a:prstGeom>
          <a:noFill/>
          <a:ln>
            <a:noFill/>
          </a:ln>
        </p:spPr>
      </p:pic>
      <p:pic>
        <p:nvPicPr>
          <p:cNvPr id="313" name="Google Shape;313;p13" descr="Graphical user interface, text&#10;&#10;Description automatically generated"/>
          <p:cNvPicPr preferRelativeResize="0"/>
          <p:nvPr/>
        </p:nvPicPr>
        <p:blipFill rotWithShape="1">
          <a:blip r:embed="rId4">
            <a:alphaModFix/>
          </a:blip>
          <a:srcRect t="21969" b="21646"/>
          <a:stretch/>
        </p:blipFill>
        <p:spPr>
          <a:xfrm>
            <a:off x="1508885" y="4106139"/>
            <a:ext cx="7911932" cy="2676591"/>
          </a:xfrm>
          <a:prstGeom prst="rect">
            <a:avLst/>
          </a:prstGeom>
          <a:noFill/>
          <a:ln>
            <a:noFill/>
          </a:ln>
        </p:spPr>
      </p:pic>
      <p:sp>
        <p:nvSpPr>
          <p:cNvPr id="3" name="Date Placeholder 2">
            <a:extLst>
              <a:ext uri="{FF2B5EF4-FFF2-40B4-BE49-F238E27FC236}">
                <a16:creationId xmlns:a16="http://schemas.microsoft.com/office/drawing/2014/main" id="{79843CBC-0797-442B-5279-A2270A194D79}"/>
              </a:ext>
            </a:extLst>
          </p:cNvPr>
          <p:cNvSpPr>
            <a:spLocks noGrp="1"/>
          </p:cNvSpPr>
          <p:nvPr>
            <p:ph type="dt" idx="10"/>
          </p:nvPr>
        </p:nvSpPr>
        <p:spPr/>
        <p:txBody>
          <a:bodyPr/>
          <a:lstStyle/>
          <a:p>
            <a:r>
              <a:rPr lang="en-US"/>
              <a:t>August 8,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299990"/>
            <a:ext cx="12192000" cy="1252728"/>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Post-2026 Guidelines </a:t>
            </a: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2" name="TextBox 1">
            <a:extLst>
              <a:ext uri="{FF2B5EF4-FFF2-40B4-BE49-F238E27FC236}">
                <a16:creationId xmlns:a16="http://schemas.microsoft.com/office/drawing/2014/main" id="{7B2C81BF-9772-28F5-DC0A-A5C41AFF979E}"/>
              </a:ext>
            </a:extLst>
          </p:cNvPr>
          <p:cNvSpPr txBox="1"/>
          <p:nvPr/>
        </p:nvSpPr>
        <p:spPr>
          <a:xfrm>
            <a:off x="626327" y="2703016"/>
            <a:ext cx="10939346" cy="415498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current Interim Guidelines sunset at the end of Calendar Year 2026.</a:t>
            </a:r>
          </a:p>
          <a:p>
            <a:pPr marL="342900" marR="0" lvl="0" indent="-34290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New operating criteria, and any supporting legislation and agreements, need to be effective before January 1, 2027.</a:t>
            </a:r>
          </a:p>
          <a:p>
            <a:pPr marL="342900" marR="0" lvl="0" indent="-34290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Notice of Intent to prepare an Environmental Impact Statement was published in the Federal Register on June 16, 2023.</a:t>
            </a:r>
          </a:p>
          <a:p>
            <a:pPr marL="800100" marR="0" lvl="1" indent="-342900" algn="l" defTabSz="457200" rtl="0" eaLnBrk="1" fontAlgn="auto" latinLnBrk="0" hangingPunct="1">
              <a:lnSpc>
                <a:spcPct val="100000"/>
              </a:lnSpc>
              <a:spcBef>
                <a:spcPts val="0"/>
              </a:spcBef>
              <a:spcAft>
                <a:spcPts val="60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60-day Scoping Period, with Scoping Comments due by August 15, 2023.</a:t>
            </a:r>
          </a:p>
          <a:p>
            <a:pPr marL="800100" marR="0" lvl="1" indent="-342900" algn="l" defTabSz="457200" rtl="0" eaLnBrk="1" fontAlgn="auto" latinLnBrk="0" hangingPunct="1">
              <a:lnSpc>
                <a:spcPct val="100000"/>
              </a:lnSpc>
              <a:spcBef>
                <a:spcPts val="0"/>
              </a:spcBef>
              <a:spcAft>
                <a:spcPts val="60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Anticipated 6-month “alternative development” phase.</a:t>
            </a:r>
          </a:p>
          <a:p>
            <a:pPr marL="800100" marR="0" lvl="1" indent="-342900" algn="l" defTabSz="457200" rtl="0" eaLnBrk="1" fontAlgn="auto" latinLnBrk="0" hangingPunct="1">
              <a:lnSpc>
                <a:spcPct val="100000"/>
              </a:lnSpc>
              <a:spcBef>
                <a:spcPts val="0"/>
              </a:spcBef>
              <a:spcAft>
                <a:spcPts val="60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DRAFT EIS planned for December 2024.</a:t>
            </a:r>
          </a:p>
          <a:p>
            <a:pPr marL="342900" marR="0" lvl="0" indent="-342900" algn="l" defTabSz="457200" rtl="0" eaLnBrk="1" fontAlgn="auto" latinLnBrk="0" hangingPunct="1">
              <a:lnSpc>
                <a:spcPct val="100000"/>
              </a:lnSpc>
              <a:spcBef>
                <a:spcPts val="0"/>
              </a:spcBef>
              <a:spcAft>
                <a:spcPts val="600"/>
              </a:spcAft>
              <a:buClr>
                <a:srgbClr val="CC6600"/>
              </a:buClr>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 name="Date Placeholder 2">
            <a:extLst>
              <a:ext uri="{FF2B5EF4-FFF2-40B4-BE49-F238E27FC236}">
                <a16:creationId xmlns:a16="http://schemas.microsoft.com/office/drawing/2014/main" id="{359AE441-F847-CEB1-8452-3388690F7210}"/>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238345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FEE3-782A-48BD-9D34-CBA5E4DEEC60}"/>
              </a:ext>
            </a:extLst>
          </p:cNvPr>
          <p:cNvSpPr>
            <a:spLocks noGrp="1"/>
          </p:cNvSpPr>
          <p:nvPr>
            <p:ph type="title" idx="4294967295"/>
          </p:nvPr>
        </p:nvSpPr>
        <p:spPr>
          <a:xfrm>
            <a:off x="2229417" y="1"/>
            <a:ext cx="8229600" cy="1033461"/>
          </a:xfrm>
        </p:spPr>
        <p:txBody>
          <a:bodyPr>
            <a:noAutofit/>
          </a:bodyPr>
          <a:lstStyle/>
          <a:p>
            <a:pPr>
              <a:defRPr/>
            </a:pPr>
            <a:r>
              <a:rPr lang="en-US" sz="4000" b="1" dirty="0">
                <a:effectLst>
                  <a:outerShdw blurRad="38100" dist="38100" dir="2700000" algn="tl">
                    <a:srgbClr val="000000">
                      <a:alpha val="43137"/>
                    </a:srgbClr>
                  </a:outerShdw>
                </a:effectLst>
              </a:rPr>
              <a:t>Arizona Reconsultation Process</a:t>
            </a:r>
          </a:p>
        </p:txBody>
      </p:sp>
      <p:grpSp>
        <p:nvGrpSpPr>
          <p:cNvPr id="9" name="Group 8">
            <a:extLst>
              <a:ext uri="{FF2B5EF4-FFF2-40B4-BE49-F238E27FC236}">
                <a16:creationId xmlns:a16="http://schemas.microsoft.com/office/drawing/2014/main" id="{6604A53E-933E-4B15-A1B3-022E81EE6331}"/>
              </a:ext>
            </a:extLst>
          </p:cNvPr>
          <p:cNvGrpSpPr/>
          <p:nvPr/>
        </p:nvGrpSpPr>
        <p:grpSpPr>
          <a:xfrm>
            <a:off x="2229417" y="1589899"/>
            <a:ext cx="8004442" cy="4702836"/>
            <a:chOff x="2181521" y="1252709"/>
            <a:chExt cx="8004442" cy="4702836"/>
          </a:xfrm>
        </p:grpSpPr>
        <p:sp>
          <p:nvSpPr>
            <p:cNvPr id="10" name="Oval 9">
              <a:extLst>
                <a:ext uri="{FF2B5EF4-FFF2-40B4-BE49-F238E27FC236}">
                  <a16:creationId xmlns:a16="http://schemas.microsoft.com/office/drawing/2014/main" id="{D7AC36B3-768E-4F60-84A4-D30242484782}"/>
                </a:ext>
              </a:extLst>
            </p:cNvPr>
            <p:cNvSpPr/>
            <p:nvPr/>
          </p:nvSpPr>
          <p:spPr>
            <a:xfrm>
              <a:off x="2181523" y="4673986"/>
              <a:ext cx="7839933" cy="1281559"/>
            </a:xfrm>
            <a:prstGeom prst="ellipse">
              <a:avLst/>
            </a:prstGeom>
            <a:solidFill>
              <a:srgbClr val="F89C50"/>
            </a:solidFill>
            <a:ln w="12700" cap="flat" cmpd="sng" algn="ctr">
              <a:solidFill>
                <a:srgbClr val="004386">
                  <a:lumMod val="75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4386">
                      <a:lumMod val="75000"/>
                    </a:srgbClr>
                  </a:solidFill>
                  <a:effectLst/>
                  <a:uLnTx/>
                  <a:uFillTx/>
                  <a:latin typeface="Candara"/>
                  <a:ea typeface="+mn-ea"/>
                  <a:cs typeface="+mn-cs"/>
                </a:rPr>
                <a:t>Arizona Reconsultation Committee (ARC):</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386">
                      <a:lumMod val="75000"/>
                    </a:srgbClr>
                  </a:solidFill>
                  <a:effectLst/>
                  <a:uLnTx/>
                  <a:uFillTx/>
                  <a:latin typeface="Candara"/>
                  <a:ea typeface="+mn-ea"/>
                  <a:cs typeface="+mn-cs"/>
                </a:rPr>
                <a:t>Arizona Colorado River stakeholders including:  cities, Tribes, agriculture, CAP users, industry, development, NGOs, and elected officials</a:t>
              </a:r>
            </a:p>
          </p:txBody>
        </p:sp>
        <p:sp>
          <p:nvSpPr>
            <p:cNvPr id="11" name="Oval 10">
              <a:extLst>
                <a:ext uri="{FF2B5EF4-FFF2-40B4-BE49-F238E27FC236}">
                  <a16:creationId xmlns:a16="http://schemas.microsoft.com/office/drawing/2014/main" id="{1B25B53D-2875-470B-9BB5-78AE2519FCC3}"/>
                </a:ext>
              </a:extLst>
            </p:cNvPr>
            <p:cNvSpPr/>
            <p:nvPr/>
          </p:nvSpPr>
          <p:spPr>
            <a:xfrm>
              <a:off x="4854326" y="2644228"/>
              <a:ext cx="2483351" cy="762835"/>
            </a:xfrm>
            <a:prstGeom prst="ellipse">
              <a:avLst/>
            </a:prstGeom>
            <a:solidFill>
              <a:srgbClr val="F89C50"/>
            </a:solidFill>
            <a:ln w="12700" cap="flat" cmpd="sng" algn="ctr">
              <a:solidFill>
                <a:srgbClr val="004386">
                  <a:lumMod val="75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4386">
                      <a:lumMod val="75000"/>
                    </a:srgbClr>
                  </a:solidFill>
                  <a:effectLst/>
                  <a:uLnTx/>
                  <a:uFillTx/>
                  <a:latin typeface="Candara"/>
                  <a:ea typeface="+mn-ea"/>
                  <a:cs typeface="+mn-cs"/>
                </a:rPr>
                <a:t>Arizona Strategy Team**</a:t>
              </a:r>
            </a:p>
          </p:txBody>
        </p:sp>
        <p:grpSp>
          <p:nvGrpSpPr>
            <p:cNvPr id="13" name="Group 12">
              <a:extLst>
                <a:ext uri="{FF2B5EF4-FFF2-40B4-BE49-F238E27FC236}">
                  <a16:creationId xmlns:a16="http://schemas.microsoft.com/office/drawing/2014/main" id="{3F352CD2-5299-429E-A9B6-BA13A90B8086}"/>
                </a:ext>
              </a:extLst>
            </p:cNvPr>
            <p:cNvGrpSpPr/>
            <p:nvPr/>
          </p:nvGrpSpPr>
          <p:grpSpPr>
            <a:xfrm>
              <a:off x="4279187" y="3536634"/>
              <a:ext cx="3677943" cy="1007783"/>
              <a:chOff x="1505489" y="3592570"/>
              <a:chExt cx="3677942" cy="1007783"/>
            </a:xfrm>
            <a:solidFill>
              <a:srgbClr val="F89C50"/>
            </a:solidFill>
          </p:grpSpPr>
          <p:sp>
            <p:nvSpPr>
              <p:cNvPr id="23" name="Oval 22">
                <a:extLst>
                  <a:ext uri="{FF2B5EF4-FFF2-40B4-BE49-F238E27FC236}">
                    <a16:creationId xmlns:a16="http://schemas.microsoft.com/office/drawing/2014/main" id="{5D60F607-B273-4E93-BA8F-114E4326786F}"/>
                  </a:ext>
                </a:extLst>
              </p:cNvPr>
              <p:cNvSpPr/>
              <p:nvPr/>
            </p:nvSpPr>
            <p:spPr>
              <a:xfrm>
                <a:off x="1505489" y="3592570"/>
                <a:ext cx="2896391" cy="922304"/>
              </a:xfrm>
              <a:prstGeom prst="ellipse">
                <a:avLst/>
              </a:prstGeom>
              <a:grpFill/>
              <a:ln w="12700" cap="flat" cmpd="sng" algn="ctr">
                <a:solidFill>
                  <a:srgbClr val="004386">
                    <a:lumMod val="75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386">
                        <a:lumMod val="75000"/>
                      </a:srgbClr>
                    </a:solidFill>
                    <a:effectLst/>
                    <a:uLnTx/>
                    <a:uFillTx/>
                    <a:latin typeface="Candara"/>
                    <a:ea typeface="+mn-ea"/>
                    <a:cs typeface="+mn-cs"/>
                  </a:rPr>
                  <a:t>AZ Technical Work Groups</a:t>
                </a:r>
              </a:p>
            </p:txBody>
          </p:sp>
          <p:sp>
            <p:nvSpPr>
              <p:cNvPr id="24" name="Oval 23">
                <a:extLst>
                  <a:ext uri="{FF2B5EF4-FFF2-40B4-BE49-F238E27FC236}">
                    <a16:creationId xmlns:a16="http://schemas.microsoft.com/office/drawing/2014/main" id="{40A81ED6-665D-418B-AC02-48F113225899}"/>
                  </a:ext>
                </a:extLst>
              </p:cNvPr>
              <p:cNvSpPr/>
              <p:nvPr/>
            </p:nvSpPr>
            <p:spPr>
              <a:xfrm>
                <a:off x="1918336" y="3652333"/>
                <a:ext cx="2896391" cy="922304"/>
              </a:xfrm>
              <a:prstGeom prst="ellipse">
                <a:avLst/>
              </a:prstGeom>
              <a:grpFill/>
              <a:ln w="12700" cap="flat" cmpd="sng" algn="ctr">
                <a:solidFill>
                  <a:srgbClr val="004386">
                    <a:lumMod val="75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4386">
                        <a:lumMod val="75000"/>
                      </a:srgbClr>
                    </a:solidFill>
                    <a:effectLst/>
                    <a:uLnTx/>
                    <a:uFillTx/>
                    <a:latin typeface="Candara"/>
                    <a:ea typeface="+mn-ea"/>
                    <a:cs typeface="+mn-cs"/>
                  </a:rPr>
                  <a:t>AZ Technical Work Groups</a:t>
                </a:r>
              </a:p>
            </p:txBody>
          </p:sp>
          <p:sp>
            <p:nvSpPr>
              <p:cNvPr id="25" name="Oval 24">
                <a:extLst>
                  <a:ext uri="{FF2B5EF4-FFF2-40B4-BE49-F238E27FC236}">
                    <a16:creationId xmlns:a16="http://schemas.microsoft.com/office/drawing/2014/main" id="{DCDB6906-2CCA-4E5F-9404-213E3A144ADD}"/>
                  </a:ext>
                </a:extLst>
              </p:cNvPr>
              <p:cNvSpPr/>
              <p:nvPr/>
            </p:nvSpPr>
            <p:spPr>
              <a:xfrm>
                <a:off x="2287040" y="3678049"/>
                <a:ext cx="2896391" cy="922304"/>
              </a:xfrm>
              <a:prstGeom prst="ellipse">
                <a:avLst/>
              </a:prstGeom>
              <a:grpFill/>
              <a:ln w="12700" cap="flat" cmpd="sng" algn="ctr">
                <a:solidFill>
                  <a:srgbClr val="004386">
                    <a:lumMod val="75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4386">
                        <a:lumMod val="75000"/>
                      </a:srgbClr>
                    </a:solidFill>
                    <a:effectLst/>
                    <a:uLnTx/>
                    <a:uFillTx/>
                    <a:latin typeface="Candara"/>
                    <a:ea typeface="+mn-ea"/>
                    <a:cs typeface="+mn-cs"/>
                  </a:rPr>
                  <a:t>Technical Work Groups</a:t>
                </a:r>
              </a:p>
            </p:txBody>
          </p:sp>
        </p:grpSp>
        <p:cxnSp>
          <p:nvCxnSpPr>
            <p:cNvPr id="14" name="Elbow Connector 15">
              <a:extLst>
                <a:ext uri="{FF2B5EF4-FFF2-40B4-BE49-F238E27FC236}">
                  <a16:creationId xmlns:a16="http://schemas.microsoft.com/office/drawing/2014/main" id="{956250D1-AA3E-4302-855C-7D70882F3A21}"/>
                </a:ext>
              </a:extLst>
            </p:cNvPr>
            <p:cNvCxnSpPr>
              <a:stCxn id="10" idx="2"/>
              <a:endCxn id="11" idx="2"/>
            </p:cNvCxnSpPr>
            <p:nvPr/>
          </p:nvCxnSpPr>
          <p:spPr>
            <a:xfrm rot="10800000" flipH="1">
              <a:off x="2181521" y="3025647"/>
              <a:ext cx="2672803" cy="2289119"/>
            </a:xfrm>
            <a:prstGeom prst="bentConnector3">
              <a:avLst>
                <a:gd name="adj1" fmla="val -8553"/>
              </a:avLst>
            </a:prstGeom>
            <a:noFill/>
            <a:ln w="50800" cap="flat" cmpd="sng" algn="ctr">
              <a:solidFill>
                <a:srgbClr val="F89C50"/>
              </a:solidFill>
              <a:prstDash val="solid"/>
              <a:miter lim="800000"/>
              <a:headEnd type="none"/>
              <a:tailEnd type="triangle"/>
            </a:ln>
            <a:effectLst/>
          </p:spPr>
        </p:cxnSp>
        <p:cxnSp>
          <p:nvCxnSpPr>
            <p:cNvPr id="15" name="Elbow Connector 16">
              <a:extLst>
                <a:ext uri="{FF2B5EF4-FFF2-40B4-BE49-F238E27FC236}">
                  <a16:creationId xmlns:a16="http://schemas.microsoft.com/office/drawing/2014/main" id="{9D16CDF0-E58B-43AE-8898-C6D1B1DFFC7C}"/>
                </a:ext>
              </a:extLst>
            </p:cNvPr>
            <p:cNvCxnSpPr>
              <a:stCxn id="10" idx="2"/>
              <a:endCxn id="23" idx="2"/>
            </p:cNvCxnSpPr>
            <p:nvPr/>
          </p:nvCxnSpPr>
          <p:spPr>
            <a:xfrm rot="10800000" flipH="1">
              <a:off x="2181522" y="3997785"/>
              <a:ext cx="2097665" cy="1316980"/>
            </a:xfrm>
            <a:prstGeom prst="bentConnector3">
              <a:avLst>
                <a:gd name="adj1" fmla="val -10898"/>
              </a:avLst>
            </a:prstGeom>
            <a:noFill/>
            <a:ln w="50800" cap="flat" cmpd="sng" algn="ctr">
              <a:solidFill>
                <a:srgbClr val="F89C50"/>
              </a:solidFill>
              <a:prstDash val="solid"/>
              <a:miter lim="800000"/>
              <a:headEnd type="none"/>
              <a:tailEnd type="triangle"/>
            </a:ln>
            <a:effectLst/>
          </p:spPr>
        </p:cxnSp>
        <p:cxnSp>
          <p:nvCxnSpPr>
            <p:cNvPr id="16" name="Elbow Connector 19">
              <a:extLst>
                <a:ext uri="{FF2B5EF4-FFF2-40B4-BE49-F238E27FC236}">
                  <a16:creationId xmlns:a16="http://schemas.microsoft.com/office/drawing/2014/main" id="{4E56D54B-E7D2-42CC-8FBD-44DBCD36E6DA}"/>
                </a:ext>
              </a:extLst>
            </p:cNvPr>
            <p:cNvCxnSpPr>
              <a:stCxn id="10" idx="2"/>
              <a:endCxn id="20" idx="2"/>
            </p:cNvCxnSpPr>
            <p:nvPr/>
          </p:nvCxnSpPr>
          <p:spPr>
            <a:xfrm rot="10800000" flipH="1">
              <a:off x="2181522" y="2197403"/>
              <a:ext cx="3155991" cy="3117363"/>
            </a:xfrm>
            <a:prstGeom prst="bentConnector3">
              <a:avLst>
                <a:gd name="adj1" fmla="val -7243"/>
              </a:avLst>
            </a:prstGeom>
            <a:noFill/>
            <a:ln w="50800" cap="flat" cmpd="sng" algn="ctr">
              <a:solidFill>
                <a:srgbClr val="F89C50"/>
              </a:solidFill>
              <a:prstDash val="solid"/>
              <a:miter lim="800000"/>
              <a:headEnd type="none"/>
              <a:tailEnd type="triangle"/>
            </a:ln>
            <a:effectLst/>
          </p:spPr>
        </p:cxnSp>
        <p:sp>
          <p:nvSpPr>
            <p:cNvPr id="17" name="Rectangle 16">
              <a:extLst>
                <a:ext uri="{FF2B5EF4-FFF2-40B4-BE49-F238E27FC236}">
                  <a16:creationId xmlns:a16="http://schemas.microsoft.com/office/drawing/2014/main" id="{5723FBED-80F8-45FC-A809-B1926EAA6011}"/>
                </a:ext>
              </a:extLst>
            </p:cNvPr>
            <p:cNvSpPr/>
            <p:nvPr/>
          </p:nvSpPr>
          <p:spPr>
            <a:xfrm>
              <a:off x="8317566" y="2141228"/>
              <a:ext cx="1868397" cy="762041"/>
            </a:xfrm>
            <a:prstGeom prst="rect">
              <a:avLst/>
            </a:prstGeom>
            <a:solidFill>
              <a:srgbClr val="3F3E40">
                <a:lumMod val="60000"/>
                <a:lumOff val="40000"/>
              </a:srgbClr>
            </a:solidFill>
            <a:ln w="12700" cap="flat" cmpd="sng" algn="ctr">
              <a:solidFill>
                <a:srgbClr val="FFFFFF">
                  <a:shade val="50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ndara"/>
                  <a:ea typeface="+mn-ea"/>
                  <a:cs typeface="+mn-cs"/>
                </a:rPr>
                <a:t>ROD &amp; Federal Legislation***</a:t>
              </a:r>
            </a:p>
          </p:txBody>
        </p:sp>
        <p:sp>
          <p:nvSpPr>
            <p:cNvPr id="18" name="Rectangle 17">
              <a:extLst>
                <a:ext uri="{FF2B5EF4-FFF2-40B4-BE49-F238E27FC236}">
                  <a16:creationId xmlns:a16="http://schemas.microsoft.com/office/drawing/2014/main" id="{1638D554-46F6-4448-96A0-8D1024286763}"/>
                </a:ext>
              </a:extLst>
            </p:cNvPr>
            <p:cNvSpPr/>
            <p:nvPr/>
          </p:nvSpPr>
          <p:spPr>
            <a:xfrm>
              <a:off x="8076646" y="1252709"/>
              <a:ext cx="2109317" cy="684860"/>
            </a:xfrm>
            <a:prstGeom prst="rect">
              <a:avLst/>
            </a:prstGeom>
            <a:solidFill>
              <a:srgbClr val="0070C0"/>
            </a:solidFill>
            <a:ln w="12700" cap="flat" cmpd="sng" algn="ctr">
              <a:solidFill>
                <a:srgbClr val="FFFFFF">
                  <a:shade val="50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ndara"/>
                  <a:ea typeface="+mn-ea"/>
                  <a:cs typeface="+mn-cs"/>
                </a:rPr>
                <a:t>BOR Process</a:t>
              </a:r>
            </a:p>
          </p:txBody>
        </p:sp>
        <p:sp>
          <p:nvSpPr>
            <p:cNvPr id="19" name="Rectangle 18">
              <a:extLst>
                <a:ext uri="{FF2B5EF4-FFF2-40B4-BE49-F238E27FC236}">
                  <a16:creationId xmlns:a16="http://schemas.microsoft.com/office/drawing/2014/main" id="{03D6594E-324F-4AAD-80B7-F3BE761FEE2D}"/>
                </a:ext>
              </a:extLst>
            </p:cNvPr>
            <p:cNvSpPr/>
            <p:nvPr/>
          </p:nvSpPr>
          <p:spPr>
            <a:xfrm>
              <a:off x="5041340" y="1274605"/>
              <a:ext cx="2109317" cy="684860"/>
            </a:xfrm>
            <a:prstGeom prst="rect">
              <a:avLst/>
            </a:prstGeom>
            <a:solidFill>
              <a:srgbClr val="00B050"/>
            </a:solidFill>
            <a:ln w="12700" cap="flat" cmpd="sng" algn="ctr">
              <a:solidFill>
                <a:srgbClr val="FFFFFF">
                  <a:shade val="50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4386">
                      <a:lumMod val="75000"/>
                    </a:srgbClr>
                  </a:solidFill>
                  <a:effectLst/>
                  <a:uLnTx/>
                  <a:uFillTx/>
                  <a:latin typeface="Candara"/>
                  <a:ea typeface="+mn-ea"/>
                  <a:cs typeface="+mn-cs"/>
                </a:rPr>
                <a:t>Basin States Process</a:t>
              </a:r>
            </a:p>
          </p:txBody>
        </p:sp>
        <p:sp>
          <p:nvSpPr>
            <p:cNvPr id="20" name="Oval 19">
              <a:extLst>
                <a:ext uri="{FF2B5EF4-FFF2-40B4-BE49-F238E27FC236}">
                  <a16:creationId xmlns:a16="http://schemas.microsoft.com/office/drawing/2014/main" id="{368F5699-0F22-400E-B92E-15A8E88E463C}"/>
                </a:ext>
              </a:extLst>
            </p:cNvPr>
            <p:cNvSpPr/>
            <p:nvPr/>
          </p:nvSpPr>
          <p:spPr>
            <a:xfrm>
              <a:off x="5337513" y="1880145"/>
              <a:ext cx="1516971" cy="634513"/>
            </a:xfrm>
            <a:prstGeom prst="ellipse">
              <a:avLst/>
            </a:prstGeom>
            <a:solidFill>
              <a:srgbClr val="F89C50"/>
            </a:solidFill>
            <a:ln w="12700" cap="flat" cmpd="sng" algn="ctr">
              <a:solidFill>
                <a:srgbClr val="004386">
                  <a:lumMod val="75000"/>
                </a:srgbClr>
              </a:solidFill>
              <a:prstDash val="solid"/>
              <a:miter lim="800000"/>
            </a:ln>
            <a:effectLst/>
          </p:spPr>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4386">
                      <a:lumMod val="75000"/>
                    </a:srgbClr>
                  </a:solidFill>
                  <a:effectLst/>
                  <a:uLnTx/>
                  <a:uFillTx/>
                  <a:latin typeface="Candara"/>
                  <a:ea typeface="+mn-ea"/>
                  <a:cs typeface="+mn-cs"/>
                </a:rPr>
                <a:t>Basin States*</a:t>
              </a:r>
            </a:p>
          </p:txBody>
        </p:sp>
        <p:cxnSp>
          <p:nvCxnSpPr>
            <p:cNvPr id="21" name="Straight Arrow Connector 20">
              <a:extLst>
                <a:ext uri="{FF2B5EF4-FFF2-40B4-BE49-F238E27FC236}">
                  <a16:creationId xmlns:a16="http://schemas.microsoft.com/office/drawing/2014/main" id="{3E8494F9-A5BC-49DB-8312-3009DD325A74}"/>
                </a:ext>
              </a:extLst>
            </p:cNvPr>
            <p:cNvCxnSpPr>
              <a:stCxn id="19" idx="3"/>
              <a:endCxn id="18" idx="1"/>
            </p:cNvCxnSpPr>
            <p:nvPr/>
          </p:nvCxnSpPr>
          <p:spPr>
            <a:xfrm flipV="1">
              <a:off x="7150656" y="1595139"/>
              <a:ext cx="925989" cy="21896"/>
            </a:xfrm>
            <a:prstGeom prst="straightConnector1">
              <a:avLst/>
            </a:prstGeom>
            <a:noFill/>
            <a:ln w="50800" cap="flat" cmpd="sng" algn="ctr">
              <a:solidFill>
                <a:srgbClr val="00B050"/>
              </a:solidFill>
              <a:prstDash val="solid"/>
              <a:miter lim="800000"/>
              <a:tailEnd type="triangle"/>
            </a:ln>
            <a:effectLst/>
          </p:spPr>
        </p:cxnSp>
        <p:cxnSp>
          <p:nvCxnSpPr>
            <p:cNvPr id="22" name="Elbow Connector 30">
              <a:extLst>
                <a:ext uri="{FF2B5EF4-FFF2-40B4-BE49-F238E27FC236}">
                  <a16:creationId xmlns:a16="http://schemas.microsoft.com/office/drawing/2014/main" id="{F9516B80-DF05-4568-AFAF-46CFB6D809A0}"/>
                </a:ext>
              </a:extLst>
            </p:cNvPr>
            <p:cNvCxnSpPr>
              <a:stCxn id="19" idx="3"/>
              <a:endCxn id="17" idx="1"/>
            </p:cNvCxnSpPr>
            <p:nvPr/>
          </p:nvCxnSpPr>
          <p:spPr>
            <a:xfrm>
              <a:off x="7150656" y="1617035"/>
              <a:ext cx="1166909" cy="905213"/>
            </a:xfrm>
            <a:prstGeom prst="bentConnector3">
              <a:avLst/>
            </a:prstGeom>
            <a:noFill/>
            <a:ln w="50800" cap="flat" cmpd="sng" algn="ctr">
              <a:solidFill>
                <a:srgbClr val="00B050"/>
              </a:solidFill>
              <a:prstDash val="solid"/>
              <a:miter lim="800000"/>
              <a:tailEnd type="triangle"/>
            </a:ln>
            <a:effectLst/>
          </p:spPr>
        </p:cxnSp>
      </p:grpSp>
      <p:sp>
        <p:nvSpPr>
          <p:cNvPr id="26" name="TextBox 25">
            <a:extLst>
              <a:ext uri="{FF2B5EF4-FFF2-40B4-BE49-F238E27FC236}">
                <a16:creationId xmlns:a16="http://schemas.microsoft.com/office/drawing/2014/main" id="{1AFD59EB-1C60-4657-8B9C-224702867FD2}"/>
              </a:ext>
            </a:extLst>
          </p:cNvPr>
          <p:cNvSpPr txBox="1"/>
          <p:nvPr/>
        </p:nvSpPr>
        <p:spPr>
          <a:xfrm>
            <a:off x="5010339" y="6314239"/>
            <a:ext cx="6228403" cy="46166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E40"/>
                </a:solidFill>
                <a:effectLst/>
                <a:uLnTx/>
                <a:uFillTx/>
                <a:latin typeface="Candara"/>
                <a:ea typeface="+mn-ea"/>
                <a:cs typeface="+mn-cs"/>
              </a:rPr>
              <a:t>*By invitation to support the co-Chairs</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E40"/>
                </a:solidFill>
                <a:effectLst/>
                <a:uLnTx/>
                <a:uFillTx/>
                <a:latin typeface="Candara"/>
                <a:ea typeface="+mn-ea"/>
                <a:cs typeface="+mn-cs"/>
              </a:rPr>
              <a:t>**Requires confidentiality agreement for legal advice and negotiating strategies</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F3E40"/>
                </a:solidFill>
                <a:effectLst/>
                <a:uLnTx/>
                <a:uFillTx/>
                <a:latin typeface="Candara"/>
                <a:ea typeface="+mn-ea"/>
                <a:cs typeface="+mn-cs"/>
              </a:rPr>
              <a:t>***Federal legislation if necessary</a:t>
            </a:r>
          </a:p>
        </p:txBody>
      </p:sp>
      <p:sp>
        <p:nvSpPr>
          <p:cNvPr id="4" name="Date Placeholder 3">
            <a:extLst>
              <a:ext uri="{FF2B5EF4-FFF2-40B4-BE49-F238E27FC236}">
                <a16:creationId xmlns:a16="http://schemas.microsoft.com/office/drawing/2014/main" id="{E4D3C1D1-04B1-F7CD-45B8-8C0197ECB3FC}"/>
              </a:ext>
            </a:extLst>
          </p:cNvPr>
          <p:cNvSpPr>
            <a:spLocks noGrp="1"/>
          </p:cNvSpPr>
          <p:nvPr>
            <p:ph type="dt" sz="half" idx="10"/>
          </p:nvPr>
        </p:nvSpPr>
        <p:spPr/>
        <p:txBody>
          <a:bodyPr/>
          <a:lstStyle/>
          <a:p>
            <a:r>
              <a:rPr lang="en-US" sz="1200" dirty="0">
                <a:solidFill>
                  <a:srgbClr val="073E87"/>
                </a:solidFill>
              </a:rPr>
              <a:t>August 8, 2023</a:t>
            </a:r>
          </a:p>
        </p:txBody>
      </p:sp>
    </p:spTree>
    <p:extLst>
      <p:ext uri="{BB962C8B-B14F-4D97-AF65-F5344CB8AC3E}">
        <p14:creationId xmlns:p14="http://schemas.microsoft.com/office/powerpoint/2010/main" val="34379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325628"/>
            <a:ext cx="12192000" cy="1252728"/>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Post-2026 Process: Tribal Engagement</a:t>
            </a: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2" name="Content Placeholder 4">
            <a:extLst>
              <a:ext uri="{FF2B5EF4-FFF2-40B4-BE49-F238E27FC236}">
                <a16:creationId xmlns:a16="http://schemas.microsoft.com/office/drawing/2014/main" id="{E8838066-299A-D6E1-7BFE-034DC4F0BF39}"/>
              </a:ext>
            </a:extLst>
          </p:cNvPr>
          <p:cNvSpPr txBox="1">
            <a:spLocks/>
          </p:cNvSpPr>
          <p:nvPr/>
        </p:nvSpPr>
        <p:spPr>
          <a:xfrm>
            <a:off x="539496" y="2916016"/>
            <a:ext cx="11464845" cy="4416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Reclamation is establishing a Federal-Tribes-States Group, led and facilitated by Reclamation.</a:t>
            </a:r>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Group will include the 30 Colorado River Basin Tribes and representatives of each of the seven Colorado River Basin States, and the United States.</a:t>
            </a:r>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Inaugural meeting scheduled for August 10.</a:t>
            </a:r>
          </a:p>
        </p:txBody>
      </p:sp>
      <p:sp>
        <p:nvSpPr>
          <p:cNvPr id="3" name="Date Placeholder 2">
            <a:extLst>
              <a:ext uri="{FF2B5EF4-FFF2-40B4-BE49-F238E27FC236}">
                <a16:creationId xmlns:a16="http://schemas.microsoft.com/office/drawing/2014/main" id="{B3F1BED1-10B2-B751-6F29-26322364C738}"/>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181621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A87E15-461A-4579-94E1-6C116A92684E}"/>
              </a:ext>
            </a:extLst>
          </p:cNvPr>
          <p:cNvSpPr>
            <a:spLocks noGrp="1" noRot="1" noChangeArrowheads="1"/>
          </p:cNvSpPr>
          <p:nvPr>
            <p:ph type="title"/>
          </p:nvPr>
        </p:nvSpPr>
        <p:spPr>
          <a:xfrm>
            <a:off x="0" y="325628"/>
            <a:ext cx="12192000" cy="1252728"/>
          </a:xfrm>
        </p:spPr>
        <p:txBody>
          <a:bodyP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panose="020E0502030303020204" pitchFamily="34" charset="0"/>
                <a:ea typeface="+mj-ea"/>
                <a:cs typeface="Arial" panose="020B0604020202020204" pitchFamily="34" charset="0"/>
              </a:rPr>
              <a:t>Considerations of Importance to Arizona</a:t>
            </a: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Slide Number Placeholder 2">
            <a:extLst>
              <a:ext uri="{FF2B5EF4-FFF2-40B4-BE49-F238E27FC236}">
                <a16:creationId xmlns:a16="http://schemas.microsoft.com/office/drawing/2014/main" id="{1BEA50AB-38A1-4021-894E-4C736385EC95}"/>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8666D9-BE27-4340-8C56-1701C85A723C}" type="slidenum">
              <a:rPr kumimoji="0" lang="en-US" sz="12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73E87"/>
              </a:solidFill>
              <a:effectLst/>
              <a:uLnTx/>
              <a:uFillTx/>
              <a:latin typeface="Candara"/>
              <a:ea typeface="+mn-ea"/>
              <a:cs typeface="+mn-cs"/>
            </a:endParaRPr>
          </a:p>
        </p:txBody>
      </p:sp>
      <p:sp>
        <p:nvSpPr>
          <p:cNvPr id="2" name="Content Placeholder 4">
            <a:extLst>
              <a:ext uri="{FF2B5EF4-FFF2-40B4-BE49-F238E27FC236}">
                <a16:creationId xmlns:a16="http://schemas.microsoft.com/office/drawing/2014/main" id="{E8838066-299A-D6E1-7BFE-034DC4F0BF39}"/>
              </a:ext>
            </a:extLst>
          </p:cNvPr>
          <p:cNvSpPr txBox="1">
            <a:spLocks/>
          </p:cNvSpPr>
          <p:nvPr/>
        </p:nvSpPr>
        <p:spPr>
          <a:xfrm>
            <a:off x="553122" y="2304978"/>
            <a:ext cx="11085755" cy="4416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C6600"/>
              </a:buClr>
              <a:defRPr/>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Account for the supply and demand imbalance.</a:t>
            </a:r>
          </a:p>
          <a:p>
            <a:pPr>
              <a:buClr>
                <a:srgbClr val="CC6600"/>
              </a:buClr>
              <a:defRPr/>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Examine system contents.</a:t>
            </a:r>
          </a:p>
          <a:p>
            <a:pPr>
              <a:buClr>
                <a:srgbClr val="CC6600"/>
              </a:buClr>
              <a:defRPr/>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Better enable conjunctive management of Lake Mead and </a:t>
            </a:r>
            <a:r>
              <a:rPr lang="en-US" dirty="0">
                <a:solidFill>
                  <a:prstClr val="black"/>
                </a:solidFill>
                <a:latin typeface="Candara" panose="020E0502030303020204" pitchFamily="34" charset="0"/>
              </a:rPr>
              <a:t>Lake </a:t>
            </a: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Powell.</a:t>
            </a:r>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The outcome must account for reduced flows through the Colorado River. </a:t>
            </a:r>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Also, the scope must anticipate a wide range of alternatives.</a:t>
            </a:r>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lang="en-US" dirty="0"/>
              <a:t>Seek Basin-wide solutions with burdens shared across the Basin.</a:t>
            </a:r>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lang="en-US" dirty="0"/>
              <a:t>Arizona tribes are a vital component within the Arizona discussion. </a:t>
            </a:r>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r>
              <a:rPr lang="en-US" dirty="0"/>
              <a:t>Collaboration with Mexico should </a:t>
            </a:r>
            <a:r>
              <a:rPr lang="en-US"/>
              <a:t>occur simultaneously.</a:t>
            </a:r>
            <a:endParaRPr lang="en-US" dirty="0"/>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endParaRPr lang="en-US" sz="2800" dirty="0"/>
          </a:p>
          <a:p>
            <a:pPr marL="228600" marR="0" lvl="0" indent="-228600" algn="l" defTabSz="914400" rtl="0" eaLnBrk="1" fontAlgn="auto" latinLnBrk="0" hangingPunct="1">
              <a:lnSpc>
                <a:spcPct val="90000"/>
              </a:lnSpc>
              <a:spcBef>
                <a:spcPts val="1000"/>
              </a:spcBef>
              <a:spcAft>
                <a:spcPts val="0"/>
              </a:spcAft>
              <a:buClr>
                <a:srgbClr val="CC6600"/>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 name="Date Placeholder 2">
            <a:extLst>
              <a:ext uri="{FF2B5EF4-FFF2-40B4-BE49-F238E27FC236}">
                <a16:creationId xmlns:a16="http://schemas.microsoft.com/office/drawing/2014/main" id="{0748AAD2-53DB-FE2B-4154-7DD5CB2C332A}"/>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a:defRPr lang="en-US"/>
            </a:defPPr>
            <a:lvl1pPr marL="0" marR="0" lvl="0" algn="l"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002060"/>
                </a:solidFill>
                <a:latin typeface="Calibri"/>
                <a:ea typeface="Calibri"/>
                <a:cs typeface="Calibri"/>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a:ln>
                  <a:noFill/>
                </a:ln>
                <a:solidFill>
                  <a:srgbClr val="002060"/>
                </a:solidFill>
                <a:effectLst/>
                <a:uLnTx/>
                <a:uFillTx/>
                <a:latin typeface="Calibri"/>
                <a:cs typeface="Calibri"/>
                <a:sym typeface="Calibri"/>
              </a:rPr>
              <a:t>August 8, 2023</a:t>
            </a:r>
            <a:endParaRPr kumimoji="0" lang="en-US" sz="1200" b="0" i="0" u="none" strike="noStrike" kern="1200" cap="none" spc="0" normalizeH="0" baseline="0" noProof="0" dirty="0">
              <a:ln>
                <a:noFill/>
              </a:ln>
              <a:solidFill>
                <a:srgbClr val="002060"/>
              </a:solidFill>
              <a:effectLst/>
              <a:uLnTx/>
              <a:uFillTx/>
              <a:latin typeface="Calibri"/>
              <a:cs typeface="Calibri"/>
              <a:sym typeface="Calibri"/>
            </a:endParaRPr>
          </a:p>
        </p:txBody>
      </p:sp>
    </p:spTree>
    <p:extLst>
      <p:ext uri="{BB962C8B-B14F-4D97-AF65-F5344CB8AC3E}">
        <p14:creationId xmlns:p14="http://schemas.microsoft.com/office/powerpoint/2010/main" val="120987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p:nvPr/>
        </p:nvSpPr>
        <p:spPr>
          <a:xfrm>
            <a:off x="838200" y="2333625"/>
            <a:ext cx="7696200" cy="4614672"/>
          </a:xfrm>
          <a:prstGeom prst="rect">
            <a:avLst/>
          </a:prstGeom>
          <a:noFill/>
          <a:ln>
            <a:noFill/>
          </a:ln>
        </p:spPr>
        <p:txBody>
          <a:bodyPr spcFirstLastPara="1" wrap="square" lIns="91425" tIns="45700" rIns="91425" bIns="45700" anchor="t" anchorCtr="0">
            <a:normAutofit/>
          </a:bodyPr>
          <a:lstStyle/>
          <a:p>
            <a:pPr marL="68580" marR="0" lvl="0" indent="0" algn="l" defTabSz="914400" rtl="0" eaLnBrk="1" fontAlgn="auto" latinLnBrk="0" hangingPunct="1">
              <a:lnSpc>
                <a:spcPct val="90000"/>
              </a:lnSpc>
              <a:spcBef>
                <a:spcPts val="0"/>
              </a:spcBef>
              <a:spcAft>
                <a:spcPts val="0"/>
              </a:spcAft>
              <a:buClr>
                <a:srgbClr val="002060"/>
              </a:buClr>
              <a:buSzPts val="4000"/>
              <a:buFont typeface="Arial"/>
              <a:buNone/>
              <a:tabLst/>
              <a:defRPr/>
            </a:pPr>
            <a:r>
              <a:rPr kumimoji="0" lang="en-US" sz="4300" b="1" i="0" u="none" strike="noStrike" kern="0" cap="none" spc="0" normalizeH="0" baseline="0" noProof="0" dirty="0">
                <a:ln>
                  <a:noFill/>
                </a:ln>
                <a:solidFill>
                  <a:srgbClr val="002060"/>
                </a:solidFill>
                <a:effectLst/>
                <a:uLnTx/>
                <a:uFillTx/>
                <a:latin typeface="Candara"/>
                <a:ea typeface="Candara"/>
                <a:cs typeface="Candara"/>
                <a:sym typeface="Candara"/>
              </a:rPr>
              <a:t>Nicole Klobas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6858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endParaRPr kumimoji="0" sz="1200" b="0" i="0" u="none" strike="noStrike" kern="0" cap="none" spc="0" normalizeH="0" baseline="0" noProof="0" dirty="0">
              <a:ln>
                <a:noFill/>
              </a:ln>
              <a:solidFill>
                <a:srgbClr val="002060"/>
              </a:solidFill>
              <a:effectLst/>
              <a:uLnTx/>
              <a:uFillTx/>
              <a:latin typeface="Candara"/>
              <a:ea typeface="Candara"/>
              <a:cs typeface="Candara"/>
              <a:sym typeface="Candara"/>
            </a:endParaRPr>
          </a:p>
          <a:p>
            <a:pPr marL="6858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Candara"/>
                <a:ea typeface="Candara"/>
                <a:cs typeface="Candara"/>
                <a:sym typeface="Candara"/>
              </a:rPr>
              <a:t>Phone: </a:t>
            </a:r>
            <a:r>
              <a:rPr kumimoji="0" lang="en-US" sz="3200" b="0" i="0" u="none" strike="noStrike" kern="0" cap="none" spc="0" normalizeH="0" baseline="0" noProof="0" dirty="0">
                <a:ln>
                  <a:noFill/>
                </a:ln>
                <a:solidFill>
                  <a:srgbClr val="002060"/>
                </a:solidFill>
                <a:effectLst/>
                <a:uLnTx/>
                <a:uFillTx/>
                <a:latin typeface="Candara"/>
                <a:ea typeface="Candara"/>
                <a:cs typeface="Candara"/>
                <a:sym typeface="Candara"/>
              </a:rPr>
              <a:t>602.771.8472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6858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Candara"/>
                <a:ea typeface="Candara"/>
                <a:cs typeface="Candara"/>
                <a:sym typeface="Candara"/>
              </a:rPr>
              <a:t>Email: </a:t>
            </a:r>
            <a:r>
              <a:rPr kumimoji="0" lang="en-US" sz="3200" b="0" i="0" u="sng" strike="noStrike" kern="0" cap="none" spc="0" normalizeH="0" baseline="0" noProof="0" dirty="0">
                <a:ln>
                  <a:noFill/>
                </a:ln>
                <a:solidFill>
                  <a:srgbClr val="002060"/>
                </a:solidFill>
                <a:effectLst/>
                <a:uLnTx/>
                <a:uFillTx/>
                <a:latin typeface="Candara"/>
                <a:ea typeface="Candara"/>
                <a:cs typeface="Candara"/>
                <a:sym typeface="Candara"/>
                <a:hlinkClick r:id="rId3"/>
              </a:rPr>
              <a:t>ndklobas@azwater.gov</a:t>
            </a:r>
            <a:endParaRPr kumimoji="0" lang="en-US" sz="3200" b="0" i="0" u="sng" strike="noStrike" kern="0" cap="none" spc="0" normalizeH="0" baseline="0" noProof="0" dirty="0">
              <a:ln>
                <a:noFill/>
              </a:ln>
              <a:solidFill>
                <a:srgbClr val="002060"/>
              </a:solidFill>
              <a:effectLst/>
              <a:uLnTx/>
              <a:uFillTx/>
              <a:latin typeface="Candara"/>
              <a:ea typeface="Candara"/>
              <a:cs typeface="Candara"/>
              <a:sym typeface="Candara"/>
            </a:endParaRPr>
          </a:p>
          <a:p>
            <a:pPr marL="6858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endParaRPr kumimoji="0" sz="1200" b="0" i="0" u="none" strike="noStrike" kern="0" cap="none" spc="0" normalizeH="0" baseline="0" noProof="0" dirty="0">
              <a:ln>
                <a:noFill/>
              </a:ln>
              <a:solidFill>
                <a:srgbClr val="002060"/>
              </a:solidFill>
              <a:effectLst/>
              <a:uLnTx/>
              <a:uFillTx/>
              <a:latin typeface="Candara"/>
              <a:ea typeface="Candara"/>
              <a:cs typeface="Candara"/>
              <a:sym typeface="Candara"/>
            </a:endParaRPr>
          </a:p>
          <a:p>
            <a:pPr marL="6858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Candara"/>
                <a:ea typeface="Candara"/>
                <a:cs typeface="Candara"/>
                <a:sym typeface="Candara"/>
              </a:rPr>
              <a:t>Website: </a:t>
            </a:r>
            <a:r>
              <a:rPr kumimoji="0" lang="en-US" sz="3200" b="0" i="0" u="none" strike="noStrike" kern="0" cap="none" spc="0" normalizeH="0" baseline="0" noProof="0" dirty="0">
                <a:ln>
                  <a:noFill/>
                </a:ln>
                <a:solidFill>
                  <a:srgbClr val="4472C4"/>
                </a:solidFill>
                <a:effectLst/>
                <a:uLnTx/>
                <a:uFillTx/>
                <a:latin typeface="Candara"/>
                <a:ea typeface="Candara"/>
                <a:cs typeface="Candara"/>
                <a:sym typeface="Candara"/>
              </a:rPr>
              <a:t>new.azwater.gov </a:t>
            </a:r>
            <a:r>
              <a:rPr kumimoji="0" lang="en-US" sz="3200" b="0" i="0" u="sng" strike="noStrike" kern="0" cap="none" spc="0" normalizeH="0" baseline="0" noProof="0" dirty="0">
                <a:ln>
                  <a:noFill/>
                </a:ln>
                <a:solidFill>
                  <a:srgbClr val="FFFFFF"/>
                </a:solidFill>
                <a:effectLst/>
                <a:uLnTx/>
                <a:uFillTx/>
                <a:latin typeface="Candara"/>
                <a:ea typeface="Candara"/>
                <a:cs typeface="Candara"/>
                <a:sym typeface="Candara"/>
                <a:hlinkClick r:id="rId4">
                  <a:extLst>
                    <a:ext uri="{A12FA001-AC4F-418D-AE19-62706E023703}">
                      <ahyp:hlinkClr xmlns:ahyp="http://schemas.microsoft.com/office/drawing/2018/hyperlinkcolor" val="tx"/>
                    </a:ext>
                  </a:extLst>
                </a:hlinkClick>
              </a:rPr>
              <a:t>w.azwater.gov</a:t>
            </a:r>
            <a:r>
              <a:rPr kumimoji="0" lang="en-US" sz="3200" b="0" i="0" u="none" strike="noStrike" kern="0" cap="none" spc="0" normalizeH="0" baseline="0" noProof="0" dirty="0">
                <a:ln>
                  <a:noFill/>
                </a:ln>
                <a:solidFill>
                  <a:srgbClr val="FFFFFF"/>
                </a:solidFill>
                <a:effectLst/>
                <a:uLnTx/>
                <a:uFillTx/>
                <a:latin typeface="Candara"/>
                <a:ea typeface="Candara"/>
                <a:cs typeface="Candara"/>
                <a:sym typeface="Candara"/>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68580" marR="0" lvl="0" indent="0" algn="l" defTabSz="914400" rtl="0" eaLnBrk="1" fontAlgn="auto" latinLnBrk="0" hangingPunct="1">
              <a:lnSpc>
                <a:spcPct val="90000"/>
              </a:lnSpc>
              <a:spcBef>
                <a:spcPts val="100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Candara"/>
                <a:ea typeface="Candara"/>
                <a:cs typeface="Candara"/>
                <a:sym typeface="Candara"/>
              </a:rPr>
              <a:t>Twitter: </a:t>
            </a:r>
            <a:r>
              <a:rPr kumimoji="0" lang="en-US" sz="3200" b="0" i="0" u="none" strike="noStrike" kern="0" cap="none" spc="0" normalizeH="0" baseline="0" noProof="0" dirty="0">
                <a:ln>
                  <a:noFill/>
                </a:ln>
                <a:solidFill>
                  <a:srgbClr val="4472C4"/>
                </a:solidFill>
                <a:effectLst/>
                <a:uLnTx/>
                <a:uFillTx/>
                <a:latin typeface="Candara"/>
                <a:ea typeface="Candara"/>
                <a:cs typeface="Candara"/>
                <a:sym typeface="Candara"/>
              </a:rPr>
              <a:t>@azwater </a:t>
            </a:r>
            <a:endParaRPr kumimoji="0" sz="1400" b="0" i="0" u="none" strike="noStrike" kern="0" cap="none" spc="0" normalizeH="0" baseline="0" noProof="0" dirty="0">
              <a:ln>
                <a:noFill/>
              </a:ln>
              <a:solidFill>
                <a:srgbClr val="4472C4"/>
              </a:solidFill>
              <a:effectLst/>
              <a:uLnTx/>
              <a:uFillTx/>
              <a:latin typeface="Arial"/>
              <a:ea typeface="Arial"/>
              <a:cs typeface="Arial"/>
              <a:sym typeface="Arial"/>
            </a:endParaRPr>
          </a:p>
        </p:txBody>
      </p:sp>
      <p:pic>
        <p:nvPicPr>
          <p:cNvPr id="320" name="Google Shape;320;p14"/>
          <p:cNvPicPr preferRelativeResize="0"/>
          <p:nvPr/>
        </p:nvPicPr>
        <p:blipFill rotWithShape="1">
          <a:blip r:embed="rId5">
            <a:alphaModFix/>
          </a:blip>
          <a:srcRect b="29254"/>
          <a:stretch/>
        </p:blipFill>
        <p:spPr>
          <a:xfrm>
            <a:off x="7772400" y="2819470"/>
            <a:ext cx="3429000" cy="2785731"/>
          </a:xfrm>
          <a:prstGeom prst="rect">
            <a:avLst/>
          </a:prstGeom>
          <a:noFill/>
          <a:ln>
            <a:noFill/>
          </a:ln>
        </p:spPr>
      </p:pic>
      <p:sp>
        <p:nvSpPr>
          <p:cNvPr id="321" name="Google Shape;321;p14"/>
          <p:cNvSpPr txBox="1"/>
          <p:nvPr/>
        </p:nvSpPr>
        <p:spPr>
          <a:xfrm>
            <a:off x="304800" y="338328"/>
            <a:ext cx="11582399" cy="65227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800"/>
              <a:buFont typeface="Calibri"/>
              <a:buNone/>
              <a:tabLst/>
              <a:defRPr/>
            </a:pPr>
            <a:endParaRPr kumimoji="0" sz="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ndara"/>
              <a:ea typeface="Candara"/>
              <a:cs typeface="Candara"/>
              <a:sym typeface="Candara"/>
            </a:endParaRPr>
          </a:p>
          <a:p>
            <a:pPr marL="0" marR="0" lvl="0" indent="0" algn="ctr" defTabSz="914400" rtl="0" eaLnBrk="1" fontAlgn="auto" latinLnBrk="0" hangingPunct="1">
              <a:lnSpc>
                <a:spcPct val="100000"/>
              </a:lnSpc>
              <a:spcBef>
                <a:spcPts val="0"/>
              </a:spcBef>
              <a:spcAft>
                <a:spcPts val="0"/>
              </a:spcAft>
              <a:buClr>
                <a:srgbClr val="FFFFFF"/>
              </a:buClr>
              <a:buSzPts val="5400"/>
              <a:buFont typeface="Candara"/>
              <a:buNone/>
              <a:tabLst/>
              <a:defRPr/>
            </a:pPr>
            <a:r>
              <a:rPr kumimoji="0" lang="en-US" sz="5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ndara"/>
                <a:ea typeface="Candara"/>
                <a:cs typeface="Candara"/>
                <a:sym typeface="Candara"/>
              </a:rPr>
              <a:t>Questions?</a:t>
            </a:r>
            <a:endParaRPr kumimoji="0" sz="14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sym typeface="Arial"/>
            </a:endParaRPr>
          </a:p>
        </p:txBody>
      </p:sp>
      <p:sp>
        <p:nvSpPr>
          <p:cNvPr id="3" name="Date Placeholder 2">
            <a:extLst>
              <a:ext uri="{FF2B5EF4-FFF2-40B4-BE49-F238E27FC236}">
                <a16:creationId xmlns:a16="http://schemas.microsoft.com/office/drawing/2014/main" id="{289AF94B-0B73-F1EA-C3AB-5CD29E358B96}"/>
              </a:ext>
            </a:extLst>
          </p:cNvPr>
          <p:cNvSpPr>
            <a:spLocks noGrp="1"/>
          </p:cNvSpPr>
          <p:nvPr>
            <p:ph type="dt" idx="10"/>
          </p:nvPr>
        </p:nvSpPr>
        <p:spPr/>
        <p:txBody>
          <a:bodyPr/>
          <a:lstStyle/>
          <a:p>
            <a:r>
              <a:rPr lang="en-US" dirty="0"/>
              <a:t>August 8, 2023</a:t>
            </a:r>
          </a:p>
        </p:txBody>
      </p:sp>
    </p:spTree>
    <p:extLst>
      <p:ext uri="{BB962C8B-B14F-4D97-AF65-F5344CB8AC3E}">
        <p14:creationId xmlns:p14="http://schemas.microsoft.com/office/powerpoint/2010/main" val="74481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F85BDD-BE10-48DC-8AD4-32C3D2FFE7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000" b="8358"/>
          <a:stretch/>
        </p:blipFill>
        <p:spPr>
          <a:xfrm>
            <a:off x="990599" y="2209800"/>
            <a:ext cx="10210800" cy="3664074"/>
          </a:xfrm>
          <a:prstGeom prst="rect">
            <a:avLst/>
          </a:prstGeom>
        </p:spPr>
      </p:pic>
      <p:sp>
        <p:nvSpPr>
          <p:cNvPr id="5" name="Title 2">
            <a:extLst>
              <a:ext uri="{FF2B5EF4-FFF2-40B4-BE49-F238E27FC236}">
                <a16:creationId xmlns:a16="http://schemas.microsoft.com/office/drawing/2014/main" id="{B0DE5F7C-6D55-4040-9A23-F187771321E2}"/>
              </a:ext>
            </a:extLst>
          </p:cNvPr>
          <p:cNvSpPr txBox="1">
            <a:spLocks/>
          </p:cNvSpPr>
          <p:nvPr/>
        </p:nvSpPr>
        <p:spPr>
          <a:xfrm>
            <a:off x="0" y="96780"/>
            <a:ext cx="12191999" cy="1252728"/>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a:ea typeface="+mj-ea"/>
                <a:cs typeface="+mj-cs"/>
              </a:rPr>
              <a:t>Arizona Water Use By Source (2019)</a:t>
            </a:r>
          </a:p>
        </p:txBody>
      </p:sp>
      <p:sp>
        <p:nvSpPr>
          <p:cNvPr id="4" name="Date Placeholder 3">
            <a:extLst>
              <a:ext uri="{FF2B5EF4-FFF2-40B4-BE49-F238E27FC236}">
                <a16:creationId xmlns:a16="http://schemas.microsoft.com/office/drawing/2014/main" id="{BFA245D2-B5CA-FCE5-0D77-58661913091E}"/>
              </a:ext>
            </a:extLst>
          </p:cNvPr>
          <p:cNvSpPr>
            <a:spLocks noGrp="1"/>
          </p:cNvSpPr>
          <p:nvPr>
            <p:ph type="dt" idx="10"/>
          </p:nvPr>
        </p:nvSpPr>
        <p:spPr/>
        <p:txBody>
          <a:bodyPr/>
          <a:lstStyle/>
          <a:p>
            <a:r>
              <a:rPr lang="en-US"/>
              <a:t>August 8, 2023</a:t>
            </a:r>
          </a:p>
        </p:txBody>
      </p:sp>
    </p:spTree>
    <p:extLst>
      <p:ext uri="{BB962C8B-B14F-4D97-AF65-F5344CB8AC3E}">
        <p14:creationId xmlns:p14="http://schemas.microsoft.com/office/powerpoint/2010/main" val="9852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9C4666-DA56-3C36-EDA0-A554F36366BB}"/>
              </a:ext>
            </a:extLst>
          </p:cNvPr>
          <p:cNvSpPr txBox="1"/>
          <p:nvPr/>
        </p:nvSpPr>
        <p:spPr>
          <a:xfrm>
            <a:off x="1697262" y="412370"/>
            <a:ext cx="87959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ea typeface="+mn-ea"/>
                <a:cs typeface="+mn-cs"/>
              </a:rPr>
              <a:t>Arizona’s Colorado River Use (2022)</a:t>
            </a:r>
          </a:p>
        </p:txBody>
      </p:sp>
      <p:graphicFrame>
        <p:nvGraphicFramePr>
          <p:cNvPr id="8" name="Chart 7">
            <a:extLst>
              <a:ext uri="{FF2B5EF4-FFF2-40B4-BE49-F238E27FC236}">
                <a16:creationId xmlns:a16="http://schemas.microsoft.com/office/drawing/2014/main" id="{B4B39227-4F1C-FE6E-CF24-6929039B87C6}"/>
              </a:ext>
            </a:extLst>
          </p:cNvPr>
          <p:cNvGraphicFramePr/>
          <p:nvPr/>
        </p:nvGraphicFramePr>
        <p:xfrm>
          <a:off x="3112578" y="2509321"/>
          <a:ext cx="5968539" cy="39790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BBC21A7-571E-4D84-3A42-EE5C55E1E484}"/>
              </a:ext>
            </a:extLst>
          </p:cNvPr>
          <p:cNvSpPr txBox="1"/>
          <p:nvPr/>
        </p:nvSpPr>
        <p:spPr>
          <a:xfrm>
            <a:off x="4566648" y="1670334"/>
            <a:ext cx="2425054" cy="50270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25000" noProof="0" dirty="0">
                <a:ln>
                  <a:noFill/>
                </a:ln>
                <a:solidFill>
                  <a:srgbClr val="7030A0"/>
                </a:solidFill>
                <a:effectLst/>
                <a:uLnTx/>
                <a:uFillTx/>
                <a:latin typeface="Arial" panose="020B0604020202020204" pitchFamily="34" charset="0"/>
                <a:ea typeface="+mn-ea"/>
                <a:cs typeface="Arial" panose="020B0604020202020204" pitchFamily="34" charset="0"/>
              </a:rPr>
              <a:t>.5% </a:t>
            </a:r>
            <a:endParaRPr kumimoji="0" lang="en-US" sz="2800" b="1" i="0" u="none" strike="noStrike" kern="1200" cap="none" spc="0" normalizeH="0" baseline="-2500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E42E8CE4-AB4A-E723-6C99-9C7C25AE7671}"/>
              </a:ext>
            </a:extLst>
          </p:cNvPr>
          <p:cNvSpPr txBox="1"/>
          <p:nvPr/>
        </p:nvSpPr>
        <p:spPr>
          <a:xfrm>
            <a:off x="4566648" y="2219748"/>
            <a:ext cx="2425054" cy="21544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25000" noProof="0" dirty="0">
                <a:ln>
                  <a:noFill/>
                </a:ln>
                <a:solidFill>
                  <a:srgbClr val="7030A0"/>
                </a:solidFill>
                <a:effectLst/>
                <a:uLnTx/>
                <a:uFillTx/>
                <a:latin typeface="Arial" panose="020B0604020202020204" pitchFamily="34" charset="0"/>
                <a:ea typeface="+mn-ea"/>
                <a:cs typeface="Arial" panose="020B0604020202020204" pitchFamily="34" charset="0"/>
              </a:rPr>
              <a:t>On-River Wildlife Refuge </a:t>
            </a:r>
          </a:p>
        </p:txBody>
      </p:sp>
      <p:grpSp>
        <p:nvGrpSpPr>
          <p:cNvPr id="14" name="Group 13">
            <a:extLst>
              <a:ext uri="{FF2B5EF4-FFF2-40B4-BE49-F238E27FC236}">
                <a16:creationId xmlns:a16="http://schemas.microsoft.com/office/drawing/2014/main" id="{6C122407-2819-4D6D-76CC-087B4B7DF995}"/>
              </a:ext>
            </a:extLst>
          </p:cNvPr>
          <p:cNvGrpSpPr/>
          <p:nvPr/>
        </p:nvGrpSpPr>
        <p:grpSpPr>
          <a:xfrm>
            <a:off x="3535508" y="2634597"/>
            <a:ext cx="1626491" cy="221148"/>
            <a:chOff x="3553691" y="2011143"/>
            <a:chExt cx="1626491" cy="221148"/>
          </a:xfrm>
        </p:grpSpPr>
        <p:cxnSp>
          <p:nvCxnSpPr>
            <p:cNvPr id="15" name="Straight Arrow Connector 14">
              <a:extLst>
                <a:ext uri="{FF2B5EF4-FFF2-40B4-BE49-F238E27FC236}">
                  <a16:creationId xmlns:a16="http://schemas.microsoft.com/office/drawing/2014/main" id="{FA0FA6CB-9757-C87D-5D70-380826415349}"/>
                </a:ext>
              </a:extLst>
            </p:cNvPr>
            <p:cNvCxnSpPr>
              <a:cxnSpLocks/>
            </p:cNvCxnSpPr>
            <p:nvPr/>
          </p:nvCxnSpPr>
          <p:spPr>
            <a:xfrm>
              <a:off x="5014541" y="2011143"/>
              <a:ext cx="165641" cy="221148"/>
            </a:xfrm>
            <a:prstGeom prst="straightConnector1">
              <a:avLst/>
            </a:prstGeom>
            <a:ln w="38100">
              <a:solidFill>
                <a:srgbClr val="22498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0D4B50-CA3D-AB42-59A7-7E6F0F10D6EA}"/>
                </a:ext>
              </a:extLst>
            </p:cNvPr>
            <p:cNvCxnSpPr>
              <a:cxnSpLocks/>
            </p:cNvCxnSpPr>
            <p:nvPr/>
          </p:nvCxnSpPr>
          <p:spPr>
            <a:xfrm flipH="1">
              <a:off x="3553691" y="2017406"/>
              <a:ext cx="1472395" cy="0"/>
            </a:xfrm>
            <a:prstGeom prst="line">
              <a:avLst/>
            </a:prstGeom>
            <a:ln w="38100">
              <a:solidFill>
                <a:srgbClr val="224986"/>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389BE8D-41A7-1F6E-1A0F-5F9E9835B78C}"/>
              </a:ext>
            </a:extLst>
          </p:cNvPr>
          <p:cNvSpPr txBox="1"/>
          <p:nvPr/>
        </p:nvSpPr>
        <p:spPr>
          <a:xfrm>
            <a:off x="3436169" y="2179699"/>
            <a:ext cx="1218339"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24986"/>
                </a:solidFill>
                <a:effectLst/>
                <a:uLnTx/>
                <a:uFillTx/>
                <a:latin typeface="Arial" panose="020B0604020202020204" pitchFamily="34" charset="0"/>
                <a:ea typeface="+mn-ea"/>
                <a:cs typeface="Arial" panose="020B0604020202020204" pitchFamily="34" charset="0"/>
              </a:rPr>
              <a:t>11.1%</a:t>
            </a:r>
          </a:p>
        </p:txBody>
      </p:sp>
      <p:sp>
        <p:nvSpPr>
          <p:cNvPr id="18" name="TextBox 17">
            <a:extLst>
              <a:ext uri="{FF2B5EF4-FFF2-40B4-BE49-F238E27FC236}">
                <a16:creationId xmlns:a16="http://schemas.microsoft.com/office/drawing/2014/main" id="{D1841977-8248-2EC3-551C-C61DCC9B3302}"/>
              </a:ext>
            </a:extLst>
          </p:cNvPr>
          <p:cNvSpPr txBox="1"/>
          <p:nvPr/>
        </p:nvSpPr>
        <p:spPr>
          <a:xfrm>
            <a:off x="3436169" y="2642611"/>
            <a:ext cx="2028610" cy="24622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4986"/>
                </a:solidFill>
                <a:effectLst/>
                <a:uLnTx/>
                <a:uFillTx/>
                <a:latin typeface="Arial" panose="020B0604020202020204" pitchFamily="34" charset="0"/>
                <a:ea typeface="+mn-ea"/>
                <a:cs typeface="Arial" panose="020B0604020202020204" pitchFamily="34" charset="0"/>
              </a:rPr>
              <a:t>On-River Tribal</a:t>
            </a:r>
          </a:p>
        </p:txBody>
      </p:sp>
      <p:grpSp>
        <p:nvGrpSpPr>
          <p:cNvPr id="19" name="Group 18">
            <a:extLst>
              <a:ext uri="{FF2B5EF4-FFF2-40B4-BE49-F238E27FC236}">
                <a16:creationId xmlns:a16="http://schemas.microsoft.com/office/drawing/2014/main" id="{09601B21-646F-21D2-4AEE-0798E6D0D785}"/>
              </a:ext>
            </a:extLst>
          </p:cNvPr>
          <p:cNvGrpSpPr/>
          <p:nvPr/>
        </p:nvGrpSpPr>
        <p:grpSpPr>
          <a:xfrm rot="10800000" flipH="1">
            <a:off x="3259871" y="5792739"/>
            <a:ext cx="1438649" cy="324735"/>
            <a:chOff x="4666935" y="1644693"/>
            <a:chExt cx="1438649" cy="324735"/>
          </a:xfrm>
        </p:grpSpPr>
        <p:cxnSp>
          <p:nvCxnSpPr>
            <p:cNvPr id="20" name="Straight Arrow Connector 19">
              <a:extLst>
                <a:ext uri="{FF2B5EF4-FFF2-40B4-BE49-F238E27FC236}">
                  <a16:creationId xmlns:a16="http://schemas.microsoft.com/office/drawing/2014/main" id="{784B64EA-C732-341F-BC3A-E660DA15459C}"/>
                </a:ext>
              </a:extLst>
            </p:cNvPr>
            <p:cNvCxnSpPr>
              <a:cxnSpLocks/>
            </p:cNvCxnSpPr>
            <p:nvPr/>
          </p:nvCxnSpPr>
          <p:spPr>
            <a:xfrm rot="10800000" flipH="1" flipV="1">
              <a:off x="5857538" y="1644693"/>
              <a:ext cx="248046" cy="324735"/>
            </a:xfrm>
            <a:prstGeom prst="straightConnector1">
              <a:avLst/>
            </a:prstGeom>
            <a:ln w="38100">
              <a:solidFill>
                <a:srgbClr val="7F214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197E6A-B072-D692-9386-0FAF00662C2E}"/>
                </a:ext>
              </a:extLst>
            </p:cNvPr>
            <p:cNvCxnSpPr/>
            <p:nvPr/>
          </p:nvCxnSpPr>
          <p:spPr>
            <a:xfrm flipH="1">
              <a:off x="4666935" y="1656123"/>
              <a:ext cx="1205843" cy="0"/>
            </a:xfrm>
            <a:prstGeom prst="line">
              <a:avLst/>
            </a:prstGeom>
            <a:ln w="38100">
              <a:solidFill>
                <a:srgbClr val="7F214F"/>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41927000-7DA1-BC7B-C5CD-F616D919DFF5}"/>
              </a:ext>
            </a:extLst>
          </p:cNvPr>
          <p:cNvSpPr txBox="1"/>
          <p:nvPr/>
        </p:nvSpPr>
        <p:spPr>
          <a:xfrm>
            <a:off x="2710357" y="3928675"/>
            <a:ext cx="2772699"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44A"/>
                </a:solidFill>
                <a:effectLst/>
                <a:uLnTx/>
                <a:uFillTx/>
                <a:latin typeface="Arial" panose="020B0604020202020204" pitchFamily="34" charset="0"/>
                <a:ea typeface="+mn-ea"/>
                <a:cs typeface="Arial" panose="020B0604020202020204" pitchFamily="34" charset="0"/>
              </a:rPr>
              <a:t>24.7%</a:t>
            </a:r>
          </a:p>
        </p:txBody>
      </p:sp>
      <p:sp>
        <p:nvSpPr>
          <p:cNvPr id="23" name="TextBox 22">
            <a:extLst>
              <a:ext uri="{FF2B5EF4-FFF2-40B4-BE49-F238E27FC236}">
                <a16:creationId xmlns:a16="http://schemas.microsoft.com/office/drawing/2014/main" id="{6FEA3864-C534-5B1A-84D6-F0941104D558}"/>
              </a:ext>
            </a:extLst>
          </p:cNvPr>
          <p:cNvSpPr txBox="1"/>
          <p:nvPr/>
        </p:nvSpPr>
        <p:spPr>
          <a:xfrm>
            <a:off x="2708463" y="4399708"/>
            <a:ext cx="2772699" cy="24622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A44A"/>
                </a:solidFill>
                <a:effectLst/>
                <a:uLnTx/>
                <a:uFillTx/>
                <a:latin typeface="Arial" panose="020B0604020202020204" pitchFamily="34" charset="0"/>
                <a:ea typeface="+mn-ea"/>
                <a:cs typeface="Arial" panose="020B0604020202020204" pitchFamily="34" charset="0"/>
              </a:rPr>
              <a:t>On-River AG</a:t>
            </a:r>
          </a:p>
        </p:txBody>
      </p:sp>
      <p:grpSp>
        <p:nvGrpSpPr>
          <p:cNvPr id="24" name="Group 23">
            <a:extLst>
              <a:ext uri="{FF2B5EF4-FFF2-40B4-BE49-F238E27FC236}">
                <a16:creationId xmlns:a16="http://schemas.microsoft.com/office/drawing/2014/main" id="{489062F5-D5CA-D72E-B308-A8F84AA88626}"/>
              </a:ext>
            </a:extLst>
          </p:cNvPr>
          <p:cNvGrpSpPr/>
          <p:nvPr/>
        </p:nvGrpSpPr>
        <p:grpSpPr>
          <a:xfrm>
            <a:off x="2805699" y="4390908"/>
            <a:ext cx="1406997" cy="0"/>
            <a:chOff x="2823882" y="3767454"/>
            <a:chExt cx="1406997" cy="0"/>
          </a:xfrm>
        </p:grpSpPr>
        <p:cxnSp>
          <p:nvCxnSpPr>
            <p:cNvPr id="25" name="Straight Arrow Connector 24">
              <a:extLst>
                <a:ext uri="{FF2B5EF4-FFF2-40B4-BE49-F238E27FC236}">
                  <a16:creationId xmlns:a16="http://schemas.microsoft.com/office/drawing/2014/main" id="{1B7E99DB-DC55-DAEF-8066-A9E547C5F7CD}"/>
                </a:ext>
              </a:extLst>
            </p:cNvPr>
            <p:cNvCxnSpPr>
              <a:cxnSpLocks/>
            </p:cNvCxnSpPr>
            <p:nvPr/>
          </p:nvCxnSpPr>
          <p:spPr>
            <a:xfrm>
              <a:off x="3624768" y="3767454"/>
              <a:ext cx="606111"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5D4E17-FF91-D757-4953-FACB072BD5BF}"/>
                </a:ext>
              </a:extLst>
            </p:cNvPr>
            <p:cNvCxnSpPr>
              <a:cxnSpLocks/>
            </p:cNvCxnSpPr>
            <p:nvPr/>
          </p:nvCxnSpPr>
          <p:spPr>
            <a:xfrm flipH="1">
              <a:off x="2823882" y="3767454"/>
              <a:ext cx="81983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8FD3C7F0-E271-3849-A789-03572DEF5CAE}"/>
              </a:ext>
            </a:extLst>
          </p:cNvPr>
          <p:cNvGrpSpPr/>
          <p:nvPr/>
        </p:nvGrpSpPr>
        <p:grpSpPr>
          <a:xfrm>
            <a:off x="4654508" y="2226639"/>
            <a:ext cx="1388881" cy="396869"/>
            <a:chOff x="4672691" y="1600388"/>
            <a:chExt cx="1388881" cy="396869"/>
          </a:xfrm>
        </p:grpSpPr>
        <p:cxnSp>
          <p:nvCxnSpPr>
            <p:cNvPr id="28" name="Straight Arrow Connector 27">
              <a:extLst>
                <a:ext uri="{FF2B5EF4-FFF2-40B4-BE49-F238E27FC236}">
                  <a16:creationId xmlns:a16="http://schemas.microsoft.com/office/drawing/2014/main" id="{1D22988E-3FD1-9843-5D51-A0B86F5716B7}"/>
                </a:ext>
              </a:extLst>
            </p:cNvPr>
            <p:cNvCxnSpPr>
              <a:cxnSpLocks/>
            </p:cNvCxnSpPr>
            <p:nvPr/>
          </p:nvCxnSpPr>
          <p:spPr>
            <a:xfrm>
              <a:off x="5863962" y="1600388"/>
              <a:ext cx="197610" cy="39686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046954-3F7C-5D18-28E9-1F4808AF35DD}"/>
                </a:ext>
              </a:extLst>
            </p:cNvPr>
            <p:cNvCxnSpPr/>
            <p:nvPr/>
          </p:nvCxnSpPr>
          <p:spPr>
            <a:xfrm flipH="1">
              <a:off x="4672691" y="1607674"/>
              <a:ext cx="120584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7DB3E78F-5E3C-1DCF-A5E8-772D8E0D8720}"/>
              </a:ext>
            </a:extLst>
          </p:cNvPr>
          <p:cNvSpPr txBox="1"/>
          <p:nvPr/>
        </p:nvSpPr>
        <p:spPr>
          <a:xfrm>
            <a:off x="3168605" y="6116517"/>
            <a:ext cx="2428733" cy="24622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F214F"/>
                </a:solidFill>
                <a:effectLst/>
                <a:uLnTx/>
                <a:uFillTx/>
                <a:latin typeface="Arial" panose="020B0604020202020204" pitchFamily="34" charset="0"/>
                <a:ea typeface="+mn-ea"/>
                <a:cs typeface="Arial" panose="020B0604020202020204" pitchFamily="34" charset="0"/>
              </a:rPr>
              <a:t>On-River M&amp;I</a:t>
            </a:r>
          </a:p>
        </p:txBody>
      </p:sp>
      <p:sp>
        <p:nvSpPr>
          <p:cNvPr id="31" name="TextBox 30">
            <a:extLst>
              <a:ext uri="{FF2B5EF4-FFF2-40B4-BE49-F238E27FC236}">
                <a16:creationId xmlns:a16="http://schemas.microsoft.com/office/drawing/2014/main" id="{2532315D-C843-8949-13C8-E29ED00BE53F}"/>
              </a:ext>
            </a:extLst>
          </p:cNvPr>
          <p:cNvSpPr txBox="1"/>
          <p:nvPr/>
        </p:nvSpPr>
        <p:spPr>
          <a:xfrm>
            <a:off x="3151491" y="5639404"/>
            <a:ext cx="1093076"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F214F"/>
                </a:solidFill>
                <a:effectLst/>
                <a:uLnTx/>
                <a:uFillTx/>
                <a:latin typeface="Arial" panose="020B0604020202020204" pitchFamily="34" charset="0"/>
                <a:ea typeface="+mn-ea"/>
                <a:cs typeface="Arial" panose="020B0604020202020204" pitchFamily="34" charset="0"/>
              </a:rPr>
              <a:t>1.4%</a:t>
            </a:r>
            <a:endParaRPr kumimoji="0" lang="en-US" sz="1800" b="1" i="0" u="none" strike="noStrike" kern="1200" cap="none" spc="0" normalizeH="0" baseline="0" noProof="0" dirty="0">
              <a:ln>
                <a:noFill/>
              </a:ln>
              <a:solidFill>
                <a:srgbClr val="7F214F"/>
              </a:solidFill>
              <a:effectLst/>
              <a:uLnTx/>
              <a:uFillTx/>
              <a:latin typeface="Arial" panose="020B0604020202020204" pitchFamily="34" charset="0"/>
              <a:ea typeface="+mn-ea"/>
              <a:cs typeface="Arial" panose="020B0604020202020204" pitchFamily="34" charset="0"/>
            </a:endParaRPr>
          </a:p>
        </p:txBody>
      </p:sp>
      <p:grpSp>
        <p:nvGrpSpPr>
          <p:cNvPr id="32" name="Group 31">
            <a:extLst>
              <a:ext uri="{FF2B5EF4-FFF2-40B4-BE49-F238E27FC236}">
                <a16:creationId xmlns:a16="http://schemas.microsoft.com/office/drawing/2014/main" id="{72307229-AC48-E5DC-D9E7-7F08E5DD59FE}"/>
              </a:ext>
            </a:extLst>
          </p:cNvPr>
          <p:cNvGrpSpPr/>
          <p:nvPr/>
        </p:nvGrpSpPr>
        <p:grpSpPr>
          <a:xfrm rot="10800000">
            <a:off x="7436415" y="5797729"/>
            <a:ext cx="1438649" cy="324735"/>
            <a:chOff x="4666935" y="1644693"/>
            <a:chExt cx="1438649" cy="324735"/>
          </a:xfrm>
        </p:grpSpPr>
        <p:cxnSp>
          <p:nvCxnSpPr>
            <p:cNvPr id="33" name="Straight Arrow Connector 32">
              <a:extLst>
                <a:ext uri="{FF2B5EF4-FFF2-40B4-BE49-F238E27FC236}">
                  <a16:creationId xmlns:a16="http://schemas.microsoft.com/office/drawing/2014/main" id="{31EF49C7-11A4-B9FB-3796-789BFB7FFDA3}"/>
                </a:ext>
              </a:extLst>
            </p:cNvPr>
            <p:cNvCxnSpPr>
              <a:cxnSpLocks/>
            </p:cNvCxnSpPr>
            <p:nvPr/>
          </p:nvCxnSpPr>
          <p:spPr>
            <a:xfrm rot="10800000" flipH="1" flipV="1">
              <a:off x="5857538" y="1644693"/>
              <a:ext cx="248046" cy="324735"/>
            </a:xfrm>
            <a:prstGeom prst="straightConnector1">
              <a:avLst/>
            </a:prstGeom>
            <a:ln w="38100">
              <a:solidFill>
                <a:srgbClr val="F69527"/>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7F2BBBC-7446-1C18-41FA-56B1F7B97E9F}"/>
                </a:ext>
              </a:extLst>
            </p:cNvPr>
            <p:cNvCxnSpPr/>
            <p:nvPr/>
          </p:nvCxnSpPr>
          <p:spPr>
            <a:xfrm flipH="1">
              <a:off x="4666935" y="1656123"/>
              <a:ext cx="1205843" cy="0"/>
            </a:xfrm>
            <a:prstGeom prst="line">
              <a:avLst/>
            </a:prstGeom>
            <a:ln w="38100">
              <a:solidFill>
                <a:srgbClr val="F69527"/>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E259F34C-88F5-4FDC-9FD6-956CD0A9ACE4}"/>
              </a:ext>
            </a:extLst>
          </p:cNvPr>
          <p:cNvSpPr txBox="1"/>
          <p:nvPr/>
        </p:nvSpPr>
        <p:spPr>
          <a:xfrm>
            <a:off x="8293498" y="6116517"/>
            <a:ext cx="2716506" cy="36933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9527"/>
                </a:solidFill>
                <a:effectLst/>
                <a:uLnTx/>
                <a:uFillTx/>
                <a:latin typeface="Arial" panose="020B0604020202020204" pitchFamily="34" charset="0"/>
                <a:ea typeface="+mn-ea"/>
                <a:cs typeface="Arial" panose="020B0604020202020204" pitchFamily="34" charset="0"/>
              </a:rPr>
              <a:t>CAP</a:t>
            </a:r>
          </a:p>
        </p:txBody>
      </p:sp>
      <p:sp>
        <p:nvSpPr>
          <p:cNvPr id="36" name="TextBox 35">
            <a:extLst>
              <a:ext uri="{FF2B5EF4-FFF2-40B4-BE49-F238E27FC236}">
                <a16:creationId xmlns:a16="http://schemas.microsoft.com/office/drawing/2014/main" id="{62BCA83A-BB85-BBCD-5FBF-EB6A7D8965AE}"/>
              </a:ext>
            </a:extLst>
          </p:cNvPr>
          <p:cNvSpPr txBox="1"/>
          <p:nvPr/>
        </p:nvSpPr>
        <p:spPr>
          <a:xfrm>
            <a:off x="7808982" y="5639404"/>
            <a:ext cx="2716506"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68B16"/>
                </a:solidFill>
                <a:effectLst/>
                <a:uLnTx/>
                <a:uFillTx/>
                <a:latin typeface="Arial" panose="020B0604020202020204" pitchFamily="34" charset="0"/>
                <a:ea typeface="+mn-ea"/>
                <a:cs typeface="Arial" panose="020B0604020202020204" pitchFamily="34" charset="0"/>
              </a:rPr>
              <a:t>34.2%</a:t>
            </a:r>
          </a:p>
        </p:txBody>
      </p:sp>
      <p:sp>
        <p:nvSpPr>
          <p:cNvPr id="37" name="TextBox 36">
            <a:extLst>
              <a:ext uri="{FF2B5EF4-FFF2-40B4-BE49-F238E27FC236}">
                <a16:creationId xmlns:a16="http://schemas.microsoft.com/office/drawing/2014/main" id="{31143579-37E1-C73B-74D9-C238730D6077}"/>
              </a:ext>
            </a:extLst>
          </p:cNvPr>
          <p:cNvSpPr txBox="1"/>
          <p:nvPr/>
        </p:nvSpPr>
        <p:spPr>
          <a:xfrm flipH="1">
            <a:off x="8471737" y="3928044"/>
            <a:ext cx="2772699"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BB43A"/>
                </a:solidFill>
                <a:effectLst/>
                <a:uLnTx/>
                <a:uFillTx/>
                <a:latin typeface="Arial" panose="020B0604020202020204" pitchFamily="34" charset="0"/>
                <a:ea typeface="+mn-ea"/>
                <a:cs typeface="Arial" panose="020B0604020202020204" pitchFamily="34" charset="0"/>
              </a:rPr>
              <a:t>9.8%</a:t>
            </a:r>
          </a:p>
        </p:txBody>
      </p:sp>
      <p:sp>
        <p:nvSpPr>
          <p:cNvPr id="38" name="TextBox 37">
            <a:extLst>
              <a:ext uri="{FF2B5EF4-FFF2-40B4-BE49-F238E27FC236}">
                <a16:creationId xmlns:a16="http://schemas.microsoft.com/office/drawing/2014/main" id="{B43EB6D2-18CA-08AB-3383-6B351D1B2F4C}"/>
              </a:ext>
            </a:extLst>
          </p:cNvPr>
          <p:cNvSpPr txBox="1"/>
          <p:nvPr/>
        </p:nvSpPr>
        <p:spPr>
          <a:xfrm flipH="1">
            <a:off x="6684944" y="4391005"/>
            <a:ext cx="2772699" cy="400110"/>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EC64D"/>
                </a:solidFill>
                <a:effectLst/>
                <a:uLnTx/>
                <a:uFillTx/>
                <a:latin typeface="Arial" panose="020B0604020202020204" pitchFamily="34" charset="0"/>
                <a:ea typeface="+mn-ea"/>
                <a:cs typeface="Arial" panose="020B0604020202020204" pitchFamily="34" charset="0"/>
              </a:rPr>
              <a:t>Conservation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7EC64D"/>
                </a:solidFill>
                <a:effectLst/>
                <a:uLnTx/>
                <a:uFillTx/>
                <a:latin typeface="Arial" panose="020B0604020202020204" pitchFamily="34" charset="0"/>
                <a:ea typeface="+mn-ea"/>
                <a:cs typeface="Arial" panose="020B0604020202020204" pitchFamily="34" charset="0"/>
              </a:rPr>
              <a:t>(ICS &amp; System) </a:t>
            </a:r>
          </a:p>
        </p:txBody>
      </p:sp>
      <p:grpSp>
        <p:nvGrpSpPr>
          <p:cNvPr id="39" name="Group 38">
            <a:extLst>
              <a:ext uri="{FF2B5EF4-FFF2-40B4-BE49-F238E27FC236}">
                <a16:creationId xmlns:a16="http://schemas.microsoft.com/office/drawing/2014/main" id="{27C9B612-A6E0-3DCE-5B17-B669BD90D30C}"/>
              </a:ext>
            </a:extLst>
          </p:cNvPr>
          <p:cNvGrpSpPr/>
          <p:nvPr/>
        </p:nvGrpSpPr>
        <p:grpSpPr>
          <a:xfrm flipH="1">
            <a:off x="7955304" y="4390908"/>
            <a:ext cx="1406997" cy="0"/>
            <a:chOff x="2823882" y="3767454"/>
            <a:chExt cx="1406997" cy="0"/>
          </a:xfrm>
        </p:grpSpPr>
        <p:cxnSp>
          <p:nvCxnSpPr>
            <p:cNvPr id="40" name="Straight Arrow Connector 39">
              <a:extLst>
                <a:ext uri="{FF2B5EF4-FFF2-40B4-BE49-F238E27FC236}">
                  <a16:creationId xmlns:a16="http://schemas.microsoft.com/office/drawing/2014/main" id="{92FF0036-CACC-BC3D-93CA-753F8F62BCA1}"/>
                </a:ext>
              </a:extLst>
            </p:cNvPr>
            <p:cNvCxnSpPr>
              <a:cxnSpLocks/>
            </p:cNvCxnSpPr>
            <p:nvPr/>
          </p:nvCxnSpPr>
          <p:spPr>
            <a:xfrm>
              <a:off x="3624768" y="3767454"/>
              <a:ext cx="606111" cy="0"/>
            </a:xfrm>
            <a:prstGeom prst="straightConnector1">
              <a:avLst/>
            </a:prstGeom>
            <a:ln w="38100">
              <a:solidFill>
                <a:srgbClr val="7EC64D"/>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1EC9EB-A596-5EC8-0B61-2905966754A0}"/>
                </a:ext>
              </a:extLst>
            </p:cNvPr>
            <p:cNvCxnSpPr>
              <a:cxnSpLocks/>
            </p:cNvCxnSpPr>
            <p:nvPr/>
          </p:nvCxnSpPr>
          <p:spPr>
            <a:xfrm flipH="1">
              <a:off x="2823882" y="3767454"/>
              <a:ext cx="819839" cy="0"/>
            </a:xfrm>
            <a:prstGeom prst="line">
              <a:avLst/>
            </a:prstGeom>
            <a:ln w="38100">
              <a:solidFill>
                <a:srgbClr val="7EC64D"/>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2E92699F-2790-1AAE-7933-75FB8B212762}"/>
              </a:ext>
            </a:extLst>
          </p:cNvPr>
          <p:cNvSpPr txBox="1"/>
          <p:nvPr/>
        </p:nvSpPr>
        <p:spPr>
          <a:xfrm flipH="1">
            <a:off x="8142536" y="2933401"/>
            <a:ext cx="2772699"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6.9%</a:t>
            </a:r>
          </a:p>
        </p:txBody>
      </p:sp>
      <p:grpSp>
        <p:nvGrpSpPr>
          <p:cNvPr id="43" name="Group 42">
            <a:extLst>
              <a:ext uri="{FF2B5EF4-FFF2-40B4-BE49-F238E27FC236}">
                <a16:creationId xmlns:a16="http://schemas.microsoft.com/office/drawing/2014/main" id="{28F2C2DE-EC28-9351-BA4F-28EA7212E9D4}"/>
              </a:ext>
            </a:extLst>
          </p:cNvPr>
          <p:cNvGrpSpPr/>
          <p:nvPr/>
        </p:nvGrpSpPr>
        <p:grpSpPr>
          <a:xfrm flipH="1">
            <a:off x="7621532" y="3397547"/>
            <a:ext cx="1406997" cy="0"/>
            <a:chOff x="2823882" y="3767454"/>
            <a:chExt cx="1406997" cy="0"/>
          </a:xfrm>
        </p:grpSpPr>
        <p:cxnSp>
          <p:nvCxnSpPr>
            <p:cNvPr id="44" name="Straight Arrow Connector 43">
              <a:extLst>
                <a:ext uri="{FF2B5EF4-FFF2-40B4-BE49-F238E27FC236}">
                  <a16:creationId xmlns:a16="http://schemas.microsoft.com/office/drawing/2014/main" id="{6647705A-CB5A-B098-0149-3EBDCF91D8CC}"/>
                </a:ext>
              </a:extLst>
            </p:cNvPr>
            <p:cNvCxnSpPr>
              <a:cxnSpLocks/>
            </p:cNvCxnSpPr>
            <p:nvPr/>
          </p:nvCxnSpPr>
          <p:spPr>
            <a:xfrm>
              <a:off x="3624768" y="3767454"/>
              <a:ext cx="606111" cy="0"/>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C190DCC-7CB2-6C8A-916B-A81EB6FAD85F}"/>
                </a:ext>
              </a:extLst>
            </p:cNvPr>
            <p:cNvCxnSpPr>
              <a:cxnSpLocks/>
            </p:cNvCxnSpPr>
            <p:nvPr/>
          </p:nvCxnSpPr>
          <p:spPr>
            <a:xfrm flipH="1">
              <a:off x="2823882" y="3767454"/>
              <a:ext cx="819839" cy="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5AB8B594-6883-9B3E-4BEA-B28870B84E0D}"/>
              </a:ext>
            </a:extLst>
          </p:cNvPr>
          <p:cNvSpPr txBox="1"/>
          <p:nvPr/>
        </p:nvSpPr>
        <p:spPr>
          <a:xfrm>
            <a:off x="3006866" y="3407922"/>
            <a:ext cx="6097348" cy="2616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DCP Contribution</a:t>
            </a:r>
          </a:p>
        </p:txBody>
      </p:sp>
      <p:grpSp>
        <p:nvGrpSpPr>
          <p:cNvPr id="47" name="Group 46">
            <a:extLst>
              <a:ext uri="{FF2B5EF4-FFF2-40B4-BE49-F238E27FC236}">
                <a16:creationId xmlns:a16="http://schemas.microsoft.com/office/drawing/2014/main" id="{81A4C8AB-90D2-6D08-4356-AD2CC3CD7D94}"/>
              </a:ext>
            </a:extLst>
          </p:cNvPr>
          <p:cNvGrpSpPr/>
          <p:nvPr/>
        </p:nvGrpSpPr>
        <p:grpSpPr>
          <a:xfrm flipH="1">
            <a:off x="6871215" y="2569265"/>
            <a:ext cx="1768351" cy="221148"/>
            <a:chOff x="3411831" y="2011143"/>
            <a:chExt cx="1768351" cy="221148"/>
          </a:xfrm>
        </p:grpSpPr>
        <p:cxnSp>
          <p:nvCxnSpPr>
            <p:cNvPr id="48" name="Straight Arrow Connector 47">
              <a:extLst>
                <a:ext uri="{FF2B5EF4-FFF2-40B4-BE49-F238E27FC236}">
                  <a16:creationId xmlns:a16="http://schemas.microsoft.com/office/drawing/2014/main" id="{421C847C-A419-8068-F5AE-B13FC69AB2DF}"/>
                </a:ext>
              </a:extLst>
            </p:cNvPr>
            <p:cNvCxnSpPr>
              <a:cxnSpLocks/>
            </p:cNvCxnSpPr>
            <p:nvPr/>
          </p:nvCxnSpPr>
          <p:spPr>
            <a:xfrm>
              <a:off x="5014541" y="2011143"/>
              <a:ext cx="165641" cy="221148"/>
            </a:xfrm>
            <a:prstGeom prst="straightConnector1">
              <a:avLst/>
            </a:prstGeom>
            <a:ln w="38100">
              <a:solidFill>
                <a:srgbClr val="1D78BE"/>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3411CF-72E1-40AB-A5A9-E8608A4BBC6E}"/>
                </a:ext>
              </a:extLst>
            </p:cNvPr>
            <p:cNvCxnSpPr>
              <a:cxnSpLocks/>
            </p:cNvCxnSpPr>
            <p:nvPr/>
          </p:nvCxnSpPr>
          <p:spPr>
            <a:xfrm flipH="1">
              <a:off x="3411831" y="2017406"/>
              <a:ext cx="1614255" cy="0"/>
            </a:xfrm>
            <a:prstGeom prst="line">
              <a:avLst/>
            </a:prstGeom>
            <a:ln w="38100">
              <a:solidFill>
                <a:srgbClr val="1D78BE"/>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95E284F3-0070-B87B-BDFF-928D3CCC44B3}"/>
              </a:ext>
            </a:extLst>
          </p:cNvPr>
          <p:cNvSpPr txBox="1"/>
          <p:nvPr/>
        </p:nvSpPr>
        <p:spPr>
          <a:xfrm>
            <a:off x="7604027" y="2103132"/>
            <a:ext cx="2800751"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D78BE"/>
                </a:solidFill>
                <a:effectLst/>
                <a:uLnTx/>
                <a:uFillTx/>
                <a:latin typeface="Arial" panose="020B0604020202020204" pitchFamily="34" charset="0"/>
                <a:ea typeface="+mn-ea"/>
                <a:cs typeface="Arial" panose="020B0604020202020204" pitchFamily="34" charset="0"/>
              </a:rPr>
              <a:t>11.4%</a:t>
            </a:r>
            <a:endParaRPr kumimoji="0" lang="en-US" sz="1800" b="1" i="0" u="none" strike="noStrike" kern="1200" cap="none" spc="0" normalizeH="0" baseline="0" noProof="0" dirty="0">
              <a:ln>
                <a:noFill/>
              </a:ln>
              <a:solidFill>
                <a:srgbClr val="1D78BE"/>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BA7795D8-E26A-0A15-9D22-226E561DB81B}"/>
              </a:ext>
            </a:extLst>
          </p:cNvPr>
          <p:cNvSpPr txBox="1"/>
          <p:nvPr/>
        </p:nvSpPr>
        <p:spPr>
          <a:xfrm>
            <a:off x="7032162" y="2575191"/>
            <a:ext cx="2800751" cy="24622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78BE"/>
                </a:solidFill>
                <a:effectLst/>
                <a:uLnTx/>
                <a:uFillTx/>
                <a:latin typeface="Arial" panose="020B0604020202020204" pitchFamily="34" charset="0"/>
                <a:ea typeface="+mn-ea"/>
                <a:cs typeface="Arial" panose="020B0604020202020204" pitchFamily="34" charset="0"/>
              </a:rPr>
              <a:t>‘07 Guidelines Reduction</a:t>
            </a:r>
          </a:p>
        </p:txBody>
      </p:sp>
      <p:sp>
        <p:nvSpPr>
          <p:cNvPr id="52" name="Oval 51">
            <a:extLst>
              <a:ext uri="{FF2B5EF4-FFF2-40B4-BE49-F238E27FC236}">
                <a16:creationId xmlns:a16="http://schemas.microsoft.com/office/drawing/2014/main" id="{EE5D06D4-4B79-3D75-3B5D-4B046002490E}"/>
              </a:ext>
            </a:extLst>
          </p:cNvPr>
          <p:cNvSpPr/>
          <p:nvPr/>
        </p:nvSpPr>
        <p:spPr>
          <a:xfrm>
            <a:off x="5199133" y="3646646"/>
            <a:ext cx="1841092" cy="18410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prstClr val="white"/>
              </a:solidFill>
              <a:effectLst/>
              <a:uLnTx/>
              <a:uFillTx/>
              <a:latin typeface="Calibri" panose="020F0502020204030204"/>
              <a:ea typeface="+mn-ea"/>
              <a:cs typeface="+mn-cs"/>
            </a:endParaRPr>
          </a:p>
        </p:txBody>
      </p:sp>
      <p:pic>
        <p:nvPicPr>
          <p:cNvPr id="53" name="Graphic 52">
            <a:extLst>
              <a:ext uri="{FF2B5EF4-FFF2-40B4-BE49-F238E27FC236}">
                <a16:creationId xmlns:a16="http://schemas.microsoft.com/office/drawing/2014/main" id="{FB7EDC07-8C39-035B-C7D1-617D85E904C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5059" y="3946778"/>
            <a:ext cx="1165179" cy="1122026"/>
          </a:xfrm>
          <a:prstGeom prst="rect">
            <a:avLst/>
          </a:prstGeom>
        </p:spPr>
      </p:pic>
      <p:sp>
        <p:nvSpPr>
          <p:cNvPr id="5" name="Date Placeholder 4">
            <a:extLst>
              <a:ext uri="{FF2B5EF4-FFF2-40B4-BE49-F238E27FC236}">
                <a16:creationId xmlns:a16="http://schemas.microsoft.com/office/drawing/2014/main" id="{0563F86A-17F1-2AB1-F5E0-9385392B44F8}"/>
              </a:ext>
            </a:extLst>
          </p:cNvPr>
          <p:cNvSpPr>
            <a:spLocks noGrp="1"/>
          </p:cNvSpPr>
          <p:nvPr>
            <p:ph type="dt" sz="half" idx="10"/>
          </p:nvPr>
        </p:nvSpPr>
        <p:spPr/>
        <p:txBody>
          <a:bodyPr/>
          <a:lstStyle/>
          <a:p>
            <a:r>
              <a:rPr lang="en-US">
                <a:solidFill>
                  <a:srgbClr val="073E87"/>
                </a:solidFill>
              </a:rPr>
              <a:t>August 8, 2023</a:t>
            </a:r>
          </a:p>
        </p:txBody>
      </p:sp>
    </p:spTree>
    <p:extLst>
      <p:ext uri="{BB962C8B-B14F-4D97-AF65-F5344CB8AC3E}">
        <p14:creationId xmlns:p14="http://schemas.microsoft.com/office/powerpoint/2010/main" val="395701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234223" y="662166"/>
            <a:ext cx="5029200" cy="5624432"/>
          </a:xfrm>
          <a:prstGeom prst="rect">
            <a:avLst/>
          </a:prstGeom>
        </p:spPr>
      </p:pic>
      <p:sp>
        <p:nvSpPr>
          <p:cNvPr id="3" name="Title 2">
            <a:extLst>
              <a:ext uri="{FF2B5EF4-FFF2-40B4-BE49-F238E27FC236}">
                <a16:creationId xmlns:a16="http://schemas.microsoft.com/office/drawing/2014/main" id="{18F4F531-64C1-5355-49C3-C09DB3B927FD}"/>
              </a:ext>
            </a:extLst>
          </p:cNvPr>
          <p:cNvSpPr>
            <a:spLocks noGrp="1"/>
          </p:cNvSpPr>
          <p:nvPr>
            <p:ph type="title"/>
          </p:nvPr>
        </p:nvSpPr>
        <p:spPr>
          <a:xfrm>
            <a:off x="712381" y="136310"/>
            <a:ext cx="9498419" cy="1252728"/>
          </a:xfrm>
        </p:spPr>
        <p:txBody>
          <a:bodyPr/>
          <a:lstStyle/>
          <a:p>
            <a:r>
              <a:rPr lang="en-US" b="1" dirty="0">
                <a:solidFill>
                  <a:srgbClr val="FFFFFF"/>
                </a:solidFill>
                <a:effectLst>
                  <a:outerShdw blurRad="38100" dist="38100" dir="2700000" algn="tl">
                    <a:srgbClr val="000000">
                      <a:alpha val="43137"/>
                    </a:srgbClr>
                  </a:outerShdw>
                </a:effectLst>
                <a:latin typeface="Candara"/>
              </a:rPr>
              <a:t>Law of the River</a:t>
            </a:r>
          </a:p>
        </p:txBody>
      </p:sp>
      <p:sp>
        <p:nvSpPr>
          <p:cNvPr id="4" name="Content Placeholder 2">
            <a:extLst>
              <a:ext uri="{FF2B5EF4-FFF2-40B4-BE49-F238E27FC236}">
                <a16:creationId xmlns:a16="http://schemas.microsoft.com/office/drawing/2014/main" id="{CE5DFFF4-3AE2-6CC7-BF8D-C60E0E7A71FD}"/>
              </a:ext>
            </a:extLst>
          </p:cNvPr>
          <p:cNvSpPr txBox="1">
            <a:spLocks/>
          </p:cNvSpPr>
          <p:nvPr/>
        </p:nvSpPr>
        <p:spPr>
          <a:xfrm>
            <a:off x="607255" y="1286541"/>
            <a:ext cx="5029200" cy="50345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latin typeface="Ringbearer" panose="0202060205030B020303"/>
              </a:rPr>
              <a:t>1.9.4 Law of the River </a:t>
            </a:r>
          </a:p>
          <a:p>
            <a:pPr marL="0" indent="0">
              <a:buFont typeface="Arial" panose="020B0604020202020204" pitchFamily="34" charset="0"/>
              <a:buNone/>
            </a:pPr>
            <a:r>
              <a:rPr lang="en-US" sz="2000" dirty="0">
                <a:solidFill>
                  <a:schemeClr val="bg1"/>
                </a:solidFill>
                <a:latin typeface="Ringbearer" panose="0202060205030B020303"/>
              </a:rPr>
              <a:t>The treaties, compacts, decrees, statutes, regulations, contracts, and other legal documents and agreements applicable to the allocation, appropriation, development, exportation, and management of the waters of the Colorado River Basin are often referred to as the Law of the River. </a:t>
            </a:r>
            <a:r>
              <a:rPr lang="en-US" sz="2000" b="1" dirty="0">
                <a:solidFill>
                  <a:schemeClr val="bg1"/>
                </a:solidFill>
                <a:latin typeface="Ringbearer" panose="0202060205030B020303"/>
              </a:rPr>
              <a:t>There is no single, universally agreed upon definition of the Law of the River, but it is useful as a shorthand reference to describe this longstanding and complex body of legal agreements governing the Colorado River. </a:t>
            </a:r>
            <a:r>
              <a:rPr lang="en-US" sz="2000" dirty="0">
                <a:solidFill>
                  <a:schemeClr val="bg1"/>
                </a:solidFill>
                <a:latin typeface="Ringbearer" panose="0202060205030B020303"/>
              </a:rPr>
              <a:t>Documents generally considered to be part of the Law of the River include those listed in Table 1-2. </a:t>
            </a:r>
          </a:p>
          <a:p>
            <a:pPr marL="0" indent="0">
              <a:buFont typeface="Arial" panose="020B0604020202020204" pitchFamily="34" charset="0"/>
              <a:buNone/>
            </a:pPr>
            <a:r>
              <a:rPr lang="en-US" sz="2000" i="1" dirty="0">
                <a:solidFill>
                  <a:schemeClr val="bg1"/>
                </a:solidFill>
                <a:latin typeface="Ringbearer" panose="0202060205030B020303"/>
              </a:rPr>
              <a:t>Glen Canyon Dam Long-Term Experimental and Management Plan Draft Environmental Impact Statement, December 2015 (emphasis added).</a:t>
            </a:r>
            <a:endParaRPr lang="en-US" sz="2000" dirty="0">
              <a:solidFill>
                <a:schemeClr val="bg1"/>
              </a:solidFill>
              <a:latin typeface="Ringbearer" panose="0202060205030B020303"/>
            </a:endParaRPr>
          </a:p>
          <a:p>
            <a:pPr marL="0" indent="0" algn="just">
              <a:buFont typeface="Arial" panose="020B0604020202020204" pitchFamily="34" charset="0"/>
              <a:buNone/>
            </a:pPr>
            <a:endParaRPr lang="en-US" dirty="0"/>
          </a:p>
        </p:txBody>
      </p:sp>
      <p:sp>
        <p:nvSpPr>
          <p:cNvPr id="8" name="Date Placeholder 7">
            <a:extLst>
              <a:ext uri="{FF2B5EF4-FFF2-40B4-BE49-F238E27FC236}">
                <a16:creationId xmlns:a16="http://schemas.microsoft.com/office/drawing/2014/main" id="{8F0B8F13-B671-5D60-97F0-8A805FD8699F}"/>
              </a:ext>
            </a:extLst>
          </p:cNvPr>
          <p:cNvSpPr>
            <a:spLocks noGrp="1"/>
          </p:cNvSpPr>
          <p:nvPr>
            <p:ph type="dt" sz="half" idx="10"/>
          </p:nvPr>
        </p:nvSpPr>
        <p:spPr/>
        <p:txBody>
          <a:bodyPr/>
          <a:lstStyle/>
          <a:p>
            <a:r>
              <a:rPr lang="en-US"/>
              <a:t>August 8, 2023</a:t>
            </a:r>
            <a:endParaRPr lang="en-US" dirty="0"/>
          </a:p>
        </p:txBody>
      </p:sp>
    </p:spTree>
    <p:extLst>
      <p:ext uri="{BB962C8B-B14F-4D97-AF65-F5344CB8AC3E}">
        <p14:creationId xmlns:p14="http://schemas.microsoft.com/office/powerpoint/2010/main" val="370953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DD4484-C723-4EBB-B9B1-D8C62EED8891}"/>
              </a:ext>
            </a:extLst>
          </p:cNvPr>
          <p:cNvSpPr/>
          <p:nvPr/>
        </p:nvSpPr>
        <p:spPr>
          <a:xfrm>
            <a:off x="0" y="-7464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object 2">
            <a:extLst>
              <a:ext uri="{FF2B5EF4-FFF2-40B4-BE49-F238E27FC236}">
                <a16:creationId xmlns:a16="http://schemas.microsoft.com/office/drawing/2014/main" id="{9575A4D6-7552-C9E0-7090-650E8A47CDCA}"/>
              </a:ext>
            </a:extLst>
          </p:cNvPr>
          <p:cNvSpPr txBox="1"/>
          <p:nvPr/>
        </p:nvSpPr>
        <p:spPr>
          <a:xfrm>
            <a:off x="992733" y="6364594"/>
            <a:ext cx="3714750" cy="154940"/>
          </a:xfrm>
          <a:prstGeom prst="rect">
            <a:avLst/>
          </a:prstGeom>
        </p:spPr>
        <p:txBody>
          <a:bodyPr vert="horz" wrap="square" lIns="0" tIns="12065" rIns="0" bIns="0" rtlCol="0">
            <a:spAutoFit/>
          </a:bodyPr>
          <a:lstStyle/>
          <a:p>
            <a:pPr marL="38100" marR="0" lvl="0" indent="0" algn="l" defTabSz="914400" rtl="0" eaLnBrk="1" fontAlgn="auto" latinLnBrk="0" hangingPunct="1">
              <a:lnSpc>
                <a:spcPct val="100000"/>
              </a:lnSpc>
              <a:spcBef>
                <a:spcPts val="95"/>
              </a:spcBef>
              <a:spcAft>
                <a:spcPts val="0"/>
              </a:spcAft>
              <a:buClrTx/>
              <a:buSzTx/>
              <a:buFontTx/>
              <a:buNone/>
              <a:tabLst/>
              <a:defRPr/>
            </a:pPr>
            <a:r>
              <a:rPr kumimoji="0" sz="825" b="1" i="1" u="none" strike="noStrike" kern="1200" cap="none" spc="-44" normalizeH="0" baseline="25252" noProof="0" dirty="0">
                <a:ln>
                  <a:noFill/>
                </a:ln>
                <a:solidFill>
                  <a:srgbClr val="003D51"/>
                </a:solidFill>
                <a:effectLst/>
                <a:uLnTx/>
                <a:uFillTx/>
                <a:latin typeface="Segoe UI Semibold"/>
                <a:ea typeface="+mn-ea"/>
                <a:cs typeface="Segoe UI Semibold"/>
              </a:rPr>
              <a:t>1</a:t>
            </a:r>
            <a:r>
              <a:rPr kumimoji="0" sz="850" b="1" i="1" u="none" strike="noStrike" kern="1200" cap="none" spc="-30" normalizeH="0" baseline="0" noProof="0" dirty="0">
                <a:ln>
                  <a:noFill/>
                </a:ln>
                <a:solidFill>
                  <a:srgbClr val="003D51"/>
                </a:solidFill>
                <a:effectLst/>
                <a:uLnTx/>
                <a:uFillTx/>
                <a:latin typeface="Segoe UI Semibold"/>
                <a:ea typeface="+mn-ea"/>
                <a:cs typeface="Segoe UI Semibold"/>
              </a:rPr>
              <a:t>Water</a:t>
            </a:r>
            <a:r>
              <a:rPr kumimoji="0" sz="850" b="1" i="1" u="none" strike="noStrike" kern="1200" cap="none" spc="-5"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30" normalizeH="0" baseline="0" noProof="0" dirty="0">
                <a:ln>
                  <a:noFill/>
                </a:ln>
                <a:solidFill>
                  <a:srgbClr val="003D51"/>
                </a:solidFill>
                <a:effectLst/>
                <a:uLnTx/>
                <a:uFillTx/>
                <a:latin typeface="Segoe UI Semibold"/>
                <a:ea typeface="+mn-ea"/>
                <a:cs typeface="Segoe UI Semibold"/>
              </a:rPr>
              <a:t>Year</a:t>
            </a:r>
            <a:r>
              <a:rPr kumimoji="0" sz="850" b="1" i="1" u="none" strike="noStrike" kern="1200" cap="none" spc="-15"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30" normalizeH="0" baseline="0" noProof="0" dirty="0">
                <a:ln>
                  <a:noFill/>
                </a:ln>
                <a:solidFill>
                  <a:srgbClr val="003D51"/>
                </a:solidFill>
                <a:effectLst/>
                <a:uLnTx/>
                <a:uFillTx/>
                <a:latin typeface="Segoe UI Semibold"/>
                <a:ea typeface="+mn-ea"/>
                <a:cs typeface="Segoe UI Semibold"/>
              </a:rPr>
              <a:t>statistics</a:t>
            </a:r>
            <a:r>
              <a:rPr kumimoji="0" sz="850" b="1" i="1" u="none" strike="noStrike" kern="1200" cap="none" spc="-15"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20" normalizeH="0" baseline="0" noProof="0" dirty="0">
                <a:ln>
                  <a:noFill/>
                </a:ln>
                <a:solidFill>
                  <a:srgbClr val="003D51"/>
                </a:solidFill>
                <a:effectLst/>
                <a:uLnTx/>
                <a:uFillTx/>
                <a:latin typeface="Segoe UI Semibold"/>
                <a:ea typeface="+mn-ea"/>
                <a:cs typeface="Segoe UI Semibold"/>
              </a:rPr>
              <a:t>are</a:t>
            </a:r>
            <a:r>
              <a:rPr kumimoji="0" sz="850" b="1" i="1" u="none" strike="noStrike" kern="1200" cap="none" spc="-25"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30" normalizeH="0" baseline="0" noProof="0" dirty="0">
                <a:ln>
                  <a:noFill/>
                </a:ln>
                <a:solidFill>
                  <a:srgbClr val="003D51"/>
                </a:solidFill>
                <a:effectLst/>
                <a:uLnTx/>
                <a:uFillTx/>
                <a:latin typeface="Segoe UI Semibold"/>
                <a:ea typeface="+mn-ea"/>
                <a:cs typeface="Segoe UI Semibold"/>
              </a:rPr>
              <a:t>based</a:t>
            </a:r>
            <a:r>
              <a:rPr kumimoji="0" sz="850" b="1" i="1" u="none" strike="noStrike" kern="1200" cap="none" spc="-60"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20" normalizeH="0" baseline="0" noProof="0" dirty="0">
                <a:ln>
                  <a:noFill/>
                </a:ln>
                <a:solidFill>
                  <a:srgbClr val="003D51"/>
                </a:solidFill>
                <a:effectLst/>
                <a:uLnTx/>
                <a:uFillTx/>
                <a:latin typeface="Segoe UI Semibold"/>
                <a:ea typeface="+mn-ea"/>
                <a:cs typeface="Segoe UI Semibold"/>
              </a:rPr>
              <a:t>on</a:t>
            </a:r>
            <a:r>
              <a:rPr kumimoji="0" sz="850" b="1" i="1" u="none" strike="noStrike" kern="1200" cap="none" spc="5"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20" normalizeH="0" baseline="0" noProof="0" dirty="0">
                <a:ln>
                  <a:noFill/>
                </a:ln>
                <a:solidFill>
                  <a:srgbClr val="003D51"/>
                </a:solidFill>
                <a:effectLst/>
                <a:uLnTx/>
                <a:uFillTx/>
                <a:latin typeface="Segoe UI Semibold"/>
                <a:ea typeface="+mn-ea"/>
                <a:cs typeface="Segoe UI Semibold"/>
              </a:rPr>
              <a:t>the</a:t>
            </a:r>
            <a:r>
              <a:rPr kumimoji="0" sz="850" b="1" i="1" u="none" strike="noStrike" kern="1200" cap="none" spc="-25"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35" normalizeH="0" baseline="0" noProof="0" dirty="0">
                <a:ln>
                  <a:noFill/>
                </a:ln>
                <a:solidFill>
                  <a:srgbClr val="003D51"/>
                </a:solidFill>
                <a:effectLst/>
                <a:uLnTx/>
                <a:uFillTx/>
                <a:latin typeface="Segoe UI Semibold"/>
                <a:ea typeface="+mn-ea"/>
                <a:cs typeface="Segoe UI Semibold"/>
              </a:rPr>
              <a:t>30-</a:t>
            </a:r>
            <a:r>
              <a:rPr kumimoji="0" sz="850" b="1" i="1" u="none" strike="noStrike" kern="1200" cap="none" spc="-20" normalizeH="0" baseline="0" noProof="0" dirty="0">
                <a:ln>
                  <a:noFill/>
                </a:ln>
                <a:solidFill>
                  <a:srgbClr val="003D51"/>
                </a:solidFill>
                <a:effectLst/>
                <a:uLnTx/>
                <a:uFillTx/>
                <a:latin typeface="Segoe UI Semibold"/>
                <a:ea typeface="+mn-ea"/>
                <a:cs typeface="Segoe UI Semibold"/>
              </a:rPr>
              <a:t>year</a:t>
            </a:r>
            <a:r>
              <a:rPr kumimoji="0" sz="850" b="1" i="1" u="none" strike="noStrike" kern="1200" cap="none" spc="15"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30" normalizeH="0" baseline="0" noProof="0" dirty="0">
                <a:ln>
                  <a:noFill/>
                </a:ln>
                <a:solidFill>
                  <a:srgbClr val="003D51"/>
                </a:solidFill>
                <a:effectLst/>
                <a:uLnTx/>
                <a:uFillTx/>
                <a:latin typeface="Segoe UI Semibold"/>
                <a:ea typeface="+mn-ea"/>
                <a:cs typeface="Segoe UI Semibold"/>
              </a:rPr>
              <a:t>period</a:t>
            </a:r>
            <a:r>
              <a:rPr kumimoji="0" sz="850" b="1" i="1" u="none" strike="noStrike" kern="1200" cap="none" spc="-50"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10" normalizeH="0" baseline="0" noProof="0" dirty="0">
                <a:ln>
                  <a:noFill/>
                </a:ln>
                <a:solidFill>
                  <a:srgbClr val="003D51"/>
                </a:solidFill>
                <a:effectLst/>
                <a:uLnTx/>
                <a:uFillTx/>
                <a:latin typeface="Segoe UI Semibold"/>
                <a:ea typeface="+mn-ea"/>
                <a:cs typeface="Segoe UI Semibold"/>
              </a:rPr>
              <a:t>of</a:t>
            </a:r>
            <a:r>
              <a:rPr kumimoji="0" sz="850" b="1" i="1" u="none" strike="noStrike" kern="1200" cap="none" spc="0"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30" normalizeH="0" baseline="0" noProof="0" dirty="0">
                <a:ln>
                  <a:noFill/>
                </a:ln>
                <a:solidFill>
                  <a:srgbClr val="003D51"/>
                </a:solidFill>
                <a:effectLst/>
                <a:uLnTx/>
                <a:uFillTx/>
                <a:latin typeface="Segoe UI Semibold"/>
                <a:ea typeface="+mn-ea"/>
                <a:cs typeface="Segoe UI Semibold"/>
              </a:rPr>
              <a:t>record</a:t>
            </a:r>
            <a:r>
              <a:rPr kumimoji="0" sz="850" b="1" i="1" u="none" strike="noStrike" kern="1200" cap="none" spc="-40"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25" normalizeH="0" baseline="0" noProof="0" dirty="0">
                <a:ln>
                  <a:noFill/>
                </a:ln>
                <a:solidFill>
                  <a:srgbClr val="003D51"/>
                </a:solidFill>
                <a:effectLst/>
                <a:uLnTx/>
                <a:uFillTx/>
                <a:latin typeface="Segoe UI Semibold"/>
                <a:ea typeface="+mn-ea"/>
                <a:cs typeface="Segoe UI Semibold"/>
              </a:rPr>
              <a:t>from</a:t>
            </a:r>
            <a:r>
              <a:rPr kumimoji="0" sz="850" b="1" i="1" u="none" strike="noStrike" kern="1200" cap="none" spc="20" normalizeH="0" baseline="0" noProof="0" dirty="0">
                <a:ln>
                  <a:noFill/>
                </a:ln>
                <a:solidFill>
                  <a:srgbClr val="003D51"/>
                </a:solidFill>
                <a:effectLst/>
                <a:uLnTx/>
                <a:uFillTx/>
                <a:latin typeface="Segoe UI Semibold"/>
                <a:ea typeface="+mn-ea"/>
                <a:cs typeface="Segoe UI Semibold"/>
              </a:rPr>
              <a:t> </a:t>
            </a:r>
            <a:r>
              <a:rPr kumimoji="0" sz="850" b="1" i="1" u="none" strike="noStrike" kern="1200" cap="none" spc="-25" normalizeH="0" baseline="0" noProof="0" dirty="0">
                <a:ln>
                  <a:noFill/>
                </a:ln>
                <a:solidFill>
                  <a:srgbClr val="003D51"/>
                </a:solidFill>
                <a:effectLst/>
                <a:uLnTx/>
                <a:uFillTx/>
                <a:latin typeface="Segoe UI Semibold"/>
                <a:ea typeface="+mn-ea"/>
                <a:cs typeface="Segoe UI Semibold"/>
              </a:rPr>
              <a:t>1991-</a:t>
            </a:r>
            <a:r>
              <a:rPr kumimoji="0" sz="850" b="1" i="1" u="none" strike="noStrike" kern="1200" cap="none" spc="-10" normalizeH="0" baseline="0" noProof="0" dirty="0">
                <a:ln>
                  <a:noFill/>
                </a:ln>
                <a:solidFill>
                  <a:srgbClr val="003D51"/>
                </a:solidFill>
                <a:effectLst/>
                <a:uLnTx/>
                <a:uFillTx/>
                <a:latin typeface="Segoe UI Semibold"/>
                <a:ea typeface="+mn-ea"/>
                <a:cs typeface="Segoe UI Semibold"/>
              </a:rPr>
              <a:t>2020.</a:t>
            </a:r>
            <a:endParaRPr kumimoji="0" sz="850" b="0" i="0" u="none" strike="noStrike" kern="1200" cap="none" spc="0" normalizeH="0" baseline="0" noProof="0">
              <a:ln>
                <a:noFill/>
              </a:ln>
              <a:solidFill>
                <a:srgbClr val="000000"/>
              </a:solidFill>
              <a:effectLst/>
              <a:uLnTx/>
              <a:uFillTx/>
              <a:latin typeface="Segoe UI Semibold"/>
              <a:ea typeface="+mn-ea"/>
              <a:cs typeface="Segoe UI Semibold"/>
            </a:endParaRPr>
          </a:p>
        </p:txBody>
      </p:sp>
      <p:pic>
        <p:nvPicPr>
          <p:cNvPr id="4" name="object 3">
            <a:extLst>
              <a:ext uri="{FF2B5EF4-FFF2-40B4-BE49-F238E27FC236}">
                <a16:creationId xmlns:a16="http://schemas.microsoft.com/office/drawing/2014/main" id="{27B9BAC8-7E06-745C-7BCF-D14E3DC34A12}"/>
              </a:ext>
            </a:extLst>
          </p:cNvPr>
          <p:cNvPicPr/>
          <p:nvPr/>
        </p:nvPicPr>
        <p:blipFill>
          <a:blip r:embed="rId2" cstate="print"/>
          <a:stretch>
            <a:fillRect/>
          </a:stretch>
        </p:blipFill>
        <p:spPr>
          <a:xfrm>
            <a:off x="751331" y="304800"/>
            <a:ext cx="10319004" cy="5943600"/>
          </a:xfrm>
          <a:prstGeom prst="rect">
            <a:avLst/>
          </a:prstGeom>
        </p:spPr>
      </p:pic>
      <p:pic>
        <p:nvPicPr>
          <p:cNvPr id="7" name="object 4">
            <a:extLst>
              <a:ext uri="{FF2B5EF4-FFF2-40B4-BE49-F238E27FC236}">
                <a16:creationId xmlns:a16="http://schemas.microsoft.com/office/drawing/2014/main" id="{1A78E938-0913-30FA-FE4A-6BA9F21F4910}"/>
              </a:ext>
            </a:extLst>
          </p:cNvPr>
          <p:cNvPicPr/>
          <p:nvPr/>
        </p:nvPicPr>
        <p:blipFill>
          <a:blip r:embed="rId3" cstate="print"/>
          <a:stretch>
            <a:fillRect/>
          </a:stretch>
        </p:blipFill>
        <p:spPr>
          <a:xfrm>
            <a:off x="11283695" y="5824728"/>
            <a:ext cx="777240" cy="914397"/>
          </a:xfrm>
          <a:prstGeom prst="rect">
            <a:avLst/>
          </a:prstGeom>
        </p:spPr>
      </p:pic>
    </p:spTree>
    <p:extLst>
      <p:ext uri="{BB962C8B-B14F-4D97-AF65-F5344CB8AC3E}">
        <p14:creationId xmlns:p14="http://schemas.microsoft.com/office/powerpoint/2010/main" val="214615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0DE5F7C-6D55-4040-9A23-F187771321E2}"/>
              </a:ext>
            </a:extLst>
          </p:cNvPr>
          <p:cNvSpPr txBox="1">
            <a:spLocks/>
          </p:cNvSpPr>
          <p:nvPr/>
        </p:nvSpPr>
        <p:spPr>
          <a:xfrm>
            <a:off x="0" y="96780"/>
            <a:ext cx="12191999" cy="1252728"/>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ndara"/>
                <a:ea typeface="+mj-ea"/>
                <a:cs typeface="+mj-cs"/>
              </a:rPr>
              <a:t>Basin Snow-pack and inflow projections</a:t>
            </a:r>
          </a:p>
        </p:txBody>
      </p:sp>
      <p:graphicFrame>
        <p:nvGraphicFramePr>
          <p:cNvPr id="2" name="Table 6">
            <a:extLst>
              <a:ext uri="{FF2B5EF4-FFF2-40B4-BE49-F238E27FC236}">
                <a16:creationId xmlns:a16="http://schemas.microsoft.com/office/drawing/2014/main" id="{7F9038FD-273A-CDA0-E2A9-CEFE6FA4C445}"/>
              </a:ext>
            </a:extLst>
          </p:cNvPr>
          <p:cNvGraphicFramePr>
            <a:graphicFrameLocks noGrp="1"/>
          </p:cNvGraphicFramePr>
          <p:nvPr/>
        </p:nvGraphicFramePr>
        <p:xfrm>
          <a:off x="506065" y="3025822"/>
          <a:ext cx="4085365" cy="2139980"/>
        </p:xfrm>
        <a:graphic>
          <a:graphicData uri="http://schemas.openxmlformats.org/drawingml/2006/table">
            <a:tbl>
              <a:tblPr firstRow="1" firstCol="1"/>
              <a:tblGrid>
                <a:gridCol w="1203277">
                  <a:extLst>
                    <a:ext uri="{9D8B030D-6E8A-4147-A177-3AD203B41FA5}">
                      <a16:colId xmlns:a16="http://schemas.microsoft.com/office/drawing/2014/main" val="4291651421"/>
                    </a:ext>
                  </a:extLst>
                </a:gridCol>
                <a:gridCol w="1438156">
                  <a:extLst>
                    <a:ext uri="{9D8B030D-6E8A-4147-A177-3AD203B41FA5}">
                      <a16:colId xmlns:a16="http://schemas.microsoft.com/office/drawing/2014/main" val="2707766259"/>
                    </a:ext>
                  </a:extLst>
                </a:gridCol>
                <a:gridCol w="1443932">
                  <a:extLst>
                    <a:ext uri="{9D8B030D-6E8A-4147-A177-3AD203B41FA5}">
                      <a16:colId xmlns:a16="http://schemas.microsoft.com/office/drawing/2014/main" val="2402451953"/>
                    </a:ext>
                  </a:extLst>
                </a:gridCol>
              </a:tblGrid>
              <a:tr h="312522">
                <a:tc gridSpan="3">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3F3E40"/>
                          </a:solidFill>
                          <a:effectLst/>
                          <a:uLnTx/>
                          <a:uFillTx/>
                          <a:latin typeface="+mn-lt"/>
                          <a:ea typeface="+mn-ea"/>
                          <a:cs typeface="+mn-cs"/>
                        </a:rPr>
                        <a:t>Snowpack vs. Runoff (% of average)</a:t>
                      </a:r>
                    </a:p>
                  </a:txBody>
                  <a:tcPr anchor="ctr">
                    <a:lnL w="12700" cap="flat" cmpd="sng" algn="ctr">
                      <a:solidFill>
                        <a:srgbClr val="004386"/>
                      </a:solidFill>
                      <a:prstDash val="solid"/>
                      <a:round/>
                      <a:headEnd type="none" w="med" len="med"/>
                      <a:tailEnd type="none" w="med" len="med"/>
                    </a:lnL>
                    <a:lnR w="12700" cap="flat" cmpd="sng" algn="ctr">
                      <a:solidFill>
                        <a:srgbClr val="004386"/>
                      </a:solidFill>
                      <a:prstDash val="solid"/>
                      <a:round/>
                      <a:headEnd type="none" w="med" len="med"/>
                      <a:tailEnd type="none" w="med" len="med"/>
                    </a:lnR>
                    <a:lnT w="12700" cap="flat" cmpd="sng" algn="ctr">
                      <a:solidFill>
                        <a:srgbClr val="004386"/>
                      </a:solidFill>
                      <a:prstDash val="solid"/>
                      <a:round/>
                      <a:headEnd type="none" w="med" len="med"/>
                      <a:tailEnd type="none" w="med" len="med"/>
                    </a:lnT>
                    <a:lnB w="12700" cap="flat" cmpd="sng" algn="ctr">
                      <a:solidFill>
                        <a:srgbClr val="0043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algn="ctr"/>
                      <a:endParaRPr lang="en-US" dirty="0"/>
                    </a:p>
                  </a:txBody>
                  <a:tcPr anchor="ctr">
                    <a:lnT w="12700" cap="flat" cmpd="sng" algn="ctr">
                      <a:solidFill>
                        <a:srgbClr val="004386"/>
                      </a:solidFill>
                      <a:prstDash val="solid"/>
                      <a:round/>
                      <a:headEnd type="none" w="med" len="med"/>
                      <a:tailEnd type="none" w="med" len="med"/>
                    </a:lnT>
                  </a:tcPr>
                </a:tc>
                <a:tc hMerge="1">
                  <a:txBody>
                    <a:bodyPr/>
                    <a:lstStyle/>
                    <a:p>
                      <a:pPr algn="ctr"/>
                      <a:endParaRPr lang="en-US" dirty="0"/>
                    </a:p>
                  </a:txBody>
                  <a:tcPr anchor="ctr">
                    <a:lnR w="12700" cap="flat" cmpd="sng" algn="ctr">
                      <a:solidFill>
                        <a:srgbClr val="004386"/>
                      </a:solidFill>
                      <a:prstDash val="solid"/>
                      <a:round/>
                      <a:headEnd type="none" w="med" len="med"/>
                      <a:tailEnd type="none" w="med" len="med"/>
                    </a:lnR>
                    <a:lnT w="12700" cap="flat" cmpd="sng" algn="ctr">
                      <a:solidFill>
                        <a:srgbClr val="004386"/>
                      </a:solidFill>
                      <a:prstDash val="solid"/>
                      <a:round/>
                      <a:headEnd type="none" w="med" len="med"/>
                      <a:tailEnd type="none" w="med" len="med"/>
                    </a:lnT>
                  </a:tcPr>
                </a:tc>
                <a:extLst>
                  <a:ext uri="{0D108BD9-81ED-4DB2-BD59-A6C34878D82A}">
                    <a16:rowId xmlns:a16="http://schemas.microsoft.com/office/drawing/2014/main" val="4179734406"/>
                  </a:ext>
                </a:extLst>
              </a:tr>
              <a:tr h="38577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400" b="1" dirty="0"/>
                    </a:p>
                  </a:txBody>
                  <a:tcPr anchor="ctr">
                    <a:lnL w="12700" cap="flat" cmpd="sng" algn="ctr">
                      <a:solidFill>
                        <a:srgbClr val="004386"/>
                      </a:solidFill>
                      <a:prstDash val="solid"/>
                      <a:round/>
                      <a:headEnd type="none" w="med" len="med"/>
                      <a:tailEnd type="none" w="med" len="med"/>
                    </a:lnL>
                    <a:lnR w="12700" cmpd="sng">
                      <a:solidFill>
                        <a:srgbClr val="FFFFFF"/>
                      </a:solidFill>
                    </a:lnR>
                    <a:lnT w="12700" cap="flat" cmpd="sng" algn="ctr">
                      <a:solidFill>
                        <a:srgbClr val="00438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438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Snowpack</a:t>
                      </a:r>
                    </a:p>
                  </a:txBody>
                  <a:tcPr anchor="ctr">
                    <a:lnL w="12700" cmpd="sng">
                      <a:solidFill>
                        <a:srgbClr val="FFFFFF"/>
                      </a:solidFill>
                    </a:lnL>
                    <a:lnR w="12700" cmpd="sng">
                      <a:solidFill>
                        <a:srgbClr val="FFFFFF"/>
                      </a:solidFill>
                    </a:lnR>
                    <a:lnT w="12700" cap="flat" cmpd="sng" algn="ctr">
                      <a:solidFill>
                        <a:srgbClr val="00438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438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Runoff</a:t>
                      </a:r>
                    </a:p>
                  </a:txBody>
                  <a:tcPr anchor="ctr">
                    <a:lnL w="12700" cmpd="sng">
                      <a:solidFill>
                        <a:srgbClr val="FFFFFF"/>
                      </a:solidFill>
                    </a:lnL>
                    <a:lnR w="12700" cap="flat" cmpd="sng" algn="ctr">
                      <a:solidFill>
                        <a:srgbClr val="004386"/>
                      </a:solidFill>
                      <a:prstDash val="solid"/>
                      <a:round/>
                      <a:headEnd type="none" w="med" len="med"/>
                      <a:tailEnd type="none" w="med" len="med"/>
                    </a:lnR>
                    <a:lnT w="12700" cap="flat" cmpd="sng" algn="ctr">
                      <a:solidFill>
                        <a:srgbClr val="00438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4386">
                        <a:tint val="20000"/>
                      </a:srgbClr>
                    </a:solidFill>
                  </a:tcPr>
                </a:tc>
                <a:extLst>
                  <a:ext uri="{0D108BD9-81ED-4DB2-BD59-A6C34878D82A}">
                    <a16:rowId xmlns:a16="http://schemas.microsoft.com/office/drawing/2014/main" val="3774421412"/>
                  </a:ext>
                </a:extLst>
              </a:tr>
              <a:tr h="29494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1" dirty="0"/>
                        <a:t>2020</a:t>
                      </a:r>
                    </a:p>
                  </a:txBody>
                  <a:tcPr anchor="ctr">
                    <a:lnL w="12700" cap="flat" cmpd="sng" algn="ctr">
                      <a:solidFill>
                        <a:srgbClr val="004386"/>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105%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61%</a:t>
                      </a:r>
                    </a:p>
                  </a:txBody>
                  <a:tcPr anchor="ctr">
                    <a:lnL w="12700" cmpd="sng">
                      <a:solidFill>
                        <a:srgbClr val="FFFFFF"/>
                      </a:solidFill>
                    </a:lnL>
                    <a:lnR w="12700" cap="flat" cmpd="sng" algn="ctr">
                      <a:solidFill>
                        <a:srgbClr val="004386"/>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tint val="20000"/>
                      </a:srgbClr>
                    </a:solidFill>
                  </a:tcPr>
                </a:tc>
                <a:extLst>
                  <a:ext uri="{0D108BD9-81ED-4DB2-BD59-A6C34878D82A}">
                    <a16:rowId xmlns:a16="http://schemas.microsoft.com/office/drawing/2014/main" val="3686541714"/>
                  </a:ext>
                </a:extLst>
              </a:tr>
              <a:tr h="29298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1" dirty="0"/>
                        <a:t>2021</a:t>
                      </a:r>
                    </a:p>
                  </a:txBody>
                  <a:tcPr anchor="ctr">
                    <a:lnL w="12700" cap="flat" cmpd="sng" algn="ctr">
                      <a:solidFill>
                        <a:srgbClr val="004386"/>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86%</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37%</a:t>
                      </a:r>
                    </a:p>
                  </a:txBody>
                  <a:tcPr anchor="ctr">
                    <a:lnL w="12700" cmpd="sng">
                      <a:solidFill>
                        <a:srgbClr val="FFFFFF"/>
                      </a:solidFill>
                    </a:lnL>
                    <a:lnR w="12700" cap="flat" cmpd="sng" algn="ctr">
                      <a:solidFill>
                        <a:srgbClr val="004386"/>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tint val="20000"/>
                      </a:srgbClr>
                    </a:solidFill>
                  </a:tcPr>
                </a:tc>
                <a:extLst>
                  <a:ext uri="{0D108BD9-81ED-4DB2-BD59-A6C34878D82A}">
                    <a16:rowId xmlns:a16="http://schemas.microsoft.com/office/drawing/2014/main" val="3412181332"/>
                  </a:ext>
                </a:extLst>
              </a:tr>
              <a:tr h="41604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1" dirty="0"/>
                        <a:t>2022</a:t>
                      </a:r>
                    </a:p>
                  </a:txBody>
                  <a:tcPr anchor="ctr">
                    <a:lnL w="12700" cap="flat" cmpd="sng" algn="ctr">
                      <a:solidFill>
                        <a:srgbClr val="004386"/>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90%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dirty="0"/>
                        <a:t>63%</a:t>
                      </a:r>
                    </a:p>
                  </a:txBody>
                  <a:tcPr anchor="ctr">
                    <a:lnL w="12700" cmpd="sng">
                      <a:solidFill>
                        <a:srgbClr val="FFFFFF"/>
                      </a:solidFill>
                    </a:lnL>
                    <a:lnR w="12700" cap="flat" cmpd="sng" algn="ctr">
                      <a:solidFill>
                        <a:srgbClr val="004386"/>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4386">
                        <a:tint val="20000"/>
                      </a:srgbClr>
                    </a:solidFill>
                  </a:tcPr>
                </a:tc>
                <a:extLst>
                  <a:ext uri="{0D108BD9-81ED-4DB2-BD59-A6C34878D82A}">
                    <a16:rowId xmlns:a16="http://schemas.microsoft.com/office/drawing/2014/main" val="3038535026"/>
                  </a:ext>
                </a:extLst>
              </a:tr>
              <a:tr h="41604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1" dirty="0"/>
                        <a:t>April 2023*</a:t>
                      </a:r>
                    </a:p>
                  </a:txBody>
                  <a:tcPr anchor="ctr">
                    <a:lnL w="12700" cap="flat" cmpd="sng" algn="ctr">
                      <a:solidFill>
                        <a:srgbClr val="004386"/>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004386"/>
                      </a:solidFill>
                      <a:prstDash val="solid"/>
                      <a:round/>
                      <a:headEnd type="none" w="med" len="med"/>
                      <a:tailEnd type="none" w="med" len="med"/>
                    </a:lnB>
                    <a:lnTlToBr w="12700" cmpd="sng">
                      <a:noFill/>
                      <a:prstDash val="solid"/>
                    </a:lnTlToBr>
                    <a:lnBlToTr w="12700" cmpd="sng">
                      <a:noFill/>
                      <a:prstDash val="solid"/>
                    </a:lnBlToTr>
                    <a:solidFill>
                      <a:srgbClr val="004386"/>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i="1" dirty="0">
                          <a:solidFill>
                            <a:srgbClr val="FF0000"/>
                          </a:solidFill>
                        </a:rPr>
                        <a:t>161%</a:t>
                      </a: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004386"/>
                      </a:solidFill>
                      <a:prstDash val="solid"/>
                      <a:round/>
                      <a:headEnd type="none" w="med" len="med"/>
                      <a:tailEnd type="none" w="med" len="med"/>
                    </a:lnB>
                    <a:lnTlToBr w="12700" cmpd="sng">
                      <a:noFill/>
                      <a:prstDash val="solid"/>
                    </a:lnTlToBr>
                    <a:lnBlToTr w="12700" cmpd="sng">
                      <a:noFill/>
                      <a:prstDash val="solid"/>
                    </a:lnBlToTr>
                    <a:solidFill>
                      <a:srgbClr val="004386">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1" i="1" dirty="0">
                          <a:solidFill>
                            <a:srgbClr val="FF0000"/>
                          </a:solidFill>
                        </a:rPr>
                        <a:t>145%</a:t>
                      </a:r>
                    </a:p>
                  </a:txBody>
                  <a:tcPr anchor="ctr">
                    <a:lnL w="12700" cmpd="sng">
                      <a:solidFill>
                        <a:srgbClr val="FFFFFF"/>
                      </a:solidFill>
                    </a:lnL>
                    <a:lnR w="12700" cap="flat" cmpd="sng" algn="ctr">
                      <a:solidFill>
                        <a:srgbClr val="004386"/>
                      </a:solidFill>
                      <a:prstDash val="solid"/>
                      <a:round/>
                      <a:headEnd type="none" w="med" len="med"/>
                      <a:tailEnd type="none" w="med" len="med"/>
                    </a:lnR>
                    <a:lnT w="12700" cmpd="sng">
                      <a:solidFill>
                        <a:srgbClr val="FFFFFF"/>
                      </a:solidFill>
                    </a:lnT>
                    <a:lnB w="12700" cap="flat" cmpd="sng" algn="ctr">
                      <a:solidFill>
                        <a:srgbClr val="004386"/>
                      </a:solidFill>
                      <a:prstDash val="solid"/>
                      <a:round/>
                      <a:headEnd type="none" w="med" len="med"/>
                      <a:tailEnd type="none" w="med" len="med"/>
                    </a:lnB>
                    <a:lnTlToBr w="12700" cmpd="sng">
                      <a:noFill/>
                      <a:prstDash val="solid"/>
                    </a:lnTlToBr>
                    <a:lnBlToTr w="12700" cmpd="sng">
                      <a:noFill/>
                      <a:prstDash val="solid"/>
                    </a:lnBlToTr>
                    <a:solidFill>
                      <a:srgbClr val="004386">
                        <a:tint val="20000"/>
                      </a:srgbClr>
                    </a:solidFill>
                  </a:tcPr>
                </a:tc>
                <a:extLst>
                  <a:ext uri="{0D108BD9-81ED-4DB2-BD59-A6C34878D82A}">
                    <a16:rowId xmlns:a16="http://schemas.microsoft.com/office/drawing/2014/main" val="3995744435"/>
                  </a:ext>
                </a:extLst>
              </a:tr>
            </a:tbl>
          </a:graphicData>
        </a:graphic>
      </p:graphicFrame>
      <p:pic>
        <p:nvPicPr>
          <p:cNvPr id="8" name="Picture 7" descr="A graph of a river&#10;&#10;Description automatically generated">
            <a:extLst>
              <a:ext uri="{FF2B5EF4-FFF2-40B4-BE49-F238E27FC236}">
                <a16:creationId xmlns:a16="http://schemas.microsoft.com/office/drawing/2014/main" id="{6550453F-0DB6-FDD1-D96B-66DA1DDA1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393" y="1711937"/>
            <a:ext cx="7151624" cy="4767750"/>
          </a:xfrm>
          <a:prstGeom prst="rect">
            <a:avLst/>
          </a:prstGeom>
        </p:spPr>
      </p:pic>
      <p:sp>
        <p:nvSpPr>
          <p:cNvPr id="4" name="Date Placeholder 3">
            <a:extLst>
              <a:ext uri="{FF2B5EF4-FFF2-40B4-BE49-F238E27FC236}">
                <a16:creationId xmlns:a16="http://schemas.microsoft.com/office/drawing/2014/main" id="{3BB33606-90C4-C141-2692-B92C72AE8AAB}"/>
              </a:ext>
            </a:extLst>
          </p:cNvPr>
          <p:cNvSpPr>
            <a:spLocks noGrp="1"/>
          </p:cNvSpPr>
          <p:nvPr>
            <p:ph type="dt" idx="10"/>
          </p:nvPr>
        </p:nvSpPr>
        <p:spPr/>
        <p:txBody>
          <a:bodyPr/>
          <a:lstStyle/>
          <a:p>
            <a:r>
              <a:rPr lang="en-US"/>
              <a:t>August 8, 2023</a:t>
            </a:r>
          </a:p>
        </p:txBody>
      </p:sp>
    </p:spTree>
    <p:extLst>
      <p:ext uri="{BB962C8B-B14F-4D97-AF65-F5344CB8AC3E}">
        <p14:creationId xmlns:p14="http://schemas.microsoft.com/office/powerpoint/2010/main" val="208035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DD4484-C723-4EBB-B9B1-D8C62EED8891}"/>
              </a:ext>
            </a:extLst>
          </p:cNvPr>
          <p:cNvSpPr/>
          <p:nvPr/>
        </p:nvSpPr>
        <p:spPr>
          <a:xfrm>
            <a:off x="0" y="-7464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7" name="object 4">
            <a:extLst>
              <a:ext uri="{FF2B5EF4-FFF2-40B4-BE49-F238E27FC236}">
                <a16:creationId xmlns:a16="http://schemas.microsoft.com/office/drawing/2014/main" id="{1A78E938-0913-30FA-FE4A-6BA9F21F4910}"/>
              </a:ext>
            </a:extLst>
          </p:cNvPr>
          <p:cNvPicPr/>
          <p:nvPr/>
        </p:nvPicPr>
        <p:blipFill>
          <a:blip r:embed="rId3" cstate="print"/>
          <a:stretch>
            <a:fillRect/>
          </a:stretch>
        </p:blipFill>
        <p:spPr>
          <a:xfrm>
            <a:off x="11063868" y="5807078"/>
            <a:ext cx="777240" cy="914397"/>
          </a:xfrm>
          <a:prstGeom prst="rect">
            <a:avLst/>
          </a:prstGeom>
        </p:spPr>
      </p:pic>
      <p:pic>
        <p:nvPicPr>
          <p:cNvPr id="6" name="Picture 5" descr="A picture containing chart&#10;&#10;Description automatically generated">
            <a:extLst>
              <a:ext uri="{FF2B5EF4-FFF2-40B4-BE49-F238E27FC236}">
                <a16:creationId xmlns:a16="http://schemas.microsoft.com/office/drawing/2014/main" id="{DF6AC083-A29B-1D13-11DD-7ABE4394E512}"/>
              </a:ext>
            </a:extLst>
          </p:cNvPr>
          <p:cNvPicPr>
            <a:picLocks noChangeAspect="1"/>
          </p:cNvPicPr>
          <p:nvPr/>
        </p:nvPicPr>
        <p:blipFill rotWithShape="1">
          <a:blip r:embed="rId4">
            <a:extLst>
              <a:ext uri="{28A0092B-C50C-407E-A947-70E740481C1C}">
                <a14:useLocalDpi xmlns:a14="http://schemas.microsoft.com/office/drawing/2010/main" val="0"/>
              </a:ext>
            </a:extLst>
          </a:blip>
          <a:srcRect l="1687" t="3252" r="1182" b="1034"/>
          <a:stretch/>
        </p:blipFill>
        <p:spPr>
          <a:xfrm>
            <a:off x="1380745" y="108582"/>
            <a:ext cx="9079618" cy="6491546"/>
          </a:xfrm>
          <a:prstGeom prst="rect">
            <a:avLst/>
          </a:prstGeom>
          <a:ln w="28575">
            <a:solidFill>
              <a:srgbClr val="003E51"/>
            </a:solidFill>
          </a:ln>
        </p:spPr>
      </p:pic>
    </p:spTree>
    <p:extLst>
      <p:ext uri="{BB962C8B-B14F-4D97-AF65-F5344CB8AC3E}">
        <p14:creationId xmlns:p14="http://schemas.microsoft.com/office/powerpoint/2010/main" val="165207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CFDA-5F46-4676-AA70-D0AC9AE41C3E}"/>
              </a:ext>
            </a:extLst>
          </p:cNvPr>
          <p:cNvSpPr>
            <a:spLocks noGrp="1"/>
          </p:cNvSpPr>
          <p:nvPr>
            <p:ph type="title" idx="4294967295"/>
          </p:nvPr>
        </p:nvSpPr>
        <p:spPr>
          <a:xfrm>
            <a:off x="868363" y="128588"/>
            <a:ext cx="11323637" cy="852487"/>
          </a:xfrm>
        </p:spPr>
        <p:txBody>
          <a:bodyPr/>
          <a:lstStyle/>
          <a:p>
            <a:r>
              <a:rPr lang="en-US" sz="3600" dirty="0"/>
              <a:t>Lake Powell – Key Elevations</a:t>
            </a:r>
          </a:p>
        </p:txBody>
      </p:sp>
      <p:pic>
        <p:nvPicPr>
          <p:cNvPr id="2056" name="Picture 8">
            <a:extLst>
              <a:ext uri="{FF2B5EF4-FFF2-40B4-BE49-F238E27FC236}">
                <a16:creationId xmlns:a16="http://schemas.microsoft.com/office/drawing/2014/main" id="{7878CF16-726C-42B4-B3B0-CB46F95A83AF}"/>
              </a:ext>
            </a:extLst>
          </p:cNvPr>
          <p:cNvPicPr>
            <a:picLocks noChangeAspect="1" noChangeArrowheads="1"/>
          </p:cNvPicPr>
          <p:nvPr/>
        </p:nvPicPr>
        <p:blipFill rotWithShape="1">
          <a:blip r:embed="rId3"/>
          <a:srcRect t="8881"/>
          <a:stretch/>
        </p:blipFill>
        <p:spPr bwMode="auto">
          <a:xfrm>
            <a:off x="1502009" y="1056762"/>
            <a:ext cx="8966267" cy="5439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FD1FFD-A85F-487D-B327-83197B477FA5}"/>
              </a:ext>
            </a:extLst>
          </p:cNvPr>
          <p:cNvSpPr txBox="1"/>
          <p:nvPr/>
        </p:nvSpPr>
        <p:spPr>
          <a:xfrm>
            <a:off x="781878" y="872096"/>
            <a:ext cx="498281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2333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Xura PowerPoint 16-9_Template">
  <a:themeElements>
    <a:clrScheme name="CAP Color Palette">
      <a:dk1>
        <a:srgbClr val="3F3E40"/>
      </a:dk1>
      <a:lt1>
        <a:sysClr val="window" lastClr="FFFFFF"/>
      </a:lt1>
      <a:dk2>
        <a:srgbClr val="3F3E40"/>
      </a:dk2>
      <a:lt2>
        <a:srgbClr val="D1CDC6"/>
      </a:lt2>
      <a:accent1>
        <a:srgbClr val="FFFFFF"/>
      </a:accent1>
      <a:accent2>
        <a:srgbClr val="3F3E40"/>
      </a:accent2>
      <a:accent3>
        <a:srgbClr val="004386"/>
      </a:accent3>
      <a:accent4>
        <a:srgbClr val="BE9969"/>
      </a:accent4>
      <a:accent5>
        <a:srgbClr val="3687BA"/>
      </a:accent5>
      <a:accent6>
        <a:srgbClr val="F89C50"/>
      </a:accent6>
      <a:hlink>
        <a:srgbClr val="004386"/>
      </a:hlink>
      <a:folHlink>
        <a:srgbClr val="5227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8958FF"/>
          </a:solidFill>
          <a:prstDash val="sysDot"/>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trategic Vision_DC Delegation">
  <a:themeElements>
    <a:clrScheme name="Custom 1">
      <a:dk1>
        <a:sysClr val="windowText" lastClr="000000"/>
      </a:dk1>
      <a:lt1>
        <a:sysClr val="window" lastClr="FFFFFF"/>
      </a:lt1>
      <a:dk2>
        <a:srgbClr val="073E87"/>
      </a:dk2>
      <a:lt2>
        <a:srgbClr val="C6E7FC"/>
      </a:lt2>
      <a:accent1>
        <a:srgbClr val="052E65"/>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white" id="{5B01CB95-E967-0C4E-BB61-92E0A8DDC530}" vid="{E52EC274-00E1-074E-B9C7-D32580BC5D17}"/>
    </a:ext>
  </a:extLst>
</a:theme>
</file>

<file path=ppt/theme/theme6.xml><?xml version="1.0" encoding="utf-8"?>
<a:theme xmlns:a="http://schemas.openxmlformats.org/drawingml/2006/main" name="2_Strategic Vision_DC Delegation">
  <a:themeElements>
    <a:clrScheme name="Custom 1">
      <a:dk1>
        <a:sysClr val="windowText" lastClr="000000"/>
      </a:dk1>
      <a:lt1>
        <a:sysClr val="window" lastClr="FFFFFF"/>
      </a:lt1>
      <a:dk2>
        <a:srgbClr val="073E87"/>
      </a:dk2>
      <a:lt2>
        <a:srgbClr val="C6E7FC"/>
      </a:lt2>
      <a:accent1>
        <a:srgbClr val="052E65"/>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Office Theme">
  <a:themeElements>
    <a:clrScheme name="Central Arizona Project">
      <a:dk1>
        <a:srgbClr val="3F3E40"/>
      </a:dk1>
      <a:lt1>
        <a:srgbClr val="FFFFFF"/>
      </a:lt1>
      <a:dk2>
        <a:srgbClr val="004386"/>
      </a:dk2>
      <a:lt2>
        <a:srgbClr val="E3E1DC"/>
      </a:lt2>
      <a:accent1>
        <a:srgbClr val="3F3E40"/>
      </a:accent1>
      <a:accent2>
        <a:srgbClr val="004386"/>
      </a:accent2>
      <a:accent3>
        <a:srgbClr val="BE9969"/>
      </a:accent3>
      <a:accent4>
        <a:srgbClr val="3687BA"/>
      </a:accent4>
      <a:accent5>
        <a:srgbClr val="F89C50"/>
      </a:accent5>
      <a:accent6>
        <a:srgbClr val="689550"/>
      </a:accent6>
      <a:hlink>
        <a:srgbClr val="3687BA"/>
      </a:hlink>
      <a:folHlink>
        <a:srgbClr val="52276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1715</Words>
  <Application>Microsoft Office PowerPoint</Application>
  <PresentationFormat>Widescreen</PresentationFormat>
  <Paragraphs>214</Paragraphs>
  <Slides>24</Slides>
  <Notes>22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24</vt:i4>
      </vt:variant>
    </vt:vector>
  </HeadingPairs>
  <TitlesOfParts>
    <vt:vector size="42" baseType="lpstr">
      <vt:lpstr>Arial</vt:lpstr>
      <vt:lpstr>Arial Black</vt:lpstr>
      <vt:lpstr>Calibri</vt:lpstr>
      <vt:lpstr>Calibri Light</vt:lpstr>
      <vt:lpstr>Candara</vt:lpstr>
      <vt:lpstr>Courier New</vt:lpstr>
      <vt:lpstr>Lucida Grande</vt:lpstr>
      <vt:lpstr>Ringbearer</vt:lpstr>
      <vt:lpstr>Segoe UI Semibold</vt:lpstr>
      <vt:lpstr>Symbol</vt:lpstr>
      <vt:lpstr>Wingdings</vt:lpstr>
      <vt:lpstr>2_Office Theme</vt:lpstr>
      <vt:lpstr>4_Office Theme</vt:lpstr>
      <vt:lpstr>Xura PowerPoint 16-9_Template</vt:lpstr>
      <vt:lpstr>1_Strategic Vision_DC Delegation</vt:lpstr>
      <vt:lpstr>5_Office Theme</vt:lpstr>
      <vt:lpstr>2_Strategic Vision_DC Delegation</vt:lpstr>
      <vt:lpstr>Office Theme</vt:lpstr>
      <vt:lpstr>Tribes and the Colorado River:  Arizona’s Perspective</vt:lpstr>
      <vt:lpstr>PowerPoint Presentation</vt:lpstr>
      <vt:lpstr>PowerPoint Presentation</vt:lpstr>
      <vt:lpstr>PowerPoint Presentation</vt:lpstr>
      <vt:lpstr>Law of the River</vt:lpstr>
      <vt:lpstr>PowerPoint Presentation</vt:lpstr>
      <vt:lpstr>PowerPoint Presentation</vt:lpstr>
      <vt:lpstr>PowerPoint Presentation</vt:lpstr>
      <vt:lpstr>Lake Powell – Key Elevations</vt:lpstr>
      <vt:lpstr>Arizona’s Recent Colorado River Use</vt:lpstr>
      <vt:lpstr>CAP Priorities—Full Supply</vt:lpstr>
      <vt:lpstr>PowerPoint Presentation</vt:lpstr>
      <vt:lpstr>Arizona Colorado River Water Conserved in Lake Mead</vt:lpstr>
      <vt:lpstr>Arizona’s 2023 Reductions &amp; Contributions</vt:lpstr>
      <vt:lpstr>Arizona’s 2023 Reductions &amp; Contributions</vt:lpstr>
      <vt:lpstr>Measures to Protect the System</vt:lpstr>
      <vt:lpstr>Supplemental EIS Purpose</vt:lpstr>
      <vt:lpstr>Lower Basin Consensus Proposal</vt:lpstr>
      <vt:lpstr>Lower Basin Consensus Proposal, cont.</vt:lpstr>
      <vt:lpstr>Post-2026 Guidelines </vt:lpstr>
      <vt:lpstr>Arizona Reconsultation Process</vt:lpstr>
      <vt:lpstr>Post-2026 Process: Tribal Engagement</vt:lpstr>
      <vt:lpstr>Considerations of Importance to Arizona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Tribes and the Colorado River:  Arizona’s Perspective</dc:title>
  <dc:creator>Nicole D. Klobas</dc:creator>
  <cp:lastModifiedBy>Nicole D. Klobas</cp:lastModifiedBy>
  <cp:revision>3</cp:revision>
  <dcterms:created xsi:type="dcterms:W3CDTF">2023-08-07T23:25:19Z</dcterms:created>
  <dcterms:modified xsi:type="dcterms:W3CDTF">2023-08-08T00:28:35Z</dcterms:modified>
</cp:coreProperties>
</file>